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26" autoAdjust="0"/>
  </p:normalViewPr>
  <p:slideViewPr>
    <p:cSldViewPr snapToGrid="0">
      <p:cViewPr>
        <p:scale>
          <a:sx n="66" d="100"/>
          <a:sy n="66" d="100"/>
        </p:scale>
        <p:origin x="5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712E484-9953-4537-BF43-EA4A0C184155}" type="datetimeFigureOut">
              <a:rPr lang="he-IL" smtClean="0"/>
              <a:t>כ"ו/ניסן/תשע"ט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8C49EC1-619B-4D76-A95A-9E403860A4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5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navigator/tutorials/panda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49EC1-619B-4D76-A95A-9E403860A47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pandas+numpy</a:t>
            </a:r>
            <a:r>
              <a:rPr lang="en-US" dirty="0"/>
              <a:t> through </a:t>
            </a:r>
            <a:r>
              <a:rPr lang="en-US" dirty="0" err="1"/>
              <a:t>PieCharm</a:t>
            </a:r>
            <a:r>
              <a:rPr lang="en-US" dirty="0"/>
              <a:t>:</a:t>
            </a:r>
          </a:p>
          <a:p>
            <a:r>
              <a:rPr lang="en-US" dirty="0"/>
              <a:t>File -&gt; Settings -&gt; Project Interpreter -&gt; “+” button -&gt; search “pandas” -&gt; install package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 </a:t>
            </a:r>
            <a:r>
              <a:rPr lang="en-US" dirty="0" err="1"/>
              <a:t>pandas+numpy</a:t>
            </a:r>
            <a:r>
              <a:rPr lang="en-US" dirty="0"/>
              <a:t> through Terminal commands: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install pandas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install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https://docs.anaconda.com/anaconda/navigator/tutorials/pandas/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49EC1-619B-4D76-A95A-9E403860A47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88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93F3D-77C5-41D5-BA55-C3AF6EB414D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 processing 1</a:t>
            </a:r>
          </a:p>
        </p:txBody>
      </p:sp>
    </p:spTree>
    <p:extLst>
      <p:ext uri="{BB962C8B-B14F-4D97-AF65-F5344CB8AC3E}">
        <p14:creationId xmlns:p14="http://schemas.microsoft.com/office/powerpoint/2010/main" val="157150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: Discretization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Discretize continuous values into bins for further processing, using the </a:t>
            </a:r>
            <a:r>
              <a:rPr lang="en-US" sz="2100" b="1" dirty="0">
                <a:solidFill>
                  <a:schemeClr val="tx1"/>
                </a:solidFill>
              </a:rPr>
              <a:t>cut</a:t>
            </a:r>
            <a:r>
              <a:rPr lang="en-US" sz="2100" dirty="0">
                <a:solidFill>
                  <a:schemeClr val="tx1"/>
                </a:solidFill>
              </a:rPr>
              <a:t> function.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Define the bins and cut 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chemeClr val="tx1"/>
                </a:solidFill>
              </a:rPr>
              <a:t>cut(</a:t>
            </a:r>
            <a:r>
              <a:rPr lang="en-US" sz="1900" b="1" dirty="0" err="1">
                <a:solidFill>
                  <a:schemeClr val="tx1"/>
                </a:solidFill>
              </a:rPr>
              <a:t>DataFrame</a:t>
            </a:r>
            <a:r>
              <a:rPr lang="en-US" sz="1900" b="1" dirty="0">
                <a:solidFill>
                  <a:schemeClr val="tx1"/>
                </a:solidFill>
              </a:rPr>
              <a:t>[‘Attribute name’], </a:t>
            </a:r>
            <a:r>
              <a:rPr lang="en-US" sz="1900" b="1" dirty="0" err="1">
                <a:solidFill>
                  <a:schemeClr val="tx1"/>
                </a:solidFill>
              </a:rPr>
              <a:t>cut_points</a:t>
            </a:r>
            <a:r>
              <a:rPr lang="en-US" sz="1900" b="1" dirty="0">
                <a:solidFill>
                  <a:schemeClr val="tx1"/>
                </a:solidFill>
              </a:rPr>
              <a:t>, labels)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073739"/>
            <a:ext cx="825915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Define bins as 0&lt;=x&lt;100, 100&lt;=x&lt;200, 200&lt;=x&lt;300, x&gt;=300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group_names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'Low'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'Medium'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'High'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'Extreme'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Discretize the values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attribute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LoanAmount_Bin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binning(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group_names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Count the number of observations which each value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pd.value_counts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LoanAmount_Bin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: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Outlier is an observation that appears far away and diverges from an overall pattern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Data Entry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Measurement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Experimental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Data Processing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Natural Outlier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283" y="5190525"/>
            <a:ext cx="1030039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Keep only the ones that are within +3 to -3 standard deviations in the column '</a:t>
            </a:r>
            <a:r>
              <a:rPr kumimoji="0" lang="en-US" altLang="en-US" sz="13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en-US" altLang="en-US" sz="13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np.abs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df.LoanAmount-df.LoanAmount.mean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&lt;= 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3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df.LoanAmount.std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()))])</a:t>
            </a:r>
            <a:endParaRPr kumimoji="0" lang="en-US" alt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 descr="normal distrubution large bell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2253158"/>
            <a:ext cx="5660967" cy="28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18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200" dirty="0"/>
              <a:t>Filter values of a column based on conditions from another set of columns.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Use the </a:t>
            </a:r>
            <a:r>
              <a:rPr lang="en-US" sz="2000" b="1" dirty="0" err="1"/>
              <a:t>loc</a:t>
            </a:r>
            <a:r>
              <a:rPr lang="en-US" sz="2000" b="1" dirty="0"/>
              <a:t>(conditions, column to display)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0240" y="2734574"/>
            <a:ext cx="10952480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filter values of a column based on conditions from another set of columns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 example, females who are not graduate and got a loan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"Gender"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"Education"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Graduate"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Loan_Status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"Gender"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"Education"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Loan_Status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49" y="3898297"/>
            <a:ext cx="3621508" cy="16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59"/>
            <a:ext cx="10725265" cy="4543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Python distribution for scientific data analysis tasks: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Developed by Continuum Analytics, Inc.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Cross-Platform, available on Windows, Linux, Mac OS X.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Includes many data analysis packages, such as NumPy, SciPy, Pandas, IPython and other.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Includes the Python development environment : </a:t>
            </a:r>
            <a:r>
              <a:rPr lang="en-US" sz="2200" b="1" dirty="0">
                <a:solidFill>
                  <a:schemeClr val="tx1"/>
                </a:solidFill>
              </a:rPr>
              <a:t>Spyder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Includes the Python platform-independent package manager: </a:t>
            </a:r>
            <a:r>
              <a:rPr lang="en-US" sz="2200" b="1" dirty="0" err="1">
                <a:solidFill>
                  <a:schemeClr val="tx1"/>
                </a:solidFill>
              </a:rPr>
              <a:t>Conda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sz="2100" i="1" dirty="0">
                <a:solidFill>
                  <a:schemeClr val="tx1"/>
                </a:solidFill>
              </a:rPr>
              <a:t>Pandas</a:t>
            </a:r>
            <a:r>
              <a:rPr lang="en-US" sz="2100" dirty="0">
                <a:solidFill>
                  <a:schemeClr val="tx1"/>
                </a:solidFill>
              </a:rPr>
              <a:t> is an open source project, providing high-performance, easy-to-use data structures and data analysis tools for Python.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handling of </a:t>
            </a:r>
            <a:r>
              <a:rPr lang="en-US" sz="2100" b="1" dirty="0">
                <a:solidFill>
                  <a:schemeClr val="tx1"/>
                </a:solidFill>
              </a:rPr>
              <a:t>missing data (</a:t>
            </a:r>
            <a:r>
              <a:rPr lang="en-US" sz="2100" dirty="0">
                <a:solidFill>
                  <a:schemeClr val="tx1"/>
                </a:solidFill>
              </a:rPr>
              <a:t>represented as </a:t>
            </a:r>
            <a:r>
              <a:rPr lang="en-US" sz="2100" dirty="0" err="1">
                <a:solidFill>
                  <a:schemeClr val="tx1"/>
                </a:solidFill>
              </a:rPr>
              <a:t>NaN</a:t>
            </a:r>
            <a:r>
              <a:rPr lang="en-US" sz="21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columns can be </a:t>
            </a:r>
            <a:r>
              <a:rPr lang="en-US" sz="2100" b="1" dirty="0">
                <a:solidFill>
                  <a:schemeClr val="tx1"/>
                </a:solidFill>
              </a:rPr>
              <a:t>inserted and deleted</a:t>
            </a:r>
            <a:r>
              <a:rPr lang="en-US" sz="2100" dirty="0">
                <a:solidFill>
                  <a:schemeClr val="tx1"/>
                </a:solidFill>
              </a:rPr>
              <a:t> from </a:t>
            </a:r>
            <a:r>
              <a:rPr lang="en-US" sz="2100" dirty="0" err="1">
                <a:solidFill>
                  <a:schemeClr val="tx1"/>
                </a:solidFill>
              </a:rPr>
              <a:t>DataFrame</a:t>
            </a:r>
            <a:endParaRPr lang="en-US" sz="21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b="1" dirty="0">
                <a:solidFill>
                  <a:schemeClr val="tx1"/>
                </a:solidFill>
              </a:rPr>
              <a:t> slicing</a:t>
            </a:r>
            <a:r>
              <a:rPr lang="en-US" sz="2100" dirty="0">
                <a:solidFill>
                  <a:schemeClr val="tx1"/>
                </a:solidFill>
              </a:rPr>
              <a:t>, </a:t>
            </a:r>
            <a:r>
              <a:rPr lang="en-US" sz="2100" b="1" dirty="0">
                <a:solidFill>
                  <a:schemeClr val="tx1"/>
                </a:solidFill>
              </a:rPr>
              <a:t>fancy indexing</a:t>
            </a:r>
            <a:r>
              <a:rPr lang="en-US" sz="2100" dirty="0">
                <a:solidFill>
                  <a:schemeClr val="tx1"/>
                </a:solidFill>
              </a:rPr>
              <a:t>, and </a:t>
            </a:r>
            <a:r>
              <a:rPr lang="en-US" sz="2100" b="1" dirty="0" err="1">
                <a:solidFill>
                  <a:schemeClr val="tx1"/>
                </a:solidFill>
              </a:rPr>
              <a:t>subsetting</a:t>
            </a:r>
            <a:r>
              <a:rPr lang="en-US" sz="2100" dirty="0">
                <a:solidFill>
                  <a:schemeClr val="tx1"/>
                </a:solidFill>
              </a:rPr>
              <a:t> of large data sets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Robust IO tools for loading data from </a:t>
            </a:r>
            <a:r>
              <a:rPr lang="en-US" sz="2100" b="1" dirty="0">
                <a:solidFill>
                  <a:schemeClr val="tx1"/>
                </a:solidFill>
              </a:rPr>
              <a:t>flat files</a:t>
            </a:r>
            <a:r>
              <a:rPr lang="en-US" sz="2100" dirty="0">
                <a:solidFill>
                  <a:schemeClr val="tx1"/>
                </a:solidFill>
              </a:rPr>
              <a:t> (CSV and delimited), Excel files, databases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Categorical variable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Predictive Modeling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Plots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2953" y="1237549"/>
            <a:ext cx="265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http://pandas.pydata.org/</a:t>
            </a:r>
          </a:p>
        </p:txBody>
      </p:sp>
      <p:pic>
        <p:nvPicPr>
          <p:cNvPr id="1026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53" y="546735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nalyticsvidhya.com/blog/wp-content/uploads/2014/08/pand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573" y="4656684"/>
            <a:ext cx="2078158" cy="138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16375" y="6042123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Raleway"/>
              </a:rPr>
              <a:t>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968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Import the required packages and libraries: pandas,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read the training data file (in csv format) using the </a:t>
            </a:r>
            <a:r>
              <a:rPr lang="en-US" b="1" dirty="0">
                <a:solidFill>
                  <a:schemeClr val="tx1"/>
                </a:solidFill>
              </a:rPr>
              <a:t>read.csv(“path”)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For the non-numerical values, use </a:t>
            </a:r>
            <a:r>
              <a:rPr lang="en-US" b="1" dirty="0" err="1">
                <a:solidFill>
                  <a:schemeClr val="tx1"/>
                </a:solidFill>
              </a:rPr>
              <a:t>value_counts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for frequency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Access particular column in data set using </a:t>
            </a:r>
            <a:r>
              <a:rPr lang="en-US" b="1" dirty="0" err="1">
                <a:solidFill>
                  <a:schemeClr val="tx1"/>
                </a:solidFill>
              </a:rPr>
              <a:t>dfname</a:t>
            </a:r>
            <a:r>
              <a:rPr lang="en-US" b="1" dirty="0">
                <a:solidFill>
                  <a:schemeClr val="tx1"/>
                </a:solidFill>
              </a:rPr>
              <a:t>[‘</a:t>
            </a:r>
            <a:r>
              <a:rPr lang="en-US" b="1" dirty="0" err="1">
                <a:solidFill>
                  <a:schemeClr val="tx1"/>
                </a:solidFill>
              </a:rPr>
              <a:t>column_name</a:t>
            </a:r>
            <a:r>
              <a:rPr lang="en-US" b="1" dirty="0">
                <a:solidFill>
                  <a:schemeClr val="tx1"/>
                </a:solidFill>
              </a:rPr>
              <a:t>’]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857414"/>
            <a:ext cx="8379229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"C:\Users\user\Desktop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train_Loan.csv"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Reading the dataset in 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Pandas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        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 the first 10 rows of the data set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Summary of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numeircal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variables:"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      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summary of numerical variables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Frequency Distribution of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Property_Area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attribute:"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(df[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Property_Area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Frequency distribution for non-numerical attributes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Frequency Distribution of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attribute:"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(df[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5091" y="10805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https://www.analyticsvidhya.com/blog/2016/01/complete-tutorial-learn-data-science-python-scratch-2/</a:t>
            </a:r>
          </a:p>
        </p:txBody>
      </p:sp>
    </p:spTree>
    <p:extLst>
      <p:ext uri="{BB962C8B-B14F-4D97-AF65-F5344CB8AC3E}">
        <p14:creationId xmlns:p14="http://schemas.microsoft.com/office/powerpoint/2010/main" val="42820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Iterating over rows of 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requires sometimes to know the column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‘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’ type is used for representing nominal variables in Pandas.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Column can be modified to ‘object’ type using the </a:t>
            </a:r>
            <a:r>
              <a:rPr lang="en-US" b="1" dirty="0" err="1">
                <a:solidFill>
                  <a:schemeClr val="tx1"/>
                </a:solidFill>
              </a:rPr>
              <a:t>astype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np.object</a:t>
            </a:r>
            <a:r>
              <a:rPr lang="en-US" dirty="0">
                <a:solidFill>
                  <a:schemeClr val="tx1"/>
                </a:solidFill>
              </a:rPr>
              <a:t>) function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8116" y="3334194"/>
            <a:ext cx="6328756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 the data types of the attributes in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2.1 - initial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632" y="3334194"/>
            <a:ext cx="2855884" cy="27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08116" y="4012200"/>
            <a:ext cx="6947593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Modify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column to ‘object’ type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6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Plotting the histogram of some numeric attribute using </a:t>
            </a:r>
            <a:r>
              <a:rPr lang="en-US" b="1" dirty="0" err="1">
                <a:solidFill>
                  <a:schemeClr val="tx1"/>
                </a:solidFill>
              </a:rPr>
              <a:t>hist</a:t>
            </a:r>
            <a:r>
              <a:rPr lang="en-US" b="1" dirty="0">
                <a:solidFill>
                  <a:schemeClr val="tx1"/>
                </a:solidFill>
              </a:rPr>
              <a:t>(‘#number of bins’)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Plotting boxplot using </a:t>
            </a:r>
            <a:r>
              <a:rPr lang="en-US" b="1" dirty="0">
                <a:solidFill>
                  <a:schemeClr val="tx1"/>
                </a:solidFill>
              </a:rPr>
              <a:t>boxplot(column=‘name of column’, [by=‘name of column’])</a:t>
            </a:r>
          </a:p>
        </p:txBody>
      </p:sp>
      <p:pic>
        <p:nvPicPr>
          <p:cNvPr id="3074" name="Picture 2" descr="https://www.analyticsvidhya.com/wp-content/uploads/2016/01/output_6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21" y="3145583"/>
            <a:ext cx="4342938" cy="286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6218" y="2614668"/>
            <a:ext cx="4692073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df.boxplot(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df.boxplot(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'Education'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03" y="2637752"/>
            <a:ext cx="3983618" cy="34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Generate pivot table on categorical analysis like in Excel using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tx1"/>
                </a:solidFill>
              </a:rPr>
              <a:t>pivot_table</a:t>
            </a:r>
            <a:r>
              <a:rPr lang="en-US" sz="1900" b="1" dirty="0">
                <a:solidFill>
                  <a:schemeClr val="tx1"/>
                </a:solidFill>
              </a:rPr>
              <a:t>(values, index, </a:t>
            </a:r>
            <a:r>
              <a:rPr lang="en-US" sz="1900" b="1" dirty="0" err="1">
                <a:solidFill>
                  <a:schemeClr val="tx1"/>
                </a:solidFill>
              </a:rPr>
              <a:t>aggFunc</a:t>
            </a:r>
            <a:r>
              <a:rPr lang="en-US" sz="1900" b="1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Can be plotted using the “</a:t>
            </a:r>
            <a:r>
              <a:rPr lang="en-US" sz="1900" dirty="0" err="1">
                <a:solidFill>
                  <a:schemeClr val="tx1"/>
                </a:solidFill>
              </a:rPr>
              <a:t>matplotlib</a:t>
            </a:r>
            <a:r>
              <a:rPr lang="en-US" sz="1900" dirty="0">
                <a:solidFill>
                  <a:schemeClr val="tx1"/>
                </a:solidFill>
              </a:rPr>
              <a:t>” library.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032013"/>
            <a:ext cx="8358909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temp1 = df[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temp2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df.pivot_table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Loan_Status'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aggfunc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}).mean())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'Frequency Table for Credit History:'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Probability of getting loan for each Credit History class:'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202216"/>
            <a:ext cx="835890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temp3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pd.crosstab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(df[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Credit_History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temp3.plot(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82" y="3417455"/>
            <a:ext cx="3832031" cy="2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Output number of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/ null values in data set using </a:t>
            </a:r>
            <a:r>
              <a:rPr lang="en-US" b="1" dirty="0" err="1">
                <a:solidFill>
                  <a:schemeClr val="tx1"/>
                </a:solidFill>
              </a:rPr>
              <a:t>dt.apply</a:t>
            </a:r>
            <a:r>
              <a:rPr lang="en-US" b="1" dirty="0">
                <a:solidFill>
                  <a:schemeClr val="tx1"/>
                </a:solidFill>
              </a:rPr>
              <a:t>(lambda x: sum(</a:t>
            </a:r>
            <a:r>
              <a:rPr lang="en-US" b="1" dirty="0" err="1">
                <a:solidFill>
                  <a:schemeClr val="tx1"/>
                </a:solidFill>
              </a:rPr>
              <a:t>x.isnull</a:t>
            </a:r>
            <a:r>
              <a:rPr lang="en-US" b="1" dirty="0">
                <a:solidFill>
                  <a:schemeClr val="tx1"/>
                </a:solidFill>
              </a:rPr>
              <a:t>()),axis=0)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Fill missing values in some attribute : </a:t>
            </a:r>
            <a:r>
              <a:rPr lang="en-US" b="1" dirty="0" err="1">
                <a:solidFill>
                  <a:schemeClr val="tx1"/>
                </a:solidFill>
              </a:rPr>
              <a:t>fillna</a:t>
            </a:r>
            <a:r>
              <a:rPr lang="en-US" b="1" dirty="0">
                <a:solidFill>
                  <a:schemeClr val="tx1"/>
                </a:solidFill>
              </a:rPr>
              <a:t>(‘new value’, </a:t>
            </a:r>
            <a:r>
              <a:rPr lang="en-US" b="1" dirty="0" err="1">
                <a:solidFill>
                  <a:schemeClr val="tx1"/>
                </a:solidFill>
              </a:rPr>
              <a:t>inplace</a:t>
            </a:r>
            <a:r>
              <a:rPr lang="en-US" b="1" dirty="0">
                <a:solidFill>
                  <a:schemeClr val="tx1"/>
                </a:solidFill>
              </a:rPr>
              <a:t>=True)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Use mean value, or specific value, or build a supervised learning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Use the mode of the column for filling missing values (</a:t>
            </a:r>
            <a:r>
              <a:rPr lang="en-US" sz="1900" b="1" dirty="0">
                <a:solidFill>
                  <a:schemeClr val="tx1"/>
                </a:solidFill>
              </a:rPr>
              <a:t>mode(data[‘column Name’]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  <a:endParaRPr lang="en-US" sz="19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Treat for extreme values in distribution using </a:t>
            </a:r>
            <a:r>
              <a:rPr lang="en-US" sz="1900" b="1" dirty="0">
                <a:solidFill>
                  <a:schemeClr val="tx1"/>
                </a:solidFill>
              </a:rPr>
              <a:t>log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b="1" dirty="0">
                <a:solidFill>
                  <a:schemeClr val="tx1"/>
                </a:solidFill>
              </a:rPr>
              <a:t>other math operators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169574"/>
            <a:ext cx="7547956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x.isnull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].mean()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Self_Employed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LoanAmount_log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np.log(df[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LoanAmount_log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TotalIncome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ApplicantIncome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CoapplicantIncome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TotalIncome_log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np.log(df[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TotalIncome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TotalIncome_log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592493"/>
            <a:ext cx="7547956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]).mode[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]).mode[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: Discretization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Discretize continuous values into bins for further processing, using the </a:t>
            </a:r>
            <a:r>
              <a:rPr lang="en-US" sz="2100" b="1" dirty="0">
                <a:solidFill>
                  <a:schemeClr val="tx1"/>
                </a:solidFill>
              </a:rPr>
              <a:t>cut</a:t>
            </a:r>
            <a:r>
              <a:rPr lang="en-US" sz="2100" dirty="0">
                <a:solidFill>
                  <a:schemeClr val="tx1"/>
                </a:solidFill>
              </a:rPr>
              <a:t> function.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Define the bins and cut 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chemeClr val="tx1"/>
                </a:solidFill>
              </a:rPr>
              <a:t>cut(</a:t>
            </a:r>
            <a:r>
              <a:rPr lang="en-US" sz="1900" b="1" dirty="0" err="1">
                <a:solidFill>
                  <a:schemeClr val="tx1"/>
                </a:solidFill>
              </a:rPr>
              <a:t>DataFrame</a:t>
            </a:r>
            <a:r>
              <a:rPr lang="en-US" sz="1900" b="1" dirty="0">
                <a:solidFill>
                  <a:schemeClr val="tx1"/>
                </a:solidFill>
              </a:rPr>
              <a:t>[‘Attribute name’], </a:t>
            </a:r>
            <a:r>
              <a:rPr lang="en-US" sz="1900" b="1" dirty="0" err="1">
                <a:solidFill>
                  <a:schemeClr val="tx1"/>
                </a:solidFill>
              </a:rPr>
              <a:t>cut_points</a:t>
            </a:r>
            <a:r>
              <a:rPr lang="en-US" sz="1900" b="1" dirty="0">
                <a:solidFill>
                  <a:schemeClr val="tx1"/>
                </a:solidFill>
              </a:rPr>
              <a:t>, labels)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972351"/>
            <a:ext cx="9035011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cut_points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Define min and max values: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col.min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col.max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list by adding min and max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cut_points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break_points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cut_points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if no labels provided, use default labels 0 ... (n-1)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labels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cut_points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Binning using cut function of pandas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pd.cut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break_points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colBin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03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1143</TotalTime>
  <Words>716</Words>
  <Application>Microsoft Office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Raleway</vt:lpstr>
      <vt:lpstr>Wingdings</vt:lpstr>
      <vt:lpstr>Retrospect</vt:lpstr>
      <vt:lpstr>Data Analysis in Python</vt:lpstr>
      <vt:lpstr>Anaconda</vt:lpstr>
      <vt:lpstr>Pandas</vt:lpstr>
      <vt:lpstr>Data Exploration</vt:lpstr>
      <vt:lpstr>Data Exploration</vt:lpstr>
      <vt:lpstr>Distribution analysis</vt:lpstr>
      <vt:lpstr>Categorical variable analysis</vt:lpstr>
      <vt:lpstr>Pre-Processing : missing values</vt:lpstr>
      <vt:lpstr>Pre-Processing : Discretization</vt:lpstr>
      <vt:lpstr>Pre-Processing : Discretization</vt:lpstr>
      <vt:lpstr>Pre-Processing : Outlier Detection</vt:lpstr>
      <vt:lpstr>Indexing and Selecting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Michael K</dc:creator>
  <cp:lastModifiedBy>Gil Avrahami</cp:lastModifiedBy>
  <cp:revision>97</cp:revision>
  <dcterms:created xsi:type="dcterms:W3CDTF">2017-02-04T13:10:39Z</dcterms:created>
  <dcterms:modified xsi:type="dcterms:W3CDTF">2019-05-02T04:49:45Z</dcterms:modified>
</cp:coreProperties>
</file>