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>
      <p:cViewPr varScale="1">
        <p:scale>
          <a:sx n="69" d="100"/>
          <a:sy n="69" d="100"/>
        </p:scale>
        <p:origin x="524" y="44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dministrator\Desktop\DM\MA_Example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dministrator\Desktop\DM\MA_Example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dministrator\Desktop\DM\MA_Exampl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Sheet1!$B$62</c:f>
              <c:strCache>
                <c:ptCount val="1"/>
                <c:pt idx="0">
                  <c:v>Value</c:v>
                </c:pt>
              </c:strCache>
            </c:strRef>
          </c:tx>
          <c:marker>
            <c:symbol val="none"/>
          </c:marker>
          <c:val>
            <c:numRef>
              <c:f>Sheet1!$B$63:$B$77</c:f>
              <c:numCache>
                <c:formatCode>General</c:formatCode>
                <c:ptCount val="15"/>
                <c:pt idx="0">
                  <c:v>0.1338</c:v>
                </c:pt>
                <c:pt idx="1">
                  <c:v>0.4622</c:v>
                </c:pt>
                <c:pt idx="2">
                  <c:v>0.14480000000000001</c:v>
                </c:pt>
                <c:pt idx="3">
                  <c:v>0.65380000000000016</c:v>
                </c:pt>
                <c:pt idx="4">
                  <c:v>7.5200000000000017E-2</c:v>
                </c:pt>
                <c:pt idx="5">
                  <c:v>0.24820000000000003</c:v>
                </c:pt>
                <c:pt idx="6">
                  <c:v>0.4114000000000001</c:v>
                </c:pt>
                <c:pt idx="7">
                  <c:v>0.35980000000000006</c:v>
                </c:pt>
                <c:pt idx="8">
                  <c:v>0.78090000000000004</c:v>
                </c:pt>
                <c:pt idx="9">
                  <c:v>0.53690000000000004</c:v>
                </c:pt>
                <c:pt idx="10">
                  <c:v>0.78890000000000005</c:v>
                </c:pt>
                <c:pt idx="11">
                  <c:v>0.12340000000000001</c:v>
                </c:pt>
                <c:pt idx="12">
                  <c:v>0.13350000000000001</c:v>
                </c:pt>
                <c:pt idx="13">
                  <c:v>0.35550000000000004</c:v>
                </c:pt>
                <c:pt idx="14">
                  <c:v>0.14440000000000003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D3-40EF-B566-16DD86F02FD7}"/>
            </c:ext>
          </c:extLst>
        </c:ser>
        <c:ser>
          <c:idx val="1"/>
          <c:order val="1"/>
          <c:tx>
            <c:strRef>
              <c:f>Sheet1!$C$62</c:f>
              <c:strCache>
                <c:ptCount val="1"/>
                <c:pt idx="0">
                  <c:v>SMA2</c:v>
                </c:pt>
              </c:strCache>
            </c:strRef>
          </c:tx>
          <c:marker>
            <c:symbol val="none"/>
          </c:marker>
          <c:val>
            <c:numRef>
              <c:f>Sheet1!$C$63:$C$77</c:f>
              <c:numCache>
                <c:formatCode>General</c:formatCode>
                <c:ptCount val="15"/>
                <c:pt idx="2" formatCode="0.0000">
                  <c:v>0.2980000000000001</c:v>
                </c:pt>
                <c:pt idx="3" formatCode="0.0000">
                  <c:v>0.3035000000000001</c:v>
                </c:pt>
                <c:pt idx="4" formatCode="0.0000">
                  <c:v>0.39930000000000015</c:v>
                </c:pt>
                <c:pt idx="5" formatCode="0.0000">
                  <c:v>0.3645000000000001</c:v>
                </c:pt>
                <c:pt idx="6" formatCode="0.0000">
                  <c:v>0.16170000000000004</c:v>
                </c:pt>
                <c:pt idx="7" formatCode="0.0000">
                  <c:v>0.32980000000000004</c:v>
                </c:pt>
                <c:pt idx="8" formatCode="0.0000">
                  <c:v>0.38560000000000005</c:v>
                </c:pt>
                <c:pt idx="9" formatCode="0.0000">
                  <c:v>0.57035000000000002</c:v>
                </c:pt>
                <c:pt idx="10" formatCode="0.0000">
                  <c:v>0.65890000000000015</c:v>
                </c:pt>
                <c:pt idx="11" formatCode="0.0000">
                  <c:v>0.66290000000000016</c:v>
                </c:pt>
                <c:pt idx="12" formatCode="0.0000">
                  <c:v>0.45615</c:v>
                </c:pt>
                <c:pt idx="13" formatCode="0.0000">
                  <c:v>0.12845000000000001</c:v>
                </c:pt>
                <c:pt idx="14" formatCode="0.0000">
                  <c:v>0.24450000000000002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D3-40EF-B566-16DD86F02FD7}"/>
            </c:ext>
          </c:extLst>
        </c:ser>
        <c:ser>
          <c:idx val="2"/>
          <c:order val="2"/>
          <c:tx>
            <c:strRef>
              <c:f>Sheet1!$D$62</c:f>
              <c:strCache>
                <c:ptCount val="1"/>
                <c:pt idx="0">
                  <c:v>SMA3</c:v>
                </c:pt>
              </c:strCache>
            </c:strRef>
          </c:tx>
          <c:marker>
            <c:symbol val="none"/>
          </c:marker>
          <c:val>
            <c:numRef>
              <c:f>Sheet1!$D$63:$D$77</c:f>
              <c:numCache>
                <c:formatCode>General</c:formatCode>
                <c:ptCount val="15"/>
                <c:pt idx="3" formatCode="0.0000">
                  <c:v>0.24693333333333339</c:v>
                </c:pt>
                <c:pt idx="4" formatCode="0.0000">
                  <c:v>0.42026666666666684</c:v>
                </c:pt>
                <c:pt idx="5" formatCode="0.0000">
                  <c:v>0.29126666666666684</c:v>
                </c:pt>
                <c:pt idx="6" formatCode="0.0000">
                  <c:v>0.32573333333333332</c:v>
                </c:pt>
                <c:pt idx="7" formatCode="0.0000">
                  <c:v>0.24493333333333339</c:v>
                </c:pt>
                <c:pt idx="8" formatCode="0.0000">
                  <c:v>0.33980000000000016</c:v>
                </c:pt>
                <c:pt idx="9" formatCode="0.0000">
                  <c:v>0.51736666666666642</c:v>
                </c:pt>
                <c:pt idx="10" formatCode="0.0000">
                  <c:v>0.55920000000000003</c:v>
                </c:pt>
                <c:pt idx="11" formatCode="0.0000">
                  <c:v>0.70223333333333349</c:v>
                </c:pt>
                <c:pt idx="12" formatCode="0.0000">
                  <c:v>0.48306666666666681</c:v>
                </c:pt>
                <c:pt idx="13" formatCode="0.0000">
                  <c:v>0.34860000000000008</c:v>
                </c:pt>
                <c:pt idx="14" formatCode="0.0000">
                  <c:v>0.20413333333333339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D3-40EF-B566-16DD86F02FD7}"/>
            </c:ext>
          </c:extLst>
        </c:ser>
        <c:ser>
          <c:idx val="3"/>
          <c:order val="3"/>
          <c:tx>
            <c:strRef>
              <c:f>Sheet1!$E$62</c:f>
              <c:strCache>
                <c:ptCount val="1"/>
                <c:pt idx="0">
                  <c:v>SMA4</c:v>
                </c:pt>
              </c:strCache>
            </c:strRef>
          </c:tx>
          <c:marker>
            <c:symbol val="none"/>
          </c:marker>
          <c:val>
            <c:numRef>
              <c:f>Sheet1!$E$63:$E$77</c:f>
              <c:numCache>
                <c:formatCode>General</c:formatCode>
                <c:ptCount val="15"/>
                <c:pt idx="4" formatCode="0.0000">
                  <c:v>0.34865000000000007</c:v>
                </c:pt>
                <c:pt idx="5" formatCode="0.0000">
                  <c:v>0.33400000000000007</c:v>
                </c:pt>
                <c:pt idx="6" formatCode="0.0000">
                  <c:v>0.28050000000000008</c:v>
                </c:pt>
                <c:pt idx="7" formatCode="0.0000">
                  <c:v>0.34715000000000007</c:v>
                </c:pt>
                <c:pt idx="8" formatCode="0.0000">
                  <c:v>0.27365</c:v>
                </c:pt>
                <c:pt idx="9" formatCode="0.0000">
                  <c:v>0.450075</c:v>
                </c:pt>
                <c:pt idx="10" formatCode="0.0000">
                  <c:v>0.52224999999999999</c:v>
                </c:pt>
                <c:pt idx="11" formatCode="0.0000">
                  <c:v>0.61662500000000009</c:v>
                </c:pt>
                <c:pt idx="12" formatCode="0.0000">
                  <c:v>0.55752500000000005</c:v>
                </c:pt>
                <c:pt idx="13" formatCode="0.0000">
                  <c:v>0.39567500000000005</c:v>
                </c:pt>
                <c:pt idx="14" formatCode="0.0000">
                  <c:v>0.35032500000000005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8D3-40EF-B566-16DD86F02FD7}"/>
            </c:ext>
          </c:extLst>
        </c:ser>
        <c:ser>
          <c:idx val="4"/>
          <c:order val="4"/>
          <c:tx>
            <c:strRef>
              <c:f>Sheet1!$F$62</c:f>
              <c:strCache>
                <c:ptCount val="1"/>
                <c:pt idx="0">
                  <c:v>SMA5</c:v>
                </c:pt>
              </c:strCache>
            </c:strRef>
          </c:tx>
          <c:marker>
            <c:symbol val="none"/>
          </c:marker>
          <c:val>
            <c:numRef>
              <c:f>Sheet1!$F$63:$F$77</c:f>
              <c:numCache>
                <c:formatCode>General</c:formatCode>
                <c:ptCount val="15"/>
                <c:pt idx="5" formatCode="0.0000">
                  <c:v>0.29396000000000005</c:v>
                </c:pt>
                <c:pt idx="6" formatCode="0.0000">
                  <c:v>0.31684000000000007</c:v>
                </c:pt>
                <c:pt idx="7" formatCode="0.0000">
                  <c:v>0.30668000000000006</c:v>
                </c:pt>
                <c:pt idx="8" formatCode="0.0000">
                  <c:v>0.34968000000000016</c:v>
                </c:pt>
                <c:pt idx="9" formatCode="0.0000">
                  <c:v>0.3751000000000001</c:v>
                </c:pt>
                <c:pt idx="10" formatCode="0.0000">
                  <c:v>0.46744000000000002</c:v>
                </c:pt>
                <c:pt idx="11" formatCode="0.0000">
                  <c:v>0.57557999999999998</c:v>
                </c:pt>
                <c:pt idx="12" formatCode="0.0000">
                  <c:v>0.51798</c:v>
                </c:pt>
                <c:pt idx="13" formatCode="0.0000">
                  <c:v>0.47272000000000008</c:v>
                </c:pt>
                <c:pt idx="14" formatCode="0.0000">
                  <c:v>0.38764000000000004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8D3-40EF-B566-16DD86F02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5213616"/>
        <c:axId val="214113456"/>
      </c:lineChart>
      <c:catAx>
        <c:axId val="215213616"/>
        <c:scaling>
          <c:orientation val="maxMin"/>
        </c:scaling>
        <c:delete val="0"/>
        <c:axPos val="b"/>
        <c:majorTickMark val="out"/>
        <c:minorTickMark val="none"/>
        <c:tickLblPos val="nextTo"/>
        <c:crossAx val="214113456"/>
        <c:crosses val="autoZero"/>
        <c:auto val="1"/>
        <c:lblAlgn val="ctr"/>
        <c:lblOffset val="100"/>
        <c:noMultiLvlLbl val="0"/>
      </c:catAx>
      <c:valAx>
        <c:axId val="214113456"/>
        <c:scaling>
          <c:orientation val="minMax"/>
        </c:scaling>
        <c:delete val="0"/>
        <c:axPos val="r"/>
        <c:majorGridlines/>
        <c:numFmt formatCode="General" sourceLinked="1"/>
        <c:majorTickMark val="out"/>
        <c:minorTickMark val="none"/>
        <c:tickLblPos val="nextTo"/>
        <c:crossAx val="215213616"/>
        <c:crosses val="autoZero"/>
        <c:crossBetween val="between"/>
      </c:valAx>
    </c:plotArea>
    <c:legend>
      <c:legendPos val="l"/>
      <c:layout/>
      <c:overlay val="0"/>
      <c:txPr>
        <a:bodyPr/>
        <a:lstStyle/>
        <a:p>
          <a:pPr>
            <a:defRPr>
              <a:solidFill>
                <a:schemeClr val="bg2">
                  <a:lumMod val="25000"/>
                </a:schemeClr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2">
        <a:lumMod val="20000"/>
        <a:lumOff val="80000"/>
      </a:schemeClr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Sheet1!$B$98</c:f>
              <c:strCache>
                <c:ptCount val="1"/>
                <c:pt idx="0">
                  <c:v>Value</c:v>
                </c:pt>
              </c:strCache>
            </c:strRef>
          </c:tx>
          <c:marker>
            <c:symbol val="none"/>
          </c:marker>
          <c:val>
            <c:numRef>
              <c:f>Sheet1!$B$99:$B$113</c:f>
              <c:numCache>
                <c:formatCode>General</c:formatCode>
                <c:ptCount val="15"/>
                <c:pt idx="0">
                  <c:v>0.1338</c:v>
                </c:pt>
                <c:pt idx="1">
                  <c:v>0.4622</c:v>
                </c:pt>
                <c:pt idx="2">
                  <c:v>0.14480000000000001</c:v>
                </c:pt>
                <c:pt idx="3">
                  <c:v>0.65380000000000005</c:v>
                </c:pt>
                <c:pt idx="4">
                  <c:v>7.5200000000000003E-2</c:v>
                </c:pt>
                <c:pt idx="5">
                  <c:v>0.2482</c:v>
                </c:pt>
                <c:pt idx="6">
                  <c:v>0.41139999999999999</c:v>
                </c:pt>
                <c:pt idx="7">
                  <c:v>0.35980000000000001</c:v>
                </c:pt>
                <c:pt idx="8">
                  <c:v>0.78090000000000004</c:v>
                </c:pt>
                <c:pt idx="9">
                  <c:v>0.53690000000000004</c:v>
                </c:pt>
                <c:pt idx="10">
                  <c:v>0.78890000000000005</c:v>
                </c:pt>
                <c:pt idx="11">
                  <c:v>0.1234</c:v>
                </c:pt>
                <c:pt idx="12">
                  <c:v>0.13350000000000001</c:v>
                </c:pt>
                <c:pt idx="13">
                  <c:v>0.35549999999999998</c:v>
                </c:pt>
                <c:pt idx="14">
                  <c:v>0.1444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AB-4562-8582-CC96CACE3016}"/>
            </c:ext>
          </c:extLst>
        </c:ser>
        <c:ser>
          <c:idx val="1"/>
          <c:order val="1"/>
          <c:tx>
            <c:strRef>
              <c:f>Sheet1!$C$98</c:f>
              <c:strCache>
                <c:ptCount val="1"/>
                <c:pt idx="0">
                  <c:v>WMA2</c:v>
                </c:pt>
              </c:strCache>
            </c:strRef>
          </c:tx>
          <c:marker>
            <c:symbol val="none"/>
          </c:marker>
          <c:val>
            <c:numRef>
              <c:f>Sheet1!$C$99:$C$113</c:f>
              <c:numCache>
                <c:formatCode>General</c:formatCode>
                <c:ptCount val="15"/>
                <c:pt idx="2">
                  <c:v>0.38009999999999999</c:v>
                </c:pt>
                <c:pt idx="3">
                  <c:v>0.22415000000000002</c:v>
                </c:pt>
                <c:pt idx="4">
                  <c:v>0.52655000000000007</c:v>
                </c:pt>
                <c:pt idx="5">
                  <c:v>0.21985000000000002</c:v>
                </c:pt>
                <c:pt idx="6">
                  <c:v>0.20495000000000002</c:v>
                </c:pt>
                <c:pt idx="7">
                  <c:v>0.37059999999999998</c:v>
                </c:pt>
                <c:pt idx="8">
                  <c:v>0.37270000000000003</c:v>
                </c:pt>
                <c:pt idx="9">
                  <c:v>0.67562500000000003</c:v>
                </c:pt>
                <c:pt idx="10">
                  <c:v>0.59789999999999999</c:v>
                </c:pt>
                <c:pt idx="11">
                  <c:v>0.7259000000000001</c:v>
                </c:pt>
                <c:pt idx="12">
                  <c:v>0.289775</c:v>
                </c:pt>
                <c:pt idx="13">
                  <c:v>0.13097500000000001</c:v>
                </c:pt>
                <c:pt idx="14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AB-4562-8582-CC96CACE3016}"/>
            </c:ext>
          </c:extLst>
        </c:ser>
        <c:ser>
          <c:idx val="2"/>
          <c:order val="2"/>
          <c:tx>
            <c:strRef>
              <c:f>Sheet1!$D$98</c:f>
              <c:strCache>
                <c:ptCount val="1"/>
                <c:pt idx="0">
                  <c:v>WMA3</c:v>
                </c:pt>
              </c:strCache>
            </c:strRef>
          </c:tx>
          <c:marker>
            <c:symbol val="none"/>
          </c:marker>
          <c:val>
            <c:numRef>
              <c:f>Sheet1!$D$99:$D$113</c:f>
              <c:numCache>
                <c:formatCode>General</c:formatCode>
                <c:ptCount val="15"/>
                <c:pt idx="3" formatCode="0.0000">
                  <c:v>0.22742760000000001</c:v>
                </c:pt>
                <c:pt idx="4" formatCode="0.0000">
                  <c:v>0.49911440000000007</c:v>
                </c:pt>
                <c:pt idx="5" formatCode="0.0000">
                  <c:v>0.23532800000000001</c:v>
                </c:pt>
                <c:pt idx="6" formatCode="0.0000">
                  <c:v>0.24552160000000001</c:v>
                </c:pt>
                <c:pt idx="7" formatCode="0.0000">
                  <c:v>0.33267799999999997</c:v>
                </c:pt>
                <c:pt idx="8" formatCode="0.0000">
                  <c:v>0.36159280000000005</c:v>
                </c:pt>
                <c:pt idx="9" formatCode="0.0000">
                  <c:v>0.63056260000000008</c:v>
                </c:pt>
                <c:pt idx="10" formatCode="0.0000">
                  <c:v>0.58254340000000004</c:v>
                </c:pt>
                <c:pt idx="11" formatCode="0.0000">
                  <c:v>0.72152400000000005</c:v>
                </c:pt>
                <c:pt idx="12" formatCode="0.0000">
                  <c:v>0.34292299999999998</c:v>
                </c:pt>
                <c:pt idx="13" formatCode="0.0000">
                  <c:v>0.20030599999999998</c:v>
                </c:pt>
                <c:pt idx="14" formatCode="0.0000">
                  <c:v>0.27228940000000001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AB-4562-8582-CC96CACE3016}"/>
            </c:ext>
          </c:extLst>
        </c:ser>
        <c:ser>
          <c:idx val="3"/>
          <c:order val="3"/>
          <c:tx>
            <c:strRef>
              <c:f>Sheet1!$E$98</c:f>
              <c:strCache>
                <c:ptCount val="1"/>
                <c:pt idx="0">
                  <c:v>WMA4</c:v>
                </c:pt>
              </c:strCache>
            </c:strRef>
          </c:tx>
          <c:marker>
            <c:symbol val="none"/>
          </c:marker>
          <c:val>
            <c:numRef>
              <c:f>Sheet1!$E$99:$E$113</c:f>
              <c:numCache>
                <c:formatCode>General</c:formatCode>
                <c:ptCount val="15"/>
                <c:pt idx="4" formatCode="0.0000">
                  <c:v>0.41284720000000003</c:v>
                </c:pt>
                <c:pt idx="5" formatCode="0.0000">
                  <c:v>0.2928152</c:v>
                </c:pt>
                <c:pt idx="6" formatCode="0.0000">
                  <c:v>0.26918800000000004</c:v>
                </c:pt>
                <c:pt idx="7" formatCode="0.0000">
                  <c:v>0.33374440000000005</c:v>
                </c:pt>
                <c:pt idx="8" formatCode="0.0000">
                  <c:v>0.31375839999999999</c:v>
                </c:pt>
                <c:pt idx="9" formatCode="0.0000">
                  <c:v>0.52625220000000006</c:v>
                </c:pt>
                <c:pt idx="10" formatCode="0.0000">
                  <c:v>0.54968420000000007</c:v>
                </c:pt>
                <c:pt idx="11" formatCode="0.0000">
                  <c:v>0.66414680000000015</c:v>
                </c:pt>
                <c:pt idx="12" formatCode="0.0000">
                  <c:v>0.46775500000000009</c:v>
                </c:pt>
                <c:pt idx="13" formatCode="0.0000">
                  <c:v>0.31385160000000001</c:v>
                </c:pt>
                <c:pt idx="14" formatCode="0.0000">
                  <c:v>0.308145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AB-4562-8582-CC96CACE3016}"/>
            </c:ext>
          </c:extLst>
        </c:ser>
        <c:ser>
          <c:idx val="4"/>
          <c:order val="4"/>
          <c:tx>
            <c:strRef>
              <c:f>Sheet1!$F$98</c:f>
              <c:strCache>
                <c:ptCount val="1"/>
                <c:pt idx="0">
                  <c:v>WMA5</c:v>
                </c:pt>
              </c:strCache>
            </c:strRef>
          </c:tx>
          <c:marker>
            <c:symbol val="none"/>
          </c:marker>
          <c:val>
            <c:numRef>
              <c:f>Sheet1!$F$99:$F$113</c:f>
              <c:numCache>
                <c:formatCode>General</c:formatCode>
                <c:ptCount val="15"/>
                <c:pt idx="5" formatCode="0.0000">
                  <c:v>0.29668279999999997</c:v>
                </c:pt>
                <c:pt idx="6" formatCode="0.0000">
                  <c:v>0.28331200000000006</c:v>
                </c:pt>
                <c:pt idx="7" formatCode="0.0000">
                  <c:v>0.31614880000000001</c:v>
                </c:pt>
                <c:pt idx="8" formatCode="0.0000">
                  <c:v>0.33316240000000003</c:v>
                </c:pt>
                <c:pt idx="9" formatCode="0.0000">
                  <c:v>0.47967600000000005</c:v>
                </c:pt>
                <c:pt idx="10" formatCode="0.0000">
                  <c:v>0.53063000000000016</c:v>
                </c:pt>
                <c:pt idx="11" formatCode="0.0000">
                  <c:v>0.63923180000000013</c:v>
                </c:pt>
                <c:pt idx="12" formatCode="0.0000">
                  <c:v>0.48335740000000005</c:v>
                </c:pt>
                <c:pt idx="13" formatCode="0.0000">
                  <c:v>0.35658000000000001</c:v>
                </c:pt>
                <c:pt idx="14" formatCode="0.0000">
                  <c:v>0.3201174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9AB-4562-8582-CC96CACE30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066896"/>
        <c:axId val="208067456"/>
      </c:lineChart>
      <c:catAx>
        <c:axId val="208066896"/>
        <c:scaling>
          <c:orientation val="maxMin"/>
        </c:scaling>
        <c:delete val="0"/>
        <c:axPos val="b"/>
        <c:majorTickMark val="out"/>
        <c:minorTickMark val="none"/>
        <c:tickLblPos val="nextTo"/>
        <c:crossAx val="208067456"/>
        <c:crosses val="autoZero"/>
        <c:auto val="1"/>
        <c:lblAlgn val="ctr"/>
        <c:lblOffset val="100"/>
        <c:noMultiLvlLbl val="0"/>
      </c:catAx>
      <c:valAx>
        <c:axId val="208067456"/>
        <c:scaling>
          <c:orientation val="minMax"/>
        </c:scaling>
        <c:delete val="0"/>
        <c:axPos val="r"/>
        <c:majorGridlines/>
        <c:numFmt formatCode="General" sourceLinked="1"/>
        <c:majorTickMark val="out"/>
        <c:minorTickMark val="none"/>
        <c:tickLblPos val="nextTo"/>
        <c:crossAx val="208066896"/>
        <c:crosses val="autoZero"/>
        <c:crossBetween val="between"/>
      </c:valAx>
    </c:plotArea>
    <c:legend>
      <c:legendPos val="l"/>
      <c:layout/>
      <c:overlay val="0"/>
      <c:txPr>
        <a:bodyPr/>
        <a:lstStyle/>
        <a:p>
          <a:pPr>
            <a:defRPr>
              <a:solidFill>
                <a:schemeClr val="bg2">
                  <a:lumMod val="25000"/>
                </a:schemeClr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2">
        <a:lumMod val="20000"/>
        <a:lumOff val="80000"/>
      </a:schemeClr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Sheet1!$B$141</c:f>
              <c:strCache>
                <c:ptCount val="1"/>
                <c:pt idx="0">
                  <c:v>Value</c:v>
                </c:pt>
              </c:strCache>
            </c:strRef>
          </c:tx>
          <c:marker>
            <c:symbol val="none"/>
          </c:marker>
          <c:val>
            <c:numRef>
              <c:f>Sheet1!$B$142:$B$157</c:f>
              <c:numCache>
                <c:formatCode>General</c:formatCode>
                <c:ptCount val="16"/>
                <c:pt idx="0">
                  <c:v>0.1338</c:v>
                </c:pt>
                <c:pt idx="1">
                  <c:v>0.4622</c:v>
                </c:pt>
                <c:pt idx="2">
                  <c:v>0.14480000000000001</c:v>
                </c:pt>
                <c:pt idx="3">
                  <c:v>0.65380000000000005</c:v>
                </c:pt>
                <c:pt idx="4">
                  <c:v>7.5200000000000003E-2</c:v>
                </c:pt>
                <c:pt idx="5">
                  <c:v>0.2482</c:v>
                </c:pt>
                <c:pt idx="6">
                  <c:v>0.41139999999999999</c:v>
                </c:pt>
                <c:pt idx="7">
                  <c:v>0.35980000000000001</c:v>
                </c:pt>
                <c:pt idx="8">
                  <c:v>0.78090000000000004</c:v>
                </c:pt>
                <c:pt idx="9">
                  <c:v>0.53690000000000004</c:v>
                </c:pt>
                <c:pt idx="10">
                  <c:v>0.78890000000000005</c:v>
                </c:pt>
                <c:pt idx="11">
                  <c:v>0.1234</c:v>
                </c:pt>
                <c:pt idx="12">
                  <c:v>0.13350000000000001</c:v>
                </c:pt>
                <c:pt idx="13">
                  <c:v>0.35549999999999998</c:v>
                </c:pt>
                <c:pt idx="14">
                  <c:v>0.1444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3B-4FC7-B2A9-DE24BBCF25FF}"/>
            </c:ext>
          </c:extLst>
        </c:ser>
        <c:ser>
          <c:idx val="1"/>
          <c:order val="1"/>
          <c:tx>
            <c:strRef>
              <c:f>Sheet1!$C$141</c:f>
              <c:strCache>
                <c:ptCount val="1"/>
                <c:pt idx="0">
                  <c:v>EMA </c:v>
                </c:pt>
              </c:strCache>
            </c:strRef>
          </c:tx>
          <c:marker>
            <c:symbol val="none"/>
          </c:marker>
          <c:val>
            <c:numRef>
              <c:f>Sheet1!$C$142:$C$157</c:f>
              <c:numCache>
                <c:formatCode>0.0000</c:formatCode>
                <c:ptCount val="16"/>
                <c:pt idx="1">
                  <c:v>0.1338</c:v>
                </c:pt>
                <c:pt idx="2">
                  <c:v>0.3232099544</c:v>
                </c:pt>
                <c:pt idx="3">
                  <c:v>0.22030915864052961</c:v>
                </c:pt>
                <c:pt idx="4">
                  <c:v>0.47033193724806593</c:v>
                </c:pt>
                <c:pt idx="5">
                  <c:v>0.24243327032924794</c:v>
                </c:pt>
                <c:pt idx="6">
                  <c:v>0.24575932393452893</c:v>
                </c:pt>
                <c:pt idx="7">
                  <c:v>0.3412952341061064</c:v>
                </c:pt>
                <c:pt idx="8">
                  <c:v>0.35196815391166381</c:v>
                </c:pt>
                <c:pt idx="9">
                  <c:v>0.59936145905264915</c:v>
                </c:pt>
                <c:pt idx="10">
                  <c:v>0.56333581316068893</c:v>
                </c:pt>
                <c:pt idx="11">
                  <c:v>0.69343356694725111</c:v>
                </c:pt>
                <c:pt idx="12">
                  <c:v>0.36465758667335291</c:v>
                </c:pt>
                <c:pt idx="13">
                  <c:v>0.23133375003810985</c:v>
                </c:pt>
                <c:pt idx="14">
                  <c:v>0.30294862136362938</c:v>
                </c:pt>
                <c:pt idx="15">
                  <c:v>0.2115031672142143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3B-4FC7-B2A9-DE24BBCF25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070256"/>
        <c:axId val="208070816"/>
      </c:lineChart>
      <c:catAx>
        <c:axId val="208070256"/>
        <c:scaling>
          <c:orientation val="maxMin"/>
        </c:scaling>
        <c:delete val="0"/>
        <c:axPos val="b"/>
        <c:majorTickMark val="out"/>
        <c:minorTickMark val="none"/>
        <c:tickLblPos val="nextTo"/>
        <c:crossAx val="208070816"/>
        <c:crosses val="autoZero"/>
        <c:auto val="1"/>
        <c:lblAlgn val="ctr"/>
        <c:lblOffset val="100"/>
        <c:noMultiLvlLbl val="0"/>
      </c:catAx>
      <c:valAx>
        <c:axId val="208070816"/>
        <c:scaling>
          <c:orientation val="minMax"/>
        </c:scaling>
        <c:delete val="0"/>
        <c:axPos val="r"/>
        <c:majorGridlines/>
        <c:numFmt formatCode="General" sourceLinked="1"/>
        <c:majorTickMark val="out"/>
        <c:minorTickMark val="none"/>
        <c:tickLblPos val="nextTo"/>
        <c:crossAx val="208070256"/>
        <c:crosses val="autoZero"/>
        <c:crossBetween val="between"/>
      </c:valAx>
    </c:plotArea>
    <c:legend>
      <c:legendPos val="l"/>
      <c:layout/>
      <c:overlay val="0"/>
      <c:txPr>
        <a:bodyPr/>
        <a:lstStyle/>
        <a:p>
          <a:pPr>
            <a:defRPr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>
        <a:lumMod val="20000"/>
        <a:lumOff val="80000"/>
      </a:schemeClr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9B0458-E0EC-4DA0-939E-D855EFB2475F}" type="doc">
      <dgm:prSet loTypeId="urn:microsoft.com/office/officeart/2005/8/layout/default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pPr rtl="1"/>
          <a:endParaRPr lang="he-IL"/>
        </a:p>
      </dgm:t>
    </dgm:pt>
    <dgm:pt modelId="{CA90D070-0251-4809-B55C-877683A549C6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b="1" dirty="0"/>
            <a:t>Data cleaning</a:t>
          </a:r>
          <a:endParaRPr lang="he-IL" b="1" dirty="0"/>
        </a:p>
      </dgm:t>
    </dgm:pt>
    <dgm:pt modelId="{926254EB-B254-4E2B-A953-125424224915}" type="parTrans" cxnId="{4B8596E2-5561-493A-B2C4-63739CFD6F82}">
      <dgm:prSet/>
      <dgm:spPr/>
      <dgm:t>
        <a:bodyPr/>
        <a:lstStyle/>
        <a:p>
          <a:pPr rtl="1"/>
          <a:endParaRPr lang="he-IL"/>
        </a:p>
      </dgm:t>
    </dgm:pt>
    <dgm:pt modelId="{DF10C16D-73F9-407F-A461-F135D1AB3D27}" type="sibTrans" cxnId="{4B8596E2-5561-493A-B2C4-63739CFD6F82}">
      <dgm:prSet/>
      <dgm:spPr/>
      <dgm:t>
        <a:bodyPr/>
        <a:lstStyle/>
        <a:p>
          <a:pPr rtl="1"/>
          <a:endParaRPr lang="he-IL"/>
        </a:p>
      </dgm:t>
    </dgm:pt>
    <dgm:pt modelId="{D7756C65-21C4-49F1-9BF1-43EC99D78C59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pPr rtl="0"/>
          <a:r>
            <a:rPr lang="en-US" b="1" dirty="0"/>
            <a:t>Data integration</a:t>
          </a:r>
          <a:endParaRPr lang="he-IL" b="1" dirty="0"/>
        </a:p>
      </dgm:t>
    </dgm:pt>
    <dgm:pt modelId="{51B21850-1493-434A-A9AF-A3DA7D231F51}" type="parTrans" cxnId="{D1D6A49D-5F52-4278-B7FC-D40E95F7998B}">
      <dgm:prSet/>
      <dgm:spPr/>
      <dgm:t>
        <a:bodyPr/>
        <a:lstStyle/>
        <a:p>
          <a:pPr rtl="1"/>
          <a:endParaRPr lang="he-IL"/>
        </a:p>
      </dgm:t>
    </dgm:pt>
    <dgm:pt modelId="{17D81552-25B9-4DEB-BA1D-2ED9C78CAF6F}" type="sibTrans" cxnId="{D1D6A49D-5F52-4278-B7FC-D40E95F7998B}">
      <dgm:prSet/>
      <dgm:spPr/>
      <dgm:t>
        <a:bodyPr/>
        <a:lstStyle/>
        <a:p>
          <a:pPr rtl="1"/>
          <a:endParaRPr lang="he-IL"/>
        </a:p>
      </dgm:t>
    </dgm:pt>
    <dgm:pt modelId="{D35223D0-F2D8-4D0C-A27B-73E2F530BA3E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dirty="0"/>
            <a:t>Data transformation</a:t>
          </a:r>
          <a:endParaRPr lang="he-IL" b="1" dirty="0"/>
        </a:p>
      </dgm:t>
    </dgm:pt>
    <dgm:pt modelId="{F5C403AF-9AE2-4E4A-9802-37103274AB1E}" type="parTrans" cxnId="{2C5A4D83-28E6-4C6C-A4EB-9BF666029D18}">
      <dgm:prSet/>
      <dgm:spPr/>
      <dgm:t>
        <a:bodyPr/>
        <a:lstStyle/>
        <a:p>
          <a:pPr rtl="1"/>
          <a:endParaRPr lang="he-IL"/>
        </a:p>
      </dgm:t>
    </dgm:pt>
    <dgm:pt modelId="{886F3D64-8504-4FDB-BEDF-06DE988904CC}" type="sibTrans" cxnId="{2C5A4D83-28E6-4C6C-A4EB-9BF666029D18}">
      <dgm:prSet/>
      <dgm:spPr/>
      <dgm:t>
        <a:bodyPr/>
        <a:lstStyle/>
        <a:p>
          <a:pPr rtl="1"/>
          <a:endParaRPr lang="he-IL"/>
        </a:p>
      </dgm:t>
    </dgm:pt>
    <dgm:pt modelId="{105C4BF9-5F71-4B65-AD58-57918C46609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pPr rtl="0"/>
          <a:r>
            <a:rPr lang="en-US" b="1" dirty="0"/>
            <a:t>Data reduction</a:t>
          </a:r>
          <a:endParaRPr lang="he-IL" b="1" dirty="0"/>
        </a:p>
      </dgm:t>
    </dgm:pt>
    <dgm:pt modelId="{5F93EE17-DE83-45C6-BE26-7B123F3D7216}" type="parTrans" cxnId="{95295DA1-704C-4E29-96AC-B9153A5464C9}">
      <dgm:prSet/>
      <dgm:spPr/>
      <dgm:t>
        <a:bodyPr/>
        <a:lstStyle/>
        <a:p>
          <a:pPr rtl="1"/>
          <a:endParaRPr lang="he-IL"/>
        </a:p>
      </dgm:t>
    </dgm:pt>
    <dgm:pt modelId="{223D8746-B235-48A1-9768-99A47B6E4AA8}" type="sibTrans" cxnId="{95295DA1-704C-4E29-96AC-B9153A5464C9}">
      <dgm:prSet/>
      <dgm:spPr/>
      <dgm:t>
        <a:bodyPr/>
        <a:lstStyle/>
        <a:p>
          <a:pPr rtl="1"/>
          <a:endParaRPr lang="he-IL"/>
        </a:p>
      </dgm:t>
    </dgm:pt>
    <dgm:pt modelId="{FEFD62E3-C1BA-487E-817E-9D8329EC922F}" type="pres">
      <dgm:prSet presAssocID="{BB9B0458-E0EC-4DA0-939E-D855EFB2475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D05C97-7F34-448F-8CAA-75E741BC6545}" type="pres">
      <dgm:prSet presAssocID="{CA90D070-0251-4809-B55C-877683A549C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BE791-5AC2-474F-A95C-62F80E48A03B}" type="pres">
      <dgm:prSet presAssocID="{DF10C16D-73F9-407F-A461-F135D1AB3D27}" presName="sibTrans" presStyleCnt="0"/>
      <dgm:spPr/>
    </dgm:pt>
    <dgm:pt modelId="{6592A300-AE0F-484C-AAC4-024A0015A72B}" type="pres">
      <dgm:prSet presAssocID="{D7756C65-21C4-49F1-9BF1-43EC99D78C5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0116B-7FC1-4BF3-A5EA-84DA2215ABB3}" type="pres">
      <dgm:prSet presAssocID="{17D81552-25B9-4DEB-BA1D-2ED9C78CAF6F}" presName="sibTrans" presStyleCnt="0"/>
      <dgm:spPr/>
    </dgm:pt>
    <dgm:pt modelId="{26BB59A5-0E2B-410D-90FF-C6079DACA0B3}" type="pres">
      <dgm:prSet presAssocID="{D35223D0-F2D8-4D0C-A27B-73E2F530BA3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4F6B7-302D-437E-89AA-595404F9FC5D}" type="pres">
      <dgm:prSet presAssocID="{886F3D64-8504-4FDB-BEDF-06DE988904CC}" presName="sibTrans" presStyleCnt="0"/>
      <dgm:spPr/>
    </dgm:pt>
    <dgm:pt modelId="{81A1788D-189E-4203-BB2D-3B1B61D705AD}" type="pres">
      <dgm:prSet presAssocID="{105C4BF9-5F71-4B65-AD58-57918C46609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0809B1-3CA5-4987-9D3B-7E6AB4524A4D}" type="presOf" srcId="{105C4BF9-5F71-4B65-AD58-57918C466093}" destId="{81A1788D-189E-4203-BB2D-3B1B61D705AD}" srcOrd="0" destOrd="0" presId="urn:microsoft.com/office/officeart/2005/8/layout/default"/>
    <dgm:cxn modelId="{3AA801BA-0A53-4947-B995-1180B0535B60}" type="presOf" srcId="{D35223D0-F2D8-4D0C-A27B-73E2F530BA3E}" destId="{26BB59A5-0E2B-410D-90FF-C6079DACA0B3}" srcOrd="0" destOrd="0" presId="urn:microsoft.com/office/officeart/2005/8/layout/default"/>
    <dgm:cxn modelId="{03F3D9AD-1D38-41B6-A535-7B5BFEBEC12D}" type="presOf" srcId="{D7756C65-21C4-49F1-9BF1-43EC99D78C59}" destId="{6592A300-AE0F-484C-AAC4-024A0015A72B}" srcOrd="0" destOrd="0" presId="urn:microsoft.com/office/officeart/2005/8/layout/default"/>
    <dgm:cxn modelId="{2C5A4D83-28E6-4C6C-A4EB-9BF666029D18}" srcId="{BB9B0458-E0EC-4DA0-939E-D855EFB2475F}" destId="{D35223D0-F2D8-4D0C-A27B-73E2F530BA3E}" srcOrd="2" destOrd="0" parTransId="{F5C403AF-9AE2-4E4A-9802-37103274AB1E}" sibTransId="{886F3D64-8504-4FDB-BEDF-06DE988904CC}"/>
    <dgm:cxn modelId="{4B8596E2-5561-493A-B2C4-63739CFD6F82}" srcId="{BB9B0458-E0EC-4DA0-939E-D855EFB2475F}" destId="{CA90D070-0251-4809-B55C-877683A549C6}" srcOrd="0" destOrd="0" parTransId="{926254EB-B254-4E2B-A953-125424224915}" sibTransId="{DF10C16D-73F9-407F-A461-F135D1AB3D27}"/>
    <dgm:cxn modelId="{EEA421F7-93D3-45F1-B677-C4AE268D9CF4}" type="presOf" srcId="{CA90D070-0251-4809-B55C-877683A549C6}" destId="{C2D05C97-7F34-448F-8CAA-75E741BC6545}" srcOrd="0" destOrd="0" presId="urn:microsoft.com/office/officeart/2005/8/layout/default"/>
    <dgm:cxn modelId="{BA536CEC-CC1A-407D-9192-BAFF1C978810}" type="presOf" srcId="{BB9B0458-E0EC-4DA0-939E-D855EFB2475F}" destId="{FEFD62E3-C1BA-487E-817E-9D8329EC922F}" srcOrd="0" destOrd="0" presId="urn:microsoft.com/office/officeart/2005/8/layout/default"/>
    <dgm:cxn modelId="{95295DA1-704C-4E29-96AC-B9153A5464C9}" srcId="{BB9B0458-E0EC-4DA0-939E-D855EFB2475F}" destId="{105C4BF9-5F71-4B65-AD58-57918C466093}" srcOrd="3" destOrd="0" parTransId="{5F93EE17-DE83-45C6-BE26-7B123F3D7216}" sibTransId="{223D8746-B235-48A1-9768-99A47B6E4AA8}"/>
    <dgm:cxn modelId="{D1D6A49D-5F52-4278-B7FC-D40E95F7998B}" srcId="{BB9B0458-E0EC-4DA0-939E-D855EFB2475F}" destId="{D7756C65-21C4-49F1-9BF1-43EC99D78C59}" srcOrd="1" destOrd="0" parTransId="{51B21850-1493-434A-A9AF-A3DA7D231F51}" sibTransId="{17D81552-25B9-4DEB-BA1D-2ED9C78CAF6F}"/>
    <dgm:cxn modelId="{464EA16E-507A-478C-9741-B29126960BC7}" type="presParOf" srcId="{FEFD62E3-C1BA-487E-817E-9D8329EC922F}" destId="{C2D05C97-7F34-448F-8CAA-75E741BC6545}" srcOrd="0" destOrd="0" presId="urn:microsoft.com/office/officeart/2005/8/layout/default"/>
    <dgm:cxn modelId="{F3A9AEC0-792D-4EA2-8527-D25F98757444}" type="presParOf" srcId="{FEFD62E3-C1BA-487E-817E-9D8329EC922F}" destId="{8DFBE791-5AC2-474F-A95C-62F80E48A03B}" srcOrd="1" destOrd="0" presId="urn:microsoft.com/office/officeart/2005/8/layout/default"/>
    <dgm:cxn modelId="{81440636-D381-4495-95C6-BB9CBF8B56A6}" type="presParOf" srcId="{FEFD62E3-C1BA-487E-817E-9D8329EC922F}" destId="{6592A300-AE0F-484C-AAC4-024A0015A72B}" srcOrd="2" destOrd="0" presId="urn:microsoft.com/office/officeart/2005/8/layout/default"/>
    <dgm:cxn modelId="{DC76BB96-F418-4C34-839D-C2E875213DCC}" type="presParOf" srcId="{FEFD62E3-C1BA-487E-817E-9D8329EC922F}" destId="{E2F0116B-7FC1-4BF3-A5EA-84DA2215ABB3}" srcOrd="3" destOrd="0" presId="urn:microsoft.com/office/officeart/2005/8/layout/default"/>
    <dgm:cxn modelId="{5D560E44-15FC-4E7C-AD83-BA7616C28ACC}" type="presParOf" srcId="{FEFD62E3-C1BA-487E-817E-9D8329EC922F}" destId="{26BB59A5-0E2B-410D-90FF-C6079DACA0B3}" srcOrd="4" destOrd="0" presId="urn:microsoft.com/office/officeart/2005/8/layout/default"/>
    <dgm:cxn modelId="{06C8DF03-5711-4FDA-A894-CBB898C38F15}" type="presParOf" srcId="{FEFD62E3-C1BA-487E-817E-9D8329EC922F}" destId="{8F54F6B7-302D-437E-89AA-595404F9FC5D}" srcOrd="5" destOrd="0" presId="urn:microsoft.com/office/officeart/2005/8/layout/default"/>
    <dgm:cxn modelId="{4FFBB45C-55FF-40B3-B3F2-4AC6144A009E}" type="presParOf" srcId="{FEFD62E3-C1BA-487E-817E-9D8329EC922F}" destId="{81A1788D-189E-4203-BB2D-3B1B61D705A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05C97-7F34-448F-8CAA-75E741BC6545}">
      <dsp:nvSpPr>
        <dsp:cNvPr id="0" name=""/>
        <dsp:cNvSpPr/>
      </dsp:nvSpPr>
      <dsp:spPr>
        <a:xfrm>
          <a:off x="229772" y="725"/>
          <a:ext cx="2284883" cy="1370930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/>
            <a:t>Data cleaning</a:t>
          </a:r>
          <a:endParaRPr lang="he-IL" sz="2300" b="1" kern="1200" dirty="0"/>
        </a:p>
      </dsp:txBody>
      <dsp:txXfrm>
        <a:off x="229772" y="725"/>
        <a:ext cx="2284883" cy="1370930"/>
      </dsp:txXfrm>
    </dsp:sp>
    <dsp:sp modelId="{6592A300-AE0F-484C-AAC4-024A0015A72B}">
      <dsp:nvSpPr>
        <dsp:cNvPr id="0" name=""/>
        <dsp:cNvSpPr/>
      </dsp:nvSpPr>
      <dsp:spPr>
        <a:xfrm>
          <a:off x="2743144" y="725"/>
          <a:ext cx="2284883" cy="1370930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/>
            <a:t>Data integration</a:t>
          </a:r>
          <a:endParaRPr lang="he-IL" sz="2300" b="1" kern="1200" dirty="0"/>
        </a:p>
      </dsp:txBody>
      <dsp:txXfrm>
        <a:off x="2743144" y="725"/>
        <a:ext cx="2284883" cy="1370930"/>
      </dsp:txXfrm>
    </dsp:sp>
    <dsp:sp modelId="{26BB59A5-0E2B-410D-90FF-C6079DACA0B3}">
      <dsp:nvSpPr>
        <dsp:cNvPr id="0" name=""/>
        <dsp:cNvSpPr/>
      </dsp:nvSpPr>
      <dsp:spPr>
        <a:xfrm>
          <a:off x="229772" y="1600144"/>
          <a:ext cx="2284883" cy="1370930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/>
            <a:t>Data transformation</a:t>
          </a:r>
          <a:endParaRPr lang="he-IL" sz="2300" b="1" kern="1200" dirty="0"/>
        </a:p>
      </dsp:txBody>
      <dsp:txXfrm>
        <a:off x="229772" y="1600144"/>
        <a:ext cx="2284883" cy="1370930"/>
      </dsp:txXfrm>
    </dsp:sp>
    <dsp:sp modelId="{81A1788D-189E-4203-BB2D-3B1B61D705AD}">
      <dsp:nvSpPr>
        <dsp:cNvPr id="0" name=""/>
        <dsp:cNvSpPr/>
      </dsp:nvSpPr>
      <dsp:spPr>
        <a:xfrm>
          <a:off x="2743144" y="1600144"/>
          <a:ext cx="2284883" cy="1370930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/>
            <a:t>Data reduction</a:t>
          </a:r>
          <a:endParaRPr lang="he-IL" sz="2300" b="1" kern="1200" dirty="0"/>
        </a:p>
      </dsp:txBody>
      <dsp:txXfrm>
        <a:off x="2743144" y="1600144"/>
        <a:ext cx="2284883" cy="1370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3/5/2019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3/5/2019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Data Mining (BGU) - Lecture No. 10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2B427F1-5795-4FB3-956B-4863875F5C30}" type="datetime4">
              <a:rPr lang="en-US" smtClean="0">
                <a:solidFill>
                  <a:srgbClr val="000000"/>
                </a:solidFill>
                <a:cs typeface="Times New Roman" pitchFamily="18" charset="0"/>
              </a:rPr>
              <a:pPr/>
              <a:t>March 5, 2019</a:t>
            </a:fld>
            <a:endParaRPr lang="en-US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Prof. Mark Last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F45168-C5F0-4C6F-B986-C7440432AFC5}" type="slidenum">
              <a:rPr lang="he-IL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9074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Data Mining (BGU) - Lecture No. 10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66C6F2-F1E6-4326-8465-0A4E59D441B6}" type="datetime4">
              <a:rPr lang="en-US"/>
              <a:pPr/>
              <a:t>March 5,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Mark Last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719C0-446D-4B5E-A440-642CC1A92DF6}" type="slidenum">
              <a:rPr lang="he-IL"/>
              <a:pPr/>
              <a:t>11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08616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ECAC3-5218-46D4-AB9B-0D01E756704E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1030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Data Mining (BGU) - Lecture No. 10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C32CD88-0D0C-4F06-929E-B09CB08378AA}" type="datetime4">
              <a:rPr lang="en-US"/>
              <a:pPr/>
              <a:t>March 5,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Mark Last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64F20-039B-4442-AB14-6B39101C45A6}" type="slidenum">
              <a:rPr lang="he-IL"/>
              <a:pPr/>
              <a:t>14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1615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Data Mining (BGU) - Lecture No. 10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4A09261-297D-41A0-9DEE-45AFF3AC9018}" type="datetime4">
              <a:rPr lang="en-US"/>
              <a:pPr/>
              <a:t>March 5,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Mark Last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829A23-52C9-43E9-90D2-B0EFF58C6C9D}" type="slidenum">
              <a:rPr lang="he-IL"/>
              <a:pPr/>
              <a:t>15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563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Data Mining (BGU) - Lecture No. 10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AEE12DB-BA4E-42C1-9475-4FF57B5A2634}" type="datetime4">
              <a:rPr lang="en-US"/>
              <a:pPr/>
              <a:t>March 5,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Mark Last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2B9A43-535B-46B9-ACED-7A71531308DF}" type="slidenum">
              <a:rPr lang="he-IL"/>
              <a:pPr/>
              <a:t>18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0638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43C23D3-5E32-468F-B14F-F714032BCCFA}" type="slidenum">
              <a:rPr lang="he-IL" altLang="he-IL" baseline="0" smtClean="0"/>
              <a:pPr eaLnBrk="1" hangingPunct="1"/>
              <a:t>21</a:t>
            </a:fld>
            <a:endParaRPr lang="en-US" altLang="he-IL" baseline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20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485E033-2776-4550-AE45-C57F955E5EF5}" type="slidenum">
              <a:rPr lang="he-IL" altLang="he-IL" baseline="0">
                <a:solidFill>
                  <a:prstClr val="black"/>
                </a:solidFill>
              </a:rPr>
              <a:pPr eaLnBrk="1" hangingPunct="1"/>
              <a:t>26</a:t>
            </a:fld>
            <a:endParaRPr lang="en-US" altLang="he-IL" baseline="0">
              <a:solidFill>
                <a:prstClr val="black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47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B35CFDF-D5DF-401C-B4CA-B5AD720C1489}" type="slidenum">
              <a:rPr lang="he-IL" altLang="he-IL" baseline="0">
                <a:solidFill>
                  <a:prstClr val="black"/>
                </a:solidFill>
              </a:rPr>
              <a:pPr eaLnBrk="1" hangingPunct="1"/>
              <a:t>27</a:t>
            </a:fld>
            <a:endParaRPr lang="en-US" altLang="he-IL" baseline="0">
              <a:solidFill>
                <a:prstClr val="black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847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ECAC3-5218-46D4-AB9B-0D01E756704E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3175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ECAC3-5218-46D4-AB9B-0D01E756704E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0812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Data Mining (BGU) - Lecture No. 10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525E006-1827-45DB-B52C-043441CEBC3A}" type="datetime4">
              <a:rPr lang="en-US"/>
              <a:pPr/>
              <a:t>March 5,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Mark Last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C2589-0C06-479A-9F1B-6E0F20C371C4}" type="slidenum">
              <a:rPr lang="he-IL"/>
              <a:pPr/>
              <a:t>5</a:t>
            </a:fld>
            <a:endParaRPr lang="en-US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– attribute </a:t>
            </a:r>
            <a:endParaRPr lang="he-IL" dirty="0"/>
          </a:p>
          <a:p>
            <a:r>
              <a:rPr lang="he-IL" dirty="0"/>
              <a:t>תכונה, פיצ'ר</a:t>
            </a:r>
          </a:p>
        </p:txBody>
      </p:sp>
    </p:spTree>
    <p:extLst>
      <p:ext uri="{BB962C8B-B14F-4D97-AF65-F5344CB8AC3E}">
        <p14:creationId xmlns:p14="http://schemas.microsoft.com/office/powerpoint/2010/main" val="1625495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ECAC3-5218-46D4-AB9B-0D01E756704E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575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ECAC3-5218-46D4-AB9B-0D01E756704E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8836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ECAC3-5218-46D4-AB9B-0D01E756704E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7762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Data Mining (BGU) - Lecture No. 10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F931C71-FB5E-46A3-AA6D-E46BA5924BC4}" type="datetime4">
              <a:rPr lang="en-US"/>
              <a:pPr/>
              <a:t>March 5,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Mark Last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ECFA0-B7E6-4309-AA2D-40C33046BFD1}" type="slidenum">
              <a:rPr lang="he-IL"/>
              <a:pPr/>
              <a:t>9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0346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Data Mining (BGU) - Lecture No. 10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B0C59A8-52F3-485C-8814-A2833926F6A5}" type="datetime4">
              <a:rPr lang="en-US"/>
              <a:pPr/>
              <a:t>March 5, 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Mark Last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AEAA5-5D71-4EC9-BD83-E8BC3685DD3B}" type="slidenum">
              <a:rPr lang="he-IL"/>
              <a:pPr/>
              <a:t>10</a:t>
            </a:fld>
            <a:endParaRPr lang="en-US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94605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3AC52-E1F8-4E5D-A210-D8CA2DE04DC1}" type="datetime4">
              <a:rPr lang="en-US" smtClean="0">
                <a:solidFill>
                  <a:srgbClr val="000000"/>
                </a:solidFill>
              </a:rPr>
              <a:t>March 5, 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9F6AF-5EED-4DDE-919C-34EC467B7F54}" type="slidenum">
              <a:rPr lang="he-I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96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93440" y="533400"/>
            <a:ext cx="101346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Data Science and Business Intelligence</a:t>
            </a:r>
            <a:r>
              <a:rPr lang="en-US" sz="4000" b="1" dirty="0">
                <a:solidFill>
                  <a:srgbClr val="0070C0"/>
                </a:solidFill>
              </a:rPr>
              <a:t/>
            </a:r>
            <a:br>
              <a:rPr lang="en-US" sz="4000" b="1" dirty="0">
                <a:solidFill>
                  <a:srgbClr val="0070C0"/>
                </a:solidFill>
              </a:rPr>
            </a:br>
            <a:r>
              <a:rPr lang="en-US" sz="4000" b="1" dirty="0">
                <a:solidFill>
                  <a:srgbClr val="0070C0"/>
                </a:solidFill>
              </a:rPr>
              <a:t> </a:t>
            </a:r>
            <a:endParaRPr lang="he-IL" sz="4000" b="1" dirty="0">
              <a:solidFill>
                <a:srgbClr val="0070C0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4286504" y="3048000"/>
            <a:ext cx="3948472" cy="1655762"/>
          </a:xfrm>
        </p:spPr>
        <p:txBody>
          <a:bodyPr>
            <a:normAutofit/>
          </a:bodyPr>
          <a:lstStyle/>
          <a:p>
            <a:pPr algn="ctr" rtl="0"/>
            <a:r>
              <a:rPr lang="en-US" b="1" dirty="0">
                <a:solidFill>
                  <a:schemeClr val="tx2"/>
                </a:solidFill>
              </a:rPr>
              <a:t>#</a:t>
            </a:r>
            <a:r>
              <a:rPr lang="en-US" b="1" dirty="0" smtClean="0">
                <a:solidFill>
                  <a:schemeClr val="tx2"/>
                </a:solidFill>
              </a:rPr>
              <a:t>1 </a:t>
            </a:r>
            <a:r>
              <a:rPr lang="en-US" b="1" dirty="0">
                <a:solidFill>
                  <a:schemeClr val="tx2"/>
                </a:solidFill>
              </a:rPr>
              <a:t>- </a:t>
            </a:r>
            <a:r>
              <a:rPr lang="en-US" b="1">
                <a:solidFill>
                  <a:schemeClr val="tx2"/>
                </a:solidFill>
              </a:rPr>
              <a:t>Data </a:t>
            </a:r>
            <a:r>
              <a:rPr lang="en-US" b="1" smtClean="0">
                <a:solidFill>
                  <a:schemeClr val="tx2"/>
                </a:solidFill>
              </a:rPr>
              <a:t>Pre-Processing</a:t>
            </a:r>
            <a:endParaRPr lang="en-US" b="1" dirty="0">
              <a:solidFill>
                <a:schemeClr val="tx2"/>
              </a:solidFill>
            </a:endParaRPr>
          </a:p>
          <a:p>
            <a:pPr algn="ctr" rtl="0"/>
            <a:endParaRPr lang="en-US" b="1" dirty="0">
              <a:solidFill>
                <a:schemeClr val="tx2"/>
              </a:solidFill>
            </a:endParaRPr>
          </a:p>
          <a:p>
            <a:pPr algn="ctr" rtl="0"/>
            <a:r>
              <a:rPr lang="en-US" b="1" dirty="0">
                <a:solidFill>
                  <a:schemeClr val="tx2"/>
                </a:solidFill>
              </a:rPr>
              <a:t>nivah@post.bgu.ac.il</a:t>
            </a:r>
          </a:p>
          <a:p>
            <a:pPr algn="ctr" rtl="0"/>
            <a:endParaRPr lang="he-IL" b="1" dirty="0">
              <a:solidFill>
                <a:schemeClr val="tx2"/>
              </a:solidFill>
            </a:endParaRPr>
          </a:p>
          <a:p>
            <a:pPr algn="ctr" rtl="0"/>
            <a:endParaRPr lang="he-IL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03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2" y="304800"/>
            <a:ext cx="10969943" cy="96043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70C0"/>
                </a:solidFill>
              </a:rPr>
              <a:t>Simple Moving Average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2412" y="1676400"/>
            <a:ext cx="8255000" cy="1344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forecast is simply the average of the most recent k observations: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ציין מיקום תוכן 3">
                <a:extLst>
                  <a:ext uri="{FF2B5EF4-FFF2-40B4-BE49-F238E27FC236}">
                    <a16:creationId xmlns:a16="http://schemas.microsoft.com/office/drawing/2014/main" id="{CE1730A2-2EEA-4A43-9743-0E0B42E8B33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436812" y="2590800"/>
                <a:ext cx="7839472" cy="14401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מציין מיקום תוכן 3">
                <a:extLst>
                  <a:ext uri="{FF2B5EF4-FFF2-40B4-BE49-F238E27FC236}">
                    <a16:creationId xmlns:a16="http://schemas.microsoft.com/office/drawing/2014/main" id="{CE1730A2-2EEA-4A43-9743-0E0B42E8B3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436812" y="2590800"/>
                <a:ext cx="7839472" cy="144016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1A1C-F723-4605-8589-9EF2B7ABD93F}" type="datetime4">
              <a:rPr lang="en-US" smtClean="0"/>
              <a:t>March 5, 2019</a:t>
            </a:fld>
            <a:endParaRPr lang="en-US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>
          <a:xfrm>
            <a:off x="1989956" y="6324600"/>
            <a:ext cx="1905000" cy="457200"/>
          </a:xfrm>
        </p:spPr>
        <p:txBody>
          <a:bodyPr/>
          <a:lstStyle/>
          <a:p>
            <a:pPr rtl="0"/>
            <a:fld id="{866FCA6C-59BD-4903-9C7B-CCB5816ECFEA}" type="slidenum">
              <a:rPr lang="he-IL" smtClean="0"/>
              <a:pPr rtl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9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084" y="152400"/>
            <a:ext cx="9601200" cy="1143000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0070C0"/>
                </a:solidFill>
              </a:rPr>
              <a:t>Selecting k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>
          <a:xfrm>
            <a:off x="1500084" y="1828800"/>
            <a:ext cx="9601200" cy="4191000"/>
          </a:xfrm>
        </p:spPr>
        <p:txBody>
          <a:bodyPr>
            <a:normAutofit/>
          </a:bodyPr>
          <a:lstStyle/>
          <a:p>
            <a:pPr marL="0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Smoothing effect (large k)</a:t>
            </a:r>
          </a:p>
          <a:p>
            <a:pPr marL="0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Responsiveness (small k)</a:t>
            </a:r>
          </a:p>
          <a:p>
            <a:pPr marL="0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to compare results with different k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EA33-ADE8-482F-A412-6C3AFA20D381}" type="datetime4">
              <a:rPr lang="en-US" smtClean="0"/>
              <a:t>March 5, 2019</a:t>
            </a:fld>
            <a:endParaRPr lang="he-IL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2884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46212" y="0"/>
            <a:ext cx="9601200" cy="1143000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0070C0"/>
                </a:solidFill>
              </a:rPr>
              <a:t>Example - </a:t>
            </a:r>
            <a:r>
              <a:rPr lang="en-US" sz="4000" b="1" dirty="0" err="1">
                <a:solidFill>
                  <a:srgbClr val="0070C0"/>
                </a:solidFill>
              </a:rPr>
              <a:t>SMA</a:t>
            </a:r>
            <a:endParaRPr lang="he-IL" sz="4000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3C08-2070-4C7F-BD0A-1EF1E20BE81A}" type="datetime4">
              <a:rPr lang="en-US" smtClean="0"/>
              <a:t>March 5, 2019</a:t>
            </a:fld>
            <a:endParaRPr lang="he-IL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12</a:t>
            </a:fld>
            <a:endParaRPr lang="he-IL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414108"/>
              </p:ext>
            </p:extLst>
          </p:nvPr>
        </p:nvGraphicFramePr>
        <p:xfrm>
          <a:off x="1979612" y="1447800"/>
          <a:ext cx="6786609" cy="4419600"/>
        </p:xfrm>
        <a:graphic>
          <a:graphicData uri="http://schemas.openxmlformats.org/drawingml/2006/table">
            <a:tbl>
              <a:tblPr/>
              <a:tblGrid>
                <a:gridCol w="908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1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66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Position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SMA2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SMA3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SMA4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SMA5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6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0.1338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800" kern="120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800" kern="120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800" kern="120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8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6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0.4622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800" kern="120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800" kern="120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800" kern="120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800" kern="120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6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0.1448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0.2980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800" kern="120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800" kern="120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800" kern="120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6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0.6538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0.3035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0.2469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800" kern="120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800" kern="120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6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0.0752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0.3993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0.4203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0.3487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800" kern="120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6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0.2482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0.3645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0.2913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0.3340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0.2940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6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0.4114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0.1617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0.3257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0.2805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0.3168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6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0.3598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0.3298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0.2449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0.3472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0.3067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6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0.7809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0.3856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0.3398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0.2737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0.3497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6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0.5369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0.5704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0.5174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0.4501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0.3751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6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0.7889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0.6589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0.5592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0.5223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0.4674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66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0.1234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0.6629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0.7022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0.6166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0.5756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6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0.1335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0.4562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0.4831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0.5575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0.5180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66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0.3555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0.1285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0.3486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0.3957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0.4727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663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0.1444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0.2445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0.2041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0.3503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0.3876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הסבר מלבני מעוגל 6"/>
          <p:cNvSpPr/>
          <p:nvPr/>
        </p:nvSpPr>
        <p:spPr>
          <a:xfrm>
            <a:off x="8837612" y="1600200"/>
            <a:ext cx="2590800" cy="778590"/>
          </a:xfrm>
          <a:prstGeom prst="wedgeRoundRectCallout">
            <a:avLst>
              <a:gd name="adj1" fmla="val -127726"/>
              <a:gd name="adj2" fmla="val 90868"/>
              <a:gd name="adj3" fmla="val 16667"/>
            </a:avLst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Ave(0.1338,0.4622,0.1448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e-IL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45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91392-9D99-43FC-933E-4D250BC86799}" type="datetime4">
              <a:rPr lang="en-US" smtClean="0"/>
              <a:t>March 5, 2019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13</a:t>
            </a:fld>
            <a:endParaRPr lang="he-IL"/>
          </a:p>
        </p:txBody>
      </p:sp>
      <p:graphicFrame>
        <p:nvGraphicFramePr>
          <p:cNvPr id="4" name="תרשים 3"/>
          <p:cNvGraphicFramePr/>
          <p:nvPr>
            <p:extLst>
              <p:ext uri="{D42A27DB-BD31-4B8C-83A1-F6EECF244321}">
                <p14:modId xmlns:p14="http://schemas.microsoft.com/office/powerpoint/2010/main" val="1047551211"/>
              </p:ext>
            </p:extLst>
          </p:nvPr>
        </p:nvGraphicFramePr>
        <p:xfrm>
          <a:off x="1979612" y="609600"/>
          <a:ext cx="8358246" cy="5500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209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137165"/>
            <a:ext cx="10969943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70C0"/>
                </a:solidFill>
              </a:rPr>
              <a:t>Weighted Moving Average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09988" y="1447800"/>
            <a:ext cx="9866024" cy="1344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average where each value in the window is assigned a unique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925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5763867"/>
              </p:ext>
            </p:extLst>
          </p:nvPr>
        </p:nvGraphicFramePr>
        <p:xfrm>
          <a:off x="2284412" y="2792413"/>
          <a:ext cx="7543800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Equation" r:id="rId4" imgW="2197080" imgH="482400" progId="Equation.3">
                  <p:embed/>
                </p:oleObj>
              </mc:Choice>
              <mc:Fallback>
                <p:oleObj name="Equation" r:id="rId4" imgW="2197080" imgH="482400" progId="Equation.3">
                  <p:embed/>
                  <p:pic>
                    <p:nvPicPr>
                      <p:cNvPr id="3092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2" y="2792413"/>
                        <a:ext cx="7543800" cy="1657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906F-BB80-417B-BADD-018F9B9E2DDB}" type="datetime4">
              <a:rPr lang="en-US" smtClean="0"/>
              <a:t>March 5, 2019</a:t>
            </a:fld>
            <a:endParaRPr lang="en-US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>
          <a:xfrm>
            <a:off x="1885156" y="6324600"/>
            <a:ext cx="1905000" cy="457200"/>
          </a:xfrm>
        </p:spPr>
        <p:txBody>
          <a:bodyPr/>
          <a:lstStyle/>
          <a:p>
            <a:fld id="{866FCA6C-59BD-4903-9C7B-CCB5816ECFEA}" type="slidenum">
              <a:rPr lang="he-IL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3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70C0"/>
                </a:solidFill>
              </a:rPr>
              <a:t>Selecting Weights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idx="1"/>
          </p:nvPr>
        </p:nvSpPr>
        <p:spPr>
          <a:xfrm>
            <a:off x="1522413" y="1986611"/>
            <a:ext cx="9601200" cy="4191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is 1.0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recent data is often more important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knowledge may skew weights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weights is the same as single moving average (w=1/k)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B61ED-1318-4CAF-A8FD-41CF28E6FC63}" type="datetime4">
              <a:rPr lang="en-US" smtClean="0"/>
              <a:t>March 5, 2019</a:t>
            </a:fld>
            <a:endParaRPr lang="he-IL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70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98612" y="396114"/>
            <a:ext cx="8229600" cy="72547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70C0"/>
                </a:solidFill>
              </a:rPr>
              <a:t>Example - WMA</a:t>
            </a:r>
            <a:endParaRPr lang="he-IL" sz="4000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5017-866A-4F53-8FC1-457AD3712A09}" type="datetime4">
              <a:rPr lang="en-US" smtClean="0"/>
              <a:t>March 5, 2019</a:t>
            </a:fld>
            <a:endParaRPr lang="he-IL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16</a:t>
            </a:fld>
            <a:endParaRPr lang="he-IL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205763"/>
              </p:ext>
            </p:extLst>
          </p:nvPr>
        </p:nvGraphicFramePr>
        <p:xfrm>
          <a:off x="2638023" y="1447800"/>
          <a:ext cx="6631018" cy="4419600"/>
        </p:xfrm>
        <a:graphic>
          <a:graphicData uri="http://schemas.openxmlformats.org/drawingml/2006/table">
            <a:tbl>
              <a:tblPr/>
              <a:tblGrid>
                <a:gridCol w="88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4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4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Position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WMA2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WMA3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WMA4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0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WMA5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4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0.1338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8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800" kern="120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800" kern="120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8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4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0.4622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8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800" kern="120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800" kern="120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800" kern="120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4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0.1448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0.3801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800" kern="120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800" kern="120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800" kern="120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4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0.6538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0.22415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0.2274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800" kern="120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800" kern="120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4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0.0752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0.52655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0.4991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0.4128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800" kern="1200">
                        <a:solidFill>
                          <a:schemeClr val="bg2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4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0.2482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0.21985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0.2353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0.2928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0.2967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4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0.4114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0.20495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0.2455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0.2692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0.2833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4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0.3598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0.3706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0.3327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0.3337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0.3161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4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0.7809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0.3727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0.3616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0.3138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0.3332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4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0.5369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0.675625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0.6306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0.5263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0.4797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4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0.7889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0.5979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0.5825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0.5497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0.5306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4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0.1234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0.7259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0.7215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0.6641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0.6392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4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0.1335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0.289775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0.3429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0.4678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0.4834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4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0.3555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0.130975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0.2003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0.3139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0.3566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4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0.1444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0.2723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0.3081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0.3201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הסבר מלבני מעוגל 6"/>
          <p:cNvSpPr/>
          <p:nvPr/>
        </p:nvSpPr>
        <p:spPr>
          <a:xfrm>
            <a:off x="9371012" y="1600200"/>
            <a:ext cx="2133600" cy="734403"/>
          </a:xfrm>
          <a:prstGeom prst="wedgeRoundRectCallout">
            <a:avLst>
              <a:gd name="adj1" fmla="val -143807"/>
              <a:gd name="adj2" fmla="val 99632"/>
              <a:gd name="adj3" fmla="val 16667"/>
            </a:avLst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0.106*0.1338+0.264*0.4622+0.630*0.1448</a:t>
            </a:r>
            <a:endParaRPr lang="he-IL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81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8C5D-E5A7-40F1-BDF6-C82F8777559F}" type="datetime4">
              <a:rPr lang="en-US" smtClean="0"/>
              <a:t>March 5, 2019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17</a:t>
            </a:fld>
            <a:endParaRPr lang="he-IL"/>
          </a:p>
        </p:txBody>
      </p:sp>
      <p:graphicFrame>
        <p:nvGraphicFramePr>
          <p:cNvPr id="4" name="תרשים 3"/>
          <p:cNvGraphicFramePr/>
          <p:nvPr>
            <p:extLst>
              <p:ext uri="{D42A27DB-BD31-4B8C-83A1-F6EECF244321}">
                <p14:modId xmlns:p14="http://schemas.microsoft.com/office/powerpoint/2010/main" val="1099466545"/>
              </p:ext>
            </p:extLst>
          </p:nvPr>
        </p:nvGraphicFramePr>
        <p:xfrm>
          <a:off x="2360612" y="762000"/>
          <a:ext cx="7943880" cy="5201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644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2" y="145740"/>
            <a:ext cx="7886700" cy="100650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70C0"/>
                </a:solidFill>
              </a:rPr>
              <a:t>Exponential Moving Average</a:t>
            </a:r>
          </a:p>
        </p:txBody>
      </p:sp>
      <p:graphicFrame>
        <p:nvGraphicFramePr>
          <p:cNvPr id="311300" name="Object 4">
            <a:hlinkClick r:id="" action="ppaction://ole?verb=0"/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00052654"/>
              </p:ext>
            </p:extLst>
          </p:nvPr>
        </p:nvGraphicFramePr>
        <p:xfrm>
          <a:off x="2497569" y="1530374"/>
          <a:ext cx="6170612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Equation" r:id="rId4" imgW="2730240" imgH="482400" progId="Equation.3">
                  <p:embed/>
                </p:oleObj>
              </mc:Choice>
              <mc:Fallback>
                <p:oleObj name="Equation" r:id="rId4" imgW="2730240" imgH="482400" progId="Equation.3">
                  <p:embed/>
                  <p:pic>
                    <p:nvPicPr>
                      <p:cNvPr id="311300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569" y="1530374"/>
                        <a:ext cx="6170612" cy="10906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7">
            <a:hlinkClick r:id="" action="ppaction://ole?verb=0"/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1515754"/>
              </p:ext>
            </p:extLst>
          </p:nvPr>
        </p:nvGraphicFramePr>
        <p:xfrm>
          <a:off x="2586605" y="3555719"/>
          <a:ext cx="4191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Equation" r:id="rId6" imgW="1396800" imgH="228600" progId="Equation.3">
                  <p:embed/>
                </p:oleObj>
              </mc:Choice>
              <mc:Fallback>
                <p:oleObj name="Equation" r:id="rId6" imgW="1396800" imgH="228600" progId="Equation.3">
                  <p:embed/>
                  <p:pic>
                    <p:nvPicPr>
                      <p:cNvPr id="311303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605" y="3555719"/>
                        <a:ext cx="4191000" cy="685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2B66-972B-411F-B9FA-6908140058B4}" type="datetime4">
              <a:rPr lang="en-US" smtClean="0"/>
              <a:t>March 5, 2019</a:t>
            </a:fld>
            <a:endParaRPr lang="he-IL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18</a:t>
            </a:fld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1302" name="Rectangle 6"/>
              <p:cNvSpPr>
                <a:spLocks noChangeArrowheads="1"/>
              </p:cNvSpPr>
              <p:nvPr/>
            </p:nvSpPr>
            <p:spPr bwMode="auto">
              <a:xfrm>
                <a:off x="2586605" y="4572000"/>
                <a:ext cx="3657600" cy="1015663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Forecast for period t</a:t>
                </a:r>
              </a:p>
              <a:p>
                <a:pPr marL="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Last period forecast</a:t>
                </a:r>
              </a:p>
              <a:p>
                <a:pPr marL="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Last period actual value</a:t>
                </a:r>
              </a:p>
            </p:txBody>
          </p:sp>
        </mc:Choice>
        <mc:Fallback>
          <p:sp>
            <p:nvSpPr>
              <p:cNvPr id="311302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86605" y="4572000"/>
                <a:ext cx="3657600" cy="1015663"/>
              </a:xfrm>
              <a:prstGeom prst="rect">
                <a:avLst/>
              </a:prstGeom>
              <a:blipFill>
                <a:blip r:embed="rId8"/>
                <a:stretch>
                  <a:fillRect t="-2367" b="-8876"/>
                </a:stretch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מלבן 8"/>
          <p:cNvSpPr/>
          <p:nvPr/>
        </p:nvSpPr>
        <p:spPr>
          <a:xfrm>
            <a:off x="2497569" y="2771506"/>
            <a:ext cx="6177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higher α discounts older observations faster</a:t>
            </a:r>
            <a:endParaRPr 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07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2412" y="152400"/>
            <a:ext cx="7886700" cy="934326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0070C0"/>
                </a:solidFill>
              </a:rPr>
              <a:t>Example - EMA</a:t>
            </a:r>
            <a:endParaRPr lang="he-IL" sz="4000" b="1" dirty="0">
              <a:solidFill>
                <a:srgbClr val="0070C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2FED-E036-4E47-83AA-84876BF3F541}" type="datetime4">
              <a:rPr lang="en-US" smtClean="0"/>
              <a:t>March 5, 2019</a:t>
            </a:fld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19</a:t>
            </a:fld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0866348"/>
                  </p:ext>
                </p:extLst>
              </p:nvPr>
            </p:nvGraphicFramePr>
            <p:xfrm>
              <a:off x="1522412" y="1077490"/>
              <a:ext cx="5159748" cy="5516880"/>
            </p:xfrm>
            <a:graphic>
              <a:graphicData uri="http://schemas.openxmlformats.org/drawingml/2006/table">
                <a:tbl>
                  <a:tblPr/>
                  <a:tblGrid>
                    <a:gridCol w="1286237">
                      <a:extLst>
                        <a:ext uri="{9D8B030D-6E8A-4147-A177-3AD203B41FA5}">
                          <a16:colId xmlns:a16="http://schemas.microsoft.com/office/drawing/2014/main" val="186719975"/>
                        </a:ext>
                      </a:extLst>
                    </a:gridCol>
                    <a:gridCol w="1949931">
                      <a:extLst>
                        <a:ext uri="{9D8B030D-6E8A-4147-A177-3AD203B41FA5}">
                          <a16:colId xmlns:a16="http://schemas.microsoft.com/office/drawing/2014/main" val="2694855117"/>
                        </a:ext>
                      </a:extLst>
                    </a:gridCol>
                    <a:gridCol w="1923580">
                      <a:extLst>
                        <a:ext uri="{9D8B030D-6E8A-4147-A177-3AD203B41FA5}">
                          <a16:colId xmlns:a16="http://schemas.microsoft.com/office/drawing/2014/main" val="162978572"/>
                        </a:ext>
                      </a:extLst>
                    </a:gridCol>
                  </a:tblGrid>
                  <a:tr h="20717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Position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Value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EMA 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5167422"/>
                      </a:ext>
                    </a:extLst>
                  </a:tr>
                  <a:tr h="20717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0.1338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he-IL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669208"/>
                      </a:ext>
                    </a:extLst>
                  </a:tr>
                  <a:tr h="20717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0.4622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0.1338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205297"/>
                      </a:ext>
                    </a:extLst>
                  </a:tr>
                  <a:tr h="20717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0.1448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0.3232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5244103"/>
                      </a:ext>
                    </a:extLst>
                  </a:tr>
                  <a:tr h="234907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0.6538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0.2203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7459858"/>
                      </a:ext>
                    </a:extLst>
                  </a:tr>
                  <a:tr h="20717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0.0752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0.4703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3682792"/>
                      </a:ext>
                    </a:extLst>
                  </a:tr>
                  <a:tr h="20717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0.2482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0.2424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9465359"/>
                      </a:ext>
                    </a:extLst>
                  </a:tr>
                  <a:tr h="20717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0.4114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0.2458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212765"/>
                      </a:ext>
                    </a:extLst>
                  </a:tr>
                  <a:tr h="20717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0.3598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0.3413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9009352"/>
                      </a:ext>
                    </a:extLst>
                  </a:tr>
                  <a:tr h="20717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0.7809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0.3520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8516924"/>
                      </a:ext>
                    </a:extLst>
                  </a:tr>
                  <a:tr h="20717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0.5369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0.5994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5484046"/>
                      </a:ext>
                    </a:extLst>
                  </a:tr>
                  <a:tr h="20717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0.7889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0.5633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9103829"/>
                      </a:ext>
                    </a:extLst>
                  </a:tr>
                  <a:tr h="20717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0.1234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0.6934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5899322"/>
                      </a:ext>
                    </a:extLst>
                  </a:tr>
                  <a:tr h="20717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13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0.1335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0.3647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223202"/>
                      </a:ext>
                    </a:extLst>
                  </a:tr>
                  <a:tr h="20717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0.3555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0.2313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3950928"/>
                      </a:ext>
                    </a:extLst>
                  </a:tr>
                  <a:tr h="20717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0.1444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0.3029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0251413"/>
                      </a:ext>
                    </a:extLst>
                  </a:tr>
                  <a:tr h="268013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he-IL"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he-IL"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0.2115</a:t>
                          </a:r>
                          <a:endParaRPr lang="he-IL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1593036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he-IL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576</m:t>
                                </m:r>
                              </m:oMath>
                            </m:oMathPara>
                          </a14:m>
                          <a:endParaRPr lang="he-IL" sz="1800" kern="12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532858"/>
                      </a:ext>
                    </a:extLst>
                  </a:tr>
                  <a:tr h="20717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he-IL"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1800" b="0" i="1" kern="12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0" i="1" kern="12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sz="1800" b="0" i="1" kern="12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800" b="0" i="1" kern="12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sz="1800" b="0" i="1" kern="12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sz="1800" b="0" i="1" kern="12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423</m:t>
                              </m:r>
                            </m:oMath>
                          </a14:m>
                          <a:r>
                            <a:rPr lang="he-IL" sz="1800" kern="12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he-IL" sz="1800" kern="12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6859642"/>
                      </a:ext>
                    </a:extLst>
                  </a:tr>
                  <a:tr h="20717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he-IL"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Total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1.00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10818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0866348"/>
                  </p:ext>
                </p:extLst>
              </p:nvPr>
            </p:nvGraphicFramePr>
            <p:xfrm>
              <a:off x="1522412" y="1077490"/>
              <a:ext cx="5159748" cy="5516880"/>
            </p:xfrm>
            <a:graphic>
              <a:graphicData uri="http://schemas.openxmlformats.org/drawingml/2006/table">
                <a:tbl>
                  <a:tblPr/>
                  <a:tblGrid>
                    <a:gridCol w="1286237">
                      <a:extLst>
                        <a:ext uri="{9D8B030D-6E8A-4147-A177-3AD203B41FA5}">
                          <a16:colId xmlns:a16="http://schemas.microsoft.com/office/drawing/2014/main" val="186719975"/>
                        </a:ext>
                      </a:extLst>
                    </a:gridCol>
                    <a:gridCol w="1949931">
                      <a:extLst>
                        <a:ext uri="{9D8B030D-6E8A-4147-A177-3AD203B41FA5}">
                          <a16:colId xmlns:a16="http://schemas.microsoft.com/office/drawing/2014/main" val="2694855117"/>
                        </a:ext>
                      </a:extLst>
                    </a:gridCol>
                    <a:gridCol w="1923580">
                      <a:extLst>
                        <a:ext uri="{9D8B030D-6E8A-4147-A177-3AD203B41FA5}">
                          <a16:colId xmlns:a16="http://schemas.microsoft.com/office/drawing/2014/main" val="16297857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Position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Value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EMA 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516742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0.1338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he-IL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66920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0.4622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0.1338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2052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0.1448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0.3232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52441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0.6538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0.2203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745985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0.0752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0.4703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36827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0.2482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0.2424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946535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0.4114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0.2458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21276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0.3598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0.3413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900935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0.7809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0.3520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851692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0.5369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0.5994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548404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0.7889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0.5633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910382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0.1234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0.6934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589932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13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0.1335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0.3647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2232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0.3555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0.2313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395092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0.1444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0.3029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025141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he-IL"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he-IL"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0.2115</a:t>
                          </a:r>
                          <a:endParaRPr lang="he-IL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15930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he-IL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8671" t="-1740000" r="-633" b="-25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53285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he-IL"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en-US" sz="180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8671" t="-1840000" r="-633" b="-15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685964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endParaRPr lang="he-IL" sz="1800" kern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Total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he-IL" sz="18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1.00</a:t>
                          </a:r>
                        </a:p>
                      </a:txBody>
                      <a:tcPr marL="0" marR="0" marT="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10818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הסבר מלבני מעוגל 6"/>
          <p:cNvSpPr/>
          <p:nvPr/>
        </p:nvSpPr>
        <p:spPr>
          <a:xfrm>
            <a:off x="7085012" y="1143000"/>
            <a:ext cx="3048000" cy="702390"/>
          </a:xfrm>
          <a:prstGeom prst="wedgeRoundRectCallout">
            <a:avLst>
              <a:gd name="adj1" fmla="val -79884"/>
              <a:gd name="adj2" fmla="val 118182"/>
              <a:gd name="adj3" fmla="val 16667"/>
            </a:avLst>
          </a:prstGeom>
          <a:solidFill>
            <a:schemeClr val="accent1">
              <a:lumMod val="60000"/>
              <a:lumOff val="40000"/>
              <a:alpha val="43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0.576*0.1448+0.423*0.323=0.2203</a:t>
            </a:r>
          </a:p>
        </p:txBody>
      </p:sp>
    </p:spTree>
    <p:extLst>
      <p:ext uri="{BB962C8B-B14F-4D97-AF65-F5344CB8AC3E}">
        <p14:creationId xmlns:p14="http://schemas.microsoft.com/office/powerpoint/2010/main" val="14293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דיאגרמה 6"/>
          <p:cNvGraphicFramePr/>
          <p:nvPr>
            <p:extLst>
              <p:ext uri="{D42A27DB-BD31-4B8C-83A1-F6EECF244321}">
                <p14:modId xmlns:p14="http://schemas.microsoft.com/office/powerpoint/2010/main" val="4204017500"/>
              </p:ext>
            </p:extLst>
          </p:nvPr>
        </p:nvGraphicFramePr>
        <p:xfrm>
          <a:off x="3465512" y="1981200"/>
          <a:ext cx="52578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כותרת 1"/>
          <p:cNvSpPr txBox="1">
            <a:spLocks/>
          </p:cNvSpPr>
          <p:nvPr/>
        </p:nvSpPr>
        <p:spPr>
          <a:xfrm>
            <a:off x="1979612" y="4938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b="1" dirty="0">
                <a:solidFill>
                  <a:srgbClr val="0070C0"/>
                </a:solidFill>
              </a:rPr>
              <a:t>Data preprocessing steps:</a:t>
            </a:r>
            <a:endParaRPr lang="he-IL" sz="4000" b="1" dirty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 fontAlgn="base">
              <a:spcAft>
                <a:spcPct val="0"/>
              </a:spcAft>
              <a:defRPr/>
            </a:pPr>
            <a:fld id="{3CA35418-D97B-4C4E-905F-2000F98227B7}" type="datetime4">
              <a:rPr lang="en-US"/>
              <a:t>March 5, 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 fontAlgn="base">
              <a:spcAft>
                <a:spcPct val="0"/>
              </a:spcAft>
              <a:defRPr/>
            </a:pPr>
            <a:fld id="{086006DF-900B-4B77-8CA0-AA76004513AE}" type="slidenum">
              <a:rPr lang="he-IL"/>
              <a:pPr rtl="0" fontAlgn="base">
                <a:spcAft>
                  <a:spcPct val="0"/>
                </a:spcAft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6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14DD-E0EC-4911-9ABD-9538588EF48F}" type="datetime4">
              <a:rPr lang="en-US" smtClean="0"/>
              <a:t>March 5, 2019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20</a:t>
            </a:fld>
            <a:endParaRPr lang="he-IL"/>
          </a:p>
        </p:txBody>
      </p:sp>
      <p:graphicFrame>
        <p:nvGraphicFramePr>
          <p:cNvPr id="5" name="תרשים 4"/>
          <p:cNvGraphicFramePr/>
          <p:nvPr>
            <p:extLst>
              <p:ext uri="{D42A27DB-BD31-4B8C-83A1-F6EECF244321}">
                <p14:modId xmlns:p14="http://schemas.microsoft.com/office/powerpoint/2010/main" val="913467724"/>
              </p:ext>
            </p:extLst>
          </p:nvPr>
        </p:nvGraphicFramePr>
        <p:xfrm>
          <a:off x="2135186" y="685800"/>
          <a:ext cx="8029604" cy="5286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232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0" y="76200"/>
            <a:ext cx="9601200" cy="1143000"/>
          </a:xfrm>
        </p:spPr>
        <p:txBody>
          <a:bodyPr>
            <a:normAutofit/>
          </a:bodyPr>
          <a:lstStyle/>
          <a:p>
            <a:pPr algn="l"/>
            <a:r>
              <a:rPr lang="en-US" altLang="he-IL" sz="4000" b="1" dirty="0">
                <a:solidFill>
                  <a:srgbClr val="0070C0"/>
                </a:solidFill>
              </a:rPr>
              <a:t>Discretization using </a:t>
            </a:r>
            <a:r>
              <a:rPr lang="en-US" altLang="he-IL" sz="4000" b="1" dirty="0" smtClean="0">
                <a:solidFill>
                  <a:srgbClr val="0070C0"/>
                </a:solidFill>
              </a:rPr>
              <a:t>Binning</a:t>
            </a:r>
            <a:endParaRPr lang="en-US" altLang="he-IL" sz="4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397000" y="1451655"/>
                <a:ext cx="9954546" cy="4525963"/>
              </a:xfrm>
            </p:spPr>
            <p:txBody>
              <a:bodyPr>
                <a:normAutofit/>
              </a:bodyPr>
              <a:lstStyle/>
              <a:p>
                <a:pPr marL="0">
                  <a:lnSpc>
                    <a:spcPct val="150000"/>
                  </a:lnSpc>
                </a:pP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Equal-frequency discretization (</a:t>
                </a:r>
                <a:r>
                  <a:rPr lang="he-IL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עומק שווה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pPr marL="225425" lvl="3" indent="0">
                  <a:lnSpc>
                    <a:spcPct val="150000"/>
                  </a:lnSpc>
                  <a:spcBef>
                    <a:spcPts val="750"/>
                  </a:spcBef>
                  <a:buNone/>
                </a:pPr>
                <a:r>
                  <a:rPr lang="en-US" altLang="he-I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divides </a:t>
                </a:r>
                <a:r>
                  <a:rPr lang="en-US" altLang="he-I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sorted values into k intervals so that each interval contains approximately the same number of training instances.</a:t>
                </a:r>
              </a:p>
              <a:p>
                <a:pPr marL="0">
                  <a:lnSpc>
                    <a:spcPct val="150000"/>
                  </a:lnSpc>
                </a:pP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Equal-width discretization (</a:t>
                </a:r>
                <a:r>
                  <a:rPr lang="he-IL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רוחב שווה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</a:p>
              <a:p>
                <a:pPr marL="225425" lvl="3" indent="0">
                  <a:lnSpc>
                    <a:spcPct val="150000"/>
                  </a:lnSpc>
                  <a:spcBef>
                    <a:spcPts val="750"/>
                  </a:spcBef>
                  <a:buNone/>
                </a:pPr>
                <a:r>
                  <a:rPr lang="en-US" altLang="he-I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divides the number line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he-IL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he-I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he-IL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he-I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into k intervals of equal width. </a:t>
                </a:r>
              </a:p>
              <a:p>
                <a:pPr marL="225425" lvl="3" indent="0">
                  <a:lnSpc>
                    <a:spcPct val="150000"/>
                  </a:lnSpc>
                  <a:spcBef>
                    <a:spcPts val="750"/>
                  </a:spcBef>
                  <a:buNone/>
                </a:pPr>
                <a:r>
                  <a:rPr lang="en-US" altLang="he-I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Intervals width: w </a:t>
                </a:r>
                <a:r>
                  <a:rPr lang="en-US" altLang="he-I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he-IL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he-IL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he-I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he-IL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he-I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)/</a:t>
                </a:r>
                <a14:m>
                  <m:oMath xmlns:m="http://schemas.openxmlformats.org/officeDocument/2006/math">
                    <m:r>
                      <a:rPr lang="en-US" altLang="he-IL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he-I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he-IL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5425" lvl="3" indent="0">
                  <a:lnSpc>
                    <a:spcPct val="150000"/>
                  </a:lnSpc>
                  <a:spcBef>
                    <a:spcPts val="750"/>
                  </a:spcBef>
                  <a:buNone/>
                </a:pPr>
                <a:r>
                  <a:rPr lang="en-US" altLang="he-I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he-IL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 points: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he-IL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he-IL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he-IL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altLang="he-I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he-IL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he-IL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he-IL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he-IL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he-IL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altLang="he-I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he-IL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he-IL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he-IL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he-I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he-IL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he-IL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he-IL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he-IL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endParaRPr lang="en-US" altLang="he-I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7000" y="1451655"/>
                <a:ext cx="9954546" cy="4525963"/>
              </a:xfrm>
              <a:blipFill>
                <a:blip r:embed="rId3"/>
                <a:stretch>
                  <a:fillRect l="-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F57B-8263-4753-9BA2-AEC978D56F00}" type="datetime4">
              <a:rPr lang="en-US" smtClean="0"/>
              <a:t>March 5, 2019</a:t>
            </a:fld>
            <a:endParaRPr lang="he-IL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4B9447F-C45A-416C-9D75-FDD72BF863CD}" type="slidenum">
              <a:rPr lang="he-IL" altLang="he-IL" baseline="0" smtClean="0"/>
              <a:pPr eaLnBrk="1" hangingPunct="1"/>
              <a:t>21</a:t>
            </a:fld>
            <a:endParaRPr lang="en-US" altLang="he-IL" baseline="0"/>
          </a:p>
        </p:txBody>
      </p:sp>
    </p:spTree>
    <p:extLst>
      <p:ext uri="{BB962C8B-B14F-4D97-AF65-F5344CB8AC3E}">
        <p14:creationId xmlns:p14="http://schemas.microsoft.com/office/powerpoint/2010/main" val="347810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46212" y="152400"/>
            <a:ext cx="9601200" cy="1143000"/>
          </a:xfrm>
        </p:spPr>
        <p:txBody>
          <a:bodyPr/>
          <a:lstStyle/>
          <a:p>
            <a:pPr algn="l"/>
            <a:r>
              <a:rPr lang="en-US" sz="4000" b="1" dirty="0" smtClean="0">
                <a:solidFill>
                  <a:srgbClr val="0070C0"/>
                </a:solidFill>
              </a:rPr>
              <a:t>Example – equal width</a:t>
            </a:r>
            <a:endParaRPr lang="he-IL" sz="4000" b="1" dirty="0">
              <a:solidFill>
                <a:srgbClr val="0070C0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attribute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‘Age’: 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4, 12, 16, 16, 18, 23, 26, 28</a:t>
            </a:r>
          </a:p>
          <a:p>
            <a:pPr mar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= 10</a:t>
            </a:r>
          </a:p>
          <a:p>
            <a:pPr algn="l" rtl="0"/>
            <a:endParaRPr lang="he-I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9FB5-67B8-478A-BC90-8C92F22AC101}" type="datetime4">
              <a:rPr lang="en-US" smtClean="0"/>
              <a:t>March 5, 2019</a:t>
            </a:fld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22</a:t>
            </a:fld>
            <a:endParaRPr lang="he-IL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991912"/>
              </p:ext>
            </p:extLst>
          </p:nvPr>
        </p:nvGraphicFramePr>
        <p:xfrm>
          <a:off x="2817812" y="318262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Bin #</a:t>
                      </a:r>
                      <a:endParaRPr lang="he-IL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Bin elements</a:t>
                      </a:r>
                      <a:endParaRPr lang="he-IL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Bin boundaries</a:t>
                      </a:r>
                      <a:endParaRPr lang="he-IL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he-IL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(0,4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he-IL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 &lt;= 10</a:t>
                      </a:r>
                      <a:endParaRPr lang="he-IL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he-IL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(12,16,16,18)</a:t>
                      </a:r>
                      <a:endParaRPr lang="he-IL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 &lt; x &lt;= 20</a:t>
                      </a:r>
                      <a:endParaRPr lang="he-IL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he-IL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(23,26,28)</a:t>
                      </a:r>
                      <a:endParaRPr lang="he-IL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 &gt; 20</a:t>
                      </a:r>
                      <a:endParaRPr lang="he-IL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3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of attribute ‘Age’: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4, 12, 16, 16, 18, 23, 26, 28</a:t>
            </a:r>
          </a:p>
          <a:p>
            <a:pPr mar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l" rtl="0"/>
            <a:endParaRPr lang="he-IL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36D99-2F66-44D1-85E1-D29B1D024E75}" type="datetime4">
              <a:rPr lang="en-US" smtClean="0"/>
              <a:t>March 5, 2019</a:t>
            </a:fld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23</a:t>
            </a:fld>
            <a:endParaRPr lang="he-IL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948115"/>
              </p:ext>
            </p:extLst>
          </p:nvPr>
        </p:nvGraphicFramePr>
        <p:xfrm>
          <a:off x="2817812" y="318262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Bin #</a:t>
                      </a:r>
                      <a:endParaRPr lang="he-IL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Bin elements</a:t>
                      </a:r>
                      <a:endParaRPr lang="he-IL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Bin boundaries</a:t>
                      </a:r>
                      <a:endParaRPr lang="he-IL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he-IL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(0,4,12)</a:t>
                      </a:r>
                      <a:endParaRPr lang="he-IL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 &lt;= 12</a:t>
                      </a:r>
                      <a:endParaRPr lang="he-IL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he-IL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(16,16,18)</a:t>
                      </a:r>
                      <a:endParaRPr lang="he-IL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 &lt; x &lt;= 18</a:t>
                      </a:r>
                      <a:endParaRPr lang="he-IL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he-IL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(23,26,28)</a:t>
                      </a:r>
                      <a:endParaRPr lang="he-IL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 &gt; 18</a:t>
                      </a:r>
                      <a:endParaRPr lang="he-IL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>
            <a:off x="1446212" y="152400"/>
            <a:ext cx="9601200" cy="1143000"/>
          </a:xfrm>
        </p:spPr>
        <p:txBody>
          <a:bodyPr/>
          <a:lstStyle/>
          <a:p>
            <a:pPr algn="l"/>
            <a:r>
              <a:rPr lang="en-US" sz="4000" b="1" dirty="0" smtClean="0">
                <a:solidFill>
                  <a:srgbClr val="0070C0"/>
                </a:solidFill>
              </a:rPr>
              <a:t>Example – equal depth</a:t>
            </a:r>
            <a:endParaRPr lang="he-IL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90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93812" y="152400"/>
            <a:ext cx="9601200" cy="1143000"/>
          </a:xfrm>
        </p:spPr>
        <p:txBody>
          <a:bodyPr/>
          <a:lstStyle/>
          <a:p>
            <a:pPr algn="l"/>
            <a:r>
              <a:rPr lang="en-US" sz="4000" b="1" dirty="0" smtClean="0">
                <a:solidFill>
                  <a:srgbClr val="0070C0"/>
                </a:solidFill>
              </a:rPr>
              <a:t>Binning </a:t>
            </a:r>
            <a:r>
              <a:rPr lang="en-US" sz="4000" b="1" dirty="0">
                <a:solidFill>
                  <a:srgbClr val="0070C0"/>
                </a:solidFill>
              </a:rPr>
              <a:t>M</a:t>
            </a:r>
            <a:r>
              <a:rPr lang="en-US" sz="4000" b="1" dirty="0" smtClean="0">
                <a:solidFill>
                  <a:srgbClr val="0070C0"/>
                </a:solidFill>
              </a:rPr>
              <a:t>ethod </a:t>
            </a:r>
            <a:r>
              <a:rPr lang="en-US" sz="4000" b="1" dirty="0">
                <a:solidFill>
                  <a:srgbClr val="0070C0"/>
                </a:solidFill>
              </a:rPr>
              <a:t>for </a:t>
            </a:r>
            <a:r>
              <a:rPr lang="en-US" sz="4000" b="1" dirty="0">
                <a:solidFill>
                  <a:srgbClr val="0070C0"/>
                </a:solidFill>
              </a:rPr>
              <a:t>D</a:t>
            </a:r>
            <a:r>
              <a:rPr lang="en-US" sz="4000" b="1" dirty="0" smtClean="0">
                <a:solidFill>
                  <a:srgbClr val="0070C0"/>
                </a:solidFill>
              </a:rPr>
              <a:t>ata </a:t>
            </a:r>
            <a:r>
              <a:rPr lang="en-US" sz="4000" b="1" dirty="0">
                <a:solidFill>
                  <a:srgbClr val="0070C0"/>
                </a:solidFill>
              </a:rPr>
              <a:t>S</a:t>
            </a:r>
            <a:r>
              <a:rPr lang="en-US" sz="4000" b="1" dirty="0" smtClean="0">
                <a:solidFill>
                  <a:srgbClr val="0070C0"/>
                </a:solidFill>
              </a:rPr>
              <a:t>moothing</a:t>
            </a:r>
            <a:endParaRPr lang="he-IL" sz="4000" b="1" dirty="0">
              <a:solidFill>
                <a:srgbClr val="0070C0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699471" y="1416050"/>
            <a:ext cx="8229600" cy="4756150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Values: 4,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8, 9, 15, 21, 21, 24, 25, 26, 28, 29,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</a:p>
          <a:p>
            <a:pPr algn="l" rtl="0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equal-depth bins:</a:t>
            </a:r>
          </a:p>
          <a:p>
            <a:pPr lvl="1" algn="l" rt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 1: 4, 8, 9, 15</a:t>
            </a:r>
          </a:p>
          <a:p>
            <a:pPr lvl="1" algn="l" rt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21, 21, 24, 25</a:t>
            </a:r>
          </a:p>
          <a:p>
            <a:pPr lvl="1"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3: 26, 28, 29, 34</a:t>
            </a:r>
          </a:p>
          <a:p>
            <a:pPr algn="l" rt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Smoothing by bin means:</a:t>
            </a:r>
          </a:p>
          <a:p>
            <a:pPr lvl="1"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1: 9, 9, 9, 9</a:t>
            </a:r>
          </a:p>
          <a:p>
            <a:pPr lvl="1"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2: 23, 23, 23, 23</a:t>
            </a:r>
          </a:p>
          <a:p>
            <a:pPr lvl="1"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3: 29, 29, 29</a:t>
            </a:r>
          </a:p>
          <a:p>
            <a:pPr algn="l" rt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Smoothing by bin boundaries:</a:t>
            </a:r>
          </a:p>
          <a:p>
            <a:pPr lvl="1" algn="l" rt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4, 4, 4, 15</a:t>
            </a:r>
          </a:p>
          <a:p>
            <a:pPr lvl="1"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2: 21, 21, 25, 25</a:t>
            </a:r>
          </a:p>
          <a:p>
            <a:pPr lvl="1"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3: 26, 26, 26, 34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CAD7-A77C-4239-BDFA-18F29F6114E9}" type="datetime4">
              <a:rPr lang="en-US" smtClean="0"/>
              <a:t>March 5, 2019</a:t>
            </a:fld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818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46212" y="152400"/>
            <a:ext cx="9601200" cy="1143000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0070C0"/>
                </a:solidFill>
              </a:rPr>
              <a:t>Example</a:t>
            </a:r>
            <a:endParaRPr lang="he-IL" sz="4000" b="1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D70A-5E10-4669-8747-A3C4BC6F46F0}" type="datetime4">
              <a:rPr lang="en-US" smtClean="0"/>
              <a:t>March 5, 2019</a:t>
            </a:fld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25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"/>
          <a:srcRect l="18752" t="36671" r="39993" b="6656"/>
          <a:stretch/>
        </p:blipFill>
        <p:spPr>
          <a:xfrm>
            <a:off x="3198812" y="1524000"/>
            <a:ext cx="5266928" cy="4069898"/>
          </a:xfrm>
          <a:prstGeom prst="rect">
            <a:avLst/>
          </a:prstGeom>
        </p:spPr>
      </p:pic>
      <p:sp>
        <p:nvSpPr>
          <p:cNvPr id="8" name="מלבן 7"/>
          <p:cNvSpPr/>
          <p:nvPr/>
        </p:nvSpPr>
        <p:spPr>
          <a:xfrm>
            <a:off x="3632212" y="5638800"/>
            <a:ext cx="5229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900" dirty="0"/>
              <a:t>https://www.slideshare.net/sushil.kulkarni/ch-1-intro-to-data-mining-presentation</a:t>
            </a:r>
          </a:p>
        </p:txBody>
      </p:sp>
    </p:spTree>
    <p:extLst>
      <p:ext uri="{BB962C8B-B14F-4D97-AF65-F5344CB8AC3E}">
        <p14:creationId xmlns:p14="http://schemas.microsoft.com/office/powerpoint/2010/main" val="254225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3812" y="157976"/>
            <a:ext cx="9601200" cy="1143000"/>
          </a:xfrm>
        </p:spPr>
        <p:txBody>
          <a:bodyPr>
            <a:noAutofit/>
          </a:bodyPr>
          <a:lstStyle/>
          <a:p>
            <a:r>
              <a:rPr lang="en-US" altLang="he-IL" sz="3600" b="1" dirty="0" smtClean="0">
                <a:solidFill>
                  <a:srgbClr val="0070C0"/>
                </a:solidFill>
              </a:rPr>
              <a:t>Example - Discretization</a:t>
            </a:r>
            <a:endParaRPr lang="en-US" altLang="he-IL" sz="3600" b="1" dirty="0">
              <a:solidFill>
                <a:srgbClr val="0070C0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612900" y="1683633"/>
            <a:ext cx="8229600" cy="4492625"/>
          </a:xfrm>
        </p:spPr>
        <p:txBody>
          <a:bodyPr>
            <a:normAutofit/>
          </a:bodyPr>
          <a:lstStyle/>
          <a:p>
            <a:pPr marL="225425" indent="0">
              <a:buNone/>
            </a:pPr>
            <a:r>
              <a:rPr lang="en-US" altLang="he-I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Equal-frequency (depth) </a:t>
            </a:r>
            <a:r>
              <a:rPr lang="en-US" altLang="he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</a:t>
            </a:r>
            <a:r>
              <a:rPr lang="en-US" altLang="he-IL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he-I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846857-9DF5-451A-A512-AB06FFBD4EA8}" type="datetime4">
              <a:rPr lang="en-US" smtClean="0">
                <a:solidFill>
                  <a:srgbClr val="000000"/>
                </a:solidFill>
              </a:rPr>
              <a:t>March 5, 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458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4330019-99A6-4082-884F-C11D5AF1A008}" type="slidenum">
              <a:rPr lang="he-IL" altLang="he-IL" baseline="0" smtClean="0">
                <a:solidFill>
                  <a:srgbClr val="000000"/>
                </a:solidFill>
              </a:rPr>
              <a:pPr eaLnBrk="1" hangingPunct="1"/>
              <a:t>26</a:t>
            </a:fld>
            <a:endParaRPr lang="en-US" altLang="he-IL" baseline="0">
              <a:solidFill>
                <a:srgbClr val="000000"/>
              </a:solidFill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829" y="2590800"/>
            <a:ext cx="182245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5027612" y="3346450"/>
            <a:ext cx="1225550" cy="792162"/>
          </a:xfrm>
          <a:prstGeom prst="rightArrow">
            <a:avLst>
              <a:gd name="adj1" fmla="val 50000"/>
              <a:gd name="adj2" fmla="val 3867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he-IL" baseline="0">
                <a:solidFill>
                  <a:srgbClr val="000000"/>
                </a:solidFill>
              </a:rPr>
              <a:t>Sort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495" y="2590799"/>
            <a:ext cx="165100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Line 7"/>
          <p:cNvSpPr>
            <a:spLocks noChangeShapeType="1"/>
          </p:cNvSpPr>
          <p:nvPr/>
        </p:nvSpPr>
        <p:spPr bwMode="auto">
          <a:xfrm flipH="1">
            <a:off x="8512903" y="3909655"/>
            <a:ext cx="1079500" cy="0"/>
          </a:xfrm>
          <a:prstGeom prst="line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he-IL" baseline="-25000">
              <a:solidFill>
                <a:srgbClr val="000000"/>
              </a:solidFill>
            </a:endParaRP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9205434" y="3567578"/>
            <a:ext cx="38985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indent="-223838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20514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522412" y="1638456"/>
            <a:ext cx="8229600" cy="749300"/>
          </a:xfrm>
        </p:spPr>
        <p:txBody>
          <a:bodyPr>
            <a:normAutofit/>
          </a:bodyPr>
          <a:lstStyle/>
          <a:p>
            <a:pPr marL="225425" indent="0">
              <a:buNone/>
            </a:pPr>
            <a:r>
              <a:rPr lang="en-US" altLang="he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Equal-width discretization: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1721B0-6BFA-4433-BB4D-C1DD4C0EC5A9}" type="datetime4">
              <a:rPr lang="en-US" smtClean="0">
                <a:solidFill>
                  <a:srgbClr val="000000"/>
                </a:solidFill>
              </a:rPr>
              <a:t>March 5, 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560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236B57D-4CE0-42F9-8BEE-76919B3EDF1E}" type="slidenum">
              <a:rPr lang="he-IL" altLang="he-IL" baseline="0" smtClean="0">
                <a:solidFill>
                  <a:srgbClr val="000000"/>
                </a:solidFill>
              </a:rPr>
              <a:pPr eaLnBrk="1" hangingPunct="1"/>
              <a:t>27</a:t>
            </a:fld>
            <a:endParaRPr lang="en-US" altLang="he-IL" baseline="0">
              <a:solidFill>
                <a:srgbClr val="000000"/>
              </a:solidFill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980" y="2387756"/>
            <a:ext cx="2084387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121472" y="2237577"/>
            <a:ext cx="678180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225425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accent2"/>
              </a:buClr>
            </a:pPr>
            <a:r>
              <a:rPr lang="en-US" altLang="he-I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he-I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 intervals </a:t>
            </a:r>
            <a:r>
              <a:rPr lang="en-US" altLang="he-I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 </a:t>
            </a:r>
            <a:r>
              <a:rPr lang="en-US" altLang="he-I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point: 25 + (35-25)/2 = 30</a:t>
            </a:r>
            <a:endParaRPr lang="en-US" altLang="he-I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6" name="AutoShape 7"/>
          <p:cNvSpPr>
            <a:spLocks noChangeArrowheads="1"/>
          </p:cNvSpPr>
          <p:nvPr/>
        </p:nvSpPr>
        <p:spPr bwMode="auto">
          <a:xfrm>
            <a:off x="7678738" y="3367285"/>
            <a:ext cx="1581501" cy="520699"/>
          </a:xfrm>
          <a:prstGeom prst="wedgeEllipseCallout">
            <a:avLst>
              <a:gd name="adj1" fmla="val 13790"/>
              <a:gd name="adj2" fmla="val -124530"/>
            </a:avLst>
          </a:prstGeom>
          <a:solidFill>
            <a:schemeClr val="accent1">
              <a:lumMod val="20000"/>
              <a:lumOff val="80000"/>
              <a:alpha val="7097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225425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accent2"/>
              </a:buClr>
            </a:pPr>
            <a:r>
              <a:rPr lang="en-US" altLang="he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</a:p>
        </p:txBody>
      </p:sp>
      <p:sp>
        <p:nvSpPr>
          <p:cNvPr id="25608" name="AutoShape 14"/>
          <p:cNvSpPr>
            <a:spLocks/>
          </p:cNvSpPr>
          <p:nvPr/>
        </p:nvSpPr>
        <p:spPr bwMode="auto">
          <a:xfrm rot="5400000">
            <a:off x="8584246" y="2225973"/>
            <a:ext cx="158000" cy="1193986"/>
          </a:xfrm>
          <a:prstGeom prst="rightBrace">
            <a:avLst>
              <a:gd name="adj1" fmla="val 86158"/>
              <a:gd name="adj2" fmla="val 4772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he-IL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89412" y="2964423"/>
            <a:ext cx="2376264" cy="8771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25425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1: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≤ 30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425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2: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&gt; 30</a:t>
            </a:r>
            <a:endParaRPr lang="he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02072" y="144194"/>
            <a:ext cx="9601200" cy="1143000"/>
          </a:xfrm>
        </p:spPr>
        <p:txBody>
          <a:bodyPr>
            <a:noAutofit/>
          </a:bodyPr>
          <a:lstStyle/>
          <a:p>
            <a:r>
              <a:rPr lang="en-US" altLang="he-IL" sz="3600" b="1" dirty="0" smtClean="0">
                <a:solidFill>
                  <a:srgbClr val="0070C0"/>
                </a:solidFill>
              </a:rPr>
              <a:t>Example - Discretization</a:t>
            </a:r>
            <a:endParaRPr lang="en-US" altLang="he-IL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26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22413" y="330774"/>
            <a:ext cx="96012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70C0"/>
                </a:solidFill>
              </a:rPr>
              <a:t>Data transformation</a:t>
            </a:r>
            <a:endParaRPr lang="he-IL" sz="4000" b="1" dirty="0">
              <a:solidFill>
                <a:srgbClr val="0070C0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522412" y="1577430"/>
            <a:ext cx="10058399" cy="4351338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data into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appropriate for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mining.</a:t>
            </a:r>
            <a:endParaRPr lang="he-I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FE31-D625-4811-B5CC-1A8093819408}" type="datetime4">
              <a:rPr lang="en-US" smtClean="0"/>
              <a:t>March 5, 2019</a:t>
            </a:fld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3</a:t>
            </a:fld>
            <a:endParaRPr lang="he-IL"/>
          </a:p>
        </p:txBody>
      </p:sp>
      <p:grpSp>
        <p:nvGrpSpPr>
          <p:cNvPr id="12" name="Group 11"/>
          <p:cNvGrpSpPr/>
          <p:nvPr/>
        </p:nvGrpSpPr>
        <p:grpSpPr>
          <a:xfrm>
            <a:off x="1522412" y="3124200"/>
            <a:ext cx="8784976" cy="2175669"/>
            <a:chOff x="1485900" y="2564967"/>
            <a:chExt cx="8784976" cy="2175669"/>
          </a:xfrm>
        </p:grpSpPr>
        <p:sp>
          <p:nvSpPr>
            <p:cNvPr id="5" name="אליפסה 4"/>
            <p:cNvSpPr/>
            <p:nvPr/>
          </p:nvSpPr>
          <p:spPr>
            <a:xfrm>
              <a:off x="1485900" y="2564967"/>
              <a:ext cx="2592288" cy="79208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Smoothing</a:t>
              </a:r>
              <a:endParaRPr lang="he-IL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4582244" y="2567641"/>
              <a:ext cx="2592288" cy="79208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Aggregation</a:t>
              </a:r>
              <a:endParaRPr lang="he-IL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אליפסה 7"/>
            <p:cNvSpPr/>
            <p:nvPr/>
          </p:nvSpPr>
          <p:spPr>
            <a:xfrm>
              <a:off x="7678588" y="2564967"/>
              <a:ext cx="2592288" cy="79208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kern="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Generalization</a:t>
              </a:r>
              <a:endParaRPr lang="he-IL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אליפסה 8"/>
            <p:cNvSpPr/>
            <p:nvPr/>
          </p:nvSpPr>
          <p:spPr>
            <a:xfrm>
              <a:off x="3122612" y="3948548"/>
              <a:ext cx="2592288" cy="79208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kern="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Normalization</a:t>
              </a:r>
              <a:endParaRPr lang="he-IL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אליפסה 9"/>
            <p:cNvSpPr/>
            <p:nvPr/>
          </p:nvSpPr>
          <p:spPr>
            <a:xfrm>
              <a:off x="6627812" y="3948548"/>
              <a:ext cx="2592288" cy="79208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construction</a:t>
              </a:r>
              <a:endParaRPr lang="he-IL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049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532548" y="1609005"/>
            <a:ext cx="9533047" cy="469971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Normalization: scaled to fall within a small, specified 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range.</a:t>
            </a:r>
          </a:p>
          <a:p>
            <a:pPr algn="l" rtl="0">
              <a:lnSpc>
                <a:spcPct val="150000"/>
              </a:lnSpc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accuracy and efficiency of mining algorithms involving distance measurements.</a:t>
            </a:r>
          </a:p>
          <a:p>
            <a:pPr marL="171450" lvl="1">
              <a:lnSpc>
                <a:spcPct val="150000"/>
              </a:lnSpc>
              <a:spcBef>
                <a:spcPts val="750"/>
              </a:spcBef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Min-max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</a:p>
          <a:p>
            <a:pPr marL="171450" lvl="1">
              <a:lnSpc>
                <a:spcPct val="150000"/>
              </a:lnSpc>
              <a:spcBef>
                <a:spcPts val="750"/>
              </a:spcBef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-score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</a:p>
          <a:p>
            <a:pPr marL="171450" lvl="1">
              <a:lnSpc>
                <a:spcPct val="150000"/>
              </a:lnSpc>
              <a:spcBef>
                <a:spcPts val="750"/>
              </a:spcBef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ormalization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decimal scaling</a:t>
            </a:r>
          </a:p>
          <a:p>
            <a:pPr algn="l" rtl="0">
              <a:lnSpc>
                <a:spcPct val="150000"/>
              </a:lnSpc>
            </a:pPr>
            <a:endParaRPr lang="he-IL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C8AFC-5004-44D8-98F3-8D18192F5AA0}" type="datetime4">
              <a:rPr lang="en-US" smtClean="0"/>
              <a:t>March 5, 2019</a:t>
            </a:fld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4</a:t>
            </a:fld>
            <a:endParaRPr lang="he-IL"/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>
          <a:xfrm>
            <a:off x="1532548" y="304800"/>
            <a:ext cx="8791575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0070C0"/>
                </a:solidFill>
              </a:rPr>
              <a:t>Data Transformation: Normalization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7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7" name="Rectangle 11"/>
          <p:cNvSpPr>
            <a:spLocks noGrp="1" noChangeArrowheads="1"/>
          </p:cNvSpPr>
          <p:nvPr>
            <p:ph idx="1"/>
          </p:nvPr>
        </p:nvSpPr>
        <p:spPr>
          <a:xfrm>
            <a:off x="1544487" y="1332707"/>
            <a:ext cx="9601200" cy="419100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Min-max normalization</a:t>
            </a:r>
          </a:p>
          <a:p>
            <a:pPr>
              <a:lnSpc>
                <a:spcPct val="14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Z-score normalization</a:t>
            </a:r>
          </a:p>
          <a:p>
            <a:pPr>
              <a:lnSpc>
                <a:spcPct val="14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decimal scaling</a:t>
            </a:r>
          </a:p>
          <a:p>
            <a:pPr marL="223838" lvl="1">
              <a:lnSpc>
                <a:spcPct val="140000"/>
              </a:lnSpc>
              <a:spcBef>
                <a:spcPts val="1800"/>
              </a:spcBef>
              <a:buFont typeface="Arial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838" lvl="1">
              <a:lnSpc>
                <a:spcPct val="140000"/>
              </a:lnSpc>
              <a:spcBef>
                <a:spcPts val="1800"/>
              </a:spcBef>
              <a:buFont typeface="Arial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3006-26F8-401A-9030-9C25E23B5F58}" type="datetime4">
              <a:rPr lang="en-US" smtClean="0"/>
              <a:t>March 5, 2019</a:t>
            </a:fld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5</a:t>
            </a:fld>
            <a:endParaRPr lang="he-IL"/>
          </a:p>
        </p:txBody>
      </p:sp>
      <p:graphicFrame>
        <p:nvGraphicFramePr>
          <p:cNvPr id="290823" name="Object 7"/>
          <p:cNvGraphicFramePr>
            <a:graphicFrameLocks noChangeAspect="1"/>
          </p:cNvGraphicFramePr>
          <p:nvPr/>
        </p:nvGraphicFramePr>
        <p:xfrm>
          <a:off x="6037263" y="3321051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2908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263" y="3321051"/>
                        <a:ext cx="1127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לבן 1"/>
              <p:cNvSpPr/>
              <p:nvPr/>
            </p:nvSpPr>
            <p:spPr>
              <a:xfrm>
                <a:off x="2782220" y="2150545"/>
                <a:ext cx="7146851" cy="7221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/>
                            </a:rPr>
                            <m:t>𝝂</m:t>
                          </m:r>
                        </m:e>
                        <m:sup>
                          <m:r>
                            <a:rPr lang="en-US" sz="2000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latin typeface="Cambria Math"/>
                            </a:rPr>
                            <m:t>𝝂</m:t>
                          </m:r>
                          <m:r>
                            <a:rPr lang="en-US" sz="2000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𝒎𝒊𝒏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𝒎𝒂𝒙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𝒎𝒊𝒏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𝑨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</a:rPr>
                            <m:t>𝒏𝒆𝒘</m:t>
                          </m:r>
                          <m:r>
                            <a:rPr lang="en-US" sz="2000" b="1" i="1">
                              <a:latin typeface="Cambria Math"/>
                            </a:rPr>
                            <m:t>_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𝒎𝒂𝒙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𝒏𝒆𝒘</m:t>
                          </m:r>
                          <m:r>
                            <a:rPr lang="en-US" sz="2000" b="1" i="1">
                              <a:latin typeface="Cambria Math"/>
                            </a:rPr>
                            <m:t>_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𝒎𝒊𝒏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𝑨</m:t>
                              </m:r>
                            </m:sub>
                          </m:sSub>
                        </m:e>
                      </m:d>
                      <m:r>
                        <a:rPr lang="en-US" sz="2000" b="1" i="1">
                          <a:latin typeface="Cambria Math"/>
                        </a:rPr>
                        <m:t>+</m:t>
                      </m:r>
                      <m:r>
                        <a:rPr lang="en-US" sz="2000" b="1" i="1">
                          <a:latin typeface="Cambria Math"/>
                        </a:rPr>
                        <m:t>𝒏𝒆𝒘</m:t>
                      </m:r>
                      <m:r>
                        <a:rPr lang="en-US" sz="2000" b="1" i="1">
                          <a:latin typeface="Cambria Math"/>
                        </a:rPr>
                        <m:t>_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𝒎𝒊𝒏</m:t>
                          </m:r>
                        </m:e>
                        <m:sub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he-IL" sz="2000" b="1" dirty="0"/>
              </a:p>
            </p:txBody>
          </p:sp>
        </mc:Choice>
        <mc:Fallback xmlns=""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220" y="2150545"/>
                <a:ext cx="7146851" cy="722121"/>
              </a:xfrm>
              <a:prstGeom prst="rect">
                <a:avLst/>
              </a:prstGeom>
              <a:blipFill>
                <a:blip r:embed="rId6"/>
                <a:stretch>
                  <a:fillRect r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/>
              <p:cNvSpPr/>
              <p:nvPr/>
            </p:nvSpPr>
            <p:spPr>
              <a:xfrm>
                <a:off x="5172628" y="3087729"/>
                <a:ext cx="2207912" cy="6741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/>
                            </a:rPr>
                            <m:t>𝝂</m:t>
                          </m:r>
                        </m:e>
                        <m:sup>
                          <m:r>
                            <a:rPr lang="en-US" sz="2000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latin typeface="Cambria Math"/>
                            </a:rPr>
                            <m:t>𝝂</m:t>
                          </m:r>
                          <m:r>
                            <a:rPr lang="en-US" sz="2000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𝒎𝒆𝒂𝒏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𝑺𝒕𝒂𝒏𝒅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𝒅𝒆𝒗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𝑨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he-IL" sz="2000" b="1" dirty="0"/>
              </a:p>
            </p:txBody>
          </p:sp>
        </mc:Choice>
        <mc:Fallback xmlns=""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628" y="3087729"/>
                <a:ext cx="2207912" cy="674159"/>
              </a:xfrm>
              <a:prstGeom prst="rect">
                <a:avLst/>
              </a:prstGeom>
              <a:blipFill>
                <a:blip r:embed="rId7"/>
                <a:stretch>
                  <a:fillRect r="-3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/>
              <p:cNvSpPr/>
              <p:nvPr/>
            </p:nvSpPr>
            <p:spPr>
              <a:xfrm>
                <a:off x="2132012" y="4634591"/>
                <a:ext cx="1204432" cy="624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/>
                            </a:rPr>
                            <m:t>𝝂</m:t>
                          </m:r>
                        </m:e>
                        <m:sup>
                          <m:r>
                            <a:rPr lang="en-US" sz="2000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latin typeface="Cambria Math"/>
                            </a:rPr>
                            <m:t>𝝂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sz="2000" b="1" i="1">
                                  <a:latin typeface="Cambria Math"/>
                                </a:rPr>
                                <m:t>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e-IL" sz="2000" b="1" dirty="0"/>
              </a:p>
            </p:txBody>
          </p:sp>
        </mc:Choice>
        <mc:Fallback xmlns="">
          <p:sp>
            <p:nvSpPr>
              <p:cNvPr id="4" name="מלבן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012" y="4634591"/>
                <a:ext cx="1204432" cy="624082"/>
              </a:xfrm>
              <a:prstGeom prst="rect">
                <a:avLst/>
              </a:prstGeom>
              <a:blipFill>
                <a:blip r:embed="rId8"/>
                <a:stretch>
                  <a:fillRect r="-8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0824" name="Text Box 8"/>
          <p:cNvSpPr txBox="1">
            <a:spLocks noChangeArrowheads="1"/>
          </p:cNvSpPr>
          <p:nvPr/>
        </p:nvSpPr>
        <p:spPr bwMode="auto">
          <a:xfrm>
            <a:off x="3503612" y="4708842"/>
            <a:ext cx="6126163" cy="47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ts val="1800"/>
              </a:spcBef>
              <a:buClr>
                <a:schemeClr val="accent2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j is the smallest integer such that Max(|     |)&lt;1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לבן 4"/>
              <p:cNvSpPr/>
              <p:nvPr/>
            </p:nvSpPr>
            <p:spPr>
              <a:xfrm>
                <a:off x="8228012" y="4769286"/>
                <a:ext cx="50513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</a:rPr>
                            <m:t>𝜈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he-IL" sz="2200" dirty="0"/>
              </a:p>
            </p:txBody>
          </p:sp>
        </mc:Choice>
        <mc:Fallback xmlns="">
          <p:sp>
            <p:nvSpPr>
              <p:cNvPr id="5" name="מלבן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012" y="4769286"/>
                <a:ext cx="505138" cy="430887"/>
              </a:xfrm>
              <a:prstGeom prst="rect">
                <a:avLst/>
              </a:prstGeom>
              <a:blipFill>
                <a:blip r:embed="rId9"/>
                <a:stretch>
                  <a:fillRect t="-8451" r="-24096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0"/>
          <p:cNvSpPr txBox="1">
            <a:spLocks noChangeArrowheads="1"/>
          </p:cNvSpPr>
          <p:nvPr/>
        </p:nvSpPr>
        <p:spPr>
          <a:xfrm>
            <a:off x="1532548" y="304800"/>
            <a:ext cx="8791575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0070C0"/>
                </a:solidFill>
              </a:rPr>
              <a:t>Data Transformation: Normalization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46212" y="304800"/>
            <a:ext cx="9601200" cy="90625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70C0"/>
                </a:solidFill>
              </a:rPr>
              <a:t>Example – min-max normalization</a:t>
            </a:r>
            <a:endParaRPr lang="he-IL" sz="4000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863849"/>
              </p:ext>
            </p:extLst>
          </p:nvPr>
        </p:nvGraphicFramePr>
        <p:xfrm>
          <a:off x="5828915" y="2202771"/>
          <a:ext cx="4114800" cy="3708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min-max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7.7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5.7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8.3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CED9-45A8-45E0-BCA4-DD4400BD1D38}" type="datetime4">
              <a:rPr lang="en-US" smtClean="0"/>
              <a:t>March 5, 2019</a:t>
            </a:fld>
            <a:endParaRPr lang="he-IL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6</a:t>
            </a:fld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65212" y="1371600"/>
                <a:ext cx="3527680" cy="563231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 = 3 </a:t>
                </a:r>
              </a:p>
              <a:p>
                <a:pPr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= 30 </a:t>
                </a:r>
              </a:p>
              <a:p>
                <a:pPr algn="l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New_min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</a:t>
                </a:r>
              </a:p>
              <a:p>
                <a:pPr algn="l"/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New_max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</a:t>
                </a:r>
              </a:p>
              <a:p>
                <a:pPr algn="l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23-3)/(30-3) (10-1) + 1 = 7.7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(30-3)/(30-3)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9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 =  10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(15-3)/(30-3)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9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 =  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(17-3)/(30-3)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9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 =  5.7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(25-3)/(30-3)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9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 =  8.3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(9-3)/(30-3)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9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 =  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(3-3)/(30-3)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9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 =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(18-3)/(30-3)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9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 =  6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(21-3)/(30-3)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9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 =  7 </a:t>
                </a:r>
              </a:p>
              <a:p>
                <a:pPr algn="l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12" y="1371600"/>
                <a:ext cx="3527680" cy="5632311"/>
              </a:xfrm>
              <a:prstGeom prst="rect">
                <a:avLst/>
              </a:prstGeom>
              <a:blipFill>
                <a:blip r:embed="rId3"/>
                <a:stretch>
                  <a:fillRect l="-1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/>
              <p:cNvSpPr/>
              <p:nvPr/>
            </p:nvSpPr>
            <p:spPr>
              <a:xfrm>
                <a:off x="2360612" y="1219622"/>
                <a:ext cx="7146851" cy="7221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/>
                            </a:rPr>
                            <m:t>𝝂</m:t>
                          </m:r>
                        </m:e>
                        <m:sup>
                          <m:r>
                            <a:rPr lang="en-US" sz="2000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latin typeface="Cambria Math"/>
                            </a:rPr>
                            <m:t>𝝂</m:t>
                          </m:r>
                          <m:r>
                            <a:rPr lang="en-US" sz="2000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𝒎𝒊𝒏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𝒎𝒂𝒙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𝒎𝒊𝒏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𝑨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</a:rPr>
                            <m:t>𝒏𝒆𝒘</m:t>
                          </m:r>
                          <m:r>
                            <a:rPr lang="en-US" sz="2000" b="1" i="1">
                              <a:latin typeface="Cambria Math"/>
                            </a:rPr>
                            <m:t>_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𝒎𝒂𝒙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𝒏𝒆𝒘</m:t>
                          </m:r>
                          <m:r>
                            <a:rPr lang="en-US" sz="2000" b="1" i="1">
                              <a:latin typeface="Cambria Math"/>
                            </a:rPr>
                            <m:t>_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𝒎𝒊𝒏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𝑨</m:t>
                              </m:r>
                            </m:sub>
                          </m:sSub>
                        </m:e>
                      </m:d>
                      <m:r>
                        <a:rPr lang="en-US" sz="2000" b="1" i="1">
                          <a:latin typeface="Cambria Math"/>
                        </a:rPr>
                        <m:t>+</m:t>
                      </m:r>
                      <m:r>
                        <a:rPr lang="en-US" sz="2000" b="1" i="1">
                          <a:latin typeface="Cambria Math"/>
                        </a:rPr>
                        <m:t>𝒏𝒆𝒘</m:t>
                      </m:r>
                      <m:r>
                        <a:rPr lang="en-US" sz="2000" b="1" i="1">
                          <a:latin typeface="Cambria Math"/>
                        </a:rPr>
                        <m:t>_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𝒎𝒊𝒏</m:t>
                          </m:r>
                        </m:e>
                        <m:sub>
                          <m:r>
                            <a:rPr lang="en-US" sz="2000" b="1" i="1">
                              <a:latin typeface="Cambria Math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he-IL" sz="2000" b="1" dirty="0"/>
              </a:p>
            </p:txBody>
          </p:sp>
        </mc:Choice>
        <mc:Fallback xmlns=""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612" y="1219622"/>
                <a:ext cx="7146851" cy="722121"/>
              </a:xfrm>
              <a:prstGeom prst="rect">
                <a:avLst/>
              </a:prstGeom>
              <a:blipFill>
                <a:blip r:embed="rId4"/>
                <a:stretch>
                  <a:fillRect r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6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46212" y="272425"/>
            <a:ext cx="9601200" cy="9144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70C0"/>
                </a:solidFill>
              </a:rPr>
              <a:t>Example - z-score normalization</a:t>
            </a:r>
            <a:endParaRPr lang="he-IL" sz="4000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638629"/>
              </p:ext>
            </p:extLst>
          </p:nvPr>
        </p:nvGraphicFramePr>
        <p:xfrm>
          <a:off x="5637212" y="2133600"/>
          <a:ext cx="3657574" cy="3708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z-score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-0.4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-0.1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he-IL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he-IL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e-IL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E2D0-BDA5-4994-8512-62A8B15C98DC}" type="datetime4">
              <a:rPr lang="en-US" smtClean="0"/>
              <a:t>March 5, 2019</a:t>
            </a:fld>
            <a:endParaRPr lang="he-IL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7</a:t>
            </a:fld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07964" y="2133600"/>
                <a:ext cx="2633350" cy="424731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= 17.9 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Stdev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8.2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23-17.9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/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8.2 = 0.6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(30- 17.9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/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8.2 =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1.5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(15- 17.9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/ 8.2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(17- 17.9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/ 8.2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(25- 17.9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/ 8.2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(9- 17.9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/ 8.2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(3- 17.9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/ 8.2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(18- 17.9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/ 8.2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(21- 17.9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/ 8.2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dirty="0"/>
              </a:p>
              <a:p>
                <a:pPr algn="l"/>
                <a:r>
                  <a:rPr lang="en-US" dirty="0"/>
                  <a:t>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64" y="2133600"/>
                <a:ext cx="2633350" cy="4247317"/>
              </a:xfrm>
              <a:prstGeom prst="rect">
                <a:avLst/>
              </a:prstGeom>
              <a:blipFill>
                <a:blip r:embed="rId3"/>
                <a:stretch>
                  <a:fillRect l="-1852" t="-717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/>
              <p:cNvSpPr/>
              <p:nvPr/>
            </p:nvSpPr>
            <p:spPr>
              <a:xfrm>
                <a:off x="1477539" y="1219713"/>
                <a:ext cx="2207912" cy="6741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/>
                            </a:rPr>
                            <m:t>𝝂</m:t>
                          </m:r>
                        </m:e>
                        <m:sup>
                          <m:r>
                            <a:rPr lang="en-US" sz="2000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latin typeface="Cambria Math"/>
                            </a:rPr>
                            <m:t>𝝂</m:t>
                          </m:r>
                          <m:r>
                            <a:rPr lang="en-US" sz="2000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𝒎𝒆𝒂𝒏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𝑺𝒕𝒂𝒏𝒅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𝒅𝒆𝒗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/>
                                </a:rPr>
                                <m:t>𝑨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he-IL" sz="2000" b="1" dirty="0"/>
              </a:p>
            </p:txBody>
          </p:sp>
        </mc:Choice>
        <mc:Fallback xmlns=""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39" y="1219713"/>
                <a:ext cx="2207912" cy="674159"/>
              </a:xfrm>
              <a:prstGeom prst="rect">
                <a:avLst/>
              </a:prstGeom>
              <a:blipFill>
                <a:blip r:embed="rId4"/>
                <a:stretch>
                  <a:fillRect r="-3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0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93812" y="29979"/>
            <a:ext cx="1004614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solidFill>
                  <a:srgbClr val="0070C0"/>
                </a:solidFill>
              </a:rPr>
              <a:t>Example - normalization by decimal scaling</a:t>
            </a:r>
            <a:endParaRPr lang="he-IL" sz="4000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491818"/>
              </p:ext>
            </p:extLst>
          </p:nvPr>
        </p:nvGraphicFramePr>
        <p:xfrm>
          <a:off x="5561012" y="2026355"/>
          <a:ext cx="3591169" cy="3977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71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decimal scaling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0.23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23,000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0.30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30,000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0.15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15,000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0.17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17,000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0.25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25,000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0.09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9,000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0.03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3,000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0.18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18,000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0.21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21,000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he-IL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A81C-8E36-49FA-8655-F096A67F281E}" type="datetime4">
              <a:rPr lang="en-US" smtClean="0"/>
              <a:t>March 5, 2019</a:t>
            </a:fld>
            <a:endParaRPr lang="he-IL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>
          <a:xfrm>
            <a:off x="1991870" y="6346652"/>
            <a:ext cx="2133600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8</a:t>
            </a:fld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93812" y="1891517"/>
                <a:ext cx="3275778" cy="424731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endParaRPr lang="en-US" dirty="0" smtClean="0"/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is the smallest integer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that Max(|     |)&lt;1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= 5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23,000/100,000 = 0.23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30,000/100,000=  0.3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15,000/100,000  = 0.15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17,000/100,000  = 0.17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25,000/100,000  = 0.25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9,000/100,000  = 0.09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0.03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0.18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0.21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812" y="1891517"/>
                <a:ext cx="3275778" cy="4247317"/>
              </a:xfrm>
              <a:prstGeom prst="rect">
                <a:avLst/>
              </a:prstGeom>
              <a:blipFill>
                <a:blip r:embed="rId3"/>
                <a:stretch>
                  <a:fillRect l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לבן 7"/>
              <p:cNvSpPr/>
              <p:nvPr/>
            </p:nvSpPr>
            <p:spPr>
              <a:xfrm>
                <a:off x="1293812" y="1209455"/>
                <a:ext cx="1204432" cy="624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/>
                            </a:rPr>
                            <m:t>𝝂</m:t>
                          </m:r>
                        </m:e>
                        <m:sup>
                          <m:r>
                            <a:rPr lang="en-US" sz="2000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latin typeface="Cambria Math"/>
                            </a:rPr>
                            <m:t>𝝂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sz="2000" b="1" i="1">
                                  <a:latin typeface="Cambria Math"/>
                                </a:rPr>
                                <m:t>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e-IL" sz="2000" b="1" dirty="0"/>
              </a:p>
            </p:txBody>
          </p:sp>
        </mc:Choice>
        <mc:Fallback xmlns="">
          <p:sp>
            <p:nvSpPr>
              <p:cNvPr id="8" name="מלבן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812" y="1209455"/>
                <a:ext cx="1204432" cy="624082"/>
              </a:xfrm>
              <a:prstGeom prst="rect">
                <a:avLst/>
              </a:prstGeom>
              <a:blipFill>
                <a:blip r:embed="rId4"/>
                <a:stretch>
                  <a:fillRect r="-8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מלבן 9"/>
              <p:cNvSpPr/>
              <p:nvPr/>
            </p:nvSpPr>
            <p:spPr>
              <a:xfrm>
                <a:off x="2665412" y="2438401"/>
                <a:ext cx="58133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</a:rPr>
                            <m:t>𝜈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he-IL" sz="2200" dirty="0"/>
              </a:p>
            </p:txBody>
          </p:sp>
        </mc:Choice>
        <mc:Fallback xmlns="">
          <p:sp>
            <p:nvSpPr>
              <p:cNvPr id="10" name="מלבן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412" y="2438401"/>
                <a:ext cx="581338" cy="430887"/>
              </a:xfrm>
              <a:prstGeom prst="rect">
                <a:avLst/>
              </a:prstGeom>
              <a:blipFill>
                <a:blip r:embed="rId5"/>
                <a:stretch>
                  <a:fillRect t="-9859" r="-13542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4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3" y="399473"/>
            <a:ext cx="9601200" cy="8382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70C0"/>
                </a:solidFill>
              </a:rPr>
              <a:t>Moving Average Methods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idx="1"/>
          </p:nvPr>
        </p:nvSpPr>
        <p:spPr>
          <a:xfrm>
            <a:off x="1522413" y="1600200"/>
            <a:ext cx="8421688" cy="4191000"/>
          </a:xfrm>
        </p:spPr>
        <p:txBody>
          <a:bodyPr>
            <a:noAutofit/>
          </a:bodyPr>
          <a:lstStyle/>
          <a:p>
            <a:pPr marL="0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pPr marL="466725" lvl="4">
              <a:lnSpc>
                <a:spcPct val="150000"/>
              </a:lnSpc>
              <a:spcBef>
                <a:spcPts val="75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trend of time series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0" lvl="2">
              <a:lnSpc>
                <a:spcPct val="150000"/>
              </a:lnSpc>
              <a:spcBef>
                <a:spcPts val="750"/>
              </a:spcBef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methods</a:t>
            </a:r>
          </a:p>
          <a:p>
            <a:pPr marL="466725" lvl="4">
              <a:lnSpc>
                <a:spcPct val="150000"/>
              </a:lnSpc>
              <a:spcBef>
                <a:spcPts val="75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Moving Average</a:t>
            </a:r>
          </a:p>
          <a:p>
            <a:pPr marL="466725" lvl="4">
              <a:lnSpc>
                <a:spcPct val="150000"/>
              </a:lnSpc>
              <a:spcBef>
                <a:spcPts val="75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Moving Average</a:t>
            </a:r>
          </a:p>
          <a:p>
            <a:pPr marL="466725" lvl="4">
              <a:lnSpc>
                <a:spcPct val="150000"/>
              </a:lnSpc>
              <a:spcBef>
                <a:spcPts val="75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Moving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3193-4EB2-4AC3-A038-6E7EE220A037}" type="datetime4">
              <a:rPr lang="en-US" smtClean="0"/>
              <a:t>March 5, 2019</a:t>
            </a:fld>
            <a:endParaRPr lang="he-IL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05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slides.potx" id="{7E307492-4344-40EC-954C-E30551E95991}" vid="{493C3130-E1FA-416B-8465-D41FAD56C1B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113</TotalTime>
  <Words>1128</Words>
  <Application>Microsoft Office PowerPoint</Application>
  <PresentationFormat>Custom</PresentationFormat>
  <Paragraphs>581</Paragraphs>
  <Slides>27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Cambria Math</vt:lpstr>
      <vt:lpstr>Century Gothic</vt:lpstr>
      <vt:lpstr>Gisha</vt:lpstr>
      <vt:lpstr>굴림</vt:lpstr>
      <vt:lpstr>Times New Roman</vt:lpstr>
      <vt:lpstr>Wingdings</vt:lpstr>
      <vt:lpstr>Vertical and Horizontal design template</vt:lpstr>
      <vt:lpstr>Equation</vt:lpstr>
      <vt:lpstr>Data Science and Business Intelligence  </vt:lpstr>
      <vt:lpstr>PowerPoint Presentation</vt:lpstr>
      <vt:lpstr>Data transformation</vt:lpstr>
      <vt:lpstr>PowerPoint Presentation</vt:lpstr>
      <vt:lpstr>PowerPoint Presentation</vt:lpstr>
      <vt:lpstr>Example – min-max normalization</vt:lpstr>
      <vt:lpstr>Example - z-score normalization</vt:lpstr>
      <vt:lpstr>Example - normalization by decimal scaling</vt:lpstr>
      <vt:lpstr>Moving Average Methods</vt:lpstr>
      <vt:lpstr>Simple Moving Average</vt:lpstr>
      <vt:lpstr>Selecting k</vt:lpstr>
      <vt:lpstr>Example - SMA</vt:lpstr>
      <vt:lpstr>PowerPoint Presentation</vt:lpstr>
      <vt:lpstr>Weighted Moving Average</vt:lpstr>
      <vt:lpstr>Selecting Weights</vt:lpstr>
      <vt:lpstr>Example - WMA</vt:lpstr>
      <vt:lpstr>PowerPoint Presentation</vt:lpstr>
      <vt:lpstr>Exponential Moving Average</vt:lpstr>
      <vt:lpstr>Example - EMA</vt:lpstr>
      <vt:lpstr>PowerPoint Presentation</vt:lpstr>
      <vt:lpstr>Discretization using Binning</vt:lpstr>
      <vt:lpstr>Example – equal width</vt:lpstr>
      <vt:lpstr>Example – equal depth</vt:lpstr>
      <vt:lpstr>Binning Method for Data Smoothing</vt:lpstr>
      <vt:lpstr>Example</vt:lpstr>
      <vt:lpstr>Example - Discretization</vt:lpstr>
      <vt:lpstr>Example - Discretization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and Business Intelligence  </dc:title>
  <dc:creator>niva hazon</dc:creator>
  <cp:lastModifiedBy>niva hazon</cp:lastModifiedBy>
  <cp:revision>76</cp:revision>
  <dcterms:created xsi:type="dcterms:W3CDTF">2019-03-04T10:11:36Z</dcterms:created>
  <dcterms:modified xsi:type="dcterms:W3CDTF">2019-03-05T14:21:55Z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