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0" d="100"/>
          <a:sy n="40" d="100"/>
        </p:scale>
        <p:origin x="48" y="66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1495;&#1493;&#1489;&#1512;&#1514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Entropy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גיליון1!$D$1</c:f>
              <c:strCache>
                <c:ptCount val="1"/>
                <c:pt idx="0">
                  <c:v>Log2(N)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גיליון1!$D$2:$D$16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9B-47E2-8E89-A4DFCA14D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799680"/>
        <c:axId val="235552192"/>
      </c:lineChart>
      <c:catAx>
        <c:axId val="348799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52192"/>
        <c:crosses val="autoZero"/>
        <c:auto val="1"/>
        <c:lblAlgn val="ctr"/>
        <c:lblOffset val="100"/>
        <c:noMultiLvlLbl val="0"/>
      </c:catAx>
      <c:valAx>
        <c:axId val="23555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79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DB9A60-8A03-491A-9F10-019AF4507CED}" type="slidenum">
              <a:rPr lang="he-IL" altLang="he-IL" smtClean="0"/>
              <a:pPr>
                <a:spcBef>
                  <a:spcPct val="0"/>
                </a:spcBef>
              </a:pPr>
              <a:t>4</a:t>
            </a:fld>
            <a:endParaRPr lang="en-US" altLang="he-IL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910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2F53DE-8E15-471F-991B-A98FF58FC5C3}" type="slidenum">
              <a:rPr lang="he-IL" altLang="he-IL" smtClean="0"/>
              <a:pPr>
                <a:spcBef>
                  <a:spcPct val="0"/>
                </a:spcBef>
              </a:pPr>
              <a:t>16</a:t>
            </a:fld>
            <a:endParaRPr lang="en-US" altLang="he-IL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759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357558-10B3-47A3-ADB9-BB6AAE68590E}" type="slidenum">
              <a:rPr lang="he-IL" altLang="he-IL" smtClean="0"/>
              <a:pPr>
                <a:spcBef>
                  <a:spcPct val="0"/>
                </a:spcBef>
              </a:pPr>
              <a:t>17</a:t>
            </a:fld>
            <a:endParaRPr lang="en-US" altLang="he-IL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087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07889-C5A4-4B21-9AAC-E7F049B57719}" type="slidenum">
              <a:rPr lang="he-IL" altLang="he-IL" smtClean="0"/>
              <a:pPr>
                <a:spcBef>
                  <a:spcPct val="0"/>
                </a:spcBef>
              </a:pPr>
              <a:t>20</a:t>
            </a:fld>
            <a:endParaRPr lang="en-US" altLang="he-IL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1289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3A6F2-54C1-4E3E-BD47-986B9021666E}" type="slidenum">
              <a:rPr lang="he-IL" altLang="he-IL" smtClean="0"/>
              <a:pPr>
                <a:spcBef>
                  <a:spcPct val="0"/>
                </a:spcBef>
              </a:pPr>
              <a:t>21</a:t>
            </a:fld>
            <a:endParaRPr lang="en-US" altLang="he-IL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7537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409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643D66-176A-4336-BAD5-91B59E5D9936}" type="slidenum">
              <a:rPr lang="he-IL" altLang="he-IL" smtClean="0"/>
              <a:pPr/>
              <a:t>23</a:t>
            </a:fld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115081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9AFBB-B2A0-481D-90C8-EC05E7CF4998}" type="slidenum">
              <a:rPr lang="he-IL" altLang="he-IL" smtClean="0"/>
              <a:pPr>
                <a:spcBef>
                  <a:spcPct val="0"/>
                </a:spcBef>
              </a:pPr>
              <a:t>7</a:t>
            </a:fld>
            <a:endParaRPr lang="en-US" altLang="he-IL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7336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  <p:sp>
        <p:nvSpPr>
          <p:cNvPr id="143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791719-A39D-462A-9C15-D8C6BEC2A387}" type="slidenum">
              <a:rPr lang="he-IL" altLang="he-IL" smtClean="0"/>
              <a:pPr/>
              <a:t>8</a:t>
            </a:fld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248927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BDE94-356B-4701-B799-F42B9E979E4B}" type="slidenum">
              <a:rPr lang="he-IL" altLang="he-IL" smtClean="0"/>
              <a:pPr>
                <a:spcBef>
                  <a:spcPct val="0"/>
                </a:spcBef>
              </a:pPr>
              <a:t>9</a:t>
            </a:fld>
            <a:endParaRPr lang="en-US" altLang="he-IL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0362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E16896-21B6-4B2A-B910-C29470046C8E}" type="slidenum">
              <a:rPr lang="he-IL" altLang="he-IL" smtClean="0"/>
              <a:pPr>
                <a:spcBef>
                  <a:spcPct val="0"/>
                </a:spcBef>
              </a:pPr>
              <a:t>10</a:t>
            </a:fld>
            <a:endParaRPr lang="en-US" altLang="he-IL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1237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62BE6-BE40-4309-BC79-E43A156090AA}" type="slidenum">
              <a:rPr lang="he-IL" altLang="he-IL" smtClean="0"/>
              <a:pPr>
                <a:spcBef>
                  <a:spcPct val="0"/>
                </a:spcBef>
              </a:pPr>
              <a:t>11</a:t>
            </a:fld>
            <a:endParaRPr lang="en-US" altLang="he-IL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375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0175C1-BD59-43BF-AF75-CF506725AF80}" type="slidenum">
              <a:rPr lang="he-IL" altLang="he-IL" smtClean="0"/>
              <a:pPr>
                <a:spcBef>
                  <a:spcPct val="0"/>
                </a:spcBef>
              </a:pPr>
              <a:t>12</a:t>
            </a:fld>
            <a:endParaRPr lang="en-US" altLang="he-IL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6177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A0C49B-6EEE-440D-8CF3-85782993405E}" type="slidenum">
              <a:rPr lang="he-IL" altLang="he-IL" smtClean="0"/>
              <a:pPr>
                <a:spcBef>
                  <a:spcPct val="0"/>
                </a:spcBef>
              </a:pPr>
              <a:t>13</a:t>
            </a:fld>
            <a:endParaRPr lang="en-US" altLang="he-IL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8074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E4C62A-77BA-4BD5-AD39-C19D1D93A2FE}" type="slidenum">
              <a:rPr lang="he-IL" altLang="he-IL" smtClean="0"/>
              <a:pPr>
                <a:spcBef>
                  <a:spcPct val="0"/>
                </a:spcBef>
              </a:pPr>
              <a:t>15</a:t>
            </a:fld>
            <a:endParaRPr lang="en-US" altLang="he-IL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9460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1F8-4DAB-4D18-8807-A9665812A9B1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0351-1E6A-43B4-B5F6-FB1230D6345D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3005-D3A9-400F-8149-BB37C482B272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כותרת, תוכן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6195986" y="3938590"/>
            <a:ext cx="5383398" cy="218757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60BB1-B00D-476B-B10B-BF8F1FCD0767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Add a footer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2FF1B-60B3-477D-9B1F-6F409C9E3D3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060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31EF-0776-45D4-9512-55FF0F35065E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2A83-799E-4EA1-81C4-CF36EA1C858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2223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6195986" y="3938590"/>
            <a:ext cx="5383398" cy="218757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68E1-5D21-4154-B13D-9A538A12B4D8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Add a footer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46C68-4446-44CA-88BE-3C827D8EA9B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63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6A33-EFAA-4C46-B7E3-ED47E33D87AE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3837-53DD-4804-A213-AEBF61BAC80E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ACB-8A46-44AC-A489-41082C8D79D4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4D1B-EC27-49A0-8E30-04DE748FB9D7}" type="datetime1">
              <a:rPr lang="en-US" smtClean="0"/>
              <a:t>3/13/2019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0085-F9FB-4E54-9DE4-5A3881C19051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9984-C65B-4831-9937-BFFBAB81BE47}" type="datetime1">
              <a:rPr lang="en-US" smtClean="0"/>
              <a:t>3/13/2019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545-5B56-4A34-951F-B46480C7AB06}" type="datetime1">
              <a:rPr lang="en-US" smtClean="0"/>
              <a:t>3/13/2019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095FF8-7C47-4CDF-AB43-0AF01D39B064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93440" y="533400"/>
            <a:ext cx="101346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Data Science and Business Intelligence</a:t>
            </a:r>
            <a:r>
              <a:rPr lang="en-US" sz="4000" b="1" dirty="0">
                <a:solidFill>
                  <a:srgbClr val="0070C0"/>
                </a:solidFill>
              </a:rPr>
              <a:t/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286504" y="3048000"/>
            <a:ext cx="3948472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#2 </a:t>
            </a: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altLang="he-IL" b="1" dirty="0">
                <a:solidFill>
                  <a:schemeClr val="tx2"/>
                </a:solidFill>
              </a:rPr>
              <a:t>Information </a:t>
            </a:r>
            <a:r>
              <a:rPr lang="en-US" altLang="he-IL" b="1" dirty="0" smtClean="0">
                <a:solidFill>
                  <a:schemeClr val="tx2"/>
                </a:solidFill>
              </a:rPr>
              <a:t>Theory</a:t>
            </a: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 rtl="0"/>
            <a:r>
              <a:rPr lang="en-US" b="1" dirty="0">
                <a:solidFill>
                  <a:schemeClr val="tx2"/>
                </a:solidFill>
              </a:rPr>
              <a:t>nivah@post.bgu.ac.il</a:t>
            </a:r>
          </a:p>
          <a:p>
            <a:pPr algn="ctr" rtl="0"/>
            <a:endParaRPr lang="he-IL" b="1" dirty="0">
              <a:solidFill>
                <a:schemeClr val="tx2"/>
              </a:solidFill>
            </a:endParaRPr>
          </a:p>
          <a:p>
            <a:pPr algn="ctr" rtl="0"/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078-9168-4C11-941B-989717517D75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599782" y="152400"/>
            <a:ext cx="10969943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 - Illustration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4629" y="2327563"/>
            <a:ext cx="2666305" cy="2410785"/>
            <a:chOff x="1872" y="2304"/>
            <a:chExt cx="1680" cy="1519"/>
          </a:xfrm>
          <a:solidFill>
            <a:srgbClr val="FF0000"/>
          </a:solidFill>
        </p:grpSpPr>
        <p:sp>
          <p:nvSpPr>
            <p:cNvPr id="12316" name="Rectangle 7"/>
            <p:cNvSpPr>
              <a:spLocks noChangeArrowheads="1"/>
            </p:cNvSpPr>
            <p:nvPr/>
          </p:nvSpPr>
          <p:spPr bwMode="auto">
            <a:xfrm>
              <a:off x="2784" y="2784"/>
              <a:ext cx="96" cy="8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2592" y="3408"/>
              <a:ext cx="96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18" name="Rectangle 9"/>
            <p:cNvSpPr>
              <a:spLocks noChangeArrowheads="1"/>
            </p:cNvSpPr>
            <p:nvPr/>
          </p:nvSpPr>
          <p:spPr bwMode="auto">
            <a:xfrm>
              <a:off x="2400" y="3504"/>
              <a:ext cx="9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grpSp>
          <p:nvGrpSpPr>
            <p:cNvPr id="12319" name="Group 10"/>
            <p:cNvGrpSpPr>
              <a:grpSpLocks/>
            </p:cNvGrpSpPr>
            <p:nvPr/>
          </p:nvGrpSpPr>
          <p:grpSpPr bwMode="auto">
            <a:xfrm>
              <a:off x="1872" y="2304"/>
              <a:ext cx="1680" cy="1519"/>
              <a:chOff x="1872" y="2304"/>
              <a:chExt cx="1680" cy="1519"/>
            </a:xfrm>
            <a:grpFill/>
          </p:grpSpPr>
          <p:pic>
            <p:nvPicPr>
              <p:cNvPr id="12322" name="Picture 11" descr="txp_fi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" y="2400"/>
                <a:ext cx="326" cy="1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23" name="Group 12"/>
              <p:cNvGrpSpPr>
                <a:grpSpLocks/>
              </p:cNvGrpSpPr>
              <p:nvPr/>
            </p:nvGrpSpPr>
            <p:grpSpPr bwMode="auto">
              <a:xfrm>
                <a:off x="2256" y="2304"/>
                <a:ext cx="1296" cy="1344"/>
                <a:chOff x="672" y="2016"/>
                <a:chExt cx="1296" cy="1344"/>
              </a:xfrm>
              <a:grpFill/>
            </p:grpSpPr>
            <p:sp>
              <p:nvSpPr>
                <p:cNvPr id="12325" name="Line 13"/>
                <p:cNvSpPr>
                  <a:spLocks noChangeShapeType="1"/>
                </p:cNvSpPr>
                <p:nvPr/>
              </p:nvSpPr>
              <p:spPr bwMode="auto">
                <a:xfrm>
                  <a:off x="672" y="2016"/>
                  <a:ext cx="0" cy="134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he-IL" sz="1799"/>
                </a:p>
              </p:txBody>
            </p:sp>
            <p:sp>
              <p:nvSpPr>
                <p:cNvPr id="12326" name="Line 14"/>
                <p:cNvSpPr>
                  <a:spLocks noChangeShapeType="1"/>
                </p:cNvSpPr>
                <p:nvPr/>
              </p:nvSpPr>
              <p:spPr bwMode="auto">
                <a:xfrm>
                  <a:off x="672" y="3360"/>
                  <a:ext cx="129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he-IL" sz="1799"/>
                </a:p>
              </p:txBody>
            </p:sp>
          </p:grpSp>
          <p:pic>
            <p:nvPicPr>
              <p:cNvPr id="12324" name="Picture 15" descr="txp_fi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3744"/>
                <a:ext cx="96" cy="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320" name="Rectangle 16"/>
            <p:cNvSpPr>
              <a:spLocks noChangeArrowheads="1"/>
            </p:cNvSpPr>
            <p:nvPr/>
          </p:nvSpPr>
          <p:spPr bwMode="auto">
            <a:xfrm>
              <a:off x="3168" y="3504"/>
              <a:ext cx="9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21" name="Rectangle 17"/>
            <p:cNvSpPr>
              <a:spLocks noChangeArrowheads="1"/>
            </p:cNvSpPr>
            <p:nvPr/>
          </p:nvSpPr>
          <p:spPr bwMode="auto">
            <a:xfrm>
              <a:off x="2976" y="3408"/>
              <a:ext cx="96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008574" y="2327563"/>
            <a:ext cx="2666305" cy="2410785"/>
            <a:chOff x="3456" y="2304"/>
            <a:chExt cx="1680" cy="1519"/>
          </a:xfrm>
          <a:solidFill>
            <a:srgbClr val="FF0000"/>
          </a:solidFill>
        </p:grpSpPr>
        <p:grpSp>
          <p:nvGrpSpPr>
            <p:cNvPr id="12310" name="Group 19"/>
            <p:cNvGrpSpPr>
              <a:grpSpLocks/>
            </p:cNvGrpSpPr>
            <p:nvPr/>
          </p:nvGrpSpPr>
          <p:grpSpPr bwMode="auto">
            <a:xfrm>
              <a:off x="3840" y="2304"/>
              <a:ext cx="1296" cy="1344"/>
              <a:chOff x="672" y="2016"/>
              <a:chExt cx="1296" cy="1344"/>
            </a:xfrm>
            <a:grpFill/>
          </p:grpSpPr>
          <p:sp>
            <p:nvSpPr>
              <p:cNvPr id="12314" name="Line 20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0" cy="134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he-IL" sz="1799"/>
              </a:p>
            </p:txBody>
          </p:sp>
          <p:sp>
            <p:nvSpPr>
              <p:cNvPr id="12315" name="Line 21"/>
              <p:cNvSpPr>
                <a:spLocks noChangeShapeType="1"/>
              </p:cNvSpPr>
              <p:nvPr/>
            </p:nvSpPr>
            <p:spPr bwMode="auto">
              <a:xfrm>
                <a:off x="672" y="3360"/>
                <a:ext cx="12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he-IL" sz="1799"/>
              </a:p>
            </p:txBody>
          </p:sp>
        </p:grpSp>
        <p:sp>
          <p:nvSpPr>
            <p:cNvPr id="12311" name="Rectangle 22"/>
            <p:cNvSpPr>
              <a:spLocks noChangeArrowheads="1"/>
            </p:cNvSpPr>
            <p:nvPr/>
          </p:nvSpPr>
          <p:spPr bwMode="auto">
            <a:xfrm>
              <a:off x="4368" y="2352"/>
              <a:ext cx="96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pic>
          <p:nvPicPr>
            <p:cNvPr id="12312" name="Picture 23" descr="txp_fi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3744"/>
              <a:ext cx="96" cy="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Picture 24" descr="txp_fi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400"/>
              <a:ext cx="326" cy="1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980684" y="2327563"/>
            <a:ext cx="2666305" cy="2385392"/>
            <a:chOff x="288" y="2304"/>
            <a:chExt cx="1680" cy="1503"/>
          </a:xfrm>
          <a:solidFill>
            <a:srgbClr val="FF0000"/>
          </a:solidFill>
        </p:grpSpPr>
        <p:grpSp>
          <p:nvGrpSpPr>
            <p:cNvPr id="12300" name="Group 28"/>
            <p:cNvGrpSpPr>
              <a:grpSpLocks/>
            </p:cNvGrpSpPr>
            <p:nvPr/>
          </p:nvGrpSpPr>
          <p:grpSpPr bwMode="auto">
            <a:xfrm>
              <a:off x="672" y="2304"/>
              <a:ext cx="1296" cy="1344"/>
              <a:chOff x="672" y="2016"/>
              <a:chExt cx="1296" cy="1344"/>
            </a:xfrm>
            <a:grpFill/>
          </p:grpSpPr>
          <p:sp>
            <p:nvSpPr>
              <p:cNvPr id="12308" name="Line 29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0" cy="134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he-IL" sz="1799"/>
              </a:p>
            </p:txBody>
          </p:sp>
          <p:sp>
            <p:nvSpPr>
              <p:cNvPr id="12309" name="Line 30"/>
              <p:cNvSpPr>
                <a:spLocks noChangeShapeType="1"/>
              </p:cNvSpPr>
              <p:nvPr/>
            </p:nvSpPr>
            <p:spPr bwMode="auto">
              <a:xfrm>
                <a:off x="672" y="3360"/>
                <a:ext cx="12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he-IL" sz="1799"/>
              </a:p>
            </p:txBody>
          </p:sp>
        </p:grpSp>
        <p:sp>
          <p:nvSpPr>
            <p:cNvPr id="12301" name="Rectangle 31"/>
            <p:cNvSpPr>
              <a:spLocks noChangeArrowheads="1"/>
            </p:cNvSpPr>
            <p:nvPr/>
          </p:nvSpPr>
          <p:spPr bwMode="auto">
            <a:xfrm>
              <a:off x="768" y="3168"/>
              <a:ext cx="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02" name="Rectangle 32"/>
            <p:cNvSpPr>
              <a:spLocks noChangeArrowheads="1"/>
            </p:cNvSpPr>
            <p:nvPr/>
          </p:nvSpPr>
          <p:spPr bwMode="auto">
            <a:xfrm>
              <a:off x="960" y="3168"/>
              <a:ext cx="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03" name="Rectangle 33"/>
            <p:cNvSpPr>
              <a:spLocks noChangeArrowheads="1"/>
            </p:cNvSpPr>
            <p:nvPr/>
          </p:nvSpPr>
          <p:spPr bwMode="auto">
            <a:xfrm>
              <a:off x="1152" y="3168"/>
              <a:ext cx="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04" name="Rectangle 34"/>
            <p:cNvSpPr>
              <a:spLocks noChangeArrowheads="1"/>
            </p:cNvSpPr>
            <p:nvPr/>
          </p:nvSpPr>
          <p:spPr bwMode="auto">
            <a:xfrm>
              <a:off x="1344" y="3168"/>
              <a:ext cx="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sp>
          <p:nvSpPr>
            <p:cNvPr id="12305" name="Rectangle 35"/>
            <p:cNvSpPr>
              <a:spLocks noChangeArrowheads="1"/>
            </p:cNvSpPr>
            <p:nvPr/>
          </p:nvSpPr>
          <p:spPr bwMode="auto">
            <a:xfrm>
              <a:off x="1536" y="3168"/>
              <a:ext cx="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he-IL" altLang="he-IL" sz="1799"/>
            </a:p>
          </p:txBody>
        </p:sp>
        <p:pic>
          <p:nvPicPr>
            <p:cNvPr id="12306" name="Picture 36" descr="txp_fi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00"/>
              <a:ext cx="326" cy="1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7" name="Picture 37" descr="txp_fi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3728"/>
              <a:ext cx="96" cy="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437764" y="4837742"/>
            <a:ext cx="2209225" cy="466603"/>
            <a:chOff x="2628214" y="4837742"/>
            <a:chExt cx="2209225" cy="466603"/>
          </a:xfrm>
        </p:grpSpPr>
        <p:sp>
          <p:nvSpPr>
            <p:cNvPr id="17413" name="Text Box 25"/>
            <p:cNvSpPr txBox="1">
              <a:spLocks noChangeArrowheads="1"/>
            </p:cNvSpPr>
            <p:nvPr/>
          </p:nvSpPr>
          <p:spPr bwMode="auto">
            <a:xfrm>
              <a:off x="2628214" y="4837742"/>
              <a:ext cx="2209225" cy="4666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2399" b="1"/>
                <a:t>Highest</a:t>
              </a:r>
            </a:p>
          </p:txBody>
        </p:sp>
        <p:pic>
          <p:nvPicPr>
            <p:cNvPr id="17416" name="Picture 3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205" y="4948636"/>
              <a:ext cx="837982" cy="30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541834" y="4863091"/>
            <a:ext cx="2209225" cy="466603"/>
            <a:chOff x="7618015" y="4866902"/>
            <a:chExt cx="2209225" cy="466603"/>
          </a:xfrm>
        </p:grpSpPr>
        <p:sp>
          <p:nvSpPr>
            <p:cNvPr id="17414" name="Text Box 26"/>
            <p:cNvSpPr txBox="1">
              <a:spLocks noChangeArrowheads="1"/>
            </p:cNvSpPr>
            <p:nvPr/>
          </p:nvSpPr>
          <p:spPr bwMode="auto">
            <a:xfrm>
              <a:off x="7618015" y="4866902"/>
              <a:ext cx="2209225" cy="4666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2399" b="1" dirty="0"/>
                <a:t>Lowest</a:t>
              </a:r>
            </a:p>
          </p:txBody>
        </p:sp>
        <p:pic>
          <p:nvPicPr>
            <p:cNvPr id="17417" name="Picture 39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988" y="4955779"/>
              <a:ext cx="837982" cy="30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9" name="מציין מיקום של מספר שקופית 3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B25C3-9DA8-4A65-AA70-C10F4DAD2CA0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888FD-2BAA-4973-BCDC-53606B244957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-72976"/>
            <a:ext cx="8227457" cy="1142702"/>
          </a:xfrm>
        </p:spPr>
        <p:txBody>
          <a:bodyPr>
            <a:normAutofit/>
          </a:bodyPr>
          <a:lstStyle/>
          <a:p>
            <a:pPr algn="ctr"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 – Small Examples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7612" y="4524563"/>
            <a:ext cx="8379817" cy="1784161"/>
            <a:chOff x="1217612" y="4524563"/>
            <a:chExt cx="8379817" cy="1784161"/>
          </a:xfrm>
        </p:grpSpPr>
        <p:pic>
          <p:nvPicPr>
            <p:cNvPr id="1945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787"/>
            <a:stretch>
              <a:fillRect/>
            </a:stretch>
          </p:blipFill>
          <p:spPr bwMode="auto">
            <a:xfrm>
              <a:off x="1217612" y="4524563"/>
              <a:ext cx="8379817" cy="167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54" t="67632" r="20909" b="17746"/>
            <a:stretch>
              <a:fillRect/>
            </a:stretch>
          </p:blipFill>
          <p:spPr bwMode="auto">
            <a:xfrm>
              <a:off x="6792989" y="5699283"/>
              <a:ext cx="1142702" cy="60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1065212" y="1250888"/>
            <a:ext cx="5024716" cy="3051968"/>
            <a:chOff x="1104" y="720"/>
            <a:chExt cx="3166" cy="1923"/>
          </a:xfrm>
        </p:grpSpPr>
        <p:pic>
          <p:nvPicPr>
            <p:cNvPr id="1946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720"/>
              <a:ext cx="3166" cy="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Rectangle 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1371202" y="4343400"/>
            <a:ext cx="914161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9"/>
          </a:p>
        </p:txBody>
      </p:sp>
      <p:sp>
        <p:nvSpPr>
          <p:cNvPr id="19465" name="מציין מיקום של מספר שקופית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A46FC-1FB6-4AD1-B608-37E8CE6A075C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3EC-1230-4C5D-B0D4-CF19FB885533}" type="datetime1">
              <a:rPr lang="en-US" smtClean="0"/>
              <a:t>3/13/2019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942012" y="2673491"/>
                <a:ext cx="48768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2673491"/>
                <a:ext cx="4876801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0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992" y="220068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 – Examples</a:t>
            </a:r>
          </a:p>
        </p:txBody>
      </p:sp>
      <p:sp>
        <p:nvSpPr>
          <p:cNvPr id="21507" name="Rectangle 12"/>
          <p:cNvSpPr>
            <a:spLocks noChangeArrowheads="1"/>
          </p:cNvSpPr>
          <p:nvPr/>
        </p:nvSpPr>
        <p:spPr bwMode="auto">
          <a:xfrm>
            <a:off x="1523604" y="583354"/>
            <a:ext cx="18468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21508" name="Rectangle 62"/>
          <p:cNvSpPr>
            <a:spLocks noChangeArrowheads="1"/>
          </p:cNvSpPr>
          <p:nvPr/>
        </p:nvSpPr>
        <p:spPr bwMode="auto">
          <a:xfrm>
            <a:off x="1523604" y="583354"/>
            <a:ext cx="18468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pic>
        <p:nvPicPr>
          <p:cNvPr id="21509" name="Picture 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71" y="2034668"/>
            <a:ext cx="8532178" cy="299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AutoShape 896"/>
          <p:cNvSpPr>
            <a:spLocks noChangeArrowheads="1"/>
          </p:cNvSpPr>
          <p:nvPr/>
        </p:nvSpPr>
        <p:spPr bwMode="auto">
          <a:xfrm>
            <a:off x="9382407" y="2569685"/>
            <a:ext cx="1191861" cy="559542"/>
          </a:xfrm>
          <a:prstGeom prst="wedgeEllipseCallout">
            <a:avLst>
              <a:gd name="adj1" fmla="val -60028"/>
              <a:gd name="adj2" fmla="val 66042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H(X)</a:t>
            </a:r>
          </a:p>
        </p:txBody>
      </p:sp>
      <p:sp>
        <p:nvSpPr>
          <p:cNvPr id="21511" name="AutoShape 897"/>
          <p:cNvSpPr>
            <a:spLocks noChangeArrowheads="1"/>
          </p:cNvSpPr>
          <p:nvPr/>
        </p:nvSpPr>
        <p:spPr bwMode="auto">
          <a:xfrm>
            <a:off x="9382407" y="4200694"/>
            <a:ext cx="1218883" cy="538523"/>
          </a:xfrm>
          <a:prstGeom prst="wedgeEllipseCallout">
            <a:avLst>
              <a:gd name="adj1" fmla="val -60028"/>
              <a:gd name="adj2" fmla="val 66042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H(Y)</a:t>
            </a:r>
          </a:p>
        </p:txBody>
      </p:sp>
      <p:sp>
        <p:nvSpPr>
          <p:cNvPr id="21516" name="מציין מיקום של מספר שקופית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BD34F8-1F23-474F-ACB8-5D862E9338A6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/>
          </a:p>
        </p:txBody>
      </p:sp>
      <p:sp>
        <p:nvSpPr>
          <p:cNvPr id="21517" name="AutoShape 13"/>
          <p:cNvSpPr>
            <a:spLocks noChangeAspect="1" noChangeArrowheads="1"/>
          </p:cNvSpPr>
          <p:nvPr/>
        </p:nvSpPr>
        <p:spPr bwMode="auto">
          <a:xfrm>
            <a:off x="1904503" y="2057759"/>
            <a:ext cx="8532178" cy="299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F44A-FAC5-41DA-BF41-0F115D0D472C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52400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Conditional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86897" y="1617518"/>
                <a:ext cx="9601200" cy="4191000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he-IL" sz="3999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he-IL" sz="3999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he-IL" sz="39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he-IL" sz="3999" b="0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nary>
                    <m:r>
                      <a:rPr lang="en-US" altLang="he-IL" sz="3999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 – discrete random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joint probability of x and 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probability of y given x</a:t>
                </a:r>
              </a:p>
              <a:p>
                <a:pPr marL="0" indent="0">
                  <a:buNone/>
                </a:pP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Interpretation: measure of uncertainty of Y, when X is given. </a:t>
                </a:r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6897" y="1617518"/>
                <a:ext cx="9601200" cy="4191000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AFA6F-D5A1-4D87-AFE4-CAAE4C5168C8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EF25-E4C2-48FA-8BDD-0DD340DAA341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כותרת 1"/>
          <p:cNvSpPr>
            <a:spLocks noGrp="1"/>
          </p:cNvSpPr>
          <p:nvPr>
            <p:ph type="title"/>
          </p:nvPr>
        </p:nvSpPr>
        <p:spPr>
          <a:xfrm>
            <a:off x="1446212" y="70427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Conditional Entropy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p:sp>
        <p:nvSpPr>
          <p:cNvPr id="25603" name="מציין מיקום תוכן 2"/>
          <p:cNvSpPr>
            <a:spLocks noGrp="1"/>
          </p:cNvSpPr>
          <p:nvPr>
            <p:ph idx="1"/>
          </p:nvPr>
        </p:nvSpPr>
        <p:spPr>
          <a:xfrm>
            <a:off x="1446212" y="1676400"/>
            <a:ext cx="9601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Y(X) → H(Y|X)=0</a:t>
            </a:r>
          </a:p>
          <a:p>
            <a:pPr marL="0" indent="0">
              <a:buNone/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 not dependent on X → H(Y|X)=H(Y) </a:t>
            </a:r>
            <a:endParaRPr lang="he-IL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F754B-FAAB-4382-8B79-0E9C8CAA123E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0799-D35A-4987-8A2E-99D730CE76BE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707" y="156505"/>
            <a:ext cx="8914328" cy="884008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Conditional Entropy – Example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01" y="2560430"/>
            <a:ext cx="4723170" cy="12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 rot="1658003">
            <a:off x="6442175" y="4919963"/>
            <a:ext cx="315831" cy="311069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19542580">
            <a:off x="7417626" y="2173760"/>
            <a:ext cx="403120" cy="1245862"/>
          </a:xfrm>
          <a:prstGeom prst="downArrow">
            <a:avLst>
              <a:gd name="adj1" fmla="val 23750"/>
              <a:gd name="adj2" fmla="val 964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pic>
        <p:nvPicPr>
          <p:cNvPr id="2663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5286533"/>
            <a:ext cx="6094413" cy="131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AutoShape 11"/>
          <p:cNvSpPr>
            <a:spLocks noChangeArrowheads="1"/>
          </p:cNvSpPr>
          <p:nvPr/>
        </p:nvSpPr>
        <p:spPr bwMode="auto">
          <a:xfrm>
            <a:off x="7527452" y="5764156"/>
            <a:ext cx="1218426" cy="563418"/>
          </a:xfrm>
          <a:prstGeom prst="wedgeEllipseCallout">
            <a:avLst>
              <a:gd name="adj1" fmla="val -69333"/>
              <a:gd name="adj2" fmla="val 8219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600" dirty="0"/>
              <a:t>H(Y|X)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99212" y="3661469"/>
            <a:ext cx="5027890" cy="1166509"/>
            <a:chOff x="6399212" y="3661469"/>
            <a:chExt cx="5027890" cy="1166509"/>
          </a:xfrm>
        </p:grpSpPr>
        <p:pic>
          <p:nvPicPr>
            <p:cNvPr id="2663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212" y="3661469"/>
              <a:ext cx="5027890" cy="116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7085012" y="3885413"/>
              <a:ext cx="534174" cy="3180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89471" y="1025036"/>
            <a:ext cx="4375569" cy="1088741"/>
            <a:chOff x="3089471" y="1025036"/>
            <a:chExt cx="4375569" cy="1088741"/>
          </a:xfrm>
        </p:grpSpPr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471" y="1025036"/>
              <a:ext cx="4266089" cy="108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3732212" y="1179975"/>
              <a:ext cx="3732828" cy="2285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sp>
        <p:nvSpPr>
          <p:cNvPr id="26637" name="מציין מיקום של מספר שקופית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D4F13-82DE-4168-8986-1E8BA7B4115C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e-IL" sz="1400"/>
          </a:p>
        </p:txBody>
      </p:sp>
      <p:sp>
        <p:nvSpPr>
          <p:cNvPr id="2" name="TextBox 1"/>
          <p:cNvSpPr txBox="1"/>
          <p:nvPr/>
        </p:nvSpPr>
        <p:spPr>
          <a:xfrm>
            <a:off x="8722835" y="1797706"/>
            <a:ext cx="1600200" cy="4618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399" dirty="0"/>
              <a:t>H(Y)=1.85</a:t>
            </a:r>
            <a:endParaRPr lang="he-IL" sz="2399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3297-1D56-4C65-A6D7-BB7482E5B39C}" type="datetime1">
              <a:rPr lang="en-US" smtClean="0"/>
              <a:t>3/13/2019</a:t>
            </a:fld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 rot="1658003">
            <a:off x="4700737" y="2205762"/>
            <a:ext cx="315831" cy="311069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</p:spTree>
    <p:extLst>
      <p:ext uri="{BB962C8B-B14F-4D97-AF65-F5344CB8AC3E}">
        <p14:creationId xmlns:p14="http://schemas.microsoft.com/office/powerpoint/2010/main" val="4293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537" y="107227"/>
            <a:ext cx="8914328" cy="884008"/>
          </a:xfrm>
        </p:spPr>
        <p:txBody>
          <a:bodyPr>
            <a:noAutofit/>
          </a:bodyPr>
          <a:lstStyle/>
          <a:p>
            <a:pPr algn="ctr"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Conditional Entropy – Example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21" y="2395014"/>
            <a:ext cx="4723170" cy="12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6"/>
          <p:cNvSpPr>
            <a:spLocks noChangeArrowheads="1"/>
          </p:cNvSpPr>
          <p:nvPr/>
        </p:nvSpPr>
        <p:spPr bwMode="auto">
          <a:xfrm rot="1658003">
            <a:off x="4733665" y="2078069"/>
            <a:ext cx="315831" cy="311069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28678" name="AutoShape 402"/>
          <p:cNvSpPr>
            <a:spLocks noChangeArrowheads="1"/>
          </p:cNvSpPr>
          <p:nvPr/>
        </p:nvSpPr>
        <p:spPr bwMode="auto">
          <a:xfrm>
            <a:off x="8456612" y="5791200"/>
            <a:ext cx="1067415" cy="532646"/>
          </a:xfrm>
          <a:prstGeom prst="wedgeEllipseCallout">
            <a:avLst>
              <a:gd name="adj1" fmla="val -63528"/>
              <a:gd name="adj2" fmla="val 7296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/>
              <a:t>H(X|Y)</a:t>
            </a:r>
          </a:p>
        </p:txBody>
      </p:sp>
      <p:sp>
        <p:nvSpPr>
          <p:cNvPr id="28679" name="AutoShape 403"/>
          <p:cNvSpPr>
            <a:spLocks noChangeArrowheads="1"/>
          </p:cNvSpPr>
          <p:nvPr/>
        </p:nvSpPr>
        <p:spPr bwMode="auto">
          <a:xfrm rot="1867859">
            <a:off x="6246774" y="4952603"/>
            <a:ext cx="442798" cy="501519"/>
          </a:xfrm>
          <a:prstGeom prst="downArrow">
            <a:avLst>
              <a:gd name="adj1" fmla="val 25278"/>
              <a:gd name="adj2" fmla="val 407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pic>
        <p:nvPicPr>
          <p:cNvPr id="28680" name="Picture 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45" y="5409684"/>
            <a:ext cx="5713512" cy="12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407"/>
          <p:cNvSpPr>
            <a:spLocks noChangeArrowheads="1"/>
          </p:cNvSpPr>
          <p:nvPr/>
        </p:nvSpPr>
        <p:spPr bwMode="auto">
          <a:xfrm rot="19542580">
            <a:off x="7553197" y="2265717"/>
            <a:ext cx="403120" cy="1245862"/>
          </a:xfrm>
          <a:prstGeom prst="downArrow">
            <a:avLst>
              <a:gd name="adj1" fmla="val 23750"/>
              <a:gd name="adj2" fmla="val 964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grpSp>
        <p:nvGrpSpPr>
          <p:cNvPr id="4" name="Group 3"/>
          <p:cNvGrpSpPr/>
          <p:nvPr/>
        </p:nvGrpSpPr>
        <p:grpSpPr>
          <a:xfrm>
            <a:off x="5865871" y="3657541"/>
            <a:ext cx="4342269" cy="1334740"/>
            <a:chOff x="5865871" y="3657541"/>
            <a:chExt cx="4342269" cy="1334740"/>
          </a:xfrm>
        </p:grpSpPr>
        <p:pic>
          <p:nvPicPr>
            <p:cNvPr id="28681" name="Picture 4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871" y="3657541"/>
              <a:ext cx="4342269" cy="133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18" name="Oval 410"/>
            <p:cNvSpPr>
              <a:spLocks noChangeArrowheads="1"/>
            </p:cNvSpPr>
            <p:nvPr/>
          </p:nvSpPr>
          <p:spPr bwMode="auto">
            <a:xfrm>
              <a:off x="6475313" y="3809901"/>
              <a:ext cx="761802" cy="3809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0034" y="964306"/>
            <a:ext cx="4266089" cy="1093451"/>
            <a:chOff x="3140034" y="964306"/>
            <a:chExt cx="4266089" cy="1093451"/>
          </a:xfrm>
        </p:grpSpPr>
        <p:pic>
          <p:nvPicPr>
            <p:cNvPr id="28675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034" y="964306"/>
              <a:ext cx="4266089" cy="108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19" name="Oval 411"/>
            <p:cNvSpPr>
              <a:spLocks noChangeArrowheads="1"/>
            </p:cNvSpPr>
            <p:nvPr/>
          </p:nvSpPr>
          <p:spPr bwMode="auto">
            <a:xfrm>
              <a:off x="4113728" y="1067415"/>
              <a:ext cx="533261" cy="99034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sp>
        <p:nvSpPr>
          <p:cNvPr id="28685" name="מציין מיקום של מספר שקופית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A04B9-C388-4750-AF1D-A8D04565D2C0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e-IL" sz="1400"/>
          </a:p>
        </p:txBody>
      </p:sp>
      <p:sp>
        <p:nvSpPr>
          <p:cNvPr id="14" name="TextBox 13"/>
          <p:cNvSpPr txBox="1"/>
          <p:nvPr/>
        </p:nvSpPr>
        <p:spPr>
          <a:xfrm>
            <a:off x="8227456" y="1524497"/>
            <a:ext cx="1701615" cy="4618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399" dirty="0"/>
              <a:t>H(X)=1.96</a:t>
            </a:r>
            <a:endParaRPr lang="he-IL" sz="2399" dirty="0"/>
          </a:p>
        </p:txBody>
      </p:sp>
    </p:spTree>
    <p:extLst>
      <p:ext uri="{BB962C8B-B14F-4D97-AF65-F5344CB8AC3E}">
        <p14:creationId xmlns:p14="http://schemas.microsoft.com/office/powerpoint/2010/main" val="2212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76778"/>
            <a:ext cx="10969943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Mutual Information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6212" y="1548484"/>
            <a:ext cx="10058400" cy="4524784"/>
          </a:xfrm>
        </p:spPr>
        <p:txBody>
          <a:bodyPr/>
          <a:lstStyle/>
          <a:p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(of variables X and Y)</a:t>
            </a:r>
          </a:p>
          <a:p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I(X;Y) = H(Y) - H(Y/X) = </a:t>
            </a:r>
          </a:p>
          <a:p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the reduction in the uncertainty of Y as a result of knowing X.</a:t>
            </a:r>
          </a:p>
          <a:p>
            <a:pPr eaLnBrk="1" hangingPunct="1"/>
            <a:endParaRPr lang="en-US" altLang="he-IL" dirty="0"/>
          </a:p>
        </p:txBody>
      </p:sp>
      <p:graphicFrame>
        <p:nvGraphicFramePr>
          <p:cNvPr id="30724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5586179"/>
              </p:ext>
            </p:extLst>
          </p:nvPr>
        </p:nvGraphicFramePr>
        <p:xfrm>
          <a:off x="5713412" y="2438400"/>
          <a:ext cx="4419600" cy="114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4" imgW="1485255" imgH="444307" progId="Equation.3">
                  <p:embed/>
                </p:oleObj>
              </mc:Choice>
              <mc:Fallback>
                <p:oleObj name="Equation" r:id="rId4" imgW="1485255" imgH="444307" progId="Equation.3">
                  <p:embed/>
                  <p:pic>
                    <p:nvPicPr>
                      <p:cNvPr id="307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2" y="2438400"/>
                        <a:ext cx="4419600" cy="114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197FC5-4A8E-45AF-B86A-B56E3491DC43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8021C-29DE-434D-8438-769A5BBE90DC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title"/>
          </p:nvPr>
        </p:nvSpPr>
        <p:spPr>
          <a:xfrm>
            <a:off x="1446212" y="127860"/>
            <a:ext cx="10969943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Mutual Information - Symmetry</a:t>
            </a:r>
          </a:p>
        </p:txBody>
      </p:sp>
      <p:sp>
        <p:nvSpPr>
          <p:cNvPr id="32771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1914204" y="1593532"/>
            <a:ext cx="7313295" cy="4524784"/>
          </a:xfrm>
        </p:spPr>
        <p:txBody>
          <a:bodyPr>
            <a:normAutofit/>
          </a:bodyPr>
          <a:lstStyle/>
          <a:p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I(X;Y) =</a:t>
            </a:r>
          </a:p>
          <a:p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I(X;Y) = </a:t>
            </a:r>
          </a:p>
        </p:txBody>
      </p:sp>
      <p:graphicFrame>
        <p:nvGraphicFramePr>
          <p:cNvPr id="32772" name="Object 1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31233577"/>
              </p:ext>
            </p:extLst>
          </p:nvPr>
        </p:nvGraphicFramePr>
        <p:xfrm>
          <a:off x="3772782" y="5073222"/>
          <a:ext cx="3388430" cy="83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משוואה" r:id="rId3" imgW="1587500" imgH="431800" progId="Equation.3">
                  <p:embed/>
                </p:oleObj>
              </mc:Choice>
              <mc:Fallback>
                <p:oleObj name="משוואה" r:id="rId3" imgW="1587500" imgH="431800" progId="Equation.3">
                  <p:embed/>
                  <p:pic>
                    <p:nvPicPr>
                      <p:cNvPr id="3277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782" y="5073222"/>
                        <a:ext cx="3388430" cy="83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906556" y="1650176"/>
            <a:ext cx="8192541" cy="55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999" b="1" dirty="0"/>
              <a:t>I(X;Y)</a:t>
            </a:r>
            <a:r>
              <a:rPr lang="en-US" altLang="he-IL" sz="2999" dirty="0"/>
              <a:t> = H(Y) - H(Y|X) = </a:t>
            </a:r>
            <a:r>
              <a:rPr lang="en-US" altLang="he-IL" sz="2999" b="1" dirty="0"/>
              <a:t>I(Y;X)</a:t>
            </a:r>
            <a:r>
              <a:rPr lang="en-US" altLang="he-IL" sz="2999" dirty="0"/>
              <a:t> =  H(X) – H(X|Y)</a:t>
            </a:r>
          </a:p>
        </p:txBody>
      </p:sp>
      <p:graphicFrame>
        <p:nvGraphicFramePr>
          <p:cNvPr id="32774" name="Object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2652686"/>
              </p:ext>
            </p:extLst>
          </p:nvPr>
        </p:nvGraphicFramePr>
        <p:xfrm>
          <a:off x="3656587" y="2602123"/>
          <a:ext cx="3504625" cy="87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משוואה" r:id="rId5" imgW="1473200" imgH="431800" progId="Equation.3">
                  <p:embed/>
                </p:oleObj>
              </mc:Choice>
              <mc:Fallback>
                <p:oleObj name="משוואה" r:id="rId5" imgW="1473200" imgH="431800" progId="Equation.3">
                  <p:embed/>
                  <p:pic>
                    <p:nvPicPr>
                      <p:cNvPr id="3277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587" y="2602123"/>
                        <a:ext cx="3504625" cy="874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24997423"/>
              </p:ext>
            </p:extLst>
          </p:nvPr>
        </p:nvGraphicFramePr>
        <p:xfrm>
          <a:off x="2208212" y="3869901"/>
          <a:ext cx="2666305" cy="83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משוואה" r:id="rId7" imgW="1117600" imgH="419100" progId="Equation.3">
                  <p:embed/>
                </p:oleObj>
              </mc:Choice>
              <mc:Fallback>
                <p:oleObj name="משוואה" r:id="rId7" imgW="1117600" imgH="419100" progId="Equation.3">
                  <p:embed/>
                  <p:pic>
                    <p:nvPicPr>
                      <p:cNvPr id="32775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2" y="3869901"/>
                        <a:ext cx="2666305" cy="83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DAF11-63BF-4766-952D-8A718C6FD3D9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F337D-CB41-42FC-B785-0972E8518A64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כותרת 1"/>
          <p:cNvSpPr>
            <a:spLocks noGrp="1"/>
          </p:cNvSpPr>
          <p:nvPr>
            <p:ph type="title"/>
          </p:nvPr>
        </p:nvSpPr>
        <p:spPr>
          <a:xfrm>
            <a:off x="1446212" y="38100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Mutual information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p:sp>
        <p:nvSpPr>
          <p:cNvPr id="3379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D87CB-E160-4360-8824-F6A32DBE28B6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/>
          </a:p>
        </p:txBody>
      </p:sp>
      <p:sp>
        <p:nvSpPr>
          <p:cNvPr id="33796" name="מציין מיקום תוכן 4"/>
          <p:cNvSpPr>
            <a:spLocks noGrp="1"/>
          </p:cNvSpPr>
          <p:nvPr>
            <p:ph idx="1"/>
          </p:nvPr>
        </p:nvSpPr>
        <p:spPr>
          <a:xfrm>
            <a:off x="1446212" y="1981200"/>
            <a:ext cx="9601200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Symmetry → I(X;Y)= </a:t>
            </a:r>
            <a:r>
              <a:rPr lang="en-US" alt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I(Y;X) </a:t>
            </a:r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always positive or zero</a:t>
            </a:r>
          </a:p>
          <a:p>
            <a:pPr>
              <a:lnSpc>
                <a:spcPct val="15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Max(MI) → Y function of X</a:t>
            </a:r>
          </a:p>
          <a:p>
            <a:pPr>
              <a:lnSpc>
                <a:spcPct val="15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Min(MI) →  No connection between Y and X</a:t>
            </a:r>
          </a:p>
          <a:p>
            <a:endParaRPr lang="he-IL" altLang="he-IL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C26-4489-4FA8-8826-EB18269B92C7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94012" y="304800"/>
            <a:ext cx="8227457" cy="1142702"/>
          </a:xfrm>
        </p:spPr>
        <p:txBody>
          <a:bodyPr>
            <a:normAutofit/>
          </a:bodyPr>
          <a:lstStyle/>
          <a:p>
            <a:pPr algn="ctr" rtl="1">
              <a:defRPr/>
            </a:pPr>
            <a:r>
              <a:rPr lang="he-IL" altLang="he-IL" sz="4000" b="1" dirty="0">
                <a:solidFill>
                  <a:srgbClr val="0070C0"/>
                </a:solidFill>
              </a:rPr>
              <a:t>מציאת תבניות אינפורמטיביות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60412" y="1752600"/>
            <a:ext cx="10668000" cy="4524784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alt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אנו זקוקים לקריטריון על מנת לבחור תבניות אינפורמטיביות מתוך כלל התבניות הקיימות במסד הנתונים. </a:t>
            </a:r>
          </a:p>
          <a:p>
            <a:pPr algn="r" rtl="1">
              <a:lnSpc>
                <a:spcPct val="150000"/>
              </a:lnSpc>
            </a:pPr>
            <a:r>
              <a:rPr lang="he-IL" alt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תורת האינפורמציה מספקת מסגרת מתמטית פורמלית שמאפשרת לנו לזהות תבניות אינפורמטיביות, ולהעריך את מידת האינפורמטיביות שלהן ביחס לתבניות אחרות.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56C-403E-4410-A912-E5F427958E30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521" y="-104293"/>
            <a:ext cx="8227457" cy="1142702"/>
          </a:xfrm>
        </p:spPr>
        <p:txBody>
          <a:bodyPr>
            <a:normAutofit/>
          </a:bodyPr>
          <a:lstStyle/>
          <a:p>
            <a:pPr algn="ctr"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Mutual Information - Example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011362"/>
            <a:ext cx="4266089" cy="108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06" y="2527493"/>
            <a:ext cx="4494629" cy="114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6"/>
          <p:cNvSpPr>
            <a:spLocks noChangeArrowheads="1"/>
          </p:cNvSpPr>
          <p:nvPr/>
        </p:nvSpPr>
        <p:spPr bwMode="auto">
          <a:xfrm rot="1658003">
            <a:off x="4277713" y="2160922"/>
            <a:ext cx="315831" cy="311069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34822" name="AutoShape 7"/>
          <p:cNvSpPr>
            <a:spLocks noChangeArrowheads="1"/>
          </p:cNvSpPr>
          <p:nvPr/>
        </p:nvSpPr>
        <p:spPr bwMode="auto">
          <a:xfrm rot="21382551">
            <a:off x="5631333" y="2115842"/>
            <a:ext cx="380901" cy="1599783"/>
          </a:xfrm>
          <a:prstGeom prst="downArrow">
            <a:avLst>
              <a:gd name="adj1" fmla="val 15157"/>
              <a:gd name="adj2" fmla="val 951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pic>
        <p:nvPicPr>
          <p:cNvPr id="3482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50" y="3771585"/>
            <a:ext cx="5027890" cy="116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85" y="2537073"/>
            <a:ext cx="3961368" cy="35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AutoShape 86"/>
          <p:cNvSpPr>
            <a:spLocks noChangeArrowheads="1"/>
          </p:cNvSpPr>
          <p:nvPr/>
        </p:nvSpPr>
        <p:spPr bwMode="auto">
          <a:xfrm rot="19614889">
            <a:off x="6316567" y="2186553"/>
            <a:ext cx="380901" cy="387249"/>
          </a:xfrm>
          <a:prstGeom prst="downArrow">
            <a:avLst>
              <a:gd name="adj1" fmla="val 18648"/>
              <a:gd name="adj2" fmla="val 37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pic>
        <p:nvPicPr>
          <p:cNvPr id="34826" name="Picture 8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58" y="5269936"/>
            <a:ext cx="6856214" cy="141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AutoShape 88"/>
          <p:cNvSpPr>
            <a:spLocks noChangeArrowheads="1"/>
          </p:cNvSpPr>
          <p:nvPr/>
        </p:nvSpPr>
        <p:spPr bwMode="auto">
          <a:xfrm rot="826162">
            <a:off x="5759369" y="4959511"/>
            <a:ext cx="303134" cy="304721"/>
          </a:xfrm>
          <a:prstGeom prst="downArrow">
            <a:avLst>
              <a:gd name="adj1" fmla="val 18648"/>
              <a:gd name="adj2" fmla="val 367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34828" name="AutoShape 89"/>
          <p:cNvSpPr>
            <a:spLocks noChangeArrowheads="1"/>
          </p:cNvSpPr>
          <p:nvPr/>
        </p:nvSpPr>
        <p:spPr bwMode="auto">
          <a:xfrm>
            <a:off x="8200040" y="5859084"/>
            <a:ext cx="1238799" cy="643677"/>
          </a:xfrm>
          <a:prstGeom prst="wedgeEllipseCallout">
            <a:avLst>
              <a:gd name="adj1" fmla="val -57458"/>
              <a:gd name="adj2" fmla="val 5395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/>
              <a:t>I(X;Y)</a:t>
            </a:r>
          </a:p>
        </p:txBody>
      </p:sp>
      <p:sp>
        <p:nvSpPr>
          <p:cNvPr id="34829" name="מציין מיקום של מספר שקופית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F3DBE0-D1AC-4454-9D1C-283CF85F0BFB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/>
          </a:p>
        </p:txBody>
      </p:sp>
      <p:graphicFrame>
        <p:nvGraphicFramePr>
          <p:cNvPr id="34830" name="אובייקט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766213"/>
              </p:ext>
            </p:extLst>
          </p:nvPr>
        </p:nvGraphicFramePr>
        <p:xfrm>
          <a:off x="7542212" y="1159499"/>
          <a:ext cx="3237657" cy="94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משוואה" r:id="rId9" imgW="1473200" imgH="431800" progId="Equation.3">
                  <p:embed/>
                </p:oleObj>
              </mc:Choice>
              <mc:Fallback>
                <p:oleObj name="משוואה" r:id="rId9" imgW="1473200" imgH="431800" progId="Equation.3">
                  <p:embed/>
                  <p:pic>
                    <p:nvPicPr>
                      <p:cNvPr id="34830" name="אובייקט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2" y="1159499"/>
                        <a:ext cx="3237657" cy="945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7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384146" y="536370"/>
            <a:ext cx="9434666" cy="1143000"/>
          </a:xfrm>
          <a:noFill/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Mutual Information </a:t>
            </a:r>
            <a:r>
              <a:rPr lang="en-US" altLang="he-IL" sz="4000" b="1" dirty="0" smtClean="0">
                <a:solidFill>
                  <a:srgbClr val="0070C0"/>
                </a:solidFill>
              </a:rPr>
              <a:t>– Another </a:t>
            </a:r>
            <a:r>
              <a:rPr lang="en-US" altLang="he-IL" sz="4000" b="1" dirty="0">
                <a:solidFill>
                  <a:srgbClr val="0070C0"/>
                </a:solidFill>
              </a:rPr>
              <a:t>way to calculate</a:t>
            </a:r>
          </a:p>
        </p:txBody>
      </p:sp>
      <p:pic>
        <p:nvPicPr>
          <p:cNvPr id="36867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04" y="3643151"/>
            <a:ext cx="6399133" cy="46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82"/>
          <p:cNvSpPr txBox="1">
            <a:spLocks noChangeArrowheads="1"/>
          </p:cNvSpPr>
          <p:nvPr/>
        </p:nvSpPr>
        <p:spPr bwMode="auto">
          <a:xfrm>
            <a:off x="2518705" y="5255993"/>
            <a:ext cx="7075232" cy="558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999" dirty="0"/>
              <a:t>I(X;Y) = H(Y)-H(Y|X) = 1.85 - 1.67 = </a:t>
            </a:r>
            <a:r>
              <a:rPr lang="en-US" altLang="he-IL" sz="2999" b="1" dirty="0"/>
              <a:t>0.18</a:t>
            </a:r>
          </a:p>
        </p:txBody>
      </p:sp>
      <p:sp>
        <p:nvSpPr>
          <p:cNvPr id="36869" name="AutoShape 83"/>
          <p:cNvSpPr>
            <a:spLocks noChangeArrowheads="1"/>
          </p:cNvSpPr>
          <p:nvPr/>
        </p:nvSpPr>
        <p:spPr bwMode="auto">
          <a:xfrm>
            <a:off x="5865871" y="4343401"/>
            <a:ext cx="347311" cy="702734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36870" name="AutoShape 85"/>
          <p:cNvSpPr>
            <a:spLocks noChangeArrowheads="1"/>
          </p:cNvSpPr>
          <p:nvPr/>
        </p:nvSpPr>
        <p:spPr bwMode="auto">
          <a:xfrm>
            <a:off x="5865871" y="2509212"/>
            <a:ext cx="380901" cy="910159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36871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BD63C-5A16-481B-8711-E5AB7EEAC029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/>
          </a:p>
        </p:txBody>
      </p:sp>
      <p:grpSp>
        <p:nvGrpSpPr>
          <p:cNvPr id="36872" name="Group 11"/>
          <p:cNvGrpSpPr>
            <a:grpSpLocks noChangeAspect="1"/>
          </p:cNvGrpSpPr>
          <p:nvPr/>
        </p:nvGrpSpPr>
        <p:grpSpPr bwMode="auto">
          <a:xfrm>
            <a:off x="2590123" y="1866646"/>
            <a:ext cx="6551493" cy="452320"/>
            <a:chOff x="672" y="1008"/>
            <a:chExt cx="4128" cy="285"/>
          </a:xfrm>
        </p:grpSpPr>
        <p:sp>
          <p:nvSpPr>
            <p:cNvPr id="36873" name="AutoShape 10"/>
            <p:cNvSpPr>
              <a:spLocks noChangeAspect="1" noChangeArrowheads="1" noTextEdit="1"/>
            </p:cNvSpPr>
            <p:nvPr/>
          </p:nvSpPr>
          <p:spPr bwMode="auto">
            <a:xfrm>
              <a:off x="672" y="1008"/>
              <a:ext cx="41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74" name="Rectangle 12"/>
            <p:cNvSpPr>
              <a:spLocks noChangeArrowheads="1"/>
            </p:cNvSpPr>
            <p:nvPr/>
          </p:nvSpPr>
          <p:spPr bwMode="auto">
            <a:xfrm>
              <a:off x="2015" y="1013"/>
              <a:ext cx="2780" cy="13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75" name="Rectangle 13"/>
            <p:cNvSpPr>
              <a:spLocks noChangeArrowheads="1"/>
            </p:cNvSpPr>
            <p:nvPr/>
          </p:nvSpPr>
          <p:spPr bwMode="auto">
            <a:xfrm>
              <a:off x="677" y="1149"/>
              <a:ext cx="1341" cy="13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76" name="Rectangle 14"/>
            <p:cNvSpPr>
              <a:spLocks noChangeArrowheads="1"/>
            </p:cNvSpPr>
            <p:nvPr/>
          </p:nvSpPr>
          <p:spPr bwMode="auto">
            <a:xfrm>
              <a:off x="2037" y="1018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y=A</a:t>
              </a:r>
              <a:endParaRPr lang="he-IL" altLang="he-IL" sz="1799"/>
            </a:p>
          </p:txBody>
        </p:sp>
        <p:sp>
          <p:nvSpPr>
            <p:cNvPr id="36877" name="Rectangle 15"/>
            <p:cNvSpPr>
              <a:spLocks noChangeArrowheads="1"/>
            </p:cNvSpPr>
            <p:nvPr/>
          </p:nvSpPr>
          <p:spPr bwMode="auto">
            <a:xfrm>
              <a:off x="2592" y="1018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y=B</a:t>
              </a:r>
              <a:endParaRPr lang="he-IL" altLang="he-IL" sz="1799"/>
            </a:p>
          </p:txBody>
        </p:sp>
        <p:sp>
          <p:nvSpPr>
            <p:cNvPr id="36878" name="Rectangle 16"/>
            <p:cNvSpPr>
              <a:spLocks noChangeArrowheads="1"/>
            </p:cNvSpPr>
            <p:nvPr/>
          </p:nvSpPr>
          <p:spPr bwMode="auto">
            <a:xfrm>
              <a:off x="3147" y="1018"/>
              <a:ext cx="2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y=C</a:t>
              </a:r>
              <a:endParaRPr lang="he-IL" altLang="he-IL" sz="1799"/>
            </a:p>
          </p:txBody>
        </p:sp>
        <p:sp>
          <p:nvSpPr>
            <p:cNvPr id="36879" name="Rectangle 17"/>
            <p:cNvSpPr>
              <a:spLocks noChangeArrowheads="1"/>
            </p:cNvSpPr>
            <p:nvPr/>
          </p:nvSpPr>
          <p:spPr bwMode="auto">
            <a:xfrm>
              <a:off x="3703" y="1018"/>
              <a:ext cx="2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y=D</a:t>
              </a:r>
              <a:endParaRPr lang="he-IL" altLang="he-IL" sz="1799"/>
            </a:p>
          </p:txBody>
        </p:sp>
        <p:sp>
          <p:nvSpPr>
            <p:cNvPr id="36880" name="Rectangle 18"/>
            <p:cNvSpPr>
              <a:spLocks noChangeArrowheads="1"/>
            </p:cNvSpPr>
            <p:nvPr/>
          </p:nvSpPr>
          <p:spPr bwMode="auto">
            <a:xfrm>
              <a:off x="4258" y="1016"/>
              <a:ext cx="2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 b="1">
                  <a:solidFill>
                    <a:srgbClr val="000000"/>
                  </a:solidFill>
                </a:rPr>
                <a:t>Total</a:t>
              </a:r>
              <a:endParaRPr lang="he-IL" altLang="he-IL" sz="1799"/>
            </a:p>
          </p:txBody>
        </p:sp>
        <p:sp>
          <p:nvSpPr>
            <p:cNvPr id="36881" name="Rectangle 19"/>
            <p:cNvSpPr>
              <a:spLocks noChangeArrowheads="1"/>
            </p:cNvSpPr>
            <p:nvPr/>
          </p:nvSpPr>
          <p:spPr bwMode="auto">
            <a:xfrm>
              <a:off x="698" y="1154"/>
              <a:ext cx="2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P(y</a:t>
              </a:r>
              <a:r>
                <a:rPr lang="en-US" altLang="he-IL" sz="1400">
                  <a:solidFill>
                    <a:srgbClr val="000000"/>
                  </a:solidFill>
                </a:rPr>
                <a:t>)</a:t>
              </a:r>
              <a:endParaRPr lang="he-IL" altLang="he-IL" sz="1799"/>
            </a:p>
          </p:txBody>
        </p:sp>
        <p:sp>
          <p:nvSpPr>
            <p:cNvPr id="36882" name="Rectangle 20"/>
            <p:cNvSpPr>
              <a:spLocks noChangeArrowheads="1"/>
            </p:cNvSpPr>
            <p:nvPr/>
          </p:nvSpPr>
          <p:spPr bwMode="auto">
            <a:xfrm>
              <a:off x="2037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44/100</a:t>
              </a:r>
              <a:endParaRPr lang="he-IL" altLang="he-IL" sz="1799"/>
            </a:p>
          </p:txBody>
        </p:sp>
        <p:sp>
          <p:nvSpPr>
            <p:cNvPr id="36883" name="Rectangle 21"/>
            <p:cNvSpPr>
              <a:spLocks noChangeArrowheads="1"/>
            </p:cNvSpPr>
            <p:nvPr/>
          </p:nvSpPr>
          <p:spPr bwMode="auto">
            <a:xfrm>
              <a:off x="2592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24/100</a:t>
              </a:r>
              <a:endParaRPr lang="he-IL" altLang="he-IL" sz="1799"/>
            </a:p>
          </p:txBody>
        </p:sp>
        <p:sp>
          <p:nvSpPr>
            <p:cNvPr id="36884" name="Rectangle 22"/>
            <p:cNvSpPr>
              <a:spLocks noChangeArrowheads="1"/>
            </p:cNvSpPr>
            <p:nvPr/>
          </p:nvSpPr>
          <p:spPr bwMode="auto">
            <a:xfrm>
              <a:off x="3147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13/100</a:t>
              </a:r>
              <a:endParaRPr lang="he-IL" altLang="he-IL" sz="1799"/>
            </a:p>
          </p:txBody>
        </p:sp>
        <p:sp>
          <p:nvSpPr>
            <p:cNvPr id="36885" name="Rectangle 23"/>
            <p:cNvSpPr>
              <a:spLocks noChangeArrowheads="1"/>
            </p:cNvSpPr>
            <p:nvPr/>
          </p:nvSpPr>
          <p:spPr bwMode="auto">
            <a:xfrm>
              <a:off x="3703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19/100</a:t>
              </a:r>
              <a:endParaRPr lang="he-IL" altLang="he-IL" sz="1799"/>
            </a:p>
          </p:txBody>
        </p:sp>
        <p:sp>
          <p:nvSpPr>
            <p:cNvPr id="36886" name="Rectangle 24"/>
            <p:cNvSpPr>
              <a:spLocks noChangeArrowheads="1"/>
            </p:cNvSpPr>
            <p:nvPr/>
          </p:nvSpPr>
          <p:spPr bwMode="auto">
            <a:xfrm>
              <a:off x="4258" y="1152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 b="1">
                  <a:solidFill>
                    <a:srgbClr val="000000"/>
                  </a:solidFill>
                </a:rPr>
                <a:t>100/100</a:t>
              </a:r>
              <a:endParaRPr lang="he-IL" altLang="he-IL" sz="1799"/>
            </a:p>
          </p:txBody>
        </p:sp>
        <p:sp>
          <p:nvSpPr>
            <p:cNvPr id="36887" name="Line 25"/>
            <p:cNvSpPr>
              <a:spLocks noChangeShapeType="1"/>
            </p:cNvSpPr>
            <p:nvPr/>
          </p:nvSpPr>
          <p:spPr bwMode="auto">
            <a:xfrm>
              <a:off x="2010" y="1008"/>
              <a:ext cx="1" cy="2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88" name="Rectangle 26"/>
            <p:cNvSpPr>
              <a:spLocks noChangeArrowheads="1"/>
            </p:cNvSpPr>
            <p:nvPr/>
          </p:nvSpPr>
          <p:spPr bwMode="auto">
            <a:xfrm>
              <a:off x="2010" y="1008"/>
              <a:ext cx="11" cy="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89" name="Line 27"/>
            <p:cNvSpPr>
              <a:spLocks noChangeShapeType="1"/>
            </p:cNvSpPr>
            <p:nvPr/>
          </p:nvSpPr>
          <p:spPr bwMode="auto">
            <a:xfrm>
              <a:off x="2565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90" name="Rectangle 28"/>
            <p:cNvSpPr>
              <a:spLocks noChangeArrowheads="1"/>
            </p:cNvSpPr>
            <p:nvPr/>
          </p:nvSpPr>
          <p:spPr bwMode="auto">
            <a:xfrm>
              <a:off x="2565" y="1018"/>
              <a:ext cx="11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91" name="Line 29"/>
            <p:cNvSpPr>
              <a:spLocks noChangeShapeType="1"/>
            </p:cNvSpPr>
            <p:nvPr/>
          </p:nvSpPr>
          <p:spPr bwMode="auto">
            <a:xfrm>
              <a:off x="3121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92" name="Rectangle 30"/>
            <p:cNvSpPr>
              <a:spLocks noChangeArrowheads="1"/>
            </p:cNvSpPr>
            <p:nvPr/>
          </p:nvSpPr>
          <p:spPr bwMode="auto">
            <a:xfrm>
              <a:off x="3121" y="1018"/>
              <a:ext cx="10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93" name="Line 31"/>
            <p:cNvSpPr>
              <a:spLocks noChangeShapeType="1"/>
            </p:cNvSpPr>
            <p:nvPr/>
          </p:nvSpPr>
          <p:spPr bwMode="auto">
            <a:xfrm>
              <a:off x="3676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94" name="Rectangle 32"/>
            <p:cNvSpPr>
              <a:spLocks noChangeArrowheads="1"/>
            </p:cNvSpPr>
            <p:nvPr/>
          </p:nvSpPr>
          <p:spPr bwMode="auto">
            <a:xfrm>
              <a:off x="3676" y="1018"/>
              <a:ext cx="11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95" name="Line 33"/>
            <p:cNvSpPr>
              <a:spLocks noChangeShapeType="1"/>
            </p:cNvSpPr>
            <p:nvPr/>
          </p:nvSpPr>
          <p:spPr bwMode="auto">
            <a:xfrm>
              <a:off x="4231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96" name="Rectangle 34"/>
            <p:cNvSpPr>
              <a:spLocks noChangeArrowheads="1"/>
            </p:cNvSpPr>
            <p:nvPr/>
          </p:nvSpPr>
          <p:spPr bwMode="auto">
            <a:xfrm>
              <a:off x="4231" y="1018"/>
              <a:ext cx="11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97" name="Line 35"/>
            <p:cNvSpPr>
              <a:spLocks noChangeShapeType="1"/>
            </p:cNvSpPr>
            <p:nvPr/>
          </p:nvSpPr>
          <p:spPr bwMode="auto">
            <a:xfrm>
              <a:off x="4787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898" name="Rectangle 36"/>
            <p:cNvSpPr>
              <a:spLocks noChangeArrowheads="1"/>
            </p:cNvSpPr>
            <p:nvPr/>
          </p:nvSpPr>
          <p:spPr bwMode="auto">
            <a:xfrm>
              <a:off x="4787" y="1018"/>
              <a:ext cx="10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899" name="Line 37"/>
            <p:cNvSpPr>
              <a:spLocks noChangeShapeType="1"/>
            </p:cNvSpPr>
            <p:nvPr/>
          </p:nvSpPr>
          <p:spPr bwMode="auto">
            <a:xfrm>
              <a:off x="672" y="1144"/>
              <a:ext cx="1" cy="1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900" name="Rectangle 38"/>
            <p:cNvSpPr>
              <a:spLocks noChangeArrowheads="1"/>
            </p:cNvSpPr>
            <p:nvPr/>
          </p:nvSpPr>
          <p:spPr bwMode="auto">
            <a:xfrm>
              <a:off x="672" y="1144"/>
              <a:ext cx="11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901" name="Line 39"/>
            <p:cNvSpPr>
              <a:spLocks noChangeShapeType="1"/>
            </p:cNvSpPr>
            <p:nvPr/>
          </p:nvSpPr>
          <p:spPr bwMode="auto">
            <a:xfrm>
              <a:off x="2021" y="1008"/>
              <a:ext cx="27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902" name="Rectangle 40"/>
            <p:cNvSpPr>
              <a:spLocks noChangeArrowheads="1"/>
            </p:cNvSpPr>
            <p:nvPr/>
          </p:nvSpPr>
          <p:spPr bwMode="auto">
            <a:xfrm>
              <a:off x="2021" y="1008"/>
              <a:ext cx="277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903" name="Line 41"/>
            <p:cNvSpPr>
              <a:spLocks noChangeShapeType="1"/>
            </p:cNvSpPr>
            <p:nvPr/>
          </p:nvSpPr>
          <p:spPr bwMode="auto">
            <a:xfrm>
              <a:off x="683" y="1144"/>
              <a:ext cx="41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904" name="Rectangle 42"/>
            <p:cNvSpPr>
              <a:spLocks noChangeArrowheads="1"/>
            </p:cNvSpPr>
            <p:nvPr/>
          </p:nvSpPr>
          <p:spPr bwMode="auto">
            <a:xfrm>
              <a:off x="683" y="1144"/>
              <a:ext cx="411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6905" name="Line 43"/>
            <p:cNvSpPr>
              <a:spLocks noChangeShapeType="1"/>
            </p:cNvSpPr>
            <p:nvPr/>
          </p:nvSpPr>
          <p:spPr bwMode="auto">
            <a:xfrm>
              <a:off x="683" y="1280"/>
              <a:ext cx="41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6906" name="Rectangle 44"/>
            <p:cNvSpPr>
              <a:spLocks noChangeArrowheads="1"/>
            </p:cNvSpPr>
            <p:nvPr/>
          </p:nvSpPr>
          <p:spPr bwMode="auto">
            <a:xfrm>
              <a:off x="683" y="1280"/>
              <a:ext cx="411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DB00-1373-4ECE-A90B-BF1897E10431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381864" y="77733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Mutual Information – Example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7E400-B6AE-4645-954A-CDE9588BD10C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/>
          </a:p>
        </p:txBody>
      </p:sp>
      <p:sp>
        <p:nvSpPr>
          <p:cNvPr id="38916" name="Text Box 82"/>
          <p:cNvSpPr txBox="1">
            <a:spLocks noChangeArrowheads="1"/>
          </p:cNvSpPr>
          <p:nvPr/>
        </p:nvSpPr>
        <p:spPr bwMode="auto">
          <a:xfrm>
            <a:off x="2742485" y="5038008"/>
            <a:ext cx="7075232" cy="558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999"/>
              <a:t>I(Y;X) = H(X)-H(X|Y) = 1.96 - 1.78 = </a:t>
            </a:r>
            <a:r>
              <a:rPr lang="en-US" altLang="he-IL" sz="2999" b="1"/>
              <a:t>0.18</a:t>
            </a:r>
          </a:p>
        </p:txBody>
      </p:sp>
      <p:sp>
        <p:nvSpPr>
          <p:cNvPr id="38917" name="AutoShape 83"/>
          <p:cNvSpPr>
            <a:spLocks noChangeArrowheads="1"/>
          </p:cNvSpPr>
          <p:nvPr/>
        </p:nvSpPr>
        <p:spPr bwMode="auto">
          <a:xfrm>
            <a:off x="5713412" y="3867042"/>
            <a:ext cx="579159" cy="855136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38918" name="AutoShape 85"/>
          <p:cNvSpPr>
            <a:spLocks noChangeArrowheads="1"/>
          </p:cNvSpPr>
          <p:nvPr/>
        </p:nvSpPr>
        <p:spPr bwMode="auto">
          <a:xfrm>
            <a:off x="5793391" y="2428800"/>
            <a:ext cx="457160" cy="657395"/>
          </a:xfrm>
          <a:prstGeom prst="downArrow">
            <a:avLst>
              <a:gd name="adj1" fmla="val 18648"/>
              <a:gd name="adj2" fmla="val 36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grpSp>
        <p:nvGrpSpPr>
          <p:cNvPr id="38919" name="Group 11"/>
          <p:cNvGrpSpPr>
            <a:grpSpLocks noChangeAspect="1"/>
          </p:cNvGrpSpPr>
          <p:nvPr/>
        </p:nvGrpSpPr>
        <p:grpSpPr bwMode="auto">
          <a:xfrm>
            <a:off x="2589300" y="1766070"/>
            <a:ext cx="6551493" cy="452320"/>
            <a:chOff x="672" y="1008"/>
            <a:chExt cx="4128" cy="285"/>
          </a:xfrm>
        </p:grpSpPr>
        <p:sp>
          <p:nvSpPr>
            <p:cNvPr id="38955" name="AutoShape 10"/>
            <p:cNvSpPr>
              <a:spLocks noChangeAspect="1" noChangeArrowheads="1" noTextEdit="1"/>
            </p:cNvSpPr>
            <p:nvPr/>
          </p:nvSpPr>
          <p:spPr bwMode="auto">
            <a:xfrm>
              <a:off x="672" y="1008"/>
              <a:ext cx="41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56" name="Rectangle 12"/>
            <p:cNvSpPr>
              <a:spLocks noChangeArrowheads="1"/>
            </p:cNvSpPr>
            <p:nvPr/>
          </p:nvSpPr>
          <p:spPr bwMode="auto">
            <a:xfrm>
              <a:off x="2015" y="1013"/>
              <a:ext cx="2780" cy="13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57" name="Rectangle 13"/>
            <p:cNvSpPr>
              <a:spLocks noChangeArrowheads="1"/>
            </p:cNvSpPr>
            <p:nvPr/>
          </p:nvSpPr>
          <p:spPr bwMode="auto">
            <a:xfrm>
              <a:off x="677" y="1149"/>
              <a:ext cx="1341" cy="13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58" name="Rectangle 14"/>
            <p:cNvSpPr>
              <a:spLocks noChangeArrowheads="1"/>
            </p:cNvSpPr>
            <p:nvPr/>
          </p:nvSpPr>
          <p:spPr bwMode="auto">
            <a:xfrm>
              <a:off x="2037" y="1018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400">
                  <a:solidFill>
                    <a:srgbClr val="000000"/>
                  </a:solidFill>
                </a:rPr>
                <a:t>x</a:t>
              </a:r>
              <a:r>
                <a:rPr lang="he-IL" altLang="he-IL" sz="1400">
                  <a:solidFill>
                    <a:srgbClr val="000000"/>
                  </a:solidFill>
                </a:rPr>
                <a:t>=A</a:t>
              </a:r>
              <a:endParaRPr lang="he-IL" altLang="he-IL" sz="1799"/>
            </a:p>
          </p:txBody>
        </p:sp>
        <p:sp>
          <p:nvSpPr>
            <p:cNvPr id="38959" name="Rectangle 15"/>
            <p:cNvSpPr>
              <a:spLocks noChangeArrowheads="1"/>
            </p:cNvSpPr>
            <p:nvPr/>
          </p:nvSpPr>
          <p:spPr bwMode="auto">
            <a:xfrm>
              <a:off x="2592" y="1018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400">
                  <a:solidFill>
                    <a:srgbClr val="000000"/>
                  </a:solidFill>
                </a:rPr>
                <a:t>x</a:t>
              </a:r>
              <a:r>
                <a:rPr lang="he-IL" altLang="he-IL" sz="1400">
                  <a:solidFill>
                    <a:srgbClr val="000000"/>
                  </a:solidFill>
                </a:rPr>
                <a:t>=B</a:t>
              </a:r>
              <a:endParaRPr lang="he-IL" altLang="he-IL" sz="1799"/>
            </a:p>
          </p:txBody>
        </p:sp>
        <p:sp>
          <p:nvSpPr>
            <p:cNvPr id="38960" name="Rectangle 16"/>
            <p:cNvSpPr>
              <a:spLocks noChangeArrowheads="1"/>
            </p:cNvSpPr>
            <p:nvPr/>
          </p:nvSpPr>
          <p:spPr bwMode="auto">
            <a:xfrm>
              <a:off x="3147" y="1018"/>
              <a:ext cx="2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400">
                  <a:solidFill>
                    <a:srgbClr val="000000"/>
                  </a:solidFill>
                </a:rPr>
                <a:t>x</a:t>
              </a:r>
              <a:r>
                <a:rPr lang="he-IL" altLang="he-IL" sz="1400">
                  <a:solidFill>
                    <a:srgbClr val="000000"/>
                  </a:solidFill>
                </a:rPr>
                <a:t>=C</a:t>
              </a:r>
              <a:endParaRPr lang="he-IL" altLang="he-IL" sz="1799"/>
            </a:p>
          </p:txBody>
        </p:sp>
        <p:sp>
          <p:nvSpPr>
            <p:cNvPr id="38961" name="Rectangle 17"/>
            <p:cNvSpPr>
              <a:spLocks noChangeArrowheads="1"/>
            </p:cNvSpPr>
            <p:nvPr/>
          </p:nvSpPr>
          <p:spPr bwMode="auto">
            <a:xfrm>
              <a:off x="3703" y="1018"/>
              <a:ext cx="21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ס=D</a:t>
              </a:r>
              <a:endParaRPr lang="he-IL" altLang="he-IL" sz="1799"/>
            </a:p>
          </p:txBody>
        </p:sp>
        <p:sp>
          <p:nvSpPr>
            <p:cNvPr id="38962" name="Rectangle 18"/>
            <p:cNvSpPr>
              <a:spLocks noChangeArrowheads="1"/>
            </p:cNvSpPr>
            <p:nvPr/>
          </p:nvSpPr>
          <p:spPr bwMode="auto">
            <a:xfrm>
              <a:off x="4258" y="1016"/>
              <a:ext cx="2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 b="1">
                  <a:solidFill>
                    <a:srgbClr val="000000"/>
                  </a:solidFill>
                </a:rPr>
                <a:t>Total</a:t>
              </a:r>
              <a:endParaRPr lang="he-IL" altLang="he-IL" sz="1799"/>
            </a:p>
          </p:txBody>
        </p:sp>
        <p:sp>
          <p:nvSpPr>
            <p:cNvPr id="38963" name="Rectangle 19"/>
            <p:cNvSpPr>
              <a:spLocks noChangeArrowheads="1"/>
            </p:cNvSpPr>
            <p:nvPr/>
          </p:nvSpPr>
          <p:spPr bwMode="auto">
            <a:xfrm>
              <a:off x="698" y="1154"/>
              <a:ext cx="2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P</a:t>
              </a:r>
              <a:r>
                <a:rPr lang="en-US" altLang="he-IL" sz="1400">
                  <a:solidFill>
                    <a:srgbClr val="000000"/>
                  </a:solidFill>
                </a:rPr>
                <a:t>(x)</a:t>
              </a:r>
              <a:endParaRPr lang="he-IL" altLang="he-IL" sz="1799"/>
            </a:p>
          </p:txBody>
        </p:sp>
        <p:sp>
          <p:nvSpPr>
            <p:cNvPr id="38964" name="Rectangle 20"/>
            <p:cNvSpPr>
              <a:spLocks noChangeArrowheads="1"/>
            </p:cNvSpPr>
            <p:nvPr/>
          </p:nvSpPr>
          <p:spPr bwMode="auto">
            <a:xfrm>
              <a:off x="2037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21/100</a:t>
              </a:r>
              <a:endParaRPr lang="he-IL" altLang="he-IL" sz="1799"/>
            </a:p>
          </p:txBody>
        </p:sp>
        <p:sp>
          <p:nvSpPr>
            <p:cNvPr id="38965" name="Rectangle 21"/>
            <p:cNvSpPr>
              <a:spLocks noChangeArrowheads="1"/>
            </p:cNvSpPr>
            <p:nvPr/>
          </p:nvSpPr>
          <p:spPr bwMode="auto">
            <a:xfrm>
              <a:off x="2592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33/100</a:t>
              </a:r>
              <a:endParaRPr lang="he-IL" altLang="he-IL" sz="1799"/>
            </a:p>
          </p:txBody>
        </p:sp>
        <p:sp>
          <p:nvSpPr>
            <p:cNvPr id="38966" name="Rectangle 22"/>
            <p:cNvSpPr>
              <a:spLocks noChangeArrowheads="1"/>
            </p:cNvSpPr>
            <p:nvPr/>
          </p:nvSpPr>
          <p:spPr bwMode="auto">
            <a:xfrm>
              <a:off x="3147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19/100</a:t>
              </a:r>
              <a:endParaRPr lang="he-IL" altLang="he-IL" sz="1799"/>
            </a:p>
          </p:txBody>
        </p:sp>
        <p:sp>
          <p:nvSpPr>
            <p:cNvPr id="38967" name="Rectangle 23"/>
            <p:cNvSpPr>
              <a:spLocks noChangeArrowheads="1"/>
            </p:cNvSpPr>
            <p:nvPr/>
          </p:nvSpPr>
          <p:spPr bwMode="auto">
            <a:xfrm>
              <a:off x="3703" y="1154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27/100</a:t>
              </a:r>
              <a:endParaRPr lang="he-IL" altLang="he-IL" sz="1799"/>
            </a:p>
          </p:txBody>
        </p:sp>
        <p:sp>
          <p:nvSpPr>
            <p:cNvPr id="38968" name="Rectangle 24"/>
            <p:cNvSpPr>
              <a:spLocks noChangeArrowheads="1"/>
            </p:cNvSpPr>
            <p:nvPr/>
          </p:nvSpPr>
          <p:spPr bwMode="auto">
            <a:xfrm>
              <a:off x="4258" y="1152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 b="1">
                  <a:solidFill>
                    <a:srgbClr val="000000"/>
                  </a:solidFill>
                </a:rPr>
                <a:t>100/100</a:t>
              </a:r>
              <a:endParaRPr lang="he-IL" altLang="he-IL" sz="1799"/>
            </a:p>
          </p:txBody>
        </p:sp>
        <p:sp>
          <p:nvSpPr>
            <p:cNvPr id="38969" name="Line 25"/>
            <p:cNvSpPr>
              <a:spLocks noChangeShapeType="1"/>
            </p:cNvSpPr>
            <p:nvPr/>
          </p:nvSpPr>
          <p:spPr bwMode="auto">
            <a:xfrm>
              <a:off x="2010" y="1008"/>
              <a:ext cx="1" cy="2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70" name="Rectangle 26"/>
            <p:cNvSpPr>
              <a:spLocks noChangeArrowheads="1"/>
            </p:cNvSpPr>
            <p:nvPr/>
          </p:nvSpPr>
          <p:spPr bwMode="auto">
            <a:xfrm>
              <a:off x="2010" y="1008"/>
              <a:ext cx="11" cy="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71" name="Line 27"/>
            <p:cNvSpPr>
              <a:spLocks noChangeShapeType="1"/>
            </p:cNvSpPr>
            <p:nvPr/>
          </p:nvSpPr>
          <p:spPr bwMode="auto">
            <a:xfrm>
              <a:off x="2565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72" name="Rectangle 28"/>
            <p:cNvSpPr>
              <a:spLocks noChangeArrowheads="1"/>
            </p:cNvSpPr>
            <p:nvPr/>
          </p:nvSpPr>
          <p:spPr bwMode="auto">
            <a:xfrm>
              <a:off x="2565" y="1018"/>
              <a:ext cx="11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73" name="Line 29"/>
            <p:cNvSpPr>
              <a:spLocks noChangeShapeType="1"/>
            </p:cNvSpPr>
            <p:nvPr/>
          </p:nvSpPr>
          <p:spPr bwMode="auto">
            <a:xfrm>
              <a:off x="3121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74" name="Rectangle 30"/>
            <p:cNvSpPr>
              <a:spLocks noChangeArrowheads="1"/>
            </p:cNvSpPr>
            <p:nvPr/>
          </p:nvSpPr>
          <p:spPr bwMode="auto">
            <a:xfrm>
              <a:off x="3121" y="1018"/>
              <a:ext cx="10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75" name="Line 31"/>
            <p:cNvSpPr>
              <a:spLocks noChangeShapeType="1"/>
            </p:cNvSpPr>
            <p:nvPr/>
          </p:nvSpPr>
          <p:spPr bwMode="auto">
            <a:xfrm>
              <a:off x="3676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76" name="Rectangle 32"/>
            <p:cNvSpPr>
              <a:spLocks noChangeArrowheads="1"/>
            </p:cNvSpPr>
            <p:nvPr/>
          </p:nvSpPr>
          <p:spPr bwMode="auto">
            <a:xfrm>
              <a:off x="3676" y="1018"/>
              <a:ext cx="11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77" name="Line 33"/>
            <p:cNvSpPr>
              <a:spLocks noChangeShapeType="1"/>
            </p:cNvSpPr>
            <p:nvPr/>
          </p:nvSpPr>
          <p:spPr bwMode="auto">
            <a:xfrm>
              <a:off x="4231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78" name="Rectangle 34"/>
            <p:cNvSpPr>
              <a:spLocks noChangeArrowheads="1"/>
            </p:cNvSpPr>
            <p:nvPr/>
          </p:nvSpPr>
          <p:spPr bwMode="auto">
            <a:xfrm>
              <a:off x="4231" y="1018"/>
              <a:ext cx="11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79" name="Line 35"/>
            <p:cNvSpPr>
              <a:spLocks noChangeShapeType="1"/>
            </p:cNvSpPr>
            <p:nvPr/>
          </p:nvSpPr>
          <p:spPr bwMode="auto">
            <a:xfrm>
              <a:off x="4787" y="1018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80" name="Rectangle 36"/>
            <p:cNvSpPr>
              <a:spLocks noChangeArrowheads="1"/>
            </p:cNvSpPr>
            <p:nvPr/>
          </p:nvSpPr>
          <p:spPr bwMode="auto">
            <a:xfrm>
              <a:off x="4787" y="1018"/>
              <a:ext cx="10" cy="2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81" name="Line 37"/>
            <p:cNvSpPr>
              <a:spLocks noChangeShapeType="1"/>
            </p:cNvSpPr>
            <p:nvPr/>
          </p:nvSpPr>
          <p:spPr bwMode="auto">
            <a:xfrm>
              <a:off x="672" y="1144"/>
              <a:ext cx="1" cy="1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82" name="Rectangle 38"/>
            <p:cNvSpPr>
              <a:spLocks noChangeArrowheads="1"/>
            </p:cNvSpPr>
            <p:nvPr/>
          </p:nvSpPr>
          <p:spPr bwMode="auto">
            <a:xfrm>
              <a:off x="672" y="1144"/>
              <a:ext cx="11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83" name="Line 39"/>
            <p:cNvSpPr>
              <a:spLocks noChangeShapeType="1"/>
            </p:cNvSpPr>
            <p:nvPr/>
          </p:nvSpPr>
          <p:spPr bwMode="auto">
            <a:xfrm>
              <a:off x="2021" y="1008"/>
              <a:ext cx="27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84" name="Rectangle 40"/>
            <p:cNvSpPr>
              <a:spLocks noChangeArrowheads="1"/>
            </p:cNvSpPr>
            <p:nvPr/>
          </p:nvSpPr>
          <p:spPr bwMode="auto">
            <a:xfrm>
              <a:off x="2021" y="1008"/>
              <a:ext cx="277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85" name="Line 41"/>
            <p:cNvSpPr>
              <a:spLocks noChangeShapeType="1"/>
            </p:cNvSpPr>
            <p:nvPr/>
          </p:nvSpPr>
          <p:spPr bwMode="auto">
            <a:xfrm>
              <a:off x="683" y="1144"/>
              <a:ext cx="41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683" y="1144"/>
              <a:ext cx="411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87" name="Line 43"/>
            <p:cNvSpPr>
              <a:spLocks noChangeShapeType="1"/>
            </p:cNvSpPr>
            <p:nvPr/>
          </p:nvSpPr>
          <p:spPr bwMode="auto">
            <a:xfrm>
              <a:off x="683" y="1280"/>
              <a:ext cx="41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88" name="Rectangle 44"/>
            <p:cNvSpPr>
              <a:spLocks noChangeArrowheads="1"/>
            </p:cNvSpPr>
            <p:nvPr/>
          </p:nvSpPr>
          <p:spPr bwMode="auto">
            <a:xfrm>
              <a:off x="683" y="1280"/>
              <a:ext cx="411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grpSp>
        <p:nvGrpSpPr>
          <p:cNvPr id="38920" name="Group 3"/>
          <p:cNvGrpSpPr>
            <a:grpSpLocks noChangeAspect="1"/>
          </p:cNvGrpSpPr>
          <p:nvPr/>
        </p:nvGrpSpPr>
        <p:grpSpPr bwMode="auto">
          <a:xfrm>
            <a:off x="2797489" y="3244110"/>
            <a:ext cx="6399133" cy="465017"/>
            <a:chOff x="768" y="1718"/>
            <a:chExt cx="4032" cy="293"/>
          </a:xfrm>
        </p:grpSpPr>
        <p:sp>
          <p:nvSpPr>
            <p:cNvPr id="38921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718"/>
              <a:ext cx="403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22" name="Rectangle 4"/>
            <p:cNvSpPr>
              <a:spLocks noChangeArrowheads="1"/>
            </p:cNvSpPr>
            <p:nvPr/>
          </p:nvSpPr>
          <p:spPr bwMode="auto">
            <a:xfrm>
              <a:off x="1941" y="1723"/>
              <a:ext cx="2854" cy="14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773" y="1863"/>
              <a:ext cx="1171" cy="14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24" name="Rectangle 6"/>
            <p:cNvSpPr>
              <a:spLocks noChangeArrowheads="1"/>
            </p:cNvSpPr>
            <p:nvPr/>
          </p:nvSpPr>
          <p:spPr bwMode="auto">
            <a:xfrm>
              <a:off x="1963" y="1729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y=A</a:t>
              </a:r>
              <a:endParaRPr lang="he-IL" altLang="he-IL" sz="1799"/>
            </a:p>
          </p:txBody>
        </p:sp>
        <p:sp>
          <p:nvSpPr>
            <p:cNvPr id="38925" name="Rectangle 7"/>
            <p:cNvSpPr>
              <a:spLocks noChangeArrowheads="1"/>
            </p:cNvSpPr>
            <p:nvPr/>
          </p:nvSpPr>
          <p:spPr bwMode="auto">
            <a:xfrm>
              <a:off x="2533" y="1729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y=B</a:t>
              </a:r>
              <a:endParaRPr lang="he-IL" altLang="he-IL" sz="1799"/>
            </a:p>
          </p:txBody>
        </p:sp>
        <p:sp>
          <p:nvSpPr>
            <p:cNvPr id="38926" name="Rectangle 8"/>
            <p:cNvSpPr>
              <a:spLocks noChangeArrowheads="1"/>
            </p:cNvSpPr>
            <p:nvPr/>
          </p:nvSpPr>
          <p:spPr bwMode="auto">
            <a:xfrm>
              <a:off x="3103" y="1729"/>
              <a:ext cx="2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y=C</a:t>
              </a:r>
              <a:endParaRPr lang="he-IL" altLang="he-IL" sz="1799"/>
            </a:p>
          </p:txBody>
        </p:sp>
        <p:sp>
          <p:nvSpPr>
            <p:cNvPr id="38927" name="Rectangle 9"/>
            <p:cNvSpPr>
              <a:spLocks noChangeArrowheads="1"/>
            </p:cNvSpPr>
            <p:nvPr/>
          </p:nvSpPr>
          <p:spPr bwMode="auto">
            <a:xfrm>
              <a:off x="3673" y="1729"/>
              <a:ext cx="2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y=D</a:t>
              </a:r>
              <a:endParaRPr lang="he-IL" altLang="he-IL" sz="1799"/>
            </a:p>
          </p:txBody>
        </p:sp>
        <p:sp>
          <p:nvSpPr>
            <p:cNvPr id="38928" name="Rectangle 10"/>
            <p:cNvSpPr>
              <a:spLocks noChangeArrowheads="1"/>
            </p:cNvSpPr>
            <p:nvPr/>
          </p:nvSpPr>
          <p:spPr bwMode="auto">
            <a:xfrm>
              <a:off x="4243" y="1726"/>
              <a:ext cx="2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 b="1">
                  <a:solidFill>
                    <a:srgbClr val="000000"/>
                  </a:solidFill>
                </a:rPr>
                <a:t>Total</a:t>
              </a:r>
              <a:endParaRPr lang="he-IL" altLang="he-IL" sz="1799"/>
            </a:p>
          </p:txBody>
        </p:sp>
        <p:sp>
          <p:nvSpPr>
            <p:cNvPr id="38929" name="Rectangle 11"/>
            <p:cNvSpPr>
              <a:spLocks noChangeArrowheads="1"/>
            </p:cNvSpPr>
            <p:nvPr/>
          </p:nvSpPr>
          <p:spPr bwMode="auto">
            <a:xfrm>
              <a:off x="795" y="1869"/>
              <a:ext cx="10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H(Y)=-P(y)*log(P(y))</a:t>
              </a:r>
              <a:endParaRPr lang="he-IL" altLang="he-IL" sz="1799"/>
            </a:p>
          </p:txBody>
        </p:sp>
        <p:sp>
          <p:nvSpPr>
            <p:cNvPr id="38930" name="Rectangle 12"/>
            <p:cNvSpPr>
              <a:spLocks noChangeArrowheads="1"/>
            </p:cNvSpPr>
            <p:nvPr/>
          </p:nvSpPr>
          <p:spPr bwMode="auto">
            <a:xfrm>
              <a:off x="2269" y="1869"/>
              <a:ext cx="2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0.47</a:t>
              </a:r>
              <a:endParaRPr lang="he-IL" altLang="he-IL" sz="1799"/>
            </a:p>
          </p:txBody>
        </p:sp>
        <p:sp>
          <p:nvSpPr>
            <p:cNvPr id="38931" name="Rectangle 13"/>
            <p:cNvSpPr>
              <a:spLocks noChangeArrowheads="1"/>
            </p:cNvSpPr>
            <p:nvPr/>
          </p:nvSpPr>
          <p:spPr bwMode="auto">
            <a:xfrm>
              <a:off x="2840" y="1869"/>
              <a:ext cx="2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0.53</a:t>
              </a:r>
              <a:endParaRPr lang="he-IL" altLang="he-IL" sz="1799"/>
            </a:p>
          </p:txBody>
        </p:sp>
        <p:sp>
          <p:nvSpPr>
            <p:cNvPr id="38932" name="Rectangle 14"/>
            <p:cNvSpPr>
              <a:spLocks noChangeArrowheads="1"/>
            </p:cNvSpPr>
            <p:nvPr/>
          </p:nvSpPr>
          <p:spPr bwMode="auto">
            <a:xfrm>
              <a:off x="3410" y="1869"/>
              <a:ext cx="2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0.46</a:t>
              </a:r>
              <a:endParaRPr lang="he-IL" altLang="he-IL" sz="1799"/>
            </a:p>
          </p:txBody>
        </p:sp>
        <p:sp>
          <p:nvSpPr>
            <p:cNvPr id="38933" name="Rectangle 15"/>
            <p:cNvSpPr>
              <a:spLocks noChangeArrowheads="1"/>
            </p:cNvSpPr>
            <p:nvPr/>
          </p:nvSpPr>
          <p:spPr bwMode="auto">
            <a:xfrm>
              <a:off x="3980" y="1869"/>
              <a:ext cx="2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0.51</a:t>
              </a:r>
              <a:endParaRPr lang="he-IL" altLang="he-IL" sz="1799"/>
            </a:p>
          </p:txBody>
        </p:sp>
        <p:sp>
          <p:nvSpPr>
            <p:cNvPr id="38934" name="Rectangle 16"/>
            <p:cNvSpPr>
              <a:spLocks noChangeArrowheads="1"/>
            </p:cNvSpPr>
            <p:nvPr/>
          </p:nvSpPr>
          <p:spPr bwMode="auto">
            <a:xfrm>
              <a:off x="4550" y="1869"/>
              <a:ext cx="2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e-IL" altLang="he-IL" sz="1400">
                  <a:solidFill>
                    <a:srgbClr val="000000"/>
                  </a:solidFill>
                </a:rPr>
                <a:t>1.96</a:t>
              </a:r>
              <a:endParaRPr lang="he-IL" altLang="he-IL" sz="1799"/>
            </a:p>
          </p:txBody>
        </p:sp>
        <p:sp>
          <p:nvSpPr>
            <p:cNvPr id="38935" name="Line 17"/>
            <p:cNvSpPr>
              <a:spLocks noChangeShapeType="1"/>
            </p:cNvSpPr>
            <p:nvPr/>
          </p:nvSpPr>
          <p:spPr bwMode="auto">
            <a:xfrm>
              <a:off x="1936" y="1718"/>
              <a:ext cx="1" cy="2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36" name="Rectangle 18"/>
            <p:cNvSpPr>
              <a:spLocks noChangeArrowheads="1"/>
            </p:cNvSpPr>
            <p:nvPr/>
          </p:nvSpPr>
          <p:spPr bwMode="auto">
            <a:xfrm>
              <a:off x="1936" y="1718"/>
              <a:ext cx="10" cy="2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37" name="Line 19"/>
            <p:cNvSpPr>
              <a:spLocks noChangeShapeType="1"/>
            </p:cNvSpPr>
            <p:nvPr/>
          </p:nvSpPr>
          <p:spPr bwMode="auto">
            <a:xfrm>
              <a:off x="2506" y="1729"/>
              <a:ext cx="1" cy="2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38" name="Rectangle 20"/>
            <p:cNvSpPr>
              <a:spLocks noChangeArrowheads="1"/>
            </p:cNvSpPr>
            <p:nvPr/>
          </p:nvSpPr>
          <p:spPr bwMode="auto">
            <a:xfrm>
              <a:off x="2506" y="1729"/>
              <a:ext cx="11" cy="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39" name="Line 21"/>
            <p:cNvSpPr>
              <a:spLocks noChangeShapeType="1"/>
            </p:cNvSpPr>
            <p:nvPr/>
          </p:nvSpPr>
          <p:spPr bwMode="auto">
            <a:xfrm>
              <a:off x="3076" y="1729"/>
              <a:ext cx="1" cy="2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40" name="Rectangle 22"/>
            <p:cNvSpPr>
              <a:spLocks noChangeArrowheads="1"/>
            </p:cNvSpPr>
            <p:nvPr/>
          </p:nvSpPr>
          <p:spPr bwMode="auto">
            <a:xfrm>
              <a:off x="3076" y="1729"/>
              <a:ext cx="11" cy="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41" name="Line 23"/>
            <p:cNvSpPr>
              <a:spLocks noChangeShapeType="1"/>
            </p:cNvSpPr>
            <p:nvPr/>
          </p:nvSpPr>
          <p:spPr bwMode="auto">
            <a:xfrm>
              <a:off x="3646" y="1729"/>
              <a:ext cx="1" cy="2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42" name="Rectangle 24"/>
            <p:cNvSpPr>
              <a:spLocks noChangeArrowheads="1"/>
            </p:cNvSpPr>
            <p:nvPr/>
          </p:nvSpPr>
          <p:spPr bwMode="auto">
            <a:xfrm>
              <a:off x="3646" y="1729"/>
              <a:ext cx="11" cy="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43" name="Line 25"/>
            <p:cNvSpPr>
              <a:spLocks noChangeShapeType="1"/>
            </p:cNvSpPr>
            <p:nvPr/>
          </p:nvSpPr>
          <p:spPr bwMode="auto">
            <a:xfrm>
              <a:off x="4216" y="1729"/>
              <a:ext cx="1" cy="2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44" name="Rectangle 26"/>
            <p:cNvSpPr>
              <a:spLocks noChangeArrowheads="1"/>
            </p:cNvSpPr>
            <p:nvPr/>
          </p:nvSpPr>
          <p:spPr bwMode="auto">
            <a:xfrm>
              <a:off x="4216" y="1729"/>
              <a:ext cx="11" cy="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45" name="Line 27"/>
            <p:cNvSpPr>
              <a:spLocks noChangeShapeType="1"/>
            </p:cNvSpPr>
            <p:nvPr/>
          </p:nvSpPr>
          <p:spPr bwMode="auto">
            <a:xfrm>
              <a:off x="4786" y="1729"/>
              <a:ext cx="1" cy="2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46" name="Rectangle 28"/>
            <p:cNvSpPr>
              <a:spLocks noChangeArrowheads="1"/>
            </p:cNvSpPr>
            <p:nvPr/>
          </p:nvSpPr>
          <p:spPr bwMode="auto">
            <a:xfrm>
              <a:off x="4786" y="1729"/>
              <a:ext cx="11" cy="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47" name="Line 29"/>
            <p:cNvSpPr>
              <a:spLocks noChangeShapeType="1"/>
            </p:cNvSpPr>
            <p:nvPr/>
          </p:nvSpPr>
          <p:spPr bwMode="auto">
            <a:xfrm>
              <a:off x="768" y="1858"/>
              <a:ext cx="1" cy="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48" name="Rectangle 30"/>
            <p:cNvSpPr>
              <a:spLocks noChangeArrowheads="1"/>
            </p:cNvSpPr>
            <p:nvPr/>
          </p:nvSpPr>
          <p:spPr bwMode="auto">
            <a:xfrm>
              <a:off x="768" y="1858"/>
              <a:ext cx="11" cy="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49" name="Line 31"/>
            <p:cNvSpPr>
              <a:spLocks noChangeShapeType="1"/>
            </p:cNvSpPr>
            <p:nvPr/>
          </p:nvSpPr>
          <p:spPr bwMode="auto">
            <a:xfrm>
              <a:off x="1946" y="1718"/>
              <a:ext cx="2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50" name="Rectangle 32"/>
            <p:cNvSpPr>
              <a:spLocks noChangeArrowheads="1"/>
            </p:cNvSpPr>
            <p:nvPr/>
          </p:nvSpPr>
          <p:spPr bwMode="auto">
            <a:xfrm>
              <a:off x="1946" y="1718"/>
              <a:ext cx="285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51" name="Line 33"/>
            <p:cNvSpPr>
              <a:spLocks noChangeShapeType="1"/>
            </p:cNvSpPr>
            <p:nvPr/>
          </p:nvSpPr>
          <p:spPr bwMode="auto">
            <a:xfrm>
              <a:off x="779" y="1858"/>
              <a:ext cx="40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52" name="Rectangle 34"/>
            <p:cNvSpPr>
              <a:spLocks noChangeArrowheads="1"/>
            </p:cNvSpPr>
            <p:nvPr/>
          </p:nvSpPr>
          <p:spPr bwMode="auto">
            <a:xfrm>
              <a:off x="779" y="1858"/>
              <a:ext cx="401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  <p:sp>
          <p:nvSpPr>
            <p:cNvPr id="38953" name="Line 35"/>
            <p:cNvSpPr>
              <a:spLocks noChangeShapeType="1"/>
            </p:cNvSpPr>
            <p:nvPr/>
          </p:nvSpPr>
          <p:spPr bwMode="auto">
            <a:xfrm>
              <a:off x="779" y="1998"/>
              <a:ext cx="40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8954" name="Rectangle 36"/>
            <p:cNvSpPr>
              <a:spLocks noChangeArrowheads="1"/>
            </p:cNvSpPr>
            <p:nvPr/>
          </p:nvSpPr>
          <p:spPr bwMode="auto">
            <a:xfrm>
              <a:off x="779" y="1998"/>
              <a:ext cx="401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1B61-8D8C-464B-BACD-0439C86AA4D8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66549658"/>
              </p:ext>
            </p:extLst>
          </p:nvPr>
        </p:nvGraphicFramePr>
        <p:xfrm>
          <a:off x="3723545" y="1226486"/>
          <a:ext cx="4379782" cy="45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משוואה" r:id="rId4" imgW="1803400" imgH="203200" progId="Equation.3">
                  <p:embed/>
                </p:oleObj>
              </mc:Choice>
              <mc:Fallback>
                <p:oleObj name="משוואה" r:id="rId4" imgW="1803400" imgH="203200" progId="Equation.3">
                  <p:embed/>
                  <p:pic>
                    <p:nvPicPr>
                      <p:cNvPr id="3994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545" y="1226486"/>
                        <a:ext cx="4379782" cy="457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6775144"/>
              </p:ext>
            </p:extLst>
          </p:nvPr>
        </p:nvGraphicFramePr>
        <p:xfrm>
          <a:off x="1198560" y="2005281"/>
          <a:ext cx="9429752" cy="38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משוואה" r:id="rId6" imgW="4787900" imgH="203200" progId="Equation.3">
                  <p:embed/>
                </p:oleObj>
              </mc:Choice>
              <mc:Fallback>
                <p:oleObj name="משוואה" r:id="rId6" imgW="4787900" imgH="203200" progId="Equation.3">
                  <p:embed/>
                  <p:pic>
                    <p:nvPicPr>
                      <p:cNvPr id="3994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0" y="2005281"/>
                        <a:ext cx="9429752" cy="38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97153-0F67-42E1-9D41-A0D3D86F508A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/>
          </a:p>
        </p:txBody>
      </p:sp>
      <p:pic>
        <p:nvPicPr>
          <p:cNvPr id="39943" name="Picture 10" descr="https://upload.wikimedia.org/wikipedia/commons/thumb/d/d4/Entropy-mutual-information-relative-entropy-relation-diagram.svg/2000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48" y="3079563"/>
            <a:ext cx="4377379" cy="308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44D63-A889-45B5-BFF0-7BAC734553B6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3503612" y="457200"/>
            <a:ext cx="8227457" cy="114270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defRPr/>
            </a:pPr>
            <a:r>
              <a:rPr lang="he-IL" altLang="en-US" sz="4000" b="1" dirty="0">
                <a:solidFill>
                  <a:srgbClr val="0070C0"/>
                </a:solidFill>
              </a:rPr>
              <a:t>תורת האינפורמציה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522412" y="1905000"/>
            <a:ext cx="9069057" cy="4524784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algn="r" rtl="1">
              <a:lnSpc>
                <a:spcPct val="15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he-IL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אי-וודאות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המידע המוגבל שיש לנו לגבי תוצאה של אירוע כלשהו, בד"כ אירוע </a:t>
            </a:r>
            <a:r>
              <a:rPr lang="he-IL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עתידי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e-IL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indent="-223838" algn="r" rtl="1">
              <a:lnSpc>
                <a:spcPct val="15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he-IL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אנטרופיה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המטרה של מדד זה היא להעריך את אי-הוודאות של משתנה מקרי כלשהו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e-IL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e-IL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3B7-3598-4DC7-882B-62E996D350ED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603" y="0"/>
            <a:ext cx="8227457" cy="1142702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Motivating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7612" y="1103149"/>
                <a:ext cx="10363200" cy="5408791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a device that emits one symbol (A). We have no uncertainty as to what we will see: uncertainty is zero.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device that emits two symbols (A, B). We have one choice, either A or B: our uncertainty is one, because we could use one bit (0 or 1) to encode the outcome.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device that emits four symbols (A, B, C, D). We would need two bits (00, 01, 10, 11) to encode the outcome.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we are describing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symbols.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he-IL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bits required to transmit the signal.</a:t>
                </a:r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7612" y="1103149"/>
                <a:ext cx="10363200" cy="5408791"/>
              </a:xfrm>
              <a:blipFill>
                <a:blip r:embed="rId3"/>
                <a:stretch>
                  <a:fillRect l="-824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A284A-18EC-4D4B-B4F4-95D754052DCB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516-7110-4ADB-B1F9-FD320009BD04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381000"/>
            <a:ext cx="8227457" cy="791956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1412" y="1310525"/>
                <a:ext cx="9753600" cy="487553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Let's consider a set of possible events with equal probability (a fair dice with values from 1 to n). The uncertainty for such set of outcomes is defined by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he-IL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logarithm is used to provide the additive characteristic for independent uncertainty. </a:t>
                </a:r>
              </a:p>
              <a:p>
                <a:pPr marL="223838" lvl="1">
                  <a:lnSpc>
                    <a:spcPct val="150000"/>
                  </a:lnSpc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uncertainty of playing with two dice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outcomes) is obtained by adding the uncertainty of the second dice to the uncertainty of the first dice: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he-I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he-IL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he-IL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he-IL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1412" y="1310525"/>
                <a:ext cx="9753600" cy="4875530"/>
              </a:xfrm>
              <a:blipFill>
                <a:blip r:embed="rId2"/>
                <a:stretch>
                  <a:fillRect l="-813" r="-1563" b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FCB50-D164-4A53-BA5E-B0E77A2E2DB6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3EB0-8F2A-4807-A6F9-4ED7CD6FF79D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23091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 explained,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8012" y="1295400"/>
                <a:ext cx="11049001" cy="533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return to the playing with one dice only (the first one); since the probability of each event is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he-I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he-I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he-IL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he-IL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case of a non-uniform probability mass function (or distribution in the case of continuous random variable), we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(the lower the probability, the higher the uncertainty or the surprise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uncertainty is obtained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14:m>
                  <m:oMath xmlns:m="http://schemas.openxmlformats.org/officeDocument/2006/math">
                    <m:r>
                      <a:rPr lang="en-US" altLang="he-IL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=−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)∗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𝑙𝑜𝑔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used as the definition of the information entropy </a:t>
                </a:r>
              </a:p>
              <a:p>
                <a:pPr>
                  <a:lnSpc>
                    <a:spcPct val="100000"/>
                  </a:lnSpc>
                </a:pP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8012" y="1295400"/>
                <a:ext cx="11049001" cy="5334000"/>
              </a:xfrm>
              <a:blipFill>
                <a:blip r:embed="rId2"/>
                <a:stretch>
                  <a:fillRect l="-773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79FB2-6E75-48D7-B256-342E53BAE205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A3A8-9841-4DAB-B0FD-5A640FF9128C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152400"/>
            <a:ext cx="36576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70012" y="1828800"/>
                <a:ext cx="9040998" cy="40375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</a:t>
                </a: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he-I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he-I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he-I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</a:t>
                </a: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a discrete random variable</a:t>
                </a:r>
              </a:p>
              <a:p>
                <a:pPr marL="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value of </a:t>
                </a: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GB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probability of </a:t>
                </a: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Interpretation: measure of uncertainty of </a:t>
                </a:r>
                <a14:m>
                  <m:oMath xmlns:m="http://schemas.openxmlformats.org/officeDocument/2006/math">
                    <m:r>
                      <a:rPr lang="en-US" altLang="he-I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0012" y="1828800"/>
                <a:ext cx="9040998" cy="4037548"/>
              </a:xfrm>
              <a:blipFill>
                <a:blip r:embed="rId3"/>
                <a:stretch>
                  <a:fillRect l="-1416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C7C2B-BF4C-47B0-BE79-39B76C182BDA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317-1D69-4939-AF5A-847857C9EB05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כותרת 1"/>
          <p:cNvSpPr>
            <a:spLocks noGrp="1"/>
          </p:cNvSpPr>
          <p:nvPr>
            <p:ph type="title"/>
          </p:nvPr>
        </p:nvSpPr>
        <p:spPr>
          <a:xfrm>
            <a:off x="-1982788" y="114716"/>
            <a:ext cx="9601200" cy="1143000"/>
          </a:xfrm>
        </p:spPr>
        <p:txBody>
          <a:bodyPr>
            <a:normAutofit/>
          </a:bodyPr>
          <a:lstStyle/>
          <a:p>
            <a:pPr algn="ctr" rtl="1">
              <a:defRPr/>
            </a:pPr>
            <a:r>
              <a:rPr lang="en-US" altLang="en-US" sz="4000" b="1" dirty="0">
                <a:solidFill>
                  <a:srgbClr val="0070C0"/>
                </a:solidFill>
              </a:rPr>
              <a:t>Entropy</a:t>
            </a:r>
            <a:endParaRPr lang="he-IL" altLang="en-US" sz="4000" b="1" dirty="0">
              <a:solidFill>
                <a:srgbClr val="0070C0"/>
              </a:solidFill>
            </a:endParaRPr>
          </a:p>
        </p:txBody>
      </p:sp>
      <p:sp>
        <p:nvSpPr>
          <p:cNvPr id="1331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1BBC9-D465-41D3-B5F3-21CA23EC1CBD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e-IL" sz="1400"/>
          </a:p>
        </p:txBody>
      </p:sp>
      <p:graphicFrame>
        <p:nvGraphicFramePr>
          <p:cNvPr id="5" name="תרשים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316475"/>
              </p:ext>
            </p:extLst>
          </p:nvPr>
        </p:nvGraphicFramePr>
        <p:xfrm>
          <a:off x="3503612" y="1654035"/>
          <a:ext cx="5028604" cy="3200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1141412" y="5250398"/>
            <a:ext cx="8991600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>
              <a:spcBef>
                <a:spcPct val="0"/>
              </a:spcBef>
              <a:buFontTx/>
              <a:buNone/>
            </a:pPr>
            <a:r>
              <a:rPr lang="he-IL" altLang="en-US" sz="1799" dirty="0"/>
              <a:t>אם לכל ערכי המשתנה </a:t>
            </a:r>
            <a:r>
              <a:rPr lang="en-US" altLang="en-US" sz="1799" dirty="0"/>
              <a:t>X</a:t>
            </a:r>
            <a:r>
              <a:rPr lang="he-IL" altLang="en-US" sz="1799" dirty="0"/>
              <a:t> יש את אותה הסתברות, האנטרופיה היא פונקציה מונוטונית עולה.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C81-43BA-46DC-B98E-EC6740F6068C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014" y="63221"/>
            <a:ext cx="8227457" cy="1142702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Entropy </a:t>
            </a:r>
            <a:r>
              <a:rPr lang="en-US" altLang="he-IL" sz="4000" b="1" dirty="0" smtClean="0">
                <a:solidFill>
                  <a:srgbClr val="0070C0"/>
                </a:solidFill>
              </a:rPr>
              <a:t>- </a:t>
            </a:r>
            <a:r>
              <a:rPr lang="en-US" altLang="he-IL" sz="4000" b="1" dirty="0">
                <a:solidFill>
                  <a:srgbClr val="0070C0"/>
                </a:solidFill>
              </a:rPr>
              <a:t>two states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73" y="1205923"/>
            <a:ext cx="8684538" cy="451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65" name="Rectangle 7"/>
              <p:cNvSpPr>
                <a:spLocks noChangeArrowheads="1"/>
              </p:cNvSpPr>
              <p:nvPr/>
            </p:nvSpPr>
            <p:spPr bwMode="auto">
              <a:xfrm>
                <a:off x="836612" y="5569725"/>
                <a:ext cx="8582607" cy="87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None/>
                </a:pPr>
                <a:r>
                  <a:rPr lang="en-US" altLang="he-I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general:</a:t>
                </a: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None/>
                </a:pPr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is maximal and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he-I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n states have the same probability.</a:t>
                </a:r>
              </a:p>
            </p:txBody>
          </p:sp>
        </mc:Choice>
        <mc:Fallback>
          <p:sp>
            <p:nvSpPr>
              <p:cNvPr id="1536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12" y="5569725"/>
                <a:ext cx="8582607" cy="877163"/>
              </a:xfrm>
              <a:prstGeom prst="rect">
                <a:avLst/>
              </a:prstGeom>
              <a:blipFill>
                <a:blip r:embed="rId4"/>
                <a:stretch>
                  <a:fillRect l="-710" t="-7639" b="-11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3131E-2E7F-44B5-B70D-A3A365C43C2C}" type="slidenum">
              <a:rPr lang="he-IL" altLang="he-IL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1C77-D438-400F-9352-38CD2B32C5D7}" type="datetime1">
              <a:rPr lang="en-US" smtClean="0"/>
              <a:t>3/13/2019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 H(X)&#10;\end{eqnarray*} 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00"/>
  <p:tag name="BOXHEIGHT" val="387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6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 H(X)&#10;\end{eqnarray*} 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00"/>
  <p:tag name="BOXHEIGHT" val="387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694"/>
</p:tagLst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126</TotalTime>
  <Words>603</Words>
  <Application>Microsoft Office PowerPoint</Application>
  <PresentationFormat>Custom</PresentationFormat>
  <Paragraphs>176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Cambria Math</vt:lpstr>
      <vt:lpstr>Century Gothic</vt:lpstr>
      <vt:lpstr>Gisha</vt:lpstr>
      <vt:lpstr>굴림</vt:lpstr>
      <vt:lpstr>Symbol</vt:lpstr>
      <vt:lpstr>Times New Roman</vt:lpstr>
      <vt:lpstr>Vertical and Horizontal design template</vt:lpstr>
      <vt:lpstr>Equation</vt:lpstr>
      <vt:lpstr>משוואה</vt:lpstr>
      <vt:lpstr>Data Science and Business Intelligence  </vt:lpstr>
      <vt:lpstr>מציאת תבניות אינפורמטיביות</vt:lpstr>
      <vt:lpstr>PowerPoint Presentation</vt:lpstr>
      <vt:lpstr>Motivating Entropy</vt:lpstr>
      <vt:lpstr>Entropy explained</vt:lpstr>
      <vt:lpstr>Entropy explained, cont.</vt:lpstr>
      <vt:lpstr>Entropy</vt:lpstr>
      <vt:lpstr>Entropy</vt:lpstr>
      <vt:lpstr>Entropy - two states</vt:lpstr>
      <vt:lpstr>Entropy - Illustration</vt:lpstr>
      <vt:lpstr>Entropy – Small Examples</vt:lpstr>
      <vt:lpstr>Entropy – Examples</vt:lpstr>
      <vt:lpstr>Conditional Entropy</vt:lpstr>
      <vt:lpstr>Conditional Entropy</vt:lpstr>
      <vt:lpstr>Conditional Entropy – Example</vt:lpstr>
      <vt:lpstr>Conditional Entropy – Example</vt:lpstr>
      <vt:lpstr>Mutual Information</vt:lpstr>
      <vt:lpstr>Mutual Information - Symmetry</vt:lpstr>
      <vt:lpstr>Mutual information</vt:lpstr>
      <vt:lpstr>Mutual Information - Example</vt:lpstr>
      <vt:lpstr>Mutual Information – Another way to calculate</vt:lpstr>
      <vt:lpstr>Mutual Information –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Business Intelligence  </dc:title>
  <dc:creator>niva hazon</dc:creator>
  <cp:lastModifiedBy>niva hazon</cp:lastModifiedBy>
  <cp:revision>64</cp:revision>
  <dcterms:created xsi:type="dcterms:W3CDTF">2019-03-05T14:21:15Z</dcterms:created>
  <dcterms:modified xsi:type="dcterms:W3CDTF">2019-03-13T07:45:24Z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