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3" r:id="rId29"/>
    <p:sldId id="292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564" y="44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F11AB9-A749-458E-9725-F4D78626CF2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rtl="1"/>
          <a:endParaRPr lang="he-IL"/>
        </a:p>
      </dgm:t>
    </dgm:pt>
    <dgm:pt modelId="{B60BE0D5-59DB-4258-A39E-1253503B2CF3}">
      <dgm:prSet phldrT="[טקסט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rtl="1"/>
          <a:r>
            <a:rPr lang="en-US" dirty="0" smtClean="0"/>
            <a:t>Dataset</a:t>
          </a:r>
          <a:endParaRPr lang="he-IL" dirty="0"/>
        </a:p>
      </dgm:t>
    </dgm:pt>
    <dgm:pt modelId="{6682B9AF-35D9-47F1-B849-7EABEB6560AE}" type="parTrans" cxnId="{72E83EFB-150D-47B6-8078-763977162D53}">
      <dgm:prSet/>
      <dgm:spPr/>
      <dgm:t>
        <a:bodyPr/>
        <a:lstStyle/>
        <a:p>
          <a:pPr rtl="1"/>
          <a:endParaRPr lang="he-IL"/>
        </a:p>
      </dgm:t>
    </dgm:pt>
    <dgm:pt modelId="{A5FE71E6-6AAD-4747-A8CF-670E4DCA92A4}" type="sibTrans" cxnId="{72E83EFB-150D-47B6-8078-763977162D53}">
      <dgm:prSet/>
      <dgm:spPr/>
      <dgm:t>
        <a:bodyPr/>
        <a:lstStyle/>
        <a:p>
          <a:pPr rtl="1"/>
          <a:endParaRPr lang="he-IL"/>
        </a:p>
      </dgm:t>
    </dgm:pt>
    <dgm:pt modelId="{27AF1E34-4875-4381-A261-0A923FB74D0F}">
      <dgm:prSet phldrT="[טקסט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1"/>
          <a:r>
            <a:rPr lang="en-US" dirty="0" smtClean="0"/>
            <a:t>Train set</a:t>
          </a:r>
          <a:endParaRPr lang="he-IL" dirty="0"/>
        </a:p>
      </dgm:t>
    </dgm:pt>
    <dgm:pt modelId="{D4F267AC-D472-45DC-ABEA-95220E8EF386}" type="parTrans" cxnId="{F92C7349-BB34-41BE-8EA7-9EB20BC05B0A}">
      <dgm:prSet/>
      <dgm:spPr/>
      <dgm:t>
        <a:bodyPr/>
        <a:lstStyle/>
        <a:p>
          <a:pPr rtl="1"/>
          <a:endParaRPr lang="he-IL"/>
        </a:p>
      </dgm:t>
    </dgm:pt>
    <dgm:pt modelId="{1CD8864F-F5B0-4C40-BAF8-DC420B1B2D0D}" type="sibTrans" cxnId="{F92C7349-BB34-41BE-8EA7-9EB20BC05B0A}">
      <dgm:prSet/>
      <dgm:spPr/>
      <dgm:t>
        <a:bodyPr/>
        <a:lstStyle/>
        <a:p>
          <a:pPr rtl="1"/>
          <a:endParaRPr lang="he-IL"/>
        </a:p>
      </dgm:t>
    </dgm:pt>
    <dgm:pt modelId="{23079E46-931C-4297-8ED3-D7252004031B}">
      <dgm:prSet phldrT="[טקסט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1"/>
          <a:r>
            <a:rPr lang="en-US" dirty="0" smtClean="0"/>
            <a:t>Test set</a:t>
          </a:r>
          <a:endParaRPr lang="he-IL" dirty="0"/>
        </a:p>
      </dgm:t>
    </dgm:pt>
    <dgm:pt modelId="{F8A9D403-4B25-481D-9516-8462AD358011}" type="parTrans" cxnId="{13B272CD-BB10-445D-A195-69C68F3FBEF5}">
      <dgm:prSet/>
      <dgm:spPr/>
      <dgm:t>
        <a:bodyPr/>
        <a:lstStyle/>
        <a:p>
          <a:pPr rtl="1"/>
          <a:endParaRPr lang="he-IL"/>
        </a:p>
      </dgm:t>
    </dgm:pt>
    <dgm:pt modelId="{BAC3D0D1-D30B-4843-8BEF-F5313EA336E9}" type="sibTrans" cxnId="{13B272CD-BB10-445D-A195-69C68F3FBEF5}">
      <dgm:prSet/>
      <dgm:spPr/>
      <dgm:t>
        <a:bodyPr/>
        <a:lstStyle/>
        <a:p>
          <a:pPr rtl="1"/>
          <a:endParaRPr lang="he-IL"/>
        </a:p>
      </dgm:t>
    </dgm:pt>
    <dgm:pt modelId="{BF524241-5997-497D-B22C-9BE1C4440407}" type="pres">
      <dgm:prSet presAssocID="{F1F11AB9-A749-458E-9725-F4D78626CF2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26061CD2-183E-4247-9697-A3827B86376A}" type="pres">
      <dgm:prSet presAssocID="{B60BE0D5-59DB-4258-A39E-1253503B2CF3}" presName="root1" presStyleCnt="0"/>
      <dgm:spPr/>
    </dgm:pt>
    <dgm:pt modelId="{392F6C6A-5011-4C39-B2A8-58C5E7441F32}" type="pres">
      <dgm:prSet presAssocID="{B60BE0D5-59DB-4258-A39E-1253503B2CF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882536F-9484-4237-A63E-8016D80BB9CB}" type="pres">
      <dgm:prSet presAssocID="{B60BE0D5-59DB-4258-A39E-1253503B2CF3}" presName="level2hierChild" presStyleCnt="0"/>
      <dgm:spPr/>
    </dgm:pt>
    <dgm:pt modelId="{F93591BB-4C80-4DE0-A130-3ABCF3C716FD}" type="pres">
      <dgm:prSet presAssocID="{D4F267AC-D472-45DC-ABEA-95220E8EF386}" presName="conn2-1" presStyleLbl="parChTrans1D2" presStyleIdx="0" presStyleCnt="2"/>
      <dgm:spPr/>
      <dgm:t>
        <a:bodyPr/>
        <a:lstStyle/>
        <a:p>
          <a:pPr rtl="1"/>
          <a:endParaRPr lang="he-IL"/>
        </a:p>
      </dgm:t>
    </dgm:pt>
    <dgm:pt modelId="{FEA17E65-7C9E-4E75-B212-914310A92771}" type="pres">
      <dgm:prSet presAssocID="{D4F267AC-D472-45DC-ABEA-95220E8EF386}" presName="connTx" presStyleLbl="parChTrans1D2" presStyleIdx="0" presStyleCnt="2"/>
      <dgm:spPr/>
      <dgm:t>
        <a:bodyPr/>
        <a:lstStyle/>
        <a:p>
          <a:pPr rtl="1"/>
          <a:endParaRPr lang="he-IL"/>
        </a:p>
      </dgm:t>
    </dgm:pt>
    <dgm:pt modelId="{F68C3947-43C3-4F84-AA82-6E5DC3A8C898}" type="pres">
      <dgm:prSet presAssocID="{27AF1E34-4875-4381-A261-0A923FB74D0F}" presName="root2" presStyleCnt="0"/>
      <dgm:spPr/>
    </dgm:pt>
    <dgm:pt modelId="{D0FA385C-F37B-42AE-B1DC-02CF1B98D8AA}" type="pres">
      <dgm:prSet presAssocID="{27AF1E34-4875-4381-A261-0A923FB74D0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38C4CB1-813F-4DC9-A0BA-03F39C99D949}" type="pres">
      <dgm:prSet presAssocID="{27AF1E34-4875-4381-A261-0A923FB74D0F}" presName="level3hierChild" presStyleCnt="0"/>
      <dgm:spPr/>
    </dgm:pt>
    <dgm:pt modelId="{7A11C302-258B-474F-BB6F-7782F56F2C47}" type="pres">
      <dgm:prSet presAssocID="{F8A9D403-4B25-481D-9516-8462AD358011}" presName="conn2-1" presStyleLbl="parChTrans1D2" presStyleIdx="1" presStyleCnt="2"/>
      <dgm:spPr/>
      <dgm:t>
        <a:bodyPr/>
        <a:lstStyle/>
        <a:p>
          <a:pPr rtl="1"/>
          <a:endParaRPr lang="he-IL"/>
        </a:p>
      </dgm:t>
    </dgm:pt>
    <dgm:pt modelId="{0DAF63CC-D476-489D-B811-9DE8DFA8892E}" type="pres">
      <dgm:prSet presAssocID="{F8A9D403-4B25-481D-9516-8462AD358011}" presName="connTx" presStyleLbl="parChTrans1D2" presStyleIdx="1" presStyleCnt="2"/>
      <dgm:spPr/>
      <dgm:t>
        <a:bodyPr/>
        <a:lstStyle/>
        <a:p>
          <a:pPr rtl="1"/>
          <a:endParaRPr lang="he-IL"/>
        </a:p>
      </dgm:t>
    </dgm:pt>
    <dgm:pt modelId="{53DFCF75-60E2-4052-A2C2-DC28FE120DB5}" type="pres">
      <dgm:prSet presAssocID="{23079E46-931C-4297-8ED3-D7252004031B}" presName="root2" presStyleCnt="0"/>
      <dgm:spPr/>
    </dgm:pt>
    <dgm:pt modelId="{9BF54325-FFB7-4723-BBE1-116C5BD75B2D}" type="pres">
      <dgm:prSet presAssocID="{23079E46-931C-4297-8ED3-D7252004031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91B7EAD0-ECE5-4FB3-8470-EAA67A8F22CC}" type="pres">
      <dgm:prSet presAssocID="{23079E46-931C-4297-8ED3-D7252004031B}" presName="level3hierChild" presStyleCnt="0"/>
      <dgm:spPr/>
    </dgm:pt>
  </dgm:ptLst>
  <dgm:cxnLst>
    <dgm:cxn modelId="{0AADF765-71D9-4C92-9006-C0446056D9ED}" type="presOf" srcId="{D4F267AC-D472-45DC-ABEA-95220E8EF386}" destId="{F93591BB-4C80-4DE0-A130-3ABCF3C716FD}" srcOrd="0" destOrd="0" presId="urn:microsoft.com/office/officeart/2005/8/layout/hierarchy2"/>
    <dgm:cxn modelId="{F92C7349-BB34-41BE-8EA7-9EB20BC05B0A}" srcId="{B60BE0D5-59DB-4258-A39E-1253503B2CF3}" destId="{27AF1E34-4875-4381-A261-0A923FB74D0F}" srcOrd="0" destOrd="0" parTransId="{D4F267AC-D472-45DC-ABEA-95220E8EF386}" sibTransId="{1CD8864F-F5B0-4C40-BAF8-DC420B1B2D0D}"/>
    <dgm:cxn modelId="{9154D207-7DFB-4E7F-8360-9EA34B4A83B1}" type="presOf" srcId="{B60BE0D5-59DB-4258-A39E-1253503B2CF3}" destId="{392F6C6A-5011-4C39-B2A8-58C5E7441F32}" srcOrd="0" destOrd="0" presId="urn:microsoft.com/office/officeart/2005/8/layout/hierarchy2"/>
    <dgm:cxn modelId="{59DF52FD-EBCD-4534-96C4-15C2A980BE11}" type="presOf" srcId="{F8A9D403-4B25-481D-9516-8462AD358011}" destId="{0DAF63CC-D476-489D-B811-9DE8DFA8892E}" srcOrd="1" destOrd="0" presId="urn:microsoft.com/office/officeart/2005/8/layout/hierarchy2"/>
    <dgm:cxn modelId="{72E83EFB-150D-47B6-8078-763977162D53}" srcId="{F1F11AB9-A749-458E-9725-F4D78626CF28}" destId="{B60BE0D5-59DB-4258-A39E-1253503B2CF3}" srcOrd="0" destOrd="0" parTransId="{6682B9AF-35D9-47F1-B849-7EABEB6560AE}" sibTransId="{A5FE71E6-6AAD-4747-A8CF-670E4DCA92A4}"/>
    <dgm:cxn modelId="{13B272CD-BB10-445D-A195-69C68F3FBEF5}" srcId="{B60BE0D5-59DB-4258-A39E-1253503B2CF3}" destId="{23079E46-931C-4297-8ED3-D7252004031B}" srcOrd="1" destOrd="0" parTransId="{F8A9D403-4B25-481D-9516-8462AD358011}" sibTransId="{BAC3D0D1-D30B-4843-8BEF-F5313EA336E9}"/>
    <dgm:cxn modelId="{EF56FFFB-6019-43C7-B6B0-CC6739A77A3E}" type="presOf" srcId="{27AF1E34-4875-4381-A261-0A923FB74D0F}" destId="{D0FA385C-F37B-42AE-B1DC-02CF1B98D8AA}" srcOrd="0" destOrd="0" presId="urn:microsoft.com/office/officeart/2005/8/layout/hierarchy2"/>
    <dgm:cxn modelId="{B922B07F-F9D0-4E62-ADEF-1D0D646F3C61}" type="presOf" srcId="{F8A9D403-4B25-481D-9516-8462AD358011}" destId="{7A11C302-258B-474F-BB6F-7782F56F2C47}" srcOrd="0" destOrd="0" presId="urn:microsoft.com/office/officeart/2005/8/layout/hierarchy2"/>
    <dgm:cxn modelId="{94EACA49-920D-49B3-8390-AC3FAEC894B8}" type="presOf" srcId="{F1F11AB9-A749-458E-9725-F4D78626CF28}" destId="{BF524241-5997-497D-B22C-9BE1C4440407}" srcOrd="0" destOrd="0" presId="urn:microsoft.com/office/officeart/2005/8/layout/hierarchy2"/>
    <dgm:cxn modelId="{E12A2C6F-AE8C-475B-98AF-13A6ED180567}" type="presOf" srcId="{23079E46-931C-4297-8ED3-D7252004031B}" destId="{9BF54325-FFB7-4723-BBE1-116C5BD75B2D}" srcOrd="0" destOrd="0" presId="urn:microsoft.com/office/officeart/2005/8/layout/hierarchy2"/>
    <dgm:cxn modelId="{3BE9C73E-F2FF-4293-A72B-A5DAF8C663C6}" type="presOf" srcId="{D4F267AC-D472-45DC-ABEA-95220E8EF386}" destId="{FEA17E65-7C9E-4E75-B212-914310A92771}" srcOrd="1" destOrd="0" presId="urn:microsoft.com/office/officeart/2005/8/layout/hierarchy2"/>
    <dgm:cxn modelId="{67A6B473-A3BC-44E9-A927-340B5925ACF1}" type="presParOf" srcId="{BF524241-5997-497D-B22C-9BE1C4440407}" destId="{26061CD2-183E-4247-9697-A3827B86376A}" srcOrd="0" destOrd="0" presId="urn:microsoft.com/office/officeart/2005/8/layout/hierarchy2"/>
    <dgm:cxn modelId="{0F4727B5-15F2-478F-97A7-53EF841E35C7}" type="presParOf" srcId="{26061CD2-183E-4247-9697-A3827B86376A}" destId="{392F6C6A-5011-4C39-B2A8-58C5E7441F32}" srcOrd="0" destOrd="0" presId="urn:microsoft.com/office/officeart/2005/8/layout/hierarchy2"/>
    <dgm:cxn modelId="{38130824-D878-45F9-8AFB-3DBD68444E1B}" type="presParOf" srcId="{26061CD2-183E-4247-9697-A3827B86376A}" destId="{A882536F-9484-4237-A63E-8016D80BB9CB}" srcOrd="1" destOrd="0" presId="urn:microsoft.com/office/officeart/2005/8/layout/hierarchy2"/>
    <dgm:cxn modelId="{FD066E79-4229-462E-8A69-3D7DD3A5CE3A}" type="presParOf" srcId="{A882536F-9484-4237-A63E-8016D80BB9CB}" destId="{F93591BB-4C80-4DE0-A130-3ABCF3C716FD}" srcOrd="0" destOrd="0" presId="urn:microsoft.com/office/officeart/2005/8/layout/hierarchy2"/>
    <dgm:cxn modelId="{952CBA66-F886-4993-A30A-6D6632CB4BB6}" type="presParOf" srcId="{F93591BB-4C80-4DE0-A130-3ABCF3C716FD}" destId="{FEA17E65-7C9E-4E75-B212-914310A92771}" srcOrd="0" destOrd="0" presId="urn:microsoft.com/office/officeart/2005/8/layout/hierarchy2"/>
    <dgm:cxn modelId="{269B94CA-E75B-4756-8227-DADACBA82939}" type="presParOf" srcId="{A882536F-9484-4237-A63E-8016D80BB9CB}" destId="{F68C3947-43C3-4F84-AA82-6E5DC3A8C898}" srcOrd="1" destOrd="0" presId="urn:microsoft.com/office/officeart/2005/8/layout/hierarchy2"/>
    <dgm:cxn modelId="{B501B8F2-1D9C-4E10-96BE-7B93AD8DFA81}" type="presParOf" srcId="{F68C3947-43C3-4F84-AA82-6E5DC3A8C898}" destId="{D0FA385C-F37B-42AE-B1DC-02CF1B98D8AA}" srcOrd="0" destOrd="0" presId="urn:microsoft.com/office/officeart/2005/8/layout/hierarchy2"/>
    <dgm:cxn modelId="{BAD3E525-0603-4694-BFD9-F00BD01AEB4B}" type="presParOf" srcId="{F68C3947-43C3-4F84-AA82-6E5DC3A8C898}" destId="{238C4CB1-813F-4DC9-A0BA-03F39C99D949}" srcOrd="1" destOrd="0" presId="urn:microsoft.com/office/officeart/2005/8/layout/hierarchy2"/>
    <dgm:cxn modelId="{211A39FE-D89C-453F-BDBE-5D1848A8C80C}" type="presParOf" srcId="{A882536F-9484-4237-A63E-8016D80BB9CB}" destId="{7A11C302-258B-474F-BB6F-7782F56F2C47}" srcOrd="2" destOrd="0" presId="urn:microsoft.com/office/officeart/2005/8/layout/hierarchy2"/>
    <dgm:cxn modelId="{68E19124-EF56-4CA6-9018-FA66BA1FBA57}" type="presParOf" srcId="{7A11C302-258B-474F-BB6F-7782F56F2C47}" destId="{0DAF63CC-D476-489D-B811-9DE8DFA8892E}" srcOrd="0" destOrd="0" presId="urn:microsoft.com/office/officeart/2005/8/layout/hierarchy2"/>
    <dgm:cxn modelId="{3CCAA759-AF24-4D1C-BAB7-0B9BD98F5399}" type="presParOf" srcId="{A882536F-9484-4237-A63E-8016D80BB9CB}" destId="{53DFCF75-60E2-4052-A2C2-DC28FE120DB5}" srcOrd="3" destOrd="0" presId="urn:microsoft.com/office/officeart/2005/8/layout/hierarchy2"/>
    <dgm:cxn modelId="{1ED7C025-9B09-483B-B22C-B8A6D1CFA3B6}" type="presParOf" srcId="{53DFCF75-60E2-4052-A2C2-DC28FE120DB5}" destId="{9BF54325-FFB7-4723-BBE1-116C5BD75B2D}" srcOrd="0" destOrd="0" presId="urn:microsoft.com/office/officeart/2005/8/layout/hierarchy2"/>
    <dgm:cxn modelId="{551A2DA3-8179-4F46-BDBF-28BD4DD065C7}" type="presParOf" srcId="{53DFCF75-60E2-4052-A2C2-DC28FE120DB5}" destId="{91B7EAD0-ECE5-4FB3-8470-EAA67A8F22C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F6C6A-5011-4C39-B2A8-58C5E7441F32}">
      <dsp:nvSpPr>
        <dsp:cNvPr id="0" name=""/>
        <dsp:cNvSpPr/>
      </dsp:nvSpPr>
      <dsp:spPr>
        <a:xfrm>
          <a:off x="791" y="1327111"/>
          <a:ext cx="3272216" cy="1636108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Dataset</a:t>
          </a:r>
          <a:endParaRPr lang="he-IL" sz="6200" kern="1200" dirty="0"/>
        </a:p>
      </dsp:txBody>
      <dsp:txXfrm>
        <a:off x="48711" y="1375031"/>
        <a:ext cx="3176376" cy="1540268"/>
      </dsp:txXfrm>
    </dsp:sp>
    <dsp:sp modelId="{F93591BB-4C80-4DE0-A130-3ABCF3C716FD}">
      <dsp:nvSpPr>
        <dsp:cNvPr id="0" name=""/>
        <dsp:cNvSpPr/>
      </dsp:nvSpPr>
      <dsp:spPr>
        <a:xfrm rot="19457599">
          <a:off x="3121501" y="1640463"/>
          <a:ext cx="1611898" cy="68642"/>
        </a:xfrm>
        <a:custGeom>
          <a:avLst/>
          <a:gdLst/>
          <a:ahLst/>
          <a:cxnLst/>
          <a:rect l="0" t="0" r="0" b="0"/>
          <a:pathLst>
            <a:path>
              <a:moveTo>
                <a:pt x="0" y="34321"/>
              </a:moveTo>
              <a:lnTo>
                <a:pt x="1611898" y="343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600" kern="1200"/>
        </a:p>
      </dsp:txBody>
      <dsp:txXfrm>
        <a:off x="3887153" y="1634487"/>
        <a:ext cx="80594" cy="80594"/>
      </dsp:txXfrm>
    </dsp:sp>
    <dsp:sp modelId="{D0FA385C-F37B-42AE-B1DC-02CF1B98D8AA}">
      <dsp:nvSpPr>
        <dsp:cNvPr id="0" name=""/>
        <dsp:cNvSpPr/>
      </dsp:nvSpPr>
      <dsp:spPr>
        <a:xfrm>
          <a:off x="4581894" y="386349"/>
          <a:ext cx="3272216" cy="163610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Train set</a:t>
          </a:r>
          <a:endParaRPr lang="he-IL" sz="6200" kern="1200" dirty="0"/>
        </a:p>
      </dsp:txBody>
      <dsp:txXfrm>
        <a:off x="4629814" y="434269"/>
        <a:ext cx="3176376" cy="1540268"/>
      </dsp:txXfrm>
    </dsp:sp>
    <dsp:sp modelId="{7A11C302-258B-474F-BB6F-7782F56F2C47}">
      <dsp:nvSpPr>
        <dsp:cNvPr id="0" name=""/>
        <dsp:cNvSpPr/>
      </dsp:nvSpPr>
      <dsp:spPr>
        <a:xfrm rot="2142401">
          <a:off x="3121501" y="2581225"/>
          <a:ext cx="1611898" cy="68642"/>
        </a:xfrm>
        <a:custGeom>
          <a:avLst/>
          <a:gdLst/>
          <a:ahLst/>
          <a:cxnLst/>
          <a:rect l="0" t="0" r="0" b="0"/>
          <a:pathLst>
            <a:path>
              <a:moveTo>
                <a:pt x="0" y="34321"/>
              </a:moveTo>
              <a:lnTo>
                <a:pt x="1611898" y="343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600" kern="1200"/>
        </a:p>
      </dsp:txBody>
      <dsp:txXfrm>
        <a:off x="3887153" y="2575249"/>
        <a:ext cx="80594" cy="80594"/>
      </dsp:txXfrm>
    </dsp:sp>
    <dsp:sp modelId="{9BF54325-FFB7-4723-BBE1-116C5BD75B2D}">
      <dsp:nvSpPr>
        <dsp:cNvPr id="0" name=""/>
        <dsp:cNvSpPr/>
      </dsp:nvSpPr>
      <dsp:spPr>
        <a:xfrm>
          <a:off x="4581894" y="2267874"/>
          <a:ext cx="3272216" cy="163610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Test set</a:t>
          </a:r>
          <a:endParaRPr lang="he-IL" sz="6200" kern="1200" dirty="0"/>
        </a:p>
      </dsp:txBody>
      <dsp:txXfrm>
        <a:off x="4629814" y="2315794"/>
        <a:ext cx="3176376" cy="1540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3/25/2019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3/25/2019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 smtClean="0">
                <a:cs typeface="Times New Roman" panose="02020603050405020304" pitchFamily="18" charset="0"/>
              </a:rPr>
              <a:t>Data Mining (BGU) - Lecture No. 5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DDF1CA90-31FB-430E-A9E6-5A59797BB492}" type="datetime4">
              <a:rPr lang="en-US" altLang="he-IL" smtClean="0">
                <a:cs typeface="Times New Roman" panose="02020603050405020304" pitchFamily="18" charset="0"/>
              </a:rPr>
              <a:pPr algn="l">
                <a:spcBef>
                  <a:spcPct val="0"/>
                </a:spcBef>
              </a:pPr>
              <a:t>March 25, 2019</a:t>
            </a:fld>
            <a:endParaRPr lang="en-US" altLang="he-IL" smtClean="0">
              <a:cs typeface="Times New Roman" panose="02020603050405020304" pitchFamily="18" charset="0"/>
            </a:endParaRP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 smtClean="0">
                <a:cs typeface="Times New Roman" panose="02020603050405020304" pitchFamily="18" charset="0"/>
              </a:rPr>
              <a:t>Dr. Mark Last</a:t>
            </a:r>
          </a:p>
        </p:txBody>
      </p:sp>
      <p:sp>
        <p:nvSpPr>
          <p:cNvPr id="8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5D63F04B-0EC3-4A74-9A97-16DA0270B7B1}" type="slidenum">
              <a:rPr lang="he-IL" altLang="he-IL" smtClean="0"/>
              <a:pPr algn="l">
                <a:spcBef>
                  <a:spcPct val="0"/>
                </a:spcBef>
              </a:pPr>
              <a:t>4</a:t>
            </a:fld>
            <a:endParaRPr lang="en-US" altLang="he-IL" smtClean="0"/>
          </a:p>
        </p:txBody>
      </p:sp>
      <p:sp>
        <p:nvSpPr>
          <p:cNvPr id="819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5" tIns="44065" rIns="88125" bIns="44065"/>
          <a:lstStyle>
            <a:lvl1pPr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he-IL">
                <a:latin typeface="Times New Roman" panose="02020603050405020304" pitchFamily="18" charset="0"/>
              </a:rPr>
              <a:t>Data Mining (BGU) - Lecture No. 10</a:t>
            </a:r>
          </a:p>
        </p:txBody>
      </p:sp>
      <p:sp>
        <p:nvSpPr>
          <p:cNvPr id="8199" name="Rectangle 3"/>
          <p:cNvSpPr txBox="1">
            <a:spLocks noGrp="1" noChangeArrowheads="1"/>
          </p:cNvSpPr>
          <p:nvPr/>
        </p:nvSpPr>
        <p:spPr bwMode="auto">
          <a:xfrm>
            <a:off x="3887788" y="0"/>
            <a:ext cx="297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5" tIns="44065" rIns="88125" bIns="44065"/>
          <a:lstStyle>
            <a:lvl1pPr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E02A811-588E-413D-B60E-FAF71C872FB9}" type="datetime4">
              <a:rPr lang="en-US" altLang="he-IL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March 25, 2019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8200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5" tIns="44065" rIns="88125" bIns="44065" anchor="b"/>
          <a:lstStyle>
            <a:lvl1pPr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he-IL">
                <a:latin typeface="Times New Roman" panose="02020603050405020304" pitchFamily="18" charset="0"/>
              </a:rPr>
              <a:t>Dr. Mark Last</a:t>
            </a:r>
          </a:p>
        </p:txBody>
      </p:sp>
      <p:sp>
        <p:nvSpPr>
          <p:cNvPr id="820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5" tIns="44065" rIns="88125" bIns="44065" anchor="b"/>
          <a:lstStyle>
            <a:lvl1pPr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A7B34D-C709-4234-A6F2-76EC1D0D9A24}" type="slidenum">
              <a:rPr lang="he-IL" altLang="he-IL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8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5" tIns="44065" rIns="88125" bIns="44065"/>
          <a:lstStyle/>
          <a:p>
            <a:pPr eaLnBrk="1" hangingPunct="1"/>
            <a:endParaRPr lang="en-US" altLang="he-IL" i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4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C92927AD-26E0-464F-9FC5-3D2B9994CC1D}" type="slidenum">
              <a:rPr lang="he-IL" altLang="he-IL" smtClean="0"/>
              <a:pPr algn="l">
                <a:spcBef>
                  <a:spcPct val="0"/>
                </a:spcBef>
              </a:pPr>
              <a:t>16</a:t>
            </a:fld>
            <a:endParaRPr lang="en-US" altLang="he-IL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186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3DA29062-CC91-467F-BC66-CFB165C31A7D}" type="slidenum">
              <a:rPr lang="he-IL" altLang="he-IL" smtClean="0"/>
              <a:pPr algn="l">
                <a:spcBef>
                  <a:spcPct val="0"/>
                </a:spcBef>
              </a:pPr>
              <a:t>17</a:t>
            </a:fld>
            <a:endParaRPr lang="en-US" altLang="he-IL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108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AE4B7974-5282-44BD-BA6C-A8F121593448}" type="slidenum">
              <a:rPr lang="he-IL" altLang="he-IL" smtClean="0"/>
              <a:pPr algn="l">
                <a:spcBef>
                  <a:spcPct val="0"/>
                </a:spcBef>
              </a:pPr>
              <a:t>18</a:t>
            </a:fld>
            <a:endParaRPr lang="en-US" altLang="he-IL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907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986269FB-E171-4EFD-9DD4-F404D70E7B61}" type="slidenum">
              <a:rPr lang="he-IL" altLang="he-IL" smtClean="0"/>
              <a:pPr algn="l">
                <a:spcBef>
                  <a:spcPct val="0"/>
                </a:spcBef>
              </a:pPr>
              <a:t>20</a:t>
            </a:fld>
            <a:endParaRPr lang="en-US" altLang="he-IL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66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F6B58341-0934-442D-A740-7A8570B632EB}" type="slidenum">
              <a:rPr lang="he-IL" altLang="he-IL" smtClean="0"/>
              <a:pPr algn="l">
                <a:spcBef>
                  <a:spcPct val="0"/>
                </a:spcBef>
              </a:pPr>
              <a:t>21</a:t>
            </a:fld>
            <a:endParaRPr lang="en-US" altLang="he-IL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546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AA890EC6-05DC-40FB-9C23-A375D29B8BFB}" type="slidenum">
              <a:rPr lang="he-IL" altLang="he-IL" smtClean="0"/>
              <a:pPr algn="l">
                <a:spcBef>
                  <a:spcPct val="0"/>
                </a:spcBef>
              </a:pPr>
              <a:t>22</a:t>
            </a:fld>
            <a:endParaRPr lang="en-US" altLang="he-IL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72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F100AC7C-09E0-4874-90DB-54AE4E34D16D}" type="slidenum">
              <a:rPr lang="he-IL" altLang="he-IL" smtClean="0"/>
              <a:pPr algn="l">
                <a:spcBef>
                  <a:spcPct val="0"/>
                </a:spcBef>
              </a:pPr>
              <a:t>23</a:t>
            </a:fld>
            <a:endParaRPr lang="en-US" altLang="he-IL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711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AB063812-B0E1-4492-88AE-2C330F4E00EF}" type="slidenum">
              <a:rPr lang="he-IL" altLang="he-IL" smtClean="0"/>
              <a:pPr algn="l">
                <a:spcBef>
                  <a:spcPct val="0"/>
                </a:spcBef>
              </a:pPr>
              <a:t>24</a:t>
            </a:fld>
            <a:endParaRPr lang="en-US" altLang="he-IL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04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F21BD091-65DC-42A1-9B98-3A60F3A64284}" type="slidenum">
              <a:rPr lang="he-IL" altLang="he-IL" smtClean="0"/>
              <a:pPr algn="l">
                <a:spcBef>
                  <a:spcPct val="0"/>
                </a:spcBef>
              </a:pPr>
              <a:t>25</a:t>
            </a:fld>
            <a:endParaRPr lang="en-US" altLang="he-IL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27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2657498C-5ACC-4288-8F4A-4AA9035A8B62}" type="slidenum">
              <a:rPr lang="he-IL" altLang="he-IL" smtClean="0"/>
              <a:pPr algn="l">
                <a:spcBef>
                  <a:spcPct val="0"/>
                </a:spcBef>
              </a:pPr>
              <a:t>26</a:t>
            </a:fld>
            <a:endParaRPr lang="en-US" altLang="he-IL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4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 smtClean="0">
                <a:cs typeface="Times New Roman" panose="02020603050405020304" pitchFamily="18" charset="0"/>
              </a:rPr>
              <a:t>Data Mining (BGU) - Lecture No. 5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722E61A6-7731-4C71-B054-DF12785310B1}" type="datetime4">
              <a:rPr lang="en-US" altLang="he-IL" smtClean="0">
                <a:cs typeface="Times New Roman" panose="02020603050405020304" pitchFamily="18" charset="0"/>
              </a:rPr>
              <a:pPr algn="l">
                <a:spcBef>
                  <a:spcPct val="0"/>
                </a:spcBef>
              </a:pPr>
              <a:t>March 25, 2019</a:t>
            </a:fld>
            <a:endParaRPr lang="en-US" altLang="he-IL" smtClean="0">
              <a:cs typeface="Times New Roman" panose="02020603050405020304" pitchFamily="18" charset="0"/>
            </a:endParaRP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 smtClean="0">
                <a:cs typeface="Times New Roman" panose="02020603050405020304" pitchFamily="18" charset="0"/>
              </a:rPr>
              <a:t>Dr. Mark Last</a:t>
            </a:r>
          </a:p>
        </p:txBody>
      </p:sp>
      <p:sp>
        <p:nvSpPr>
          <p:cNvPr id="10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97B70CBB-6966-4C16-B29E-34EAECCBB74E}" type="slidenum">
              <a:rPr lang="he-IL" altLang="he-IL" smtClean="0"/>
              <a:pPr algn="l">
                <a:spcBef>
                  <a:spcPct val="0"/>
                </a:spcBef>
              </a:pPr>
              <a:t>5</a:t>
            </a:fld>
            <a:endParaRPr lang="en-US" altLang="he-IL" smtClean="0"/>
          </a:p>
        </p:txBody>
      </p:sp>
      <p:sp>
        <p:nvSpPr>
          <p:cNvPr id="1024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5" tIns="44065" rIns="88125" bIns="44065"/>
          <a:lstStyle>
            <a:lvl1pPr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he-IL">
                <a:latin typeface="Times New Roman" panose="02020603050405020304" pitchFamily="18" charset="0"/>
              </a:rPr>
              <a:t>Data Mining (BGU) - Lecture No. 10</a:t>
            </a:r>
          </a:p>
        </p:txBody>
      </p:sp>
      <p:sp>
        <p:nvSpPr>
          <p:cNvPr id="10247" name="Rectangle 3"/>
          <p:cNvSpPr txBox="1">
            <a:spLocks noGrp="1" noChangeArrowheads="1"/>
          </p:cNvSpPr>
          <p:nvPr/>
        </p:nvSpPr>
        <p:spPr bwMode="auto">
          <a:xfrm>
            <a:off x="3887788" y="0"/>
            <a:ext cx="297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5" tIns="44065" rIns="88125" bIns="44065"/>
          <a:lstStyle>
            <a:lvl1pPr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7A6718-C0A1-4A60-8708-F051089DAB1C}" type="datetime4">
              <a:rPr lang="en-US" altLang="he-IL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March 25, 2019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0248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5" tIns="44065" rIns="88125" bIns="44065" anchor="b"/>
          <a:lstStyle>
            <a:lvl1pPr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he-IL">
                <a:latin typeface="Times New Roman" panose="02020603050405020304" pitchFamily="18" charset="0"/>
              </a:rPr>
              <a:t>Dr. Mark Last</a:t>
            </a:r>
          </a:p>
        </p:txBody>
      </p:sp>
      <p:sp>
        <p:nvSpPr>
          <p:cNvPr id="1024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5" tIns="44065" rIns="88125" bIns="44065" anchor="b"/>
          <a:lstStyle>
            <a:lvl1pPr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C8D740-1FDB-48E8-9C2A-B95801E188F6}" type="slidenum">
              <a:rPr lang="he-IL" altLang="he-IL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0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5" tIns="44065" rIns="88125" bIns="44065"/>
          <a:lstStyle/>
          <a:p>
            <a:pPr eaLnBrk="1" hangingPunct="1"/>
            <a:r>
              <a:rPr lang="en-US" altLang="he-IL" smtClean="0">
                <a:latin typeface="Arial" panose="020B0604020202020204" pitchFamily="34" charset="0"/>
                <a:cs typeface="Arial" panose="020B0604020202020204" pitchFamily="34" charset="0"/>
              </a:rPr>
              <a:t>Alpha or alpha/2?</a:t>
            </a:r>
          </a:p>
          <a:p>
            <a:pPr eaLnBrk="1" hangingPunct="1"/>
            <a:r>
              <a:rPr lang="en-US" altLang="he-IL" smtClean="0">
                <a:latin typeface="Arial" panose="020B0604020202020204" pitchFamily="34" charset="0"/>
                <a:cs typeface="Arial" panose="020B0604020202020204" pitchFamily="34" charset="0"/>
              </a:rPr>
              <a:t>Explain z_alpha with a chart of the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57646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28BCB995-D3CB-454F-BE34-29FC925AA62D}" type="slidenum">
              <a:rPr lang="he-IL" altLang="he-IL" smtClean="0"/>
              <a:pPr algn="l">
                <a:spcBef>
                  <a:spcPct val="0"/>
                </a:spcBef>
              </a:pPr>
              <a:t>27</a:t>
            </a:fld>
            <a:endParaRPr lang="en-US" altLang="he-IL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e-IL" altLang="he-IL" smtClean="0">
                <a:latin typeface="Arial" panose="020B0604020202020204" pitchFamily="34" charset="0"/>
                <a:cs typeface="Arial" panose="020B0604020202020204" pitchFamily="34" charset="0"/>
              </a:rPr>
              <a:t>תצפיות</a:t>
            </a:r>
            <a:endParaRPr lang="en-US" altLang="he-IL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310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0A6562EB-91C5-433F-B9FF-FAE0E89245B1}" type="slidenum">
              <a:rPr lang="he-IL" altLang="he-IL" smtClean="0"/>
              <a:pPr algn="l">
                <a:spcBef>
                  <a:spcPct val="0"/>
                </a:spcBef>
              </a:pPr>
              <a:t>28</a:t>
            </a:fld>
            <a:endParaRPr lang="en-US" altLang="he-IL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 smtClean="0">
                <a:cs typeface="Times New Roman" panose="02020603050405020304" pitchFamily="18" charset="0"/>
              </a:rPr>
              <a:t>Data Mining (BGU) - Lecture No. 5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A523E48D-2157-4A6B-80EB-3D3C7258AE5E}" type="datetime4">
              <a:rPr lang="en-US" altLang="he-IL" smtClean="0">
                <a:cs typeface="Times New Roman" panose="02020603050405020304" pitchFamily="18" charset="0"/>
              </a:rPr>
              <a:pPr algn="l">
                <a:spcBef>
                  <a:spcPct val="0"/>
                </a:spcBef>
              </a:pPr>
              <a:t>March 25, 2019</a:t>
            </a:fld>
            <a:endParaRPr lang="en-US" altLang="he-IL" smtClean="0">
              <a:cs typeface="Times New Roman" panose="02020603050405020304" pitchFamily="18" charset="0"/>
            </a:endParaRP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 smtClean="0">
                <a:cs typeface="Times New Roman" panose="02020603050405020304" pitchFamily="18" charset="0"/>
              </a:rPr>
              <a:t>Dr. Mark Last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97AFA621-3F60-4C34-A192-D8CD96F0C77E}" type="slidenum">
              <a:rPr lang="he-IL" altLang="he-IL" smtClean="0"/>
              <a:pPr algn="l">
                <a:spcBef>
                  <a:spcPct val="0"/>
                </a:spcBef>
              </a:pPr>
              <a:t>6</a:t>
            </a:fld>
            <a:endParaRPr lang="en-US" altLang="he-IL" smtClean="0"/>
          </a:p>
        </p:txBody>
      </p:sp>
      <p:sp>
        <p:nvSpPr>
          <p:cNvPr id="1229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5" tIns="44065" rIns="88125" bIns="44065"/>
          <a:lstStyle>
            <a:lvl1pPr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he-IL">
                <a:latin typeface="Times New Roman" panose="02020603050405020304" pitchFamily="18" charset="0"/>
              </a:rPr>
              <a:t>Data Mining (BGU) - Lecture No. 10</a:t>
            </a:r>
          </a:p>
        </p:txBody>
      </p:sp>
      <p:sp>
        <p:nvSpPr>
          <p:cNvPr id="12295" name="Rectangle 3"/>
          <p:cNvSpPr txBox="1">
            <a:spLocks noGrp="1" noChangeArrowheads="1"/>
          </p:cNvSpPr>
          <p:nvPr/>
        </p:nvSpPr>
        <p:spPr bwMode="auto">
          <a:xfrm>
            <a:off x="3887788" y="0"/>
            <a:ext cx="297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5" tIns="44065" rIns="88125" bIns="44065"/>
          <a:lstStyle>
            <a:lvl1pPr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ECC8EE-9647-401D-8964-76E92F9491B9}" type="datetime4">
              <a:rPr lang="en-US" altLang="he-IL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March 25, 2019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2296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5" tIns="44065" rIns="88125" bIns="44065" anchor="b"/>
          <a:lstStyle>
            <a:lvl1pPr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he-IL">
                <a:latin typeface="Times New Roman" panose="02020603050405020304" pitchFamily="18" charset="0"/>
              </a:rPr>
              <a:t>Dr. Mark Last</a:t>
            </a:r>
          </a:p>
        </p:txBody>
      </p:sp>
      <p:sp>
        <p:nvSpPr>
          <p:cNvPr id="1229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5" tIns="44065" rIns="88125" bIns="44065" anchor="b"/>
          <a:lstStyle>
            <a:lvl1pPr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51E4A4-F961-45BD-BB55-E173BBDB35C5}" type="slidenum">
              <a:rPr lang="he-IL" altLang="he-IL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2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5" tIns="44065" rIns="88125" bIns="44065"/>
          <a:lstStyle/>
          <a:p>
            <a:pPr eaLnBrk="1" hangingPunct="1"/>
            <a:r>
              <a:rPr lang="en-US" altLang="he-IL" smtClean="0">
                <a:latin typeface="Arial" panose="020B0604020202020204" pitchFamily="34" charset="0"/>
                <a:cs typeface="Arial" panose="020B0604020202020204" pitchFamily="34" charset="0"/>
              </a:rPr>
              <a:t>Alpha or alpha/2?</a:t>
            </a:r>
          </a:p>
        </p:txBody>
      </p:sp>
    </p:spTree>
    <p:extLst>
      <p:ext uri="{BB962C8B-B14F-4D97-AF65-F5344CB8AC3E}">
        <p14:creationId xmlns:p14="http://schemas.microsoft.com/office/powerpoint/2010/main" val="3238175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 smtClean="0">
                <a:cs typeface="Times New Roman" panose="02020603050405020304" pitchFamily="18" charset="0"/>
              </a:rPr>
              <a:t>Data Mining (BGU) - Lecture No. 5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6B721D0F-6CFE-4F3F-A069-439EA8DA50EA}" type="datetime4">
              <a:rPr lang="en-US" altLang="he-IL" smtClean="0">
                <a:cs typeface="Times New Roman" panose="02020603050405020304" pitchFamily="18" charset="0"/>
              </a:rPr>
              <a:pPr algn="l">
                <a:spcBef>
                  <a:spcPct val="0"/>
                </a:spcBef>
              </a:pPr>
              <a:t>March 25, 2019</a:t>
            </a:fld>
            <a:endParaRPr lang="en-US" altLang="he-IL" smtClean="0">
              <a:cs typeface="Times New Roman" panose="02020603050405020304" pitchFamily="18" charset="0"/>
            </a:endParaRP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 smtClean="0">
                <a:cs typeface="Times New Roman" panose="02020603050405020304" pitchFamily="18" charset="0"/>
              </a:rPr>
              <a:t>Dr. Mark Last</a:t>
            </a:r>
          </a:p>
        </p:txBody>
      </p:sp>
      <p:sp>
        <p:nvSpPr>
          <p:cNvPr id="14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5A0C7B9E-1951-4CA1-81B8-D3BDCEACEEBD}" type="slidenum">
              <a:rPr lang="he-IL" altLang="he-IL" smtClean="0"/>
              <a:pPr algn="l">
                <a:spcBef>
                  <a:spcPct val="0"/>
                </a:spcBef>
              </a:pPr>
              <a:t>7</a:t>
            </a:fld>
            <a:endParaRPr lang="en-US" altLang="he-IL" smtClean="0"/>
          </a:p>
        </p:txBody>
      </p:sp>
      <p:sp>
        <p:nvSpPr>
          <p:cNvPr id="1434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5" tIns="44065" rIns="88125" bIns="44065"/>
          <a:lstStyle>
            <a:lvl1pPr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he-IL">
                <a:latin typeface="Times New Roman" panose="02020603050405020304" pitchFamily="18" charset="0"/>
              </a:rPr>
              <a:t>Data Mining (BGU) - Lecture No. 10</a:t>
            </a:r>
          </a:p>
        </p:txBody>
      </p:sp>
      <p:sp>
        <p:nvSpPr>
          <p:cNvPr id="14343" name="Rectangle 3"/>
          <p:cNvSpPr txBox="1">
            <a:spLocks noGrp="1" noChangeArrowheads="1"/>
          </p:cNvSpPr>
          <p:nvPr/>
        </p:nvSpPr>
        <p:spPr bwMode="auto">
          <a:xfrm>
            <a:off x="3887788" y="0"/>
            <a:ext cx="297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5" tIns="44065" rIns="88125" bIns="44065"/>
          <a:lstStyle>
            <a:lvl1pPr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0CB178-FEAB-4950-B86E-BEE2682B9A05}" type="datetime4">
              <a:rPr lang="en-US" altLang="he-IL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March 25, 2019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4344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5" tIns="44065" rIns="88125" bIns="44065" anchor="b"/>
          <a:lstStyle>
            <a:lvl1pPr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he-IL">
                <a:latin typeface="Times New Roman" panose="02020603050405020304" pitchFamily="18" charset="0"/>
              </a:rPr>
              <a:t>Dr. Mark Last</a:t>
            </a:r>
          </a:p>
        </p:txBody>
      </p:sp>
      <p:sp>
        <p:nvSpPr>
          <p:cNvPr id="1434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5" tIns="44065" rIns="88125" bIns="44065" anchor="b"/>
          <a:lstStyle>
            <a:lvl1pPr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8106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881063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A61D9A-15B3-4E68-9A3B-84C587226975}" type="slidenum">
              <a:rPr lang="he-IL" altLang="he-IL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4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5" tIns="44065" rIns="88125" bIns="44065"/>
          <a:lstStyle/>
          <a:p>
            <a:pPr eaLnBrk="1" hangingPunct="1"/>
            <a:endParaRPr lang="he-IL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395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 smtClean="0"/>
              <a:t>Data Mining (BGU) - Lecture No. 5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968B8FAA-DF6C-4F3C-8882-0F077C48BF3B}" type="datetime4">
              <a:rPr lang="en-US" altLang="he-IL" smtClean="0"/>
              <a:pPr algn="l">
                <a:spcBef>
                  <a:spcPct val="0"/>
                </a:spcBef>
              </a:pPr>
              <a:t>March 25, 2019</a:t>
            </a:fld>
            <a:endParaRPr lang="en-US" altLang="he-IL" smtClean="0"/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 smtClean="0"/>
              <a:t>Dr. Mark Last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ABC49433-F427-4FB6-BBE2-C3973146CFD2}" type="slidenum">
              <a:rPr lang="he-IL" altLang="he-IL" smtClean="0"/>
              <a:pPr algn="l">
                <a:spcBef>
                  <a:spcPct val="0"/>
                </a:spcBef>
              </a:pPr>
              <a:t>9</a:t>
            </a:fld>
            <a:endParaRPr lang="en-US" altLang="he-IL" smtClean="0"/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218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 smtClean="0"/>
              <a:t>Data Mining (BGU) - Lecture No. 5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60622A09-36F9-4FF2-9F9A-59BA9EACC971}" type="datetime4">
              <a:rPr lang="en-US" altLang="he-IL" smtClean="0"/>
              <a:pPr algn="l">
                <a:spcBef>
                  <a:spcPct val="0"/>
                </a:spcBef>
              </a:pPr>
              <a:t>March 25, 2019</a:t>
            </a:fld>
            <a:endParaRPr lang="en-US" altLang="he-IL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 smtClean="0"/>
              <a:t>Dr. Mark Last</a:t>
            </a:r>
          </a:p>
        </p:txBody>
      </p:sp>
      <p:sp>
        <p:nvSpPr>
          <p:cNvPr id="19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4BC544AF-6904-4F4C-8A22-76D0BF869ADD}" type="slidenum">
              <a:rPr lang="he-IL" altLang="he-IL" smtClean="0"/>
              <a:pPr algn="l">
                <a:spcBef>
                  <a:spcPct val="0"/>
                </a:spcBef>
              </a:pPr>
              <a:t>10</a:t>
            </a:fld>
            <a:endParaRPr lang="en-US" altLang="he-IL" smtClean="0"/>
          </a:p>
        </p:txBody>
      </p:sp>
      <p:sp>
        <p:nvSpPr>
          <p:cNvPr id="19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113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3BD40A5E-2975-4183-B0F4-A018353CFDFC}" type="slidenum">
              <a:rPr lang="he-IL" altLang="he-IL" smtClean="0"/>
              <a:pPr algn="l">
                <a:spcBef>
                  <a:spcPct val="0"/>
                </a:spcBef>
              </a:pPr>
              <a:t>11</a:t>
            </a:fld>
            <a:endParaRPr lang="en-US" altLang="he-IL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190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8C2DCB32-D014-4AAC-B48F-CC7B2E3A11F2}" type="slidenum">
              <a:rPr lang="he-IL" altLang="he-IL" smtClean="0"/>
              <a:pPr algn="l">
                <a:spcBef>
                  <a:spcPct val="0"/>
                </a:spcBef>
              </a:pPr>
              <a:t>13</a:t>
            </a:fld>
            <a:endParaRPr lang="en-US" altLang="he-IL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163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5DCEC038-8BEF-4AD5-8B32-796864D1D7D7}" type="slidenum">
              <a:rPr lang="he-IL" altLang="he-IL" smtClean="0"/>
              <a:pPr algn="l">
                <a:spcBef>
                  <a:spcPct val="0"/>
                </a:spcBef>
              </a:pPr>
              <a:t>15</a:t>
            </a:fld>
            <a:endParaRPr lang="en-US" altLang="he-IL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1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6F16-410B-4DC8-8332-C1C05CDA781E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569-E54C-4608-BBE3-A1B1F0558564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BC0A-80E3-463B-A891-1EE78FE84003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1B52-742D-433C-B3D5-2D7202A7CA4E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AD5-7B2F-41AC-BE0E-88C46C7C2882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C09A-4C7C-4FA0-A2D8-FAC8BC5C3641}" type="datetime1">
              <a:rPr lang="en-US" smtClean="0"/>
              <a:t>3/25/2019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EF91-6F27-472E-AEBC-59F570F56AF0}" type="datetime1">
              <a:rPr lang="en-US" smtClean="0"/>
              <a:t>3/25/2019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5199-0D6C-4139-A36F-FA52DDAD9F75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2360-B0DD-4619-9E07-440C423D1BC6}" type="datetime1">
              <a:rPr lang="en-US" smtClean="0"/>
              <a:t>3/25/2019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594A-4B1F-4645-B583-2C328F70E455}" type="datetime1">
              <a:rPr lang="en-US" smtClean="0"/>
              <a:t>3/25/2019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4F6CDF49-F55D-4973-B9C0-5A9E5F6C51FC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9.wmf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משנה 2"/>
          <p:cNvSpPr txBox="1">
            <a:spLocks/>
          </p:cNvSpPr>
          <p:nvPr/>
        </p:nvSpPr>
        <p:spPr>
          <a:xfrm>
            <a:off x="2811739" y="3304341"/>
            <a:ext cx="6399133" cy="1752144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he-IL" sz="2399" b="1" dirty="0">
                <a:solidFill>
                  <a:schemeClr val="tx2"/>
                </a:solidFill>
              </a:rPr>
              <a:t>#3 – </a:t>
            </a:r>
            <a:r>
              <a:rPr lang="en-US" altLang="he-IL" sz="2399" b="1" dirty="0">
                <a:solidFill>
                  <a:schemeClr val="tx2"/>
                </a:solidFill>
              </a:rPr>
              <a:t>Statistical hypothesis testing and </a:t>
            </a:r>
            <a:r>
              <a:rPr lang="en-US" altLang="he-IL" sz="2399" b="1" dirty="0" smtClean="0">
                <a:solidFill>
                  <a:schemeClr val="tx2"/>
                </a:solidFill>
              </a:rPr>
              <a:t>decision </a:t>
            </a:r>
            <a:r>
              <a:rPr lang="en-US" altLang="he-IL" sz="2399" b="1" dirty="0">
                <a:solidFill>
                  <a:schemeClr val="tx2"/>
                </a:solidFill>
              </a:rPr>
              <a:t>t</a:t>
            </a:r>
            <a:r>
              <a:rPr lang="en-US" altLang="he-IL" sz="2399" b="1" dirty="0" smtClean="0">
                <a:solidFill>
                  <a:schemeClr val="tx2"/>
                </a:solidFill>
              </a:rPr>
              <a:t>ree </a:t>
            </a:r>
            <a:r>
              <a:rPr lang="en-US" altLang="he-IL" sz="2399" b="1" dirty="0">
                <a:solidFill>
                  <a:schemeClr val="tx2"/>
                </a:solidFill>
              </a:rPr>
              <a:t>l</a:t>
            </a:r>
            <a:r>
              <a:rPr lang="en-US" altLang="he-IL" sz="2399" b="1" dirty="0" smtClean="0">
                <a:solidFill>
                  <a:schemeClr val="tx2"/>
                </a:solidFill>
              </a:rPr>
              <a:t>earning</a:t>
            </a:r>
            <a:endParaRPr lang="en-US" altLang="he-IL" sz="2399" b="1" dirty="0">
              <a:solidFill>
                <a:schemeClr val="tx2"/>
              </a:solidFill>
            </a:endParaRPr>
          </a:p>
          <a:p>
            <a:endParaRPr lang="en-US" altLang="he-IL" sz="2399" b="1" dirty="0">
              <a:solidFill>
                <a:schemeClr val="tx2"/>
              </a:solidFill>
            </a:endParaRPr>
          </a:p>
          <a:p>
            <a:r>
              <a:rPr lang="en-US" altLang="he-IL" sz="2399" b="1" dirty="0">
                <a:solidFill>
                  <a:schemeClr val="tx2"/>
                </a:solidFill>
              </a:rPr>
              <a:t>nivah@post.bgu.ac.il</a:t>
            </a:r>
          </a:p>
          <a:p>
            <a:endParaRPr lang="he-IL" altLang="he-IL" sz="2399" b="1" dirty="0">
              <a:solidFill>
                <a:schemeClr val="tx2"/>
              </a:solidFill>
            </a:endParaRPr>
          </a:p>
          <a:p>
            <a:endParaRPr lang="he-IL" altLang="he-IL" sz="2399" b="1" dirty="0">
              <a:solidFill>
                <a:schemeClr val="tx2"/>
              </a:solidFill>
            </a:endParaRPr>
          </a:p>
        </p:txBody>
      </p:sp>
      <p:sp>
        <p:nvSpPr>
          <p:cNvPr id="6" name="כותרת 1"/>
          <p:cNvSpPr>
            <a:spLocks noGrp="1"/>
          </p:cNvSpPr>
          <p:nvPr>
            <p:ph type="ctrTitle"/>
          </p:nvPr>
        </p:nvSpPr>
        <p:spPr>
          <a:xfrm>
            <a:off x="1446212" y="838200"/>
            <a:ext cx="101346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Data Science and Business Intelligence</a:t>
            </a:r>
            <a:r>
              <a:rPr lang="en-US" sz="4000" b="1" dirty="0">
                <a:solidFill>
                  <a:srgbClr val="0070C0"/>
                </a:solidFill>
              </a:rPr>
              <a:t/>
            </a:r>
            <a:br>
              <a:rPr lang="en-US" sz="4000" b="1" dirty="0">
                <a:solidFill>
                  <a:srgbClr val="0070C0"/>
                </a:solidFill>
              </a:rPr>
            </a:br>
            <a:r>
              <a:rPr lang="en-US" sz="4000" b="1" dirty="0">
                <a:solidFill>
                  <a:srgbClr val="0070C0"/>
                </a:solidFill>
              </a:rPr>
              <a:t> </a:t>
            </a:r>
            <a:endParaRPr lang="he-IL" sz="4000" b="1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F39F-6405-4A33-BCAB-87443FF66949}" type="datetime1">
              <a:rPr lang="en-US" smtClean="0"/>
              <a:t>3/25/2019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8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65" y="381000"/>
            <a:ext cx="7770376" cy="838656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ID3 Algorithm (cont’d)</a:t>
            </a:r>
            <a:endParaRPr lang="en-US" altLang="en-US" sz="4000" b="1" dirty="0">
              <a:solidFill>
                <a:srgbClr val="0070C0"/>
              </a:solidFill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2" y="1295400"/>
            <a:ext cx="10972800" cy="5257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attribute A that best classifies the examples </a:t>
            </a:r>
          </a:p>
          <a:p>
            <a:pPr>
              <a:lnSpc>
                <a:spcPct val="150000"/>
              </a:lnSpc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for each possible value of A</a:t>
            </a:r>
          </a:p>
          <a:p>
            <a:pPr marL="462281" lvl="2">
              <a:lnSpc>
                <a:spcPct val="150000"/>
              </a:lnSpc>
              <a:spcBef>
                <a:spcPts val="1800"/>
              </a:spcBef>
            </a:pP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tree (add a new branch to the tree corresponding to each value v of the attribute A)</a:t>
            </a:r>
          </a:p>
          <a:p>
            <a:pPr marL="462281" lvl="2">
              <a:lnSpc>
                <a:spcPct val="150000"/>
              </a:lnSpc>
              <a:spcBef>
                <a:spcPts val="1800"/>
              </a:spcBef>
            </a:pP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no examples having value v for the attribute A</a:t>
            </a:r>
          </a:p>
          <a:p>
            <a:pPr marL="690563" lvl="4" indent="-223838">
              <a:lnSpc>
                <a:spcPct val="150000"/>
              </a:lnSpc>
              <a:spcBef>
                <a:spcPts val="1800"/>
              </a:spcBef>
            </a:pP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leaf node below this branch labeled by the most common value in </a:t>
            </a:r>
            <a:r>
              <a:rPr lang="en-US" altLang="he-I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examples</a:t>
            </a:r>
            <a:endParaRPr lang="en-US" altLang="he-I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2281" lvl="2">
              <a:lnSpc>
                <a:spcPct val="150000"/>
              </a:lnSpc>
              <a:spcBef>
                <a:spcPts val="1800"/>
              </a:spcBef>
            </a:pP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marL="690563" lvl="4" indent="-223838">
              <a:lnSpc>
                <a:spcPct val="150000"/>
              </a:lnSpc>
              <a:spcBef>
                <a:spcPts val="1800"/>
              </a:spcBef>
            </a:pP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subtree below this new branch </a:t>
            </a:r>
          </a:p>
        </p:txBody>
      </p:sp>
      <p:sp>
        <p:nvSpPr>
          <p:cNvPr id="18436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1C2E64D1-C812-4026-92B3-9CFB929C8A4B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10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7EE-C08F-4F09-84A1-CD30C26208A4}" type="datetime1">
              <a:rPr lang="en-US" smtClean="0"/>
              <a:t>3/25/2019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55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ChangeArrowheads="1"/>
          </p:cNvSpPr>
          <p:nvPr/>
        </p:nvSpPr>
        <p:spPr bwMode="auto">
          <a:xfrm>
            <a:off x="1405747" y="259791"/>
            <a:ext cx="9700114" cy="737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rtl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2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Attribute 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Selection in ID3 </a:t>
            </a:r>
            <a:r>
              <a:rPr lang="en-US" sz="32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: Information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ChangeArrowheads="1"/>
              </p:cNvSpPr>
              <p:nvPr/>
            </p:nvSpPr>
            <p:spPr bwMode="auto">
              <a:xfrm>
                <a:off x="836612" y="1070524"/>
                <a:ext cx="10644175" cy="502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r" rtl="1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223838" indent="-223838" algn="l" rtl="0">
                  <a:spcBef>
                    <a:spcPts val="1800"/>
                  </a:spcBef>
                  <a:buClr>
                    <a:schemeClr val="accent2"/>
                  </a:buClr>
                  <a:buSzPct val="70000"/>
                  <a:buFont typeface="Arial" pitchFamily="34" charset="0"/>
                  <a:buChar char="•"/>
                </a:pP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the attribute with the highest information gain</a:t>
                </a:r>
              </a:p>
              <a:p>
                <a:pPr marL="223838" indent="-223838" algn="l" rtl="0">
                  <a:spcBef>
                    <a:spcPts val="1800"/>
                  </a:spcBef>
                  <a:buClr>
                    <a:schemeClr val="accent2"/>
                  </a:buClr>
                  <a:buSzPct val="70000"/>
                  <a:buFont typeface="Arial" pitchFamily="34" charset="0"/>
                  <a:buChar char="•"/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he-IL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probability that an arbitrary tuple in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belongs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he-IL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estimated by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he-I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he-I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he-I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he-I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|/|</m:t>
                    </m:r>
                    <m:r>
                      <a:rPr lang="en-US" altLang="he-I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he-I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altLang="he-I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3838" indent="-223838" algn="l" rtl="0">
                  <a:spcBef>
                    <a:spcPts val="1800"/>
                  </a:spcBef>
                  <a:buClr>
                    <a:schemeClr val="accent2"/>
                  </a:buClr>
                  <a:buSzPct val="70000"/>
                  <a:buFont typeface="Arial" pitchFamily="34" charset="0"/>
                  <a:buChar char="•"/>
                </a:pPr>
                <a:r>
                  <a:rPr lang="en-US" altLang="he-IL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Expected information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(entropy) needed to classify a tuple in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23838" indent="-223838" algn="l" rtl="0">
                  <a:spcBef>
                    <a:spcPts val="1800"/>
                  </a:spcBef>
                  <a:buClr>
                    <a:schemeClr val="accent2"/>
                  </a:buClr>
                  <a:buSzPct val="70000"/>
                  <a:buFont typeface="Arial" pitchFamily="34" charset="0"/>
                  <a:buChar char="•"/>
                </a:pPr>
                <a:endParaRPr lang="en-US" altLang="he-I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3838" indent="-223838" algn="l" rtl="0">
                  <a:spcBef>
                    <a:spcPts val="1800"/>
                  </a:spcBef>
                  <a:buClr>
                    <a:schemeClr val="accent2"/>
                  </a:buClr>
                  <a:buSzPct val="70000"/>
                  <a:buFont typeface="Arial" pitchFamily="34" charset="0"/>
                  <a:buChar char="•"/>
                </a:pPr>
                <a:r>
                  <a:rPr lang="en-US" altLang="he-IL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(conditional entropy) needed (after using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split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partitions) to classify D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23838" indent="-223838" algn="l" rtl="0">
                  <a:spcBef>
                    <a:spcPts val="1800"/>
                  </a:spcBef>
                  <a:buClr>
                    <a:schemeClr val="accent2"/>
                  </a:buClr>
                  <a:buSzPct val="70000"/>
                  <a:buFont typeface="Arial" pitchFamily="34" charset="0"/>
                  <a:buChar char="•"/>
                </a:pPr>
                <a:endParaRPr lang="en-US" altLang="he-I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3838" indent="-223838" algn="l" rtl="0">
                  <a:spcBef>
                    <a:spcPts val="1800"/>
                  </a:spcBef>
                  <a:buClr>
                    <a:schemeClr val="accent2"/>
                  </a:buClr>
                  <a:buSzPct val="70000"/>
                  <a:buFont typeface="Arial" pitchFamily="34" charset="0"/>
                  <a:buChar char="•"/>
                </a:pPr>
                <a:r>
                  <a:rPr lang="en-US" altLang="he-IL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gained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(mutual information) by branching on attribute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altLang="he-I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612" y="1070524"/>
                <a:ext cx="10644175" cy="5028704"/>
              </a:xfrm>
              <a:prstGeom prst="rect">
                <a:avLst/>
              </a:prstGeom>
              <a:blipFill>
                <a:blip r:embed="rId4"/>
                <a:stretch>
                  <a:fillRect l="-344" t="-970" r="-6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48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083579"/>
              </p:ext>
            </p:extLst>
          </p:nvPr>
        </p:nvGraphicFramePr>
        <p:xfrm>
          <a:off x="4099185" y="3013385"/>
          <a:ext cx="3268923" cy="838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2" name="Equation" r:id="rId5" imgW="1612900" imgH="431800" progId="Equation.3">
                  <p:embed/>
                </p:oleObj>
              </mc:Choice>
              <mc:Fallback>
                <p:oleObj name="Equation" r:id="rId5" imgW="1612900" imgH="431800" progId="Equation.3">
                  <p:embed/>
                  <p:pic>
                    <p:nvPicPr>
                      <p:cNvPr id="204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185" y="3013385"/>
                        <a:ext cx="3268923" cy="838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79830"/>
              </p:ext>
            </p:extLst>
          </p:nvPr>
        </p:nvGraphicFramePr>
        <p:xfrm>
          <a:off x="3275012" y="4431188"/>
          <a:ext cx="4093096" cy="949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משוואה" r:id="rId7" imgW="1892300" imgH="457200" progId="Equation.3">
                  <p:embed/>
                </p:oleObj>
              </mc:Choice>
              <mc:Fallback>
                <p:oleObj name="משוואה" r:id="rId7" imgW="1892300" imgH="457200" progId="Equation.3">
                  <p:embed/>
                  <p:pic>
                    <p:nvPicPr>
                      <p:cNvPr id="2048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2" y="4431188"/>
                        <a:ext cx="4093096" cy="949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974235"/>
              </p:ext>
            </p:extLst>
          </p:nvPr>
        </p:nvGraphicFramePr>
        <p:xfrm>
          <a:off x="3302260" y="5859256"/>
          <a:ext cx="4038600" cy="523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" name="Equation" r:id="rId9" imgW="1790700" imgH="215900" progId="Equation.3">
                  <p:embed/>
                </p:oleObj>
              </mc:Choice>
              <mc:Fallback>
                <p:oleObj name="Equation" r:id="rId9" imgW="1790700" imgH="215900" progId="Equation.3">
                  <p:embed/>
                  <p:pic>
                    <p:nvPicPr>
                      <p:cNvPr id="204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260" y="5859256"/>
                        <a:ext cx="4038600" cy="523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74D9A8B8-E5C9-4A2A-A6FC-65B178EC6AB1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11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B41C-C54A-4D84-9D61-A29DF9090CA2}" type="datetime1">
              <a:rPr lang="en-US" smtClean="0"/>
              <a:t>3/25/2019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78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כותרת 1"/>
          <p:cNvSpPr>
            <a:spLocks noGrp="1"/>
          </p:cNvSpPr>
          <p:nvPr>
            <p:ph type="title"/>
          </p:nvPr>
        </p:nvSpPr>
        <p:spPr>
          <a:xfrm>
            <a:off x="1653758" y="490077"/>
            <a:ext cx="9601200" cy="609600"/>
          </a:xfrm>
        </p:spPr>
        <p:txBody>
          <a:bodyPr>
            <a:normAutofit fontScale="90000"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ID3</a:t>
            </a:r>
            <a:endParaRPr lang="he-IL" altLang="he-IL" sz="4000" b="1" dirty="0">
              <a:solidFill>
                <a:srgbClr val="0070C0"/>
              </a:solidFill>
            </a:endParaRPr>
          </a:p>
        </p:txBody>
      </p:sp>
      <p:sp>
        <p:nvSpPr>
          <p:cNvPr id="24579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A500BE20-7572-4EDC-9AD9-9DD2C4C4C3E3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12</a:t>
            </a:fld>
            <a:endParaRPr lang="en-US" altLang="he-IL" sz="1400"/>
          </a:p>
        </p:txBody>
      </p:sp>
      <p:sp>
        <p:nvSpPr>
          <p:cNvPr id="5" name="מלבן מעוגל 4"/>
          <p:cNvSpPr/>
          <p:nvPr/>
        </p:nvSpPr>
        <p:spPr bwMode="auto">
          <a:xfrm flipH="1">
            <a:off x="5242194" y="1413303"/>
            <a:ext cx="1704436" cy="60531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/>
          <a:lstStyle/>
          <a:p>
            <a:pPr algn="ctr" eaLnBrk="1" hangingPunct="1">
              <a:defRPr/>
            </a:pPr>
            <a:r>
              <a:rPr lang="en-US" sz="1799" b="1" dirty="0">
                <a:solidFill>
                  <a:schemeClr val="bg1"/>
                </a:solidFill>
              </a:rPr>
              <a:t>Root node</a:t>
            </a:r>
            <a:endParaRPr lang="he-IL" sz="1799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6360" y="1505441"/>
            <a:ext cx="934795" cy="9236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>
            <a:spAutoFit/>
          </a:bodyPr>
          <a:lstStyle/>
          <a:p>
            <a:pPr eaLnBrk="1" hangingPunct="1">
              <a:defRPr/>
            </a:pPr>
            <a:r>
              <a:rPr lang="en-US" sz="1799" b="1" dirty="0">
                <a:solidFill>
                  <a:schemeClr val="tx1"/>
                </a:solidFill>
              </a:rPr>
              <a:t>A1</a:t>
            </a:r>
          </a:p>
          <a:p>
            <a:pPr eaLnBrk="1" hangingPunct="1">
              <a:defRPr/>
            </a:pPr>
            <a:r>
              <a:rPr lang="en-US" sz="1799" b="1" dirty="0">
                <a:solidFill>
                  <a:schemeClr val="tx1"/>
                </a:solidFill>
              </a:rPr>
              <a:t>A2</a:t>
            </a:r>
          </a:p>
          <a:p>
            <a:pPr eaLnBrk="1" hangingPunct="1">
              <a:defRPr/>
            </a:pPr>
            <a:r>
              <a:rPr lang="en-US" sz="1799" b="1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7" name="מלבן מעוגל 6"/>
          <p:cNvSpPr/>
          <p:nvPr/>
        </p:nvSpPr>
        <p:spPr bwMode="auto">
          <a:xfrm flipH="1">
            <a:off x="3814062" y="2679706"/>
            <a:ext cx="1704436" cy="605317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/>
          <a:lstStyle/>
          <a:p>
            <a:pPr algn="ctr" eaLnBrk="1" hangingPunct="1">
              <a:defRPr/>
            </a:pPr>
            <a:r>
              <a:rPr lang="en-US" sz="1799" b="1" dirty="0">
                <a:solidFill>
                  <a:schemeClr val="tx1"/>
                </a:solidFill>
              </a:rPr>
              <a:t>Value 1</a:t>
            </a:r>
            <a:endParaRPr lang="he-IL" sz="1799" b="1" dirty="0">
              <a:solidFill>
                <a:schemeClr val="tx1"/>
              </a:solidFill>
            </a:endParaRPr>
          </a:p>
        </p:txBody>
      </p:sp>
      <p:sp>
        <p:nvSpPr>
          <p:cNvPr id="8" name="מלבן מעוגל 7"/>
          <p:cNvSpPr/>
          <p:nvPr/>
        </p:nvSpPr>
        <p:spPr bwMode="auto">
          <a:xfrm flipH="1">
            <a:off x="6333686" y="2637120"/>
            <a:ext cx="1704436" cy="605317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/>
          <a:lstStyle/>
          <a:p>
            <a:pPr algn="ctr" eaLnBrk="1" hangingPunct="1">
              <a:defRPr/>
            </a:pPr>
            <a:r>
              <a:rPr lang="en-US" sz="1799" b="1" dirty="0">
                <a:solidFill>
                  <a:schemeClr val="tx1"/>
                </a:solidFill>
              </a:rPr>
              <a:t>Value 2</a:t>
            </a:r>
            <a:endParaRPr lang="he-IL" sz="1799" b="1" dirty="0">
              <a:solidFill>
                <a:schemeClr val="tx1"/>
              </a:solidFill>
            </a:endParaRPr>
          </a:p>
        </p:txBody>
      </p:sp>
      <p:cxnSp>
        <p:nvCxnSpPr>
          <p:cNvPr id="10" name="מחבר חץ ישר 9"/>
          <p:cNvCxnSpPr>
            <a:cxnSpLocks noChangeShapeType="1"/>
          </p:cNvCxnSpPr>
          <p:nvPr/>
        </p:nvCxnSpPr>
        <p:spPr bwMode="auto">
          <a:xfrm flipH="1">
            <a:off x="4439081" y="2018082"/>
            <a:ext cx="1655331" cy="6618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מחבר חץ ישר 11"/>
          <p:cNvCxnSpPr>
            <a:cxnSpLocks noChangeShapeType="1"/>
          </p:cNvCxnSpPr>
          <p:nvPr/>
        </p:nvCxnSpPr>
        <p:spPr bwMode="auto">
          <a:xfrm>
            <a:off x="6094414" y="2018082"/>
            <a:ext cx="936381" cy="61896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מלבן מעוגל 12"/>
          <p:cNvSpPr/>
          <p:nvPr/>
        </p:nvSpPr>
        <p:spPr bwMode="auto">
          <a:xfrm flipH="1">
            <a:off x="5590487" y="3788948"/>
            <a:ext cx="1439785" cy="605317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/>
          <a:lstStyle/>
          <a:p>
            <a:pPr algn="ctr" eaLnBrk="1" hangingPunct="1">
              <a:defRPr/>
            </a:pPr>
            <a:r>
              <a:rPr lang="en-US" sz="1799" b="1" dirty="0">
                <a:solidFill>
                  <a:schemeClr val="tx1"/>
                </a:solidFill>
              </a:rPr>
              <a:t>Value 1</a:t>
            </a:r>
            <a:endParaRPr lang="he-IL" sz="1799" b="1" dirty="0">
              <a:solidFill>
                <a:schemeClr val="tx1"/>
              </a:solidFill>
            </a:endParaRPr>
          </a:p>
        </p:txBody>
      </p:sp>
      <p:sp>
        <p:nvSpPr>
          <p:cNvPr id="15" name="מלבן מעוגל 14"/>
          <p:cNvSpPr/>
          <p:nvPr/>
        </p:nvSpPr>
        <p:spPr bwMode="auto">
          <a:xfrm flipH="1">
            <a:off x="7174251" y="3788948"/>
            <a:ext cx="1439785" cy="605317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/>
          <a:lstStyle/>
          <a:p>
            <a:pPr algn="ctr" eaLnBrk="1" hangingPunct="1">
              <a:defRPr/>
            </a:pPr>
            <a:r>
              <a:rPr lang="en-US" sz="1799" b="1" dirty="0">
                <a:solidFill>
                  <a:schemeClr val="tx1"/>
                </a:solidFill>
              </a:rPr>
              <a:t>Value 2</a:t>
            </a:r>
            <a:endParaRPr lang="he-IL" sz="1799" b="1" dirty="0">
              <a:solidFill>
                <a:schemeClr val="tx1"/>
              </a:solidFill>
            </a:endParaRPr>
          </a:p>
        </p:txBody>
      </p:sp>
      <p:sp>
        <p:nvSpPr>
          <p:cNvPr id="16" name="מלבן מעוגל 15"/>
          <p:cNvSpPr/>
          <p:nvPr/>
        </p:nvSpPr>
        <p:spPr bwMode="auto">
          <a:xfrm flipH="1">
            <a:off x="8830003" y="3788948"/>
            <a:ext cx="1439785" cy="605317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/>
          <a:lstStyle/>
          <a:p>
            <a:pPr algn="ctr" eaLnBrk="1" hangingPunct="1">
              <a:defRPr/>
            </a:pPr>
            <a:r>
              <a:rPr lang="en-US" sz="1799" b="1" dirty="0">
                <a:solidFill>
                  <a:schemeClr val="tx1"/>
                </a:solidFill>
              </a:rPr>
              <a:t>Value 3</a:t>
            </a:r>
            <a:endParaRPr lang="he-IL" sz="1799" b="1" dirty="0">
              <a:solidFill>
                <a:schemeClr val="tx1"/>
              </a:solidFill>
            </a:endParaRPr>
          </a:p>
        </p:txBody>
      </p:sp>
      <p:cxnSp>
        <p:nvCxnSpPr>
          <p:cNvPr id="18" name="מחבר חץ ישר 17"/>
          <p:cNvCxnSpPr>
            <a:cxnSpLocks noChangeShapeType="1"/>
          </p:cNvCxnSpPr>
          <p:nvPr/>
        </p:nvCxnSpPr>
        <p:spPr bwMode="auto">
          <a:xfrm flipH="1">
            <a:off x="6334062" y="3241724"/>
            <a:ext cx="696731" cy="54754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מחבר חץ ישר 19"/>
          <p:cNvCxnSpPr>
            <a:cxnSpLocks noChangeShapeType="1"/>
          </p:cNvCxnSpPr>
          <p:nvPr/>
        </p:nvCxnSpPr>
        <p:spPr bwMode="auto">
          <a:xfrm>
            <a:off x="7173632" y="3241724"/>
            <a:ext cx="576113" cy="54754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מחבר חץ ישר 21"/>
          <p:cNvCxnSpPr>
            <a:cxnSpLocks noChangeShapeType="1"/>
          </p:cNvCxnSpPr>
          <p:nvPr/>
        </p:nvCxnSpPr>
        <p:spPr bwMode="auto">
          <a:xfrm>
            <a:off x="7318058" y="3241724"/>
            <a:ext cx="2231444" cy="54754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מלבן מעוגל 22"/>
          <p:cNvSpPr/>
          <p:nvPr/>
        </p:nvSpPr>
        <p:spPr bwMode="auto">
          <a:xfrm flipH="1">
            <a:off x="6454358" y="4998063"/>
            <a:ext cx="1439785" cy="605317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/>
          <a:lstStyle/>
          <a:p>
            <a:pPr algn="ctr" eaLnBrk="1" hangingPunct="1">
              <a:defRPr/>
            </a:pPr>
            <a:r>
              <a:rPr lang="en-US" sz="1799" b="1" dirty="0">
                <a:solidFill>
                  <a:schemeClr val="tx1"/>
                </a:solidFill>
              </a:rPr>
              <a:t>Value 1</a:t>
            </a:r>
            <a:endParaRPr lang="he-IL" sz="1799" b="1" dirty="0">
              <a:solidFill>
                <a:schemeClr val="tx1"/>
              </a:solidFill>
            </a:endParaRPr>
          </a:p>
        </p:txBody>
      </p:sp>
      <p:sp>
        <p:nvSpPr>
          <p:cNvPr id="24" name="מלבן מעוגל 23"/>
          <p:cNvSpPr/>
          <p:nvPr/>
        </p:nvSpPr>
        <p:spPr bwMode="auto">
          <a:xfrm flipH="1">
            <a:off x="8110111" y="4983362"/>
            <a:ext cx="1439785" cy="605317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/>
          <a:lstStyle/>
          <a:p>
            <a:pPr algn="ctr" eaLnBrk="1" hangingPunct="1">
              <a:defRPr/>
            </a:pPr>
            <a:r>
              <a:rPr lang="en-US" sz="1799" b="1" dirty="0">
                <a:solidFill>
                  <a:schemeClr val="tx1"/>
                </a:solidFill>
              </a:rPr>
              <a:t>Value 2</a:t>
            </a:r>
            <a:endParaRPr lang="he-IL" sz="1799" b="1" dirty="0">
              <a:solidFill>
                <a:schemeClr val="tx1"/>
              </a:solidFill>
            </a:endParaRPr>
          </a:p>
        </p:txBody>
      </p:sp>
      <p:cxnSp>
        <p:nvCxnSpPr>
          <p:cNvPr id="26" name="מחבר חץ ישר 25"/>
          <p:cNvCxnSpPr>
            <a:cxnSpLocks noChangeShapeType="1"/>
          </p:cNvCxnSpPr>
          <p:nvPr/>
        </p:nvCxnSpPr>
        <p:spPr bwMode="auto">
          <a:xfrm flipH="1">
            <a:off x="7030794" y="4393950"/>
            <a:ext cx="791957" cy="58881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מחבר חץ ישר 27"/>
          <p:cNvCxnSpPr>
            <a:cxnSpLocks noChangeShapeType="1"/>
          </p:cNvCxnSpPr>
          <p:nvPr/>
        </p:nvCxnSpPr>
        <p:spPr bwMode="auto">
          <a:xfrm>
            <a:off x="7822750" y="4393950"/>
            <a:ext cx="791956" cy="58881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מלבן מעוגל 28"/>
          <p:cNvSpPr/>
          <p:nvPr/>
        </p:nvSpPr>
        <p:spPr bwMode="auto">
          <a:xfrm flipH="1">
            <a:off x="2206993" y="3888821"/>
            <a:ext cx="1439785" cy="605317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/>
          <a:lstStyle/>
          <a:p>
            <a:pPr algn="ctr" eaLnBrk="1" hangingPunct="1">
              <a:defRPr/>
            </a:pPr>
            <a:r>
              <a:rPr lang="en-US" sz="1799" b="1" dirty="0">
                <a:solidFill>
                  <a:schemeClr val="tx1"/>
                </a:solidFill>
              </a:rPr>
              <a:t>Value 1</a:t>
            </a:r>
            <a:endParaRPr lang="he-IL" sz="1799" b="1" dirty="0">
              <a:solidFill>
                <a:schemeClr val="tx1"/>
              </a:solidFill>
            </a:endParaRPr>
          </a:p>
        </p:txBody>
      </p:sp>
      <p:sp>
        <p:nvSpPr>
          <p:cNvPr id="30" name="מלבן מעוגל 29"/>
          <p:cNvSpPr/>
          <p:nvPr/>
        </p:nvSpPr>
        <p:spPr bwMode="auto">
          <a:xfrm flipH="1">
            <a:off x="3862745" y="3874120"/>
            <a:ext cx="1439785" cy="605317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/>
          <a:lstStyle/>
          <a:p>
            <a:pPr algn="ctr" eaLnBrk="1" hangingPunct="1">
              <a:defRPr/>
            </a:pPr>
            <a:r>
              <a:rPr lang="en-US" sz="1799" b="1" dirty="0">
                <a:solidFill>
                  <a:schemeClr val="tx1"/>
                </a:solidFill>
              </a:rPr>
              <a:t>Value 2</a:t>
            </a:r>
            <a:endParaRPr lang="he-IL" sz="1799" b="1" dirty="0">
              <a:solidFill>
                <a:schemeClr val="tx1"/>
              </a:solidFill>
            </a:endParaRPr>
          </a:p>
        </p:txBody>
      </p:sp>
      <p:cxnSp>
        <p:nvCxnSpPr>
          <p:cNvPr id="31" name="מחבר חץ ישר 30"/>
          <p:cNvCxnSpPr>
            <a:cxnSpLocks noChangeShapeType="1"/>
          </p:cNvCxnSpPr>
          <p:nvPr/>
        </p:nvCxnSpPr>
        <p:spPr bwMode="auto">
          <a:xfrm flipH="1">
            <a:off x="2782164" y="3284575"/>
            <a:ext cx="1512493" cy="58880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מחבר חץ ישר 31"/>
          <p:cNvCxnSpPr>
            <a:cxnSpLocks noChangeShapeType="1"/>
          </p:cNvCxnSpPr>
          <p:nvPr/>
        </p:nvCxnSpPr>
        <p:spPr bwMode="auto">
          <a:xfrm>
            <a:off x="4366075" y="3284575"/>
            <a:ext cx="0" cy="58880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34144" y="2124415"/>
            <a:ext cx="576112" cy="36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799"/>
              <a:t>A3</a:t>
            </a:r>
            <a:endParaRPr lang="he-IL" altLang="he-IL" sz="1799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741945" y="3357582"/>
            <a:ext cx="576113" cy="36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799"/>
              <a:t>A1</a:t>
            </a:r>
            <a:endParaRPr lang="he-IL" altLang="he-IL" sz="1799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533900" y="4571702"/>
            <a:ext cx="576112" cy="36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799"/>
              <a:t>A2</a:t>
            </a:r>
            <a:endParaRPr lang="he-IL" altLang="he-IL" sz="1799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647126" y="3419477"/>
            <a:ext cx="576113" cy="36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799"/>
              <a:t>A2</a:t>
            </a:r>
            <a:endParaRPr lang="he-IL" altLang="he-IL" sz="1799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1893-C805-45C5-8165-78F1F27ADF8B}" type="datetime1">
              <a:rPr lang="en-US" smtClean="0"/>
              <a:t>3/25/2019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4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827212" y="1316097"/>
            <a:ext cx="8494713" cy="4756150"/>
            <a:chOff x="1198" y="881"/>
            <a:chExt cx="5351" cy="2996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98" y="881"/>
              <a:ext cx="5351" cy="2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07" y="890"/>
              <a:ext cx="5333" cy="49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467" y="1143"/>
              <a:ext cx="52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Week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245" y="114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347" y="1141"/>
              <a:ext cx="87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Weather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292" y="1141"/>
              <a:ext cx="81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Parents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148" y="1141"/>
              <a:ext cx="72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Money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909" y="1141"/>
              <a:ext cx="163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Decision (Class)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09" y="1387"/>
              <a:ext cx="39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507" y="1387"/>
              <a:ext cx="64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Sunny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519" y="1387"/>
              <a:ext cx="42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299" y="1387"/>
              <a:ext cx="48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Rich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353" y="1387"/>
              <a:ext cx="80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Cinema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609" y="1632"/>
              <a:ext cx="39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507" y="1632"/>
              <a:ext cx="64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Sunny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62" y="1632"/>
              <a:ext cx="34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299" y="1632"/>
              <a:ext cx="48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Rich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386" y="1632"/>
              <a:ext cx="74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Tennis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609" y="1878"/>
              <a:ext cx="39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507" y="1878"/>
              <a:ext cx="65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Windy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519" y="1878"/>
              <a:ext cx="42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299" y="1878"/>
              <a:ext cx="48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Rich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353" y="1878"/>
              <a:ext cx="80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Cinema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609" y="2124"/>
              <a:ext cx="39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536" y="2124"/>
              <a:ext cx="59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Rainy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519" y="2124"/>
              <a:ext cx="42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289" y="2124"/>
              <a:ext cx="50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353" y="2124"/>
              <a:ext cx="80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Cinema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609" y="2369"/>
              <a:ext cx="39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536" y="2369"/>
              <a:ext cx="59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Rainy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562" y="2369"/>
              <a:ext cx="34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299" y="2369"/>
              <a:ext cx="48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Rich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81" y="2369"/>
              <a:ext cx="74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Stay in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1609" y="2615"/>
              <a:ext cx="39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536" y="2615"/>
              <a:ext cx="59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Rainy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519" y="2615"/>
              <a:ext cx="42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289" y="2615"/>
              <a:ext cx="50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353" y="2615"/>
              <a:ext cx="80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Cinema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1609" y="2861"/>
              <a:ext cx="39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507" y="2861"/>
              <a:ext cx="65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Windy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562" y="2861"/>
              <a:ext cx="34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289" y="2861"/>
              <a:ext cx="50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5353" y="2861"/>
              <a:ext cx="80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Cinema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609" y="3106"/>
              <a:ext cx="39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2507" y="3106"/>
              <a:ext cx="65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Windy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562" y="3106"/>
              <a:ext cx="34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4299" y="3106"/>
              <a:ext cx="48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Rich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244" y="3106"/>
              <a:ext cx="102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anose="020B0604020202020204" pitchFamily="34" charset="0"/>
                </a:rPr>
                <a:t>Shopping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1609" y="3352"/>
              <a:ext cx="39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2507" y="3352"/>
              <a:ext cx="65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Windy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3519" y="3352"/>
              <a:ext cx="42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299" y="3352"/>
              <a:ext cx="48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Rich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5353" y="3352"/>
              <a:ext cx="80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Cinema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557" y="3598"/>
              <a:ext cx="50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2507" y="3598"/>
              <a:ext cx="64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Sunny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3562" y="3598"/>
              <a:ext cx="34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4299" y="3598"/>
              <a:ext cx="48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Rich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5386" y="3598"/>
              <a:ext cx="74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Tennis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1198" y="881"/>
              <a:ext cx="0" cy="29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0" name="Rectangle 63"/>
            <p:cNvSpPr>
              <a:spLocks noChangeArrowheads="1"/>
            </p:cNvSpPr>
            <p:nvPr/>
          </p:nvSpPr>
          <p:spPr bwMode="auto">
            <a:xfrm>
              <a:off x="1198" y="881"/>
              <a:ext cx="19" cy="29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1" name="Line 64"/>
            <p:cNvSpPr>
              <a:spLocks noChangeShapeType="1"/>
            </p:cNvSpPr>
            <p:nvPr/>
          </p:nvSpPr>
          <p:spPr bwMode="auto">
            <a:xfrm>
              <a:off x="2299" y="900"/>
              <a:ext cx="0" cy="29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9" name="Rectangle 65"/>
            <p:cNvSpPr>
              <a:spLocks noChangeArrowheads="1"/>
            </p:cNvSpPr>
            <p:nvPr/>
          </p:nvSpPr>
          <p:spPr bwMode="auto">
            <a:xfrm>
              <a:off x="2299" y="900"/>
              <a:ext cx="19" cy="29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0" name="Line 66"/>
            <p:cNvSpPr>
              <a:spLocks noChangeShapeType="1"/>
            </p:cNvSpPr>
            <p:nvPr/>
          </p:nvSpPr>
          <p:spPr bwMode="auto">
            <a:xfrm>
              <a:off x="3245" y="900"/>
              <a:ext cx="0" cy="29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1" name="Rectangle 67"/>
            <p:cNvSpPr>
              <a:spLocks noChangeArrowheads="1"/>
            </p:cNvSpPr>
            <p:nvPr/>
          </p:nvSpPr>
          <p:spPr bwMode="auto">
            <a:xfrm>
              <a:off x="3245" y="900"/>
              <a:ext cx="19" cy="29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2" name="Line 68"/>
            <p:cNvSpPr>
              <a:spLocks noChangeShapeType="1"/>
            </p:cNvSpPr>
            <p:nvPr/>
          </p:nvSpPr>
          <p:spPr bwMode="auto">
            <a:xfrm>
              <a:off x="4100" y="900"/>
              <a:ext cx="0" cy="29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3" name="Rectangle 69"/>
            <p:cNvSpPr>
              <a:spLocks noChangeArrowheads="1"/>
            </p:cNvSpPr>
            <p:nvPr/>
          </p:nvSpPr>
          <p:spPr bwMode="auto">
            <a:xfrm>
              <a:off x="4100" y="900"/>
              <a:ext cx="19" cy="29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4" name="Line 70"/>
            <p:cNvSpPr>
              <a:spLocks noChangeShapeType="1"/>
            </p:cNvSpPr>
            <p:nvPr/>
          </p:nvSpPr>
          <p:spPr bwMode="auto">
            <a:xfrm>
              <a:off x="4861" y="900"/>
              <a:ext cx="0" cy="29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5" name="Rectangle 71"/>
            <p:cNvSpPr>
              <a:spLocks noChangeArrowheads="1"/>
            </p:cNvSpPr>
            <p:nvPr/>
          </p:nvSpPr>
          <p:spPr bwMode="auto">
            <a:xfrm>
              <a:off x="4861" y="900"/>
              <a:ext cx="19" cy="29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6" name="Line 72"/>
            <p:cNvSpPr>
              <a:spLocks noChangeShapeType="1"/>
            </p:cNvSpPr>
            <p:nvPr/>
          </p:nvSpPr>
          <p:spPr bwMode="auto">
            <a:xfrm>
              <a:off x="6525" y="900"/>
              <a:ext cx="0" cy="29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7" name="Rectangle 73"/>
            <p:cNvSpPr>
              <a:spLocks noChangeArrowheads="1"/>
            </p:cNvSpPr>
            <p:nvPr/>
          </p:nvSpPr>
          <p:spPr bwMode="auto">
            <a:xfrm>
              <a:off x="6525" y="900"/>
              <a:ext cx="19" cy="29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8" name="Line 74"/>
            <p:cNvSpPr>
              <a:spLocks noChangeShapeType="1"/>
            </p:cNvSpPr>
            <p:nvPr/>
          </p:nvSpPr>
          <p:spPr bwMode="auto">
            <a:xfrm>
              <a:off x="1217" y="881"/>
              <a:ext cx="53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0" name="Line 76"/>
            <p:cNvSpPr>
              <a:spLocks noChangeShapeType="1"/>
            </p:cNvSpPr>
            <p:nvPr/>
          </p:nvSpPr>
          <p:spPr bwMode="auto">
            <a:xfrm>
              <a:off x="1217" y="1372"/>
              <a:ext cx="53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1" name="Rectangle 77"/>
            <p:cNvSpPr>
              <a:spLocks noChangeArrowheads="1"/>
            </p:cNvSpPr>
            <p:nvPr/>
          </p:nvSpPr>
          <p:spPr bwMode="auto">
            <a:xfrm>
              <a:off x="1217" y="1372"/>
              <a:ext cx="532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2" name="Line 78"/>
            <p:cNvSpPr>
              <a:spLocks noChangeShapeType="1"/>
            </p:cNvSpPr>
            <p:nvPr/>
          </p:nvSpPr>
          <p:spPr bwMode="auto">
            <a:xfrm>
              <a:off x="1217" y="1618"/>
              <a:ext cx="53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3" name="Rectangle 79"/>
            <p:cNvSpPr>
              <a:spLocks noChangeArrowheads="1"/>
            </p:cNvSpPr>
            <p:nvPr/>
          </p:nvSpPr>
          <p:spPr bwMode="auto">
            <a:xfrm>
              <a:off x="1217" y="1618"/>
              <a:ext cx="532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4" name="Line 80"/>
            <p:cNvSpPr>
              <a:spLocks noChangeShapeType="1"/>
            </p:cNvSpPr>
            <p:nvPr/>
          </p:nvSpPr>
          <p:spPr bwMode="auto">
            <a:xfrm>
              <a:off x="1217" y="1864"/>
              <a:ext cx="53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5" name="Rectangle 81"/>
            <p:cNvSpPr>
              <a:spLocks noChangeArrowheads="1"/>
            </p:cNvSpPr>
            <p:nvPr/>
          </p:nvSpPr>
          <p:spPr bwMode="auto">
            <a:xfrm>
              <a:off x="1217" y="1864"/>
              <a:ext cx="532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6" name="Line 82"/>
            <p:cNvSpPr>
              <a:spLocks noChangeShapeType="1"/>
            </p:cNvSpPr>
            <p:nvPr/>
          </p:nvSpPr>
          <p:spPr bwMode="auto">
            <a:xfrm>
              <a:off x="1217" y="2109"/>
              <a:ext cx="53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7" name="Rectangle 83"/>
            <p:cNvSpPr>
              <a:spLocks noChangeArrowheads="1"/>
            </p:cNvSpPr>
            <p:nvPr/>
          </p:nvSpPr>
          <p:spPr bwMode="auto">
            <a:xfrm>
              <a:off x="1217" y="2109"/>
              <a:ext cx="532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8" name="Line 84"/>
            <p:cNvSpPr>
              <a:spLocks noChangeShapeType="1"/>
            </p:cNvSpPr>
            <p:nvPr/>
          </p:nvSpPr>
          <p:spPr bwMode="auto">
            <a:xfrm>
              <a:off x="1217" y="2355"/>
              <a:ext cx="53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9" name="Rectangle 85"/>
            <p:cNvSpPr>
              <a:spLocks noChangeArrowheads="1"/>
            </p:cNvSpPr>
            <p:nvPr/>
          </p:nvSpPr>
          <p:spPr bwMode="auto">
            <a:xfrm>
              <a:off x="1217" y="2355"/>
              <a:ext cx="532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30" name="Line 86"/>
            <p:cNvSpPr>
              <a:spLocks noChangeShapeType="1"/>
            </p:cNvSpPr>
            <p:nvPr/>
          </p:nvSpPr>
          <p:spPr bwMode="auto">
            <a:xfrm>
              <a:off x="1217" y="2601"/>
              <a:ext cx="53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31" name="Rectangle 87"/>
            <p:cNvSpPr>
              <a:spLocks noChangeArrowheads="1"/>
            </p:cNvSpPr>
            <p:nvPr/>
          </p:nvSpPr>
          <p:spPr bwMode="auto">
            <a:xfrm>
              <a:off x="1217" y="2601"/>
              <a:ext cx="532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32" name="Line 88"/>
            <p:cNvSpPr>
              <a:spLocks noChangeShapeType="1"/>
            </p:cNvSpPr>
            <p:nvPr/>
          </p:nvSpPr>
          <p:spPr bwMode="auto">
            <a:xfrm>
              <a:off x="1217" y="2847"/>
              <a:ext cx="53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33" name="Rectangle 89"/>
            <p:cNvSpPr>
              <a:spLocks noChangeArrowheads="1"/>
            </p:cNvSpPr>
            <p:nvPr/>
          </p:nvSpPr>
          <p:spPr bwMode="auto">
            <a:xfrm>
              <a:off x="1217" y="2847"/>
              <a:ext cx="5327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34" name="Line 90"/>
            <p:cNvSpPr>
              <a:spLocks noChangeShapeType="1"/>
            </p:cNvSpPr>
            <p:nvPr/>
          </p:nvSpPr>
          <p:spPr bwMode="auto">
            <a:xfrm>
              <a:off x="1217" y="3092"/>
              <a:ext cx="53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35" name="Rectangle 91"/>
            <p:cNvSpPr>
              <a:spLocks noChangeArrowheads="1"/>
            </p:cNvSpPr>
            <p:nvPr/>
          </p:nvSpPr>
          <p:spPr bwMode="auto">
            <a:xfrm>
              <a:off x="1217" y="3092"/>
              <a:ext cx="532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36" name="Line 92"/>
            <p:cNvSpPr>
              <a:spLocks noChangeShapeType="1"/>
            </p:cNvSpPr>
            <p:nvPr/>
          </p:nvSpPr>
          <p:spPr bwMode="auto">
            <a:xfrm>
              <a:off x="1217" y="3338"/>
              <a:ext cx="53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37" name="Rectangle 93"/>
            <p:cNvSpPr>
              <a:spLocks noChangeArrowheads="1"/>
            </p:cNvSpPr>
            <p:nvPr/>
          </p:nvSpPr>
          <p:spPr bwMode="auto">
            <a:xfrm>
              <a:off x="1217" y="3338"/>
              <a:ext cx="532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38" name="Line 94"/>
            <p:cNvSpPr>
              <a:spLocks noChangeShapeType="1"/>
            </p:cNvSpPr>
            <p:nvPr/>
          </p:nvSpPr>
          <p:spPr bwMode="auto">
            <a:xfrm>
              <a:off x="1217" y="3584"/>
              <a:ext cx="53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39" name="Rectangle 95"/>
            <p:cNvSpPr>
              <a:spLocks noChangeArrowheads="1"/>
            </p:cNvSpPr>
            <p:nvPr/>
          </p:nvSpPr>
          <p:spPr bwMode="auto">
            <a:xfrm>
              <a:off x="1217" y="3584"/>
              <a:ext cx="532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40" name="Line 96"/>
            <p:cNvSpPr>
              <a:spLocks noChangeShapeType="1"/>
            </p:cNvSpPr>
            <p:nvPr/>
          </p:nvSpPr>
          <p:spPr bwMode="auto">
            <a:xfrm>
              <a:off x="1217" y="3829"/>
              <a:ext cx="53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41" name="Rectangle 97"/>
            <p:cNvSpPr>
              <a:spLocks noChangeArrowheads="1"/>
            </p:cNvSpPr>
            <p:nvPr/>
          </p:nvSpPr>
          <p:spPr bwMode="auto">
            <a:xfrm>
              <a:off x="1217" y="3829"/>
              <a:ext cx="532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602" name="Rectangle 457"/>
          <p:cNvSpPr>
            <a:spLocks noGrp="1" noChangeArrowheads="1"/>
          </p:cNvSpPr>
          <p:nvPr>
            <p:ph type="title"/>
          </p:nvPr>
        </p:nvSpPr>
        <p:spPr>
          <a:xfrm>
            <a:off x="3988425" y="-3610"/>
            <a:ext cx="8227457" cy="1142702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An Example…</a:t>
            </a:r>
          </a:p>
        </p:txBody>
      </p:sp>
      <p:sp>
        <p:nvSpPr>
          <p:cNvPr id="25605" name="Rectangle 46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574118" y="1341981"/>
            <a:ext cx="1441075" cy="79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25606" name="Rectangle 46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015193" y="1341981"/>
            <a:ext cx="1366482" cy="79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25607" name="Rectangle 4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381675" y="1414989"/>
            <a:ext cx="1225231" cy="71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25608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F76E029A-DF2C-43B1-ACD8-FAB9FA871C34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13</a:t>
            </a:fld>
            <a:endParaRPr lang="en-US" altLang="he-IL" sz="1400"/>
          </a:p>
        </p:txBody>
      </p:sp>
      <p:sp>
        <p:nvSpPr>
          <p:cNvPr id="9" name="הסבר מלבני מעוגל 8"/>
          <p:cNvSpPr/>
          <p:nvPr/>
        </p:nvSpPr>
        <p:spPr bwMode="auto">
          <a:xfrm>
            <a:off x="1922913" y="404314"/>
            <a:ext cx="1728337" cy="603093"/>
          </a:xfrm>
          <a:prstGeom prst="wedgeRoundRectCallout">
            <a:avLst>
              <a:gd name="adj1" fmla="val 5171"/>
              <a:gd name="adj2" fmla="val 16690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tIns="182832" rtlCol="1" anchor="ctr" anchorCtr="1"/>
          <a:lstStyle/>
          <a:p>
            <a:pPr algn="r" rtl="1" eaLnBrk="1" hangingPunct="1">
              <a:defRPr/>
            </a:pPr>
            <a:r>
              <a:rPr lang="en-US" sz="1799" b="1" dirty="0">
                <a:solidFill>
                  <a:schemeClr val="tx1"/>
                </a:solidFill>
              </a:rPr>
              <a:t>Meaningless</a:t>
            </a:r>
          </a:p>
          <a:p>
            <a:pPr algn="r" rtl="1" eaLnBrk="1" hangingPunct="1">
              <a:defRPr/>
            </a:pPr>
            <a:endParaRPr lang="he-IL" sz="1799" b="1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6515-F268-4B73-B7E3-BE0ADA5A4FA8}" type="datetime1">
              <a:rPr lang="en-US" smtClean="0"/>
              <a:t>3/25/2019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3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כותרת 1"/>
          <p:cNvSpPr>
            <a:spLocks noGrp="1"/>
          </p:cNvSpPr>
          <p:nvPr>
            <p:ph type="title"/>
          </p:nvPr>
        </p:nvSpPr>
        <p:spPr>
          <a:xfrm>
            <a:off x="1516207" y="76200"/>
            <a:ext cx="9601200" cy="1143000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ID3 Example</a:t>
            </a:r>
            <a:endParaRPr lang="he-IL" altLang="he-IL" sz="4000" b="1" dirty="0">
              <a:solidFill>
                <a:srgbClr val="0070C0"/>
              </a:solidFill>
            </a:endParaRPr>
          </a:p>
        </p:txBody>
      </p:sp>
      <p:sp>
        <p:nvSpPr>
          <p:cNvPr id="5" name="מלבן מעוגל 4"/>
          <p:cNvSpPr/>
          <p:nvPr/>
        </p:nvSpPr>
        <p:spPr bwMode="auto">
          <a:xfrm flipH="1">
            <a:off x="4341812" y="1600200"/>
            <a:ext cx="2743201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</a:rPr>
              <a:t>Root node</a:t>
            </a:r>
          </a:p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</a:rPr>
              <a:t>C=6,T=2,Si=1, </a:t>
            </a:r>
            <a:r>
              <a:rPr lang="en-US" b="1" dirty="0" err="1">
                <a:solidFill>
                  <a:schemeClr val="bg1"/>
                </a:solidFill>
              </a:rPr>
              <a:t>Sh</a:t>
            </a:r>
            <a:r>
              <a:rPr lang="en-US" b="1" dirty="0">
                <a:solidFill>
                  <a:schemeClr val="bg1"/>
                </a:solidFill>
              </a:rPr>
              <a:t>=1 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EE7F-AAFE-4187-808E-E41086EE0419}" type="datetime1">
              <a:rPr lang="en-US" smtClean="0"/>
              <a:t>3/25/2019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9161" y="38100"/>
            <a:ext cx="9601200" cy="1143000"/>
          </a:xfrm>
        </p:spPr>
        <p:txBody>
          <a:bodyPr>
            <a:noAutofit/>
          </a:bodyPr>
          <a:lstStyle/>
          <a:p>
            <a:pPr rtl="1">
              <a:defRPr/>
            </a:pPr>
            <a:r>
              <a:rPr lang="en-US" altLang="he-IL" sz="4000" b="1" dirty="0" smtClean="0">
                <a:solidFill>
                  <a:srgbClr val="0070C0"/>
                </a:solidFill>
              </a:rPr>
              <a:t>ID3 to </a:t>
            </a:r>
            <a:r>
              <a:rPr lang="en-US" altLang="he-IL" sz="4000" b="1" dirty="0">
                <a:solidFill>
                  <a:srgbClr val="0070C0"/>
                </a:solidFill>
              </a:rPr>
              <a:t>build a decision tree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506" y="1581150"/>
            <a:ext cx="9601200" cy="4191000"/>
          </a:xfrm>
        </p:spPr>
        <p:txBody>
          <a:bodyPr>
            <a:normAutofit/>
          </a:bodyPr>
          <a:lstStyle/>
          <a:p>
            <a:pPr algn="l" rtl="0" eaLnBrk="1" hangingPunct="1"/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out which attribute will be put into the node at the top of our tree: </a:t>
            </a:r>
          </a:p>
          <a:p>
            <a:pPr algn="l" rtl="0" eaLnBrk="1" hangingPunct="1">
              <a:buFontTx/>
              <a:buNone/>
            </a:pPr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he-IL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he-IL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oney</a:t>
            </a:r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 rtl="0" eaLnBrk="1" hangingPunct="1"/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do this, we </a:t>
            </a:r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to calculate: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6" name="Rectangle 5"/>
              <p:cNvSpPr>
                <a:spLocks noChangeArrowheads="1"/>
              </p:cNvSpPr>
              <p:nvPr/>
            </p:nvSpPr>
            <p:spPr bwMode="auto">
              <a:xfrm>
                <a:off x="593232" y="3195944"/>
                <a:ext cx="11173058" cy="492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he-IL" sz="1999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sz="1999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he-IL" sz="1999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he-IL" sz="1999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he-IL" sz="1999" dirty="0"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he-IL" sz="1999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he-IL" sz="1999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he-IL" sz="1999" i="1" baseline="-30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𝑐𝑖𝑛𝑒𝑚𝑎</m:t>
                    </m:r>
                    <m:r>
                      <a:rPr lang="en-US" altLang="he-IL" sz="1999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he-IL" sz="1999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he-IL" sz="1999" i="1" baseline="-30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he-IL" sz="1999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he-IL" sz="1999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he-IL" sz="1999" i="1" baseline="-30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𝑐𝑖𝑛𝑒𝑚𝑎</m:t>
                    </m:r>
                    <m:r>
                      <a:rPr lang="en-US" altLang="he-IL" sz="1999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−</m:t>
                    </m:r>
                    <m:r>
                      <a:rPr lang="en-US" altLang="he-IL" sz="1999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he-IL" sz="1999" i="1" baseline="-30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𝑡𝑒𝑛𝑛𝑖𝑠</m:t>
                    </m:r>
                    <m:r>
                      <a:rPr lang="en-US" altLang="he-IL" sz="1999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he-IL" sz="1999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he-IL" sz="1999" i="1" baseline="-30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he-IL" sz="1999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he-IL" sz="1999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he-IL" sz="1999" i="1" baseline="-30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𝑡𝑒𝑛𝑛𝑖𝑠</m:t>
                    </m:r>
                    <m:r>
                      <a:rPr lang="en-US" altLang="he-IL" sz="1999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−</m:t>
                    </m:r>
                    <m:r>
                      <a:rPr lang="en-US" altLang="he-IL" sz="1999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he-IL" sz="1999" i="1" baseline="-30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he-IL" sz="1999" i="1" baseline="-30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he-IL" sz="1999" i="1" baseline="-30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𝑜𝑝𝑝𝑖𝑛𝑔</m:t>
                    </m:r>
                    <m:r>
                      <a:rPr lang="en-US" altLang="he-IL" sz="1999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he-IL" sz="1999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he-IL" sz="1999" i="1" baseline="-30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he-IL" sz="1999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he-IL" sz="1999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he-IL" sz="1999" i="1" baseline="-30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he-IL" sz="1999" i="1" baseline="-30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he-IL" sz="1999" i="1" baseline="-30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𝑜𝑝𝑝𝑖𝑛𝑔</m:t>
                    </m:r>
                    <m:r>
                      <a:rPr lang="en-US" altLang="he-IL" sz="1999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−</m:t>
                    </m:r>
                    <m:r>
                      <a:rPr lang="en-US" altLang="he-IL" sz="1999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he-IL" sz="1999" i="1" baseline="-30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𝑠𝑡𝑎𝑦</m:t>
                    </m:r>
                    <m:r>
                      <a:rPr lang="en-US" altLang="he-IL" sz="1999" i="1" baseline="-30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he-IL" sz="1999" i="1" baseline="-30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r>
                      <a:rPr lang="en-US" altLang="he-IL" sz="1999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he-IL" sz="1999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he-IL" sz="1999" i="1" baseline="-30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he-IL" sz="1999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he-IL" sz="1999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he-IL" sz="1999" i="1" baseline="-30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𝑠𝑡𝑎𝑦</m:t>
                    </m:r>
                    <m:r>
                      <a:rPr lang="en-US" altLang="he-IL" sz="1999" i="1" baseline="-30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he-IL" sz="1999" i="1" baseline="-30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r>
                      <a:rPr lang="en-US" altLang="he-IL" sz="1999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en-US" altLang="he-IL" sz="1999" dirty="0"/>
              </a:p>
            </p:txBody>
          </p:sp>
        </mc:Choice>
        <mc:Fallback>
          <p:sp>
            <p:nvSpPr>
              <p:cNvPr id="2867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232" y="3195944"/>
                <a:ext cx="11173058" cy="492251"/>
              </a:xfrm>
              <a:prstGeom prst="rect">
                <a:avLst/>
              </a:prstGeom>
              <a:blipFill>
                <a:blip r:embed="rId3"/>
                <a:stretch>
                  <a:fillRect l="-218" b="-148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77" name="Rectangle 8"/>
              <p:cNvSpPr>
                <a:spLocks noChangeArrowheads="1"/>
              </p:cNvSpPr>
              <p:nvPr/>
            </p:nvSpPr>
            <p:spPr bwMode="auto">
              <a:xfrm>
                <a:off x="563935" y="3899432"/>
                <a:ext cx="11124007" cy="8307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1999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−(</m:t>
                      </m:r>
                      <m:r>
                        <a:rPr lang="en-US" altLang="he-IL" sz="1999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he-IL" sz="1999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altLang="he-IL" sz="1999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he-IL" sz="1999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∗ </m:t>
                      </m:r>
                      <m:r>
                        <m:rPr>
                          <m:sty m:val="p"/>
                        </m:rPr>
                        <a:rPr lang="en-US" altLang="he-IL" sz="1999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he-IL" sz="1999" i="1" baseline="-30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−(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∗ </m:t>
                      </m:r>
                      <m:r>
                        <m:rPr>
                          <m:sty m:val="p"/>
                        </m:rP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he-IL" sz="1999" i="1" baseline="-30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−(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∗ </m:t>
                      </m:r>
                      <m:r>
                        <m:rPr>
                          <m:sty m:val="p"/>
                        </m:rP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he-IL" sz="1999" i="1" baseline="-30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−(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∗ </m:t>
                      </m:r>
                      <m:r>
                        <m:rPr>
                          <m:sty m:val="p"/>
                        </m:rP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he-IL" sz="1999" i="1" baseline="-30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he-IL" sz="1999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  <m:oMath xmlns:m="http://schemas.openxmlformats.org/officeDocument/2006/math">
                      <m:r>
                        <a:rPr lang="en-US" altLang="he-IL" sz="1999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altLang="he-IL" sz="1999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he-IL" sz="1999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he-IL" sz="1999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𝟓𝟕𝟏</m:t>
                      </m:r>
                      <m:r>
                        <a:rPr lang="en-US" altLang="he-IL" sz="1999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he-IL" sz="1999" b="1" dirty="0"/>
              </a:p>
            </p:txBody>
          </p:sp>
        </mc:Choice>
        <mc:Fallback>
          <p:sp>
            <p:nvSpPr>
              <p:cNvPr id="28677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935" y="3899432"/>
                <a:ext cx="11124007" cy="830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9" name="Picture 11" descr="MCj0338158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256" y="5754082"/>
            <a:ext cx="1183967" cy="110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62D037F5-2757-4FF6-BE2E-9EE4A2463D10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15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6DFB-C2CC-4C29-9A54-839BE9106ABB}" type="datetime1">
              <a:rPr lang="en-US" smtClean="0"/>
              <a:t>3/25/2019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2" y="533400"/>
            <a:ext cx="10668000" cy="6003309"/>
          </a:xfrm>
        </p:spPr>
        <p:txBody>
          <a:bodyPr>
            <a:normAutofit fontScale="92500" lnSpcReduction="20000"/>
          </a:bodyPr>
          <a:lstStyle/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249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lets calculate the gain for the </a:t>
            </a:r>
            <a:r>
              <a:rPr lang="en-US" altLang="he-IL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en-US" altLang="he-IL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attribute:</a:t>
            </a:r>
            <a:endParaRPr lang="en-US" altLang="he-IL" sz="249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1999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Gain(D, weather) = 1.571 – </a:t>
            </a:r>
            <a:r>
              <a:rPr lang="en-US" altLang="he-IL" sz="1999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en-US" altLang="he-IL" sz="1999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en-US" altLang="he-IL" sz="1999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altLang="he-IL" sz="199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1999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en-US" altLang="he-IL" sz="1999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en-US" altLang="he-IL" sz="1999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 = (|</a:t>
            </a:r>
            <a:r>
              <a:rPr lang="en-US" altLang="he-IL" sz="1999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n-US" altLang="he-IL" sz="1999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|/10)*</a:t>
            </a:r>
            <a:r>
              <a:rPr lang="en-US" altLang="he-IL" sz="1999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</a:t>
            </a:r>
            <a:r>
              <a:rPr lang="en-US" altLang="he-IL" sz="1999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n-US" altLang="he-IL" sz="1999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1999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(|</a:t>
            </a:r>
            <a:r>
              <a:rPr lang="en-US" altLang="he-IL" sz="1999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windy</a:t>
            </a:r>
            <a:r>
              <a:rPr lang="en-US" altLang="he-IL" sz="1999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|/10)*</a:t>
            </a:r>
            <a:r>
              <a:rPr lang="en-US" altLang="he-IL" sz="1999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</a:t>
            </a:r>
            <a:r>
              <a:rPr lang="en-US" altLang="he-IL" sz="1999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windy</a:t>
            </a:r>
            <a:r>
              <a:rPr lang="en-US" altLang="he-IL" sz="1999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1999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(|</a:t>
            </a:r>
            <a:r>
              <a:rPr lang="en-US" altLang="he-IL" sz="1999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rainy</a:t>
            </a:r>
            <a:r>
              <a:rPr lang="en-US" altLang="he-IL" sz="1999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|/10)*</a:t>
            </a:r>
            <a:r>
              <a:rPr lang="en-US" altLang="he-IL" sz="1999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</a:t>
            </a:r>
            <a:r>
              <a:rPr lang="en-US" altLang="he-IL" sz="1999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rainy</a:t>
            </a:r>
            <a:r>
              <a:rPr lang="en-US" altLang="he-IL" sz="1999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1999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he-IL" sz="199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1999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2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</a:t>
            </a:r>
            <a:r>
              <a:rPr lang="en-US" altLang="he-IL" sz="23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300" baseline="-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n-US" altLang="he-IL" sz="2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-p</a:t>
            </a:r>
            <a:r>
              <a:rPr lang="en-US" altLang="he-IL" sz="23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cinema|sunny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he-IL" sz="23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3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23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cinema|sunny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)-p</a:t>
            </a:r>
            <a:r>
              <a:rPr lang="en-US" altLang="he-IL" sz="23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tennis|sunny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he-IL" sz="23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3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23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tennis|sunny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= -(1/3)*log</a:t>
            </a:r>
            <a:r>
              <a:rPr lang="en-US" altLang="he-IL" sz="23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(1/3)-(2/3)*log</a:t>
            </a:r>
            <a:r>
              <a:rPr lang="en-US" altLang="he-IL" sz="23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(2/3) = 0.918</a:t>
            </a: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2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</a:t>
            </a:r>
            <a:r>
              <a:rPr lang="en-US" altLang="he-IL" sz="23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3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windy</a:t>
            </a:r>
            <a:r>
              <a:rPr lang="en-US" altLang="he-IL" sz="2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-p</a:t>
            </a:r>
            <a:r>
              <a:rPr lang="en-US" altLang="he-IL" sz="23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cinema|windy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he-IL" sz="23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3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23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cinema|windy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–p</a:t>
            </a:r>
            <a:r>
              <a:rPr lang="en-US" altLang="he-IL" sz="23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shopping|windy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he-IL" sz="23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3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23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shopping|windy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= -(3/4)*log</a:t>
            </a:r>
            <a:r>
              <a:rPr lang="en-US" altLang="he-IL" sz="23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(3/4)-(1/4)*log</a:t>
            </a:r>
            <a:r>
              <a:rPr lang="en-US" altLang="he-IL" sz="23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(1/4) = 0.811</a:t>
            </a: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2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</a:t>
            </a:r>
            <a:r>
              <a:rPr lang="en-US" altLang="he-IL" sz="23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3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rainy</a:t>
            </a:r>
            <a:r>
              <a:rPr lang="en-US" altLang="he-IL" sz="2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-p</a:t>
            </a:r>
            <a:r>
              <a:rPr lang="en-US" altLang="he-IL" sz="23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cinema|rainy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he-IL" sz="23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3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23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cinema|wind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–p</a:t>
            </a:r>
            <a:r>
              <a:rPr lang="en-US" altLang="he-IL" sz="23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stay_in|rainy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he-IL" sz="23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3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23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stay_in|rainy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= -(2/3)*log</a:t>
            </a:r>
            <a:r>
              <a:rPr lang="en-US" altLang="he-IL" sz="23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(2/3)-(1/3)*log</a:t>
            </a:r>
            <a:r>
              <a:rPr lang="en-US" altLang="he-IL" sz="23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(1/3) = 0.918</a:t>
            </a: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Gain(D, weather) = 1.571 - (3/10)*</a:t>
            </a:r>
            <a:r>
              <a:rPr lang="en-US" altLang="he-IL" sz="2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</a:t>
            </a:r>
            <a:r>
              <a:rPr lang="en-US" altLang="he-IL" sz="21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100" baseline="-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n-US" altLang="he-IL" sz="2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(4/10)*</a:t>
            </a:r>
            <a:r>
              <a:rPr lang="en-US" altLang="he-IL" sz="2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</a:t>
            </a:r>
            <a:r>
              <a:rPr lang="en-US" altLang="he-IL" sz="21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100" baseline="-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windy</a:t>
            </a:r>
            <a:r>
              <a:rPr lang="en-US" altLang="he-IL" sz="2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(3/10)*</a:t>
            </a:r>
            <a:r>
              <a:rPr lang="en-US" altLang="he-IL" sz="2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</a:t>
            </a:r>
            <a:r>
              <a:rPr lang="en-US" altLang="he-IL" sz="21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100" baseline="-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rainy</a:t>
            </a:r>
            <a:r>
              <a:rPr lang="en-US" altLang="he-IL" sz="2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he-IL" sz="2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0.69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284412" y="2223784"/>
            <a:ext cx="914400" cy="345214"/>
          </a:xfrm>
          <a:prstGeom prst="wedgeRoundRectCallout">
            <a:avLst>
              <a:gd name="adj1" fmla="val -30870"/>
              <a:gd name="adj2" fmla="val 101611"/>
              <a:gd name="adj3" fmla="val 16667"/>
            </a:avLst>
          </a:prstGeom>
          <a:solidFill>
            <a:schemeClr val="tx2">
              <a:lumMod val="20000"/>
              <a:lumOff val="80000"/>
              <a:alpha val="72156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400" dirty="0" smtClean="0">
                <a:solidFill>
                  <a:srgbClr val="121328"/>
                </a:solidFill>
              </a:rPr>
              <a:t>(</a:t>
            </a:r>
            <a:r>
              <a:rPr lang="en-US" altLang="he-IL" sz="1400" dirty="0">
                <a:solidFill>
                  <a:srgbClr val="121328"/>
                </a:solidFill>
              </a:rPr>
              <a:t>2,1,0,0)</a:t>
            </a:r>
            <a:endParaRPr lang="en-US" altLang="he-IL" sz="1400" dirty="0"/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2185840" y="3337952"/>
            <a:ext cx="914402" cy="331501"/>
          </a:xfrm>
          <a:prstGeom prst="wedgeRoundRectCallout">
            <a:avLst>
              <a:gd name="adj1" fmla="val -30870"/>
              <a:gd name="adj2" fmla="val 101611"/>
              <a:gd name="adj3" fmla="val 16667"/>
            </a:avLst>
          </a:prstGeom>
          <a:solidFill>
            <a:schemeClr val="tx2">
              <a:lumMod val="20000"/>
              <a:lumOff val="80000"/>
              <a:alpha val="72156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400" dirty="0" smtClean="0">
                <a:solidFill>
                  <a:srgbClr val="121328"/>
                </a:solidFill>
              </a:rPr>
              <a:t>(</a:t>
            </a:r>
            <a:r>
              <a:rPr lang="en-US" altLang="he-IL" sz="1400" dirty="0">
                <a:solidFill>
                  <a:srgbClr val="121328"/>
                </a:solidFill>
              </a:rPr>
              <a:t>3,0,1,0)</a:t>
            </a:r>
            <a:endParaRPr lang="en-US" altLang="he-IL" sz="1400" dirty="0"/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2185840" y="4440859"/>
            <a:ext cx="914402" cy="319234"/>
          </a:xfrm>
          <a:prstGeom prst="wedgeRoundRectCallout">
            <a:avLst>
              <a:gd name="adj1" fmla="val -30870"/>
              <a:gd name="adj2" fmla="val 101611"/>
              <a:gd name="adj3" fmla="val 16667"/>
            </a:avLst>
          </a:prstGeom>
          <a:solidFill>
            <a:schemeClr val="tx2">
              <a:lumMod val="20000"/>
              <a:lumOff val="80000"/>
              <a:alpha val="72156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400" dirty="0" smtClean="0">
                <a:solidFill>
                  <a:srgbClr val="121328"/>
                </a:solidFill>
              </a:rPr>
              <a:t>(</a:t>
            </a:r>
            <a:r>
              <a:rPr lang="en-US" altLang="he-IL" sz="1400" dirty="0">
                <a:solidFill>
                  <a:srgbClr val="121328"/>
                </a:solidFill>
              </a:rPr>
              <a:t>2,0,0,1)</a:t>
            </a:r>
            <a:endParaRPr lang="en-US" altLang="he-IL" sz="1400" dirty="0"/>
          </a:p>
        </p:txBody>
      </p:sp>
    </p:spTree>
    <p:extLst>
      <p:ext uri="{BB962C8B-B14F-4D97-AF65-F5344CB8AC3E}">
        <p14:creationId xmlns:p14="http://schemas.microsoft.com/office/powerpoint/2010/main" val="33467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6212" y="609600"/>
            <a:ext cx="10210800" cy="5399269"/>
          </a:xfrm>
        </p:spPr>
        <p:txBody>
          <a:bodyPr>
            <a:normAutofit/>
          </a:bodyPr>
          <a:lstStyle/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2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lets calculate the gain for the </a:t>
            </a:r>
            <a:r>
              <a:rPr lang="en-US" altLang="he-IL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r>
              <a:rPr lang="en-US" altLang="he-IL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attribute:</a:t>
            </a: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1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Gain(D, parents) = 1.571 - (|D</a:t>
            </a:r>
            <a:r>
              <a:rPr lang="en-US" altLang="he-IL" sz="19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altLang="he-IL" sz="1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|/10)*</a:t>
            </a: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Info(D</a:t>
            </a:r>
            <a:r>
              <a:rPr lang="en-US" altLang="he-IL" sz="1999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1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(|</a:t>
            </a:r>
            <a:r>
              <a:rPr lang="en-US" altLang="he-IL" sz="199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he-IL" sz="1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|/10)*</a:t>
            </a: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</a:t>
            </a:r>
            <a:r>
              <a:rPr lang="en-US" altLang="he-IL" sz="1999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1999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Info(D</a:t>
            </a:r>
            <a:r>
              <a:rPr lang="en-US" altLang="he-IL" sz="1999" baseline="-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-p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cinema|yes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1999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cinema|yes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= -(5/5)*log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(5/5)= 0</a:t>
            </a: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</a:t>
            </a:r>
            <a:r>
              <a:rPr lang="en-US" altLang="he-IL" sz="1999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-p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tennis|no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1999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tennis|no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–p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stay_in|no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1999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stay_in|no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-p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cinema|no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1999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cinenema|no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shopping|no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1999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shopping|no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= -(2/5)*log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(2/5)-(1/5)*log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(1/5)- (1/5)*log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(1/5)-(1/5)*log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(1/5) = 1.922</a:t>
            </a: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Gain(D, parents) = 1.571 - (5/10)*</a:t>
            </a: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Info(D</a:t>
            </a:r>
            <a:r>
              <a:rPr lang="en-US" altLang="he-IL" sz="1999" baseline="-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(5/10)*</a:t>
            </a: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</a:t>
            </a:r>
            <a:r>
              <a:rPr lang="en-US" altLang="he-IL" sz="1999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he-IL" sz="19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0.61</a:t>
            </a:r>
          </a:p>
        </p:txBody>
      </p:sp>
      <p:sp>
        <p:nvSpPr>
          <p:cNvPr id="32773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0A6BBCF3-9BC3-4C0A-9587-2CCB0B9CCCB2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17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7B0-2609-4EA5-80AB-42F01C7C3930}" type="datetime1">
              <a:rPr lang="en-US" smtClean="0"/>
              <a:t>3/25/2019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4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2" y="754458"/>
            <a:ext cx="10287000" cy="5399269"/>
          </a:xfrm>
        </p:spPr>
        <p:txBody>
          <a:bodyPr>
            <a:normAutofit/>
          </a:bodyPr>
          <a:lstStyle/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2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lets calculate the gain for the </a:t>
            </a:r>
            <a:r>
              <a:rPr lang="en-US" altLang="he-IL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en-US" altLang="he-IL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attribute:</a:t>
            </a: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1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Gain(D, money) = 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1.571 - (|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|/10)*</a:t>
            </a: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</a:t>
            </a:r>
            <a:r>
              <a:rPr lang="en-US" altLang="he-IL" sz="1999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</a:t>
            </a: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(|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|/10)*</a:t>
            </a: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</a:t>
            </a:r>
            <a:r>
              <a:rPr lang="en-US" altLang="he-IL" sz="1999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he-IL" sz="1999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1999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</a:t>
            </a:r>
            <a:r>
              <a:rPr lang="en-US" altLang="he-IL" sz="1999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</a:t>
            </a: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-p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cinema|rich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1999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cinema|rich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-p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tennis|rich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1999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tennis|rich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–p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stay_in|rich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1999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stay_in|rich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-p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1999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= -(3/7)*log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(3/7)-(2/7)*log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(2/7)-(1/7)*log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(1/7)-(1/7)*log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(1/7)= 1.842</a:t>
            </a: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</a:t>
            </a:r>
            <a:r>
              <a:rPr lang="en-US" altLang="he-IL" sz="1999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-p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cinema|no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1999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cinema|no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= -(3/3)*log</a:t>
            </a:r>
            <a:r>
              <a:rPr lang="en-US" altLang="he-IL" sz="1999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(3/3) = 0</a:t>
            </a:r>
          </a:p>
          <a:p>
            <a:pPr marL="1950453" indent="-1950453">
              <a:lnSpc>
                <a:spcPct val="120000"/>
              </a:lnSpc>
              <a:buNone/>
            </a:pP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Gain(D, money) = 1.571 - (7/10)*</a:t>
            </a:r>
            <a:r>
              <a:rPr lang="en-US" altLang="he-IL" sz="1999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</a:t>
            </a:r>
            <a:r>
              <a:rPr lang="en-US" altLang="he-IL" sz="1999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</a:t>
            </a: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(3/10)*</a:t>
            </a:r>
            <a:r>
              <a:rPr lang="en-US" altLang="he-IL" sz="1999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</a:t>
            </a:r>
            <a:r>
              <a:rPr lang="en-US" altLang="he-IL" sz="1999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lang="en-US" altLang="he-IL" sz="199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he-IL" sz="19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0.28</a:t>
            </a:r>
          </a:p>
        </p:txBody>
      </p:sp>
      <p:sp>
        <p:nvSpPr>
          <p:cNvPr id="3482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55D56461-83BA-4A41-9686-7BF2A0F75158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18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C8CA-3C60-4732-9273-3BE1543CB8A6}" type="datetime1">
              <a:rPr lang="en-US" smtClean="0"/>
              <a:t>3/25/2019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9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891994"/>
              </p:ext>
            </p:extLst>
          </p:nvPr>
        </p:nvGraphicFramePr>
        <p:xfrm>
          <a:off x="2589212" y="1981200"/>
          <a:ext cx="6934200" cy="2819400"/>
        </p:xfrm>
        <a:graphic>
          <a:graphicData uri="http://schemas.openxmlformats.org/drawingml/2006/table">
            <a:tbl>
              <a:tblPr rtl="1" firstRow="1" bandRow="1">
                <a:tableStyleId>{0660B408-B3CF-4A94-85FC-2B1E0A45F4A2}</a:tableStyleId>
              </a:tblPr>
              <a:tblGrid>
                <a:gridCol w="472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Gain</a:t>
                      </a:r>
                      <a:endParaRPr lang="he-IL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45722" marB="45722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he-IL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45722" marB="457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he-IL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45722" marB="45722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Weather</a:t>
                      </a:r>
                      <a:endParaRPr lang="he-IL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45722" marB="457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he-IL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45722" marB="45722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Parents</a:t>
                      </a:r>
                      <a:endParaRPr lang="he-IL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  <a:endParaRPr lang="he-IL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45722" marB="45722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Money</a:t>
                      </a:r>
                      <a:endParaRPr lang="he-IL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45722" marB="457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87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76C12882-80E6-48EE-9911-D97D2D813107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19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0580-5E91-4891-898B-797C623C6E34}" type="datetime1">
              <a:rPr lang="en-US" smtClean="0"/>
              <a:t>3/25/2019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0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כותרת 1"/>
          <p:cNvSpPr>
            <a:spLocks noGrp="1"/>
          </p:cNvSpPr>
          <p:nvPr>
            <p:ph type="title"/>
          </p:nvPr>
        </p:nvSpPr>
        <p:spPr>
          <a:xfrm>
            <a:off x="1516207" y="63913"/>
            <a:ext cx="9601200" cy="1143000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Model </a:t>
            </a:r>
            <a:r>
              <a:rPr lang="en-US" altLang="he-IL" sz="4000" b="1" dirty="0" smtClean="0">
                <a:solidFill>
                  <a:srgbClr val="0070C0"/>
                </a:solidFill>
              </a:rPr>
              <a:t>Estimation</a:t>
            </a:r>
            <a:endParaRPr lang="he-IL" altLang="he-IL" sz="4000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051885"/>
              </p:ext>
            </p:extLst>
          </p:nvPr>
        </p:nvGraphicFramePr>
        <p:xfrm>
          <a:off x="912812" y="1536756"/>
          <a:ext cx="7854902" cy="4290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2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C266495A-637E-4604-A5C7-867DD41577BF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2</a:t>
            </a:fld>
            <a:endParaRPr lang="en-US" altLang="he-IL" sz="1400"/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8801446" y="2243269"/>
            <a:ext cx="26631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accuracy (=100-Train error)</a:t>
            </a:r>
            <a:endParaRPr lang="he-IL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8801446" y="4191000"/>
            <a:ext cx="26631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(=100-Test error)</a:t>
            </a:r>
            <a:endParaRPr lang="he-IL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8801446" y="5681684"/>
            <a:ext cx="26631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Rule</a:t>
            </a:r>
            <a:endParaRPr lang="he-IL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122B-E946-4AB4-B7F2-6BD6FC2BC884}" type="datetime1">
              <a:rPr lang="en-US" smtClean="0"/>
              <a:t>3/25/2019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6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5015" y="986492"/>
            <a:ext cx="10022092" cy="4894575"/>
          </a:xfrm>
          <a:ln w="19050">
            <a:noFill/>
            <a:miter lim="800000"/>
            <a:headEnd/>
            <a:tailEnd/>
          </a:ln>
        </p:spPr>
        <p:txBody>
          <a:bodyPr/>
          <a:lstStyle/>
          <a:p>
            <a:pPr marL="0" indent="0" algn="l" rtl="0" eaLnBrk="1" hangingPunct="1">
              <a:buNone/>
            </a:pPr>
            <a:r>
              <a:rPr lang="en-US" altLang="he-IL" sz="2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node in the decision tree will be the </a:t>
            </a:r>
            <a:r>
              <a:rPr lang="en-US" altLang="he-IL" sz="29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en-US" altLang="he-IL" sz="2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attribute.</a:t>
            </a:r>
          </a:p>
          <a:p>
            <a:pPr marL="0" indent="0" algn="l" rtl="0" eaLnBrk="1" hangingPunct="1">
              <a:buNone/>
            </a:pPr>
            <a:r>
              <a:rPr lang="en-US" altLang="he-IL" sz="2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look at the first branch. </a:t>
            </a:r>
            <a:r>
              <a:rPr lang="en-US" altLang="he-IL" sz="299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he-IL" sz="2999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n-US" altLang="he-IL" sz="2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{W1, W2, W10}. </a:t>
            </a:r>
            <a:endParaRPr lang="en-US" altLang="he-IL" sz="299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put a default categorization leaf node here (Why?).  </a:t>
            </a:r>
          </a:p>
        </p:txBody>
      </p:sp>
      <p:sp>
        <p:nvSpPr>
          <p:cNvPr id="37892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3238029C-C1B7-4BA4-8489-11E07BE2DB1B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20</a:t>
            </a:fld>
            <a:endParaRPr lang="en-US" altLang="he-IL" sz="1400"/>
          </a:p>
        </p:txBody>
      </p:sp>
      <p:grpSp>
        <p:nvGrpSpPr>
          <p:cNvPr id="5" name="Group 4"/>
          <p:cNvGrpSpPr/>
          <p:nvPr/>
        </p:nvGrpSpPr>
        <p:grpSpPr>
          <a:xfrm>
            <a:off x="1699471" y="3370575"/>
            <a:ext cx="8229600" cy="2667000"/>
            <a:chOff x="2039407" y="3842534"/>
            <a:chExt cx="7670570" cy="2284479"/>
          </a:xfrm>
        </p:grpSpPr>
        <p:sp>
          <p:nvSpPr>
            <p:cNvPr id="6" name="מלבן מעוגל 5"/>
            <p:cNvSpPr/>
            <p:nvPr/>
          </p:nvSpPr>
          <p:spPr bwMode="auto">
            <a:xfrm flipH="1">
              <a:off x="2303373" y="5276845"/>
              <a:ext cx="2207212" cy="605317"/>
            </a:xfrm>
            <a:prstGeom prst="round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Sunny (n=3)</a:t>
              </a:r>
            </a:p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C=1, T=2, </a:t>
              </a:r>
              <a:r>
                <a:rPr lang="en-US" sz="1400" b="1" dirty="0" err="1">
                  <a:solidFill>
                    <a:schemeClr val="tx1"/>
                  </a:solidFill>
                </a:rPr>
                <a:t>Sh</a:t>
              </a:r>
              <a:r>
                <a:rPr lang="en-US" sz="1400" b="1" dirty="0">
                  <a:solidFill>
                    <a:schemeClr val="tx1"/>
                  </a:solidFill>
                </a:rPr>
                <a:t>=0, Si=0</a:t>
              </a:r>
              <a:endParaRPr lang="he-I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מלבן מעוגל 6"/>
            <p:cNvSpPr/>
            <p:nvPr/>
          </p:nvSpPr>
          <p:spPr bwMode="auto">
            <a:xfrm flipH="1">
              <a:off x="5123363" y="5212525"/>
              <a:ext cx="2088109" cy="605317"/>
            </a:xfrm>
            <a:prstGeom prst="round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Windy (n=4)</a:t>
              </a:r>
            </a:p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C=3, T=0, </a:t>
              </a:r>
              <a:r>
                <a:rPr lang="en-US" sz="1400" b="1" dirty="0" err="1">
                  <a:solidFill>
                    <a:schemeClr val="tx1"/>
                  </a:solidFill>
                </a:rPr>
                <a:t>Sh</a:t>
              </a:r>
              <a:r>
                <a:rPr lang="en-US" sz="1400" b="1" dirty="0">
                  <a:solidFill>
                    <a:schemeClr val="tx1"/>
                  </a:solidFill>
                </a:rPr>
                <a:t>=1, Si=0</a:t>
              </a:r>
              <a:endParaRPr lang="he-IL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7899" name="מחבר חץ ישר 7"/>
            <p:cNvCxnSpPr>
              <a:cxnSpLocks noChangeShapeType="1"/>
            </p:cNvCxnSpPr>
            <p:nvPr/>
          </p:nvCxnSpPr>
          <p:spPr bwMode="auto">
            <a:xfrm flipH="1">
              <a:off x="3329261" y="4493102"/>
              <a:ext cx="2555209" cy="6618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0" name="מחבר חץ ישר 8"/>
            <p:cNvCxnSpPr>
              <a:cxnSpLocks noChangeShapeType="1"/>
            </p:cNvCxnSpPr>
            <p:nvPr/>
          </p:nvCxnSpPr>
          <p:spPr bwMode="auto">
            <a:xfrm>
              <a:off x="6167419" y="4476443"/>
              <a:ext cx="0" cy="6618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1" name="TextBox 9"/>
            <p:cNvSpPr txBox="1">
              <a:spLocks noChangeArrowheads="1"/>
            </p:cNvSpPr>
            <p:nvPr/>
          </p:nvSpPr>
          <p:spPr bwMode="auto">
            <a:xfrm>
              <a:off x="4959845" y="4644537"/>
              <a:ext cx="1295063" cy="369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799" dirty="0"/>
                <a:t>Weather</a:t>
              </a:r>
              <a:endParaRPr lang="he-IL" altLang="he-IL" sz="1799" dirty="0"/>
            </a:p>
          </p:txBody>
        </p:sp>
        <p:sp>
          <p:nvSpPr>
            <p:cNvPr id="11" name="מלבן מעוגל 10"/>
            <p:cNvSpPr/>
            <p:nvPr/>
          </p:nvSpPr>
          <p:spPr bwMode="auto">
            <a:xfrm flipH="1">
              <a:off x="7646164" y="5138259"/>
              <a:ext cx="2063813" cy="605317"/>
            </a:xfrm>
            <a:prstGeom prst="round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Rainy</a:t>
              </a:r>
            </a:p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C=2, T=0, </a:t>
              </a:r>
              <a:r>
                <a:rPr lang="en-US" sz="1400" b="1" dirty="0" err="1">
                  <a:solidFill>
                    <a:schemeClr val="tx1"/>
                  </a:solidFill>
                </a:rPr>
                <a:t>Sh</a:t>
              </a:r>
              <a:r>
                <a:rPr lang="en-US" sz="1400" b="1" dirty="0">
                  <a:solidFill>
                    <a:schemeClr val="tx1"/>
                  </a:solidFill>
                </a:rPr>
                <a:t>=0, Si=1</a:t>
              </a:r>
              <a:endParaRPr lang="he-IL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7905" name="מחבר חץ ישר 11"/>
            <p:cNvCxnSpPr>
              <a:cxnSpLocks noChangeShapeType="1"/>
            </p:cNvCxnSpPr>
            <p:nvPr/>
          </p:nvCxnSpPr>
          <p:spPr bwMode="auto">
            <a:xfrm>
              <a:off x="6342396" y="4476444"/>
              <a:ext cx="2075909" cy="61896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מלבן מעוגל 12"/>
            <p:cNvSpPr/>
            <p:nvPr/>
          </p:nvSpPr>
          <p:spPr bwMode="auto">
            <a:xfrm flipH="1">
              <a:off x="5165395" y="3842534"/>
              <a:ext cx="2004046" cy="60531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Root node</a:t>
              </a:r>
            </a:p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C=6,T=2,Si=1, </a:t>
              </a:r>
              <a:r>
                <a:rPr lang="en-US" sz="1400" b="1" dirty="0" err="1">
                  <a:solidFill>
                    <a:schemeClr val="bg1"/>
                  </a:solidFill>
                </a:rPr>
                <a:t>Sh</a:t>
              </a:r>
              <a:r>
                <a:rPr lang="en-US" sz="1400" b="1" dirty="0">
                  <a:solidFill>
                    <a:schemeClr val="bg1"/>
                  </a:solidFill>
                </a:rPr>
                <a:t>=1 </a:t>
              </a:r>
              <a:endParaRPr lang="he-IL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" name="אליפסה 1"/>
            <p:cNvSpPr>
              <a:spLocks noChangeArrowheads="1"/>
            </p:cNvSpPr>
            <p:nvPr/>
          </p:nvSpPr>
          <p:spPr bwMode="auto">
            <a:xfrm>
              <a:off x="2039407" y="5138259"/>
              <a:ext cx="2688525" cy="988754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799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320-5E11-42DA-832A-A93B9713203B}" type="datetime1">
              <a:rPr lang="en-US" smtClean="0"/>
              <a:t>3/25/2019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3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93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24649" y="1164138"/>
                <a:ext cx="10972800" cy="4894575"/>
              </a:xfrm>
            </p:spPr>
            <p:txBody>
              <a:bodyPr/>
              <a:lstStyle/>
              <a:p>
                <a:pPr marL="0" indent="0" algn="l" rtl="0" eaLnBrk="1" hangingPunct="1">
                  <a:buNone/>
                </a:pPr>
                <a:r>
                  <a:rPr lang="en-US" altLang="he-IL" sz="299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we have to fill in the choice of attribute </a:t>
                </a:r>
                <a14:m>
                  <m:oMath xmlns:m="http://schemas.openxmlformats.org/officeDocument/2006/math">
                    <m:r>
                      <a:rPr lang="en-US" altLang="he-IL" sz="2999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he-IL" sz="299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we know cannot be weather, because we've already removed that from the list of attributes to use. </a:t>
                </a:r>
              </a:p>
              <a:p>
                <a:pPr marL="0" indent="0" algn="l" rtl="0" eaLnBrk="1" hangingPunct="1">
                  <a:buNone/>
                </a:pPr>
                <a:r>
                  <a:rPr lang="en-US" altLang="he-IL" sz="299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we need to calculate the values for </a:t>
                </a:r>
                <a14:m>
                  <m:oMath xmlns:m="http://schemas.openxmlformats.org/officeDocument/2006/math">
                    <m:r>
                      <a:rPr lang="en-US" altLang="he-IL" sz="2999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𝐺𝑎𝑖𝑛</m:t>
                    </m:r>
                    <m:r>
                      <a:rPr lang="en-US" altLang="he-IL" sz="2999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he-IL" sz="2999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he-IL" sz="2999" i="1" baseline="-25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𝑠𝑢𝑛𝑛𝑦</m:t>
                    </m:r>
                    <m:r>
                      <a:rPr lang="en-US" altLang="he-IL" sz="2999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he-IL" sz="2999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𝑝𝑎𝑟𝑒𝑛𝑡𝑠</m:t>
                    </m:r>
                    <m:r>
                      <a:rPr lang="en-US" altLang="he-IL" sz="2999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he-IL" sz="299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br>
                  <a:rPr lang="en-US" altLang="he-IL" sz="299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he-IL" sz="2999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𝐺𝑎𝑖𝑛</m:t>
                    </m:r>
                    <m:r>
                      <a:rPr lang="en-US" altLang="he-IL" sz="2999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he-IL" sz="2999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he-IL" sz="2999" i="1" baseline="-25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𝑠𝑢𝑛𝑛𝑦</m:t>
                    </m:r>
                    <m:r>
                      <a:rPr lang="en-US" altLang="he-IL" sz="2999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he-IL" sz="2999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𝑚𝑜𝑛𝑒𝑦</m:t>
                    </m:r>
                    <m:r>
                      <a:rPr lang="en-US" altLang="he-IL" sz="2999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he-I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he-IL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93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4649" y="1164138"/>
                <a:ext cx="10972800" cy="4894575"/>
              </a:xfrm>
              <a:blipFill>
                <a:blip r:embed="rId3"/>
                <a:stretch>
                  <a:fillRect l="-1222" t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/>
          <p:cNvGrpSpPr/>
          <p:nvPr/>
        </p:nvGrpSpPr>
        <p:grpSpPr>
          <a:xfrm>
            <a:off x="3000375" y="3898369"/>
            <a:ext cx="6621463" cy="1714054"/>
            <a:chOff x="3000375" y="3898369"/>
            <a:chExt cx="6621463" cy="1714054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3000375" y="3983038"/>
              <a:ext cx="6621463" cy="1592262"/>
              <a:chOff x="1890" y="2509"/>
              <a:chExt cx="4171" cy="1003"/>
            </a:xfrm>
          </p:grpSpPr>
          <p:sp>
            <p:nvSpPr>
              <p:cNvPr id="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890" y="2509"/>
                <a:ext cx="4171" cy="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1897" y="2516"/>
                <a:ext cx="4157" cy="38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2118" y="2695"/>
                <a:ext cx="399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9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Week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2785" y="2711"/>
                <a:ext cx="71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Weather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3522" y="2711"/>
                <a:ext cx="66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Parents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4189" y="2711"/>
                <a:ext cx="590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Money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4782" y="2513"/>
                <a:ext cx="792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Decision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4782" y="2711"/>
                <a:ext cx="888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(Category)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2211" y="2902"/>
                <a:ext cx="321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911" y="2902"/>
                <a:ext cx="520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9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Sunny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3699" y="2902"/>
                <a:ext cx="34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Yes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4307" y="2902"/>
                <a:ext cx="394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Rich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5129" y="2902"/>
                <a:ext cx="663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900" b="1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anose="020B0604020202020204" pitchFamily="34" charset="0"/>
                  </a:rPr>
                  <a:t>Cinema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2211" y="3093"/>
                <a:ext cx="321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19"/>
              <p:cNvSpPr>
                <a:spLocks noChangeArrowheads="1"/>
              </p:cNvSpPr>
              <p:nvPr/>
            </p:nvSpPr>
            <p:spPr bwMode="auto">
              <a:xfrm>
                <a:off x="2911" y="3093"/>
                <a:ext cx="520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Sunny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20"/>
              <p:cNvSpPr>
                <a:spLocks noChangeArrowheads="1"/>
              </p:cNvSpPr>
              <p:nvPr/>
            </p:nvSpPr>
            <p:spPr bwMode="auto">
              <a:xfrm>
                <a:off x="3732" y="3093"/>
                <a:ext cx="276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4307" y="3093"/>
                <a:ext cx="394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Rich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5155" y="3093"/>
                <a:ext cx="59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9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Tennis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2170" y="3284"/>
                <a:ext cx="409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4"/>
              <p:cNvSpPr>
                <a:spLocks noChangeArrowheads="1"/>
              </p:cNvSpPr>
              <p:nvPr/>
            </p:nvSpPr>
            <p:spPr bwMode="auto">
              <a:xfrm>
                <a:off x="2911" y="3284"/>
                <a:ext cx="520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Sunny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" name="Rectangle 25"/>
              <p:cNvSpPr>
                <a:spLocks noChangeArrowheads="1"/>
              </p:cNvSpPr>
              <p:nvPr/>
            </p:nvSpPr>
            <p:spPr bwMode="auto">
              <a:xfrm>
                <a:off x="3732" y="3284"/>
                <a:ext cx="276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4307" y="3284"/>
                <a:ext cx="394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Rich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27"/>
              <p:cNvSpPr>
                <a:spLocks noChangeArrowheads="1"/>
              </p:cNvSpPr>
              <p:nvPr/>
            </p:nvSpPr>
            <p:spPr bwMode="auto">
              <a:xfrm>
                <a:off x="5155" y="3284"/>
                <a:ext cx="59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9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Tennis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>
                <a:off x="1890" y="2509"/>
                <a:ext cx="0" cy="96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1890" y="2509"/>
                <a:ext cx="15" cy="9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30"/>
              <p:cNvSpPr>
                <a:spLocks noChangeShapeType="1"/>
              </p:cNvSpPr>
              <p:nvPr/>
            </p:nvSpPr>
            <p:spPr bwMode="auto">
              <a:xfrm>
                <a:off x="2749" y="2524"/>
                <a:ext cx="0" cy="9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2749" y="2524"/>
                <a:ext cx="14" cy="9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32"/>
              <p:cNvSpPr>
                <a:spLocks noChangeShapeType="1"/>
              </p:cNvSpPr>
              <p:nvPr/>
            </p:nvSpPr>
            <p:spPr bwMode="auto">
              <a:xfrm>
                <a:off x="3485" y="2524"/>
                <a:ext cx="0" cy="9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3"/>
              <p:cNvSpPr>
                <a:spLocks noChangeArrowheads="1"/>
              </p:cNvSpPr>
              <p:nvPr/>
            </p:nvSpPr>
            <p:spPr bwMode="auto">
              <a:xfrm>
                <a:off x="3485" y="2524"/>
                <a:ext cx="15" cy="9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34"/>
              <p:cNvSpPr>
                <a:spLocks noChangeShapeType="1"/>
              </p:cNvSpPr>
              <p:nvPr/>
            </p:nvSpPr>
            <p:spPr bwMode="auto">
              <a:xfrm>
                <a:off x="4152" y="2524"/>
                <a:ext cx="0" cy="9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35"/>
              <p:cNvSpPr>
                <a:spLocks noChangeArrowheads="1"/>
              </p:cNvSpPr>
              <p:nvPr/>
            </p:nvSpPr>
            <p:spPr bwMode="auto">
              <a:xfrm>
                <a:off x="4152" y="2524"/>
                <a:ext cx="15" cy="9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36"/>
              <p:cNvSpPr>
                <a:spLocks noChangeShapeType="1"/>
              </p:cNvSpPr>
              <p:nvPr/>
            </p:nvSpPr>
            <p:spPr bwMode="auto">
              <a:xfrm>
                <a:off x="4746" y="2524"/>
                <a:ext cx="0" cy="9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37"/>
              <p:cNvSpPr>
                <a:spLocks noChangeArrowheads="1"/>
              </p:cNvSpPr>
              <p:nvPr/>
            </p:nvSpPr>
            <p:spPr bwMode="auto">
              <a:xfrm>
                <a:off x="4746" y="2524"/>
                <a:ext cx="14" cy="9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38"/>
              <p:cNvSpPr>
                <a:spLocks noChangeShapeType="1"/>
              </p:cNvSpPr>
              <p:nvPr/>
            </p:nvSpPr>
            <p:spPr bwMode="auto">
              <a:xfrm>
                <a:off x="6043" y="2524"/>
                <a:ext cx="0" cy="9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39"/>
              <p:cNvSpPr>
                <a:spLocks noChangeArrowheads="1"/>
              </p:cNvSpPr>
              <p:nvPr/>
            </p:nvSpPr>
            <p:spPr bwMode="auto">
              <a:xfrm>
                <a:off x="6043" y="2524"/>
                <a:ext cx="14" cy="9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40"/>
              <p:cNvSpPr>
                <a:spLocks noChangeShapeType="1"/>
              </p:cNvSpPr>
              <p:nvPr/>
            </p:nvSpPr>
            <p:spPr bwMode="auto">
              <a:xfrm>
                <a:off x="1905" y="2509"/>
                <a:ext cx="415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1"/>
              <p:cNvSpPr>
                <a:spLocks noChangeArrowheads="1"/>
              </p:cNvSpPr>
              <p:nvPr/>
            </p:nvSpPr>
            <p:spPr bwMode="auto">
              <a:xfrm>
                <a:off x="1905" y="2509"/>
                <a:ext cx="4152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42"/>
              <p:cNvSpPr>
                <a:spLocks noChangeShapeType="1"/>
              </p:cNvSpPr>
              <p:nvPr/>
            </p:nvSpPr>
            <p:spPr bwMode="auto">
              <a:xfrm>
                <a:off x="1905" y="2891"/>
                <a:ext cx="415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1905" y="2891"/>
                <a:ext cx="4152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44"/>
              <p:cNvSpPr>
                <a:spLocks noChangeShapeType="1"/>
              </p:cNvSpPr>
              <p:nvPr/>
            </p:nvSpPr>
            <p:spPr bwMode="auto">
              <a:xfrm>
                <a:off x="1905" y="3082"/>
                <a:ext cx="415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45"/>
              <p:cNvSpPr>
                <a:spLocks noChangeArrowheads="1"/>
              </p:cNvSpPr>
              <p:nvPr/>
            </p:nvSpPr>
            <p:spPr bwMode="auto">
              <a:xfrm>
                <a:off x="1905" y="3082"/>
                <a:ext cx="4152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46"/>
              <p:cNvSpPr>
                <a:spLocks noChangeShapeType="1"/>
              </p:cNvSpPr>
              <p:nvPr/>
            </p:nvSpPr>
            <p:spPr bwMode="auto">
              <a:xfrm>
                <a:off x="1905" y="3273"/>
                <a:ext cx="415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47"/>
              <p:cNvSpPr>
                <a:spLocks noChangeArrowheads="1"/>
              </p:cNvSpPr>
              <p:nvPr/>
            </p:nvSpPr>
            <p:spPr bwMode="auto">
              <a:xfrm>
                <a:off x="1905" y="3273"/>
                <a:ext cx="4152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48"/>
              <p:cNvSpPr>
                <a:spLocks noChangeShapeType="1"/>
              </p:cNvSpPr>
              <p:nvPr/>
            </p:nvSpPr>
            <p:spPr bwMode="auto">
              <a:xfrm>
                <a:off x="1905" y="3464"/>
                <a:ext cx="415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49"/>
              <p:cNvSpPr>
                <a:spLocks noChangeArrowheads="1"/>
              </p:cNvSpPr>
              <p:nvPr/>
            </p:nvSpPr>
            <p:spPr bwMode="auto">
              <a:xfrm>
                <a:off x="1905" y="3464"/>
                <a:ext cx="4152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494212" y="3898369"/>
              <a:ext cx="944663" cy="1714054"/>
              <a:chOff x="4435561" y="4928799"/>
              <a:chExt cx="944663" cy="1714054"/>
            </a:xfrm>
          </p:grpSpPr>
          <p:cxnSp>
            <p:nvCxnSpPr>
              <p:cNvPr id="8" name="Straight Connector 7"/>
              <p:cNvCxnSpPr>
                <a:cxnSpLocks noChangeShapeType="1"/>
              </p:cNvCxnSpPr>
              <p:nvPr/>
            </p:nvCxnSpPr>
            <p:spPr bwMode="auto">
              <a:xfrm rot="16200000" flipH="1">
                <a:off x="4058974" y="5321603"/>
                <a:ext cx="1714054" cy="928445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cxnSpLocks noChangeShapeType="1"/>
              </p:cNvCxnSpPr>
              <p:nvPr/>
            </p:nvCxnSpPr>
            <p:spPr bwMode="auto">
              <a:xfrm flipH="1">
                <a:off x="4435561" y="4928800"/>
                <a:ext cx="944663" cy="1708362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39943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36F12037-2D8C-4ABD-B556-C09DB2C117F9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21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8B96-3002-43AA-B2B4-4D8057EB0E00}" type="datetime1">
              <a:rPr lang="en-US" smtClean="0"/>
              <a:t>3/25/2019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2" y="1053881"/>
            <a:ext cx="10668000" cy="5254843"/>
          </a:xfrm>
        </p:spPr>
        <p:txBody>
          <a:bodyPr>
            <a:normAutofit/>
          </a:bodyPr>
          <a:lstStyle/>
          <a:p>
            <a:pPr marL="0" indent="0" algn="justLow" rtl="0" eaLnBrk="1" hangingPunct="1">
              <a:lnSpc>
                <a:spcPct val="125000"/>
              </a:lnSpc>
              <a:buNone/>
            </a:pPr>
            <a:r>
              <a:rPr lang="en-US" altLang="he-IL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we can calculate: </a:t>
            </a:r>
          </a:p>
          <a:p>
            <a:pPr marL="0" indent="0" algn="l" rtl="0" eaLnBrk="1" hangingPunct="1">
              <a:lnSpc>
                <a:spcPct val="125000"/>
              </a:lnSpc>
              <a:buNone/>
            </a:pP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Gain(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,parents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0.918 - (|D</a:t>
            </a:r>
            <a:r>
              <a:rPr lang="en-US" altLang="he-IL" sz="1999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|/|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|)*Info(D</a:t>
            </a:r>
            <a:r>
              <a:rPr lang="en-US" altLang="he-IL" sz="1999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(|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|/|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|)*Info(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</a:t>
            </a:r>
            <a:b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0.918 - (1/3)*0 - (2/3)*0 = </a:t>
            </a:r>
            <a:r>
              <a:rPr lang="en-US" altLang="he-IL" sz="1999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0.918</a:t>
            </a:r>
            <a:r>
              <a:rPr lang="en-US" altLang="he-IL" sz="1999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 rtl="0" eaLnBrk="1" hangingPunct="1">
              <a:lnSpc>
                <a:spcPct val="125000"/>
              </a:lnSpc>
              <a:buNone/>
            </a:pP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Gain(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,money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0.918 - (|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|/|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|)*Info(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(|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|/|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|)*Info(</a:t>
            </a:r>
            <a:r>
              <a:rPr lang="en-US" altLang="he-IL" sz="1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9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0.918 - (3/3)*0.918 - 0 = 0.918 - 0.918 = 0 </a:t>
            </a:r>
          </a:p>
          <a:p>
            <a:pPr marL="0" indent="0" algn="justLow">
              <a:buNone/>
            </a:pPr>
            <a:r>
              <a:rPr lang="en-US" altLang="he-IL" sz="2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Info(D</a:t>
            </a:r>
            <a:r>
              <a:rPr lang="en-US" altLang="he-IL" sz="2399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2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</a:t>
            </a:r>
            <a:r>
              <a:rPr lang="en-US" altLang="he-IL" sz="23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3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2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both zero, because D</a:t>
            </a:r>
            <a:r>
              <a:rPr lang="en-US" altLang="he-IL" sz="21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altLang="he-IL" sz="2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19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he-IL" sz="219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199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he-IL" sz="219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</a:t>
            </a:r>
            <a:r>
              <a:rPr lang="en-US" altLang="he-IL" sz="2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which are all in the same category (</a:t>
            </a:r>
            <a:r>
              <a:rPr lang="en-US" altLang="he-IL" sz="219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cinema, tennis). </a:t>
            </a:r>
            <a:endParaRPr lang="en-US" altLang="he-IL" sz="21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Low" rtl="0" eaLnBrk="1" hangingPunct="1">
              <a:lnSpc>
                <a:spcPct val="90000"/>
              </a:lnSpc>
              <a:buNone/>
            </a:pPr>
            <a:r>
              <a:rPr lang="en-US" altLang="he-IL" sz="2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should make it more obvious why we use information gain to choose </a:t>
            </a:r>
            <a:r>
              <a:rPr lang="en-US" altLang="he-IL" sz="219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attributes.</a:t>
            </a:r>
            <a:r>
              <a:rPr lang="en-US" alt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4951412" y="1219200"/>
            <a:ext cx="1984473" cy="460813"/>
          </a:xfrm>
          <a:prstGeom prst="wedgeEllipseCallout">
            <a:avLst>
              <a:gd name="adj1" fmla="val -106175"/>
              <a:gd name="adj2" fmla="val 103741"/>
            </a:avLst>
          </a:prstGeom>
          <a:solidFill>
            <a:schemeClr val="tx2">
              <a:lumMod val="20000"/>
              <a:lumOff val="80000"/>
              <a:alpha val="749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799" dirty="0"/>
              <a:t>Info(</a:t>
            </a:r>
            <a:r>
              <a:rPr lang="en-US" altLang="he-IL" sz="1799" dirty="0" err="1"/>
              <a:t>D</a:t>
            </a:r>
            <a:r>
              <a:rPr lang="en-US" altLang="he-IL" sz="1799" baseline="-25000" dirty="0" err="1"/>
              <a:t>sunny</a:t>
            </a:r>
            <a:r>
              <a:rPr lang="en-US" altLang="he-IL" sz="1799" dirty="0"/>
              <a:t>)</a:t>
            </a:r>
          </a:p>
        </p:txBody>
      </p:sp>
      <p:sp>
        <p:nvSpPr>
          <p:cNvPr id="41989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42026764-D85A-4129-8FCC-A283221A4D85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22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DF7-EC09-4587-AA2F-4A32C0CECB16}" type="datetime1">
              <a:rPr lang="en-US" smtClean="0"/>
              <a:t>3/25/2019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5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403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04769" y="762000"/>
                <a:ext cx="8227457" cy="5254843"/>
              </a:xfrm>
            </p:spPr>
            <p:txBody>
              <a:bodyPr/>
              <a:lstStyle/>
              <a:p>
                <a:pPr marL="0" indent="0" algn="justLow" rtl="0" eaLnBrk="1" hangingPunct="1">
                  <a:lnSpc>
                    <a:spcPct val="125000"/>
                  </a:lnSpc>
                  <a:buNone/>
                </a:pPr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our calculations, attribute </a:t>
                </a:r>
                <a14:m>
                  <m:oMath xmlns:m="http://schemas.openxmlformats.org/officeDocument/2006/math">
                    <m:r>
                      <a:rPr lang="en-US" altLang="he-I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should be taken as </a:t>
                </a:r>
                <a:r>
                  <a:rPr lang="en-US" altLang="he-IL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parents</a:t>
                </a:r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4403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04769" y="762000"/>
                <a:ext cx="8227457" cy="5254843"/>
              </a:xfr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6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31955072-7FBF-4FF2-B6D4-28BC6D85BA78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23</a:t>
            </a:fld>
            <a:endParaRPr lang="en-US" altLang="he-IL" sz="1400"/>
          </a:p>
        </p:txBody>
      </p:sp>
      <p:grpSp>
        <p:nvGrpSpPr>
          <p:cNvPr id="4" name="Group 3"/>
          <p:cNvGrpSpPr/>
          <p:nvPr/>
        </p:nvGrpSpPr>
        <p:grpSpPr>
          <a:xfrm>
            <a:off x="1866844" y="2133600"/>
            <a:ext cx="8062227" cy="3080836"/>
            <a:chOff x="2063014" y="2723811"/>
            <a:chExt cx="8062227" cy="3080836"/>
          </a:xfrm>
        </p:grpSpPr>
        <p:sp>
          <p:nvSpPr>
            <p:cNvPr id="6" name="מלבן מעוגל 5"/>
            <p:cNvSpPr/>
            <p:nvPr/>
          </p:nvSpPr>
          <p:spPr bwMode="auto">
            <a:xfrm flipH="1">
              <a:off x="5518498" y="2723811"/>
              <a:ext cx="2004046" cy="60531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Root node</a:t>
              </a:r>
            </a:p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C=6,T=2,Si=1, </a:t>
              </a:r>
              <a:r>
                <a:rPr lang="en-US" sz="1400" b="1" dirty="0" err="1">
                  <a:solidFill>
                    <a:schemeClr val="bg1"/>
                  </a:solidFill>
                </a:rPr>
                <a:t>Sh</a:t>
              </a:r>
              <a:r>
                <a:rPr lang="en-US" sz="1400" b="1" dirty="0">
                  <a:solidFill>
                    <a:schemeClr val="bg1"/>
                  </a:solidFill>
                </a:rPr>
                <a:t>=1 </a:t>
              </a:r>
              <a:endParaRPr lang="he-IL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מלבן מעוגל 6"/>
            <p:cNvSpPr/>
            <p:nvPr/>
          </p:nvSpPr>
          <p:spPr bwMode="auto">
            <a:xfrm flipH="1">
              <a:off x="2759030" y="3990214"/>
              <a:ext cx="2207212" cy="605317"/>
            </a:xfrm>
            <a:prstGeom prst="round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Sunny (n=3)</a:t>
              </a:r>
            </a:p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C=1, T=2, </a:t>
              </a:r>
              <a:r>
                <a:rPr lang="en-US" sz="1400" b="1" dirty="0" err="1">
                  <a:solidFill>
                    <a:schemeClr val="tx1"/>
                  </a:solidFill>
                </a:rPr>
                <a:t>Sh</a:t>
              </a:r>
              <a:r>
                <a:rPr lang="en-US" sz="1400" b="1" dirty="0">
                  <a:solidFill>
                    <a:schemeClr val="tx1"/>
                  </a:solidFill>
                </a:rPr>
                <a:t>=0, Si=0</a:t>
              </a:r>
              <a:endParaRPr lang="he-I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מלבן מעוגל 7"/>
            <p:cNvSpPr/>
            <p:nvPr/>
          </p:nvSpPr>
          <p:spPr bwMode="auto">
            <a:xfrm flipH="1">
              <a:off x="5181815" y="3978067"/>
              <a:ext cx="2088109" cy="605317"/>
            </a:xfrm>
            <a:prstGeom prst="round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Windy (n=4)</a:t>
              </a:r>
            </a:p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C=3, T=0, </a:t>
              </a:r>
              <a:r>
                <a:rPr lang="en-US" sz="1400" b="1" dirty="0" err="1">
                  <a:solidFill>
                    <a:schemeClr val="tx1"/>
                  </a:solidFill>
                </a:rPr>
                <a:t>Sh</a:t>
              </a:r>
              <a:r>
                <a:rPr lang="en-US" sz="1400" b="1" dirty="0">
                  <a:solidFill>
                    <a:schemeClr val="tx1"/>
                  </a:solidFill>
                </a:rPr>
                <a:t>=1, Si=0</a:t>
              </a:r>
              <a:endParaRPr lang="he-IL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046" name="מחבר חץ ישר 8"/>
            <p:cNvCxnSpPr>
              <a:cxnSpLocks noChangeShapeType="1"/>
            </p:cNvCxnSpPr>
            <p:nvPr/>
          </p:nvCxnSpPr>
          <p:spPr bwMode="auto">
            <a:xfrm flipH="1">
              <a:off x="3970892" y="3329015"/>
              <a:ext cx="2555209" cy="66181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7" name="מחבר חץ ישר 9"/>
            <p:cNvCxnSpPr>
              <a:cxnSpLocks noChangeShapeType="1"/>
            </p:cNvCxnSpPr>
            <p:nvPr/>
          </p:nvCxnSpPr>
          <p:spPr bwMode="auto">
            <a:xfrm>
              <a:off x="6526100" y="3329015"/>
              <a:ext cx="0" cy="66181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מלבן מעוגל 10"/>
            <p:cNvSpPr/>
            <p:nvPr/>
          </p:nvSpPr>
          <p:spPr bwMode="auto">
            <a:xfrm flipH="1">
              <a:off x="2063014" y="5199330"/>
              <a:ext cx="1439785" cy="605317"/>
            </a:xfrm>
            <a:prstGeom prst="round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799" b="1" dirty="0">
                  <a:solidFill>
                    <a:schemeClr val="tx1"/>
                  </a:solidFill>
                </a:rPr>
                <a:t>Yes (n=1)</a:t>
              </a:r>
            </a:p>
            <a:p>
              <a:pPr algn="ctr" eaLnBrk="1" hangingPunct="1">
                <a:defRPr/>
              </a:pPr>
              <a:r>
                <a:rPr lang="en-US" sz="1799" b="1" dirty="0">
                  <a:solidFill>
                    <a:schemeClr val="tx1"/>
                  </a:solidFill>
                </a:rPr>
                <a:t>C=1</a:t>
              </a:r>
              <a:endParaRPr lang="he-IL" sz="1799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מלבן מעוגל 11"/>
            <p:cNvSpPr/>
            <p:nvPr/>
          </p:nvSpPr>
          <p:spPr bwMode="auto">
            <a:xfrm flipH="1">
              <a:off x="3574788" y="5184628"/>
              <a:ext cx="1439785" cy="605317"/>
            </a:xfrm>
            <a:prstGeom prst="round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799" b="1" dirty="0">
                  <a:solidFill>
                    <a:schemeClr val="tx1"/>
                  </a:solidFill>
                </a:rPr>
                <a:t>No (n=2)</a:t>
              </a:r>
            </a:p>
            <a:p>
              <a:pPr algn="ctr" eaLnBrk="1" hangingPunct="1">
                <a:defRPr/>
              </a:pPr>
              <a:r>
                <a:rPr lang="en-US" sz="1799" b="1" dirty="0">
                  <a:solidFill>
                    <a:schemeClr val="tx1"/>
                  </a:solidFill>
                </a:rPr>
                <a:t>T=2</a:t>
              </a:r>
              <a:endParaRPr lang="he-IL" sz="1799" b="1" dirty="0">
                <a:solidFill>
                  <a:schemeClr val="tx1"/>
                </a:solidFill>
              </a:endParaRPr>
            </a:p>
          </p:txBody>
        </p:sp>
        <p:cxnSp>
          <p:nvCxnSpPr>
            <p:cNvPr id="44054" name="מחבר חץ ישר 12"/>
            <p:cNvCxnSpPr>
              <a:cxnSpLocks noChangeShapeType="1"/>
            </p:cNvCxnSpPr>
            <p:nvPr/>
          </p:nvCxnSpPr>
          <p:spPr bwMode="auto">
            <a:xfrm flipH="1">
              <a:off x="3071013" y="4595509"/>
              <a:ext cx="1007799" cy="60309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5" name="מחבר חץ ישר 13"/>
            <p:cNvCxnSpPr>
              <a:cxnSpLocks noChangeShapeType="1"/>
            </p:cNvCxnSpPr>
            <p:nvPr/>
          </p:nvCxnSpPr>
          <p:spPr bwMode="auto">
            <a:xfrm>
              <a:off x="4150233" y="4590749"/>
              <a:ext cx="420577" cy="58087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6" name="TextBox 14"/>
            <p:cNvSpPr txBox="1">
              <a:spLocks noChangeArrowheads="1"/>
            </p:cNvSpPr>
            <p:nvPr/>
          </p:nvSpPr>
          <p:spPr bwMode="auto">
            <a:xfrm>
              <a:off x="5086612" y="3649607"/>
              <a:ext cx="1295063" cy="369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799"/>
                <a:t>Weather</a:t>
              </a:r>
              <a:endParaRPr lang="he-IL" altLang="he-IL" sz="1799"/>
            </a:p>
          </p:txBody>
        </p:sp>
        <p:sp>
          <p:nvSpPr>
            <p:cNvPr id="44057" name="TextBox 15"/>
            <p:cNvSpPr txBox="1">
              <a:spLocks noChangeArrowheads="1"/>
            </p:cNvSpPr>
            <p:nvPr/>
          </p:nvSpPr>
          <p:spPr bwMode="auto">
            <a:xfrm>
              <a:off x="3286858" y="4874836"/>
              <a:ext cx="1152225" cy="36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799"/>
                <a:t>Parents</a:t>
              </a:r>
              <a:endParaRPr lang="he-IL" altLang="he-IL" sz="1799"/>
            </a:p>
          </p:txBody>
        </p:sp>
        <p:sp>
          <p:nvSpPr>
            <p:cNvPr id="17" name="מלבן מעוגל 16"/>
            <p:cNvSpPr/>
            <p:nvPr/>
          </p:nvSpPr>
          <p:spPr bwMode="auto">
            <a:xfrm flipH="1">
              <a:off x="8061428" y="3947629"/>
              <a:ext cx="2063813" cy="605317"/>
            </a:xfrm>
            <a:prstGeom prst="round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Rainy</a:t>
              </a:r>
            </a:p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C=2, T=0, </a:t>
              </a:r>
              <a:r>
                <a:rPr lang="en-US" sz="1400" b="1" dirty="0" err="1">
                  <a:solidFill>
                    <a:schemeClr val="tx1"/>
                  </a:solidFill>
                </a:rPr>
                <a:t>Sh</a:t>
              </a:r>
              <a:r>
                <a:rPr lang="en-US" sz="1400" b="1" dirty="0">
                  <a:solidFill>
                    <a:schemeClr val="tx1"/>
                  </a:solidFill>
                </a:rPr>
                <a:t>=0, Si=1</a:t>
              </a:r>
              <a:endParaRPr lang="he-IL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061" name="מחבר חץ ישר 17"/>
            <p:cNvCxnSpPr>
              <a:cxnSpLocks noChangeShapeType="1"/>
            </p:cNvCxnSpPr>
            <p:nvPr/>
          </p:nvCxnSpPr>
          <p:spPr bwMode="auto">
            <a:xfrm>
              <a:off x="6851453" y="3329015"/>
              <a:ext cx="2074322" cy="61896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6AE-F5A2-4990-930C-4920CFB614A6}" type="datetime1">
              <a:rPr lang="en-US" smtClean="0"/>
              <a:t>3/25/2019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2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169"/>
          <p:cNvSpPr>
            <a:spLocks noGrp="1" noChangeArrowheads="1"/>
          </p:cNvSpPr>
          <p:nvPr>
            <p:ph type="body" idx="1"/>
          </p:nvPr>
        </p:nvSpPr>
        <p:spPr>
          <a:xfrm>
            <a:off x="836612" y="1231381"/>
            <a:ext cx="10970407" cy="4191000"/>
          </a:xfrm>
        </p:spPr>
        <p:txBody>
          <a:bodyPr/>
          <a:lstStyle/>
          <a:p>
            <a:pPr marL="0" indent="0" algn="l" rtl="0" eaLnBrk="1" hangingPunct="1">
              <a:buNone/>
            </a:pPr>
            <a:r>
              <a:rPr lang="en-US" altLang="he-IL" sz="3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need to calculate the values for Gain(</a:t>
            </a:r>
            <a:r>
              <a:rPr lang="en-US" altLang="he-IL" sz="339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3399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windy</a:t>
            </a:r>
            <a:r>
              <a:rPr lang="en-US" altLang="he-IL" sz="3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parents) and </a:t>
            </a:r>
            <a:r>
              <a:rPr lang="en-US" altLang="he-IL" sz="339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Gain(</a:t>
            </a:r>
            <a:r>
              <a:rPr lang="en-US" altLang="he-IL" sz="3399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3399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windy</a:t>
            </a:r>
            <a:r>
              <a:rPr lang="en-US" altLang="he-IL" sz="3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money).</a:t>
            </a:r>
          </a:p>
        </p:txBody>
      </p:sp>
      <p:sp>
        <p:nvSpPr>
          <p:cNvPr id="4608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0AE7B77D-27DF-437B-A7D5-F3846537855D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24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FCCA-F49F-443B-913E-190E086CF006}" type="datetime1">
              <a:rPr lang="en-US" smtClean="0"/>
              <a:t>3/25/2019</a:t>
            </a:fld>
            <a:endParaRPr lang="en-US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198812" y="3200400"/>
            <a:ext cx="5545138" cy="1922462"/>
            <a:chOff x="2070" y="2205"/>
            <a:chExt cx="3493" cy="1211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70" y="2205"/>
              <a:ext cx="3493" cy="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076" y="2211"/>
              <a:ext cx="3481" cy="32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240" y="2361"/>
              <a:ext cx="33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Week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820" y="2374"/>
              <a:ext cx="60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Weather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37" y="2374"/>
              <a:ext cx="5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Parents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95" y="2374"/>
              <a:ext cx="49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Money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492" y="2208"/>
              <a:ext cx="66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Decision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492" y="2374"/>
              <a:ext cx="74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(Category)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338" y="2535"/>
              <a:ext cx="26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925" y="2535"/>
              <a:ext cx="43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Windy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585" y="2535"/>
              <a:ext cx="287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094" y="2535"/>
              <a:ext cx="33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Rich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782" y="2535"/>
              <a:ext cx="55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Cinema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338" y="2750"/>
              <a:ext cx="26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925" y="2750"/>
              <a:ext cx="43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Windy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13" y="2750"/>
              <a:ext cx="231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088" y="2750"/>
              <a:ext cx="34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782" y="2750"/>
              <a:ext cx="55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Cinema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338" y="2929"/>
              <a:ext cx="26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925" y="2929"/>
              <a:ext cx="43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Windy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613" y="2929"/>
              <a:ext cx="231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094" y="2929"/>
              <a:ext cx="33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Rich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711" y="2929"/>
              <a:ext cx="69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anose="020B0604020202020204" pitchFamily="34" charset="0"/>
                </a:rPr>
                <a:t>Shopping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338" y="3188"/>
              <a:ext cx="26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925" y="3188"/>
              <a:ext cx="43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Windy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585" y="3188"/>
              <a:ext cx="287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094" y="3188"/>
              <a:ext cx="33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Rich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4782" y="3188"/>
              <a:ext cx="55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Cinema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070" y="2205"/>
              <a:ext cx="0" cy="1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070" y="2205"/>
              <a:ext cx="12" cy="1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789" y="2217"/>
              <a:ext cx="0" cy="1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789" y="2217"/>
              <a:ext cx="12" cy="1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406" y="2217"/>
              <a:ext cx="0" cy="1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406" y="2217"/>
              <a:ext cx="12" cy="1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965" y="2217"/>
              <a:ext cx="0" cy="1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965" y="2217"/>
              <a:ext cx="12" cy="1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461" y="2217"/>
              <a:ext cx="0" cy="1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461" y="2217"/>
              <a:ext cx="13" cy="1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5548" y="2217"/>
              <a:ext cx="0" cy="1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5548" y="2217"/>
              <a:ext cx="12" cy="1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2082" y="2205"/>
              <a:ext cx="347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082" y="2205"/>
              <a:ext cx="3478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2082" y="2525"/>
              <a:ext cx="347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2082" y="2525"/>
              <a:ext cx="3478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082" y="2686"/>
              <a:ext cx="347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082" y="2686"/>
              <a:ext cx="3478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2082" y="2920"/>
              <a:ext cx="347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2082" y="2920"/>
              <a:ext cx="3478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2082" y="3080"/>
              <a:ext cx="347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2082" y="3080"/>
              <a:ext cx="3478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2082" y="3401"/>
              <a:ext cx="347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2082" y="3401"/>
              <a:ext cx="3478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89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6612" y="1447800"/>
            <a:ext cx="10439400" cy="4191000"/>
          </a:xfrm>
        </p:spPr>
        <p:txBody>
          <a:bodyPr>
            <a:normAutofit/>
          </a:bodyPr>
          <a:lstStyle/>
          <a:p>
            <a:pPr marL="0" indent="0" algn="justLow" rtl="0" eaLnBrk="1" hangingPunct="1">
              <a:lnSpc>
                <a:spcPct val="125000"/>
              </a:lnSpc>
              <a:buNone/>
            </a:pPr>
            <a:r>
              <a:rPr lang="en-US" altLang="he-IL" sz="2399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Gain(</a:t>
            </a:r>
            <a:r>
              <a:rPr lang="en-US" altLang="he-IL" sz="2399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399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windy</a:t>
            </a:r>
            <a:r>
              <a:rPr lang="en-US" altLang="he-IL" sz="2399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,parents</a:t>
            </a: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0.811 - (|D</a:t>
            </a:r>
            <a:r>
              <a:rPr lang="en-US" altLang="he-IL" sz="2399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|/|</a:t>
            </a:r>
            <a:r>
              <a:rPr lang="en-US" altLang="he-IL" sz="23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3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windy</a:t>
            </a: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|)*Info(D</a:t>
            </a:r>
            <a:r>
              <a:rPr lang="en-US" altLang="he-IL" sz="2399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(|</a:t>
            </a:r>
            <a:r>
              <a:rPr lang="en-US" altLang="he-IL" sz="23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3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|/|</a:t>
            </a:r>
            <a:r>
              <a:rPr lang="en-US" altLang="he-IL" sz="23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3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windy</a:t>
            </a: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|)*Info(</a:t>
            </a:r>
            <a:r>
              <a:rPr lang="en-US" altLang="he-IL" sz="23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3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0.811 - (2/4)*0 - (2/4)*1 = </a:t>
            </a:r>
            <a:r>
              <a:rPr lang="en-US" altLang="he-IL" sz="2399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0.311</a:t>
            </a:r>
          </a:p>
          <a:p>
            <a:pPr marL="0" indent="0" algn="justLow" rtl="0" eaLnBrk="1" hangingPunct="1">
              <a:lnSpc>
                <a:spcPct val="125000"/>
              </a:lnSpc>
              <a:buNone/>
            </a:pP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Gain(</a:t>
            </a:r>
            <a:r>
              <a:rPr lang="en-US" altLang="he-IL" sz="23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3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windy</a:t>
            </a:r>
            <a:r>
              <a:rPr lang="en-US" altLang="he-IL" sz="23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,money</a:t>
            </a:r>
            <a:r>
              <a:rPr lang="en-US" altLang="he-IL" sz="2399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)=0.811- </a:t>
            </a: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he-IL" sz="23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3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</a:t>
            </a: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|/|</a:t>
            </a:r>
            <a:r>
              <a:rPr lang="en-US" altLang="he-IL" sz="23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3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windy</a:t>
            </a: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|)*Info(</a:t>
            </a:r>
            <a:r>
              <a:rPr lang="en-US" altLang="he-IL" sz="23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3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</a:t>
            </a: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(|</a:t>
            </a:r>
            <a:r>
              <a:rPr lang="en-US" altLang="he-IL" sz="23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3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|/|</a:t>
            </a:r>
            <a:r>
              <a:rPr lang="en-US" altLang="he-IL" sz="23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3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windy</a:t>
            </a: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|)*Info(</a:t>
            </a:r>
            <a:r>
              <a:rPr lang="en-US" altLang="he-IL" sz="23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399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0.811 - (3/4)*0.918 - (1/4)*0 = 0.122</a:t>
            </a:r>
          </a:p>
          <a:p>
            <a:pPr marL="0" indent="0" algn="justLow">
              <a:lnSpc>
                <a:spcPct val="125000"/>
              </a:lnSpc>
              <a:buNone/>
            </a:pP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 that this node will be split by </a:t>
            </a:r>
            <a:r>
              <a:rPr lang="en-US" altLang="he-IL" sz="2399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too.</a:t>
            </a:r>
          </a:p>
          <a:p>
            <a:pPr marL="0" indent="0" algn="justLow">
              <a:lnSpc>
                <a:spcPct val="125000"/>
              </a:lnSpc>
              <a:buNone/>
            </a:pP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calculating the Gain for </a:t>
            </a:r>
            <a:r>
              <a:rPr lang="en-US" altLang="he-IL" sz="2399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rainy</a:t>
            </a:r>
            <a:r>
              <a:rPr lang="en-US" altLang="he-IL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too, the final tree is…</a:t>
            </a:r>
          </a:p>
        </p:txBody>
      </p:sp>
      <p:sp>
        <p:nvSpPr>
          <p:cNvPr id="48132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544E0EDF-5B84-4D15-8153-3FBA428B71A8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25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3EEA-BBA3-437A-8C6A-C0D826AEB979}" type="datetime1">
              <a:rPr lang="en-US" smtClean="0"/>
              <a:t>3/25/2019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מציין מיקום של מספר שקופית 3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A76962FF-F420-48BF-86B2-E12C0DDDDCF7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26</a:t>
            </a:fld>
            <a:endParaRPr lang="en-US" altLang="he-IL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598612" y="1219200"/>
            <a:ext cx="8926667" cy="4492736"/>
            <a:chOff x="1631079" y="1413303"/>
            <a:chExt cx="8926667" cy="4492736"/>
          </a:xfrm>
        </p:grpSpPr>
        <p:sp>
          <p:nvSpPr>
            <p:cNvPr id="67" name="מלבן מעוגל 66"/>
            <p:cNvSpPr/>
            <p:nvPr/>
          </p:nvSpPr>
          <p:spPr bwMode="auto">
            <a:xfrm flipH="1">
              <a:off x="5086563" y="1413303"/>
              <a:ext cx="2004046" cy="60531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Root node</a:t>
              </a:r>
            </a:p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C=6,T=2,Si=1, </a:t>
              </a:r>
              <a:r>
                <a:rPr lang="en-US" sz="1400" b="1" dirty="0" err="1">
                  <a:solidFill>
                    <a:schemeClr val="bg1"/>
                  </a:solidFill>
                </a:rPr>
                <a:t>Sh</a:t>
              </a:r>
              <a:r>
                <a:rPr lang="en-US" sz="1400" b="1" dirty="0">
                  <a:solidFill>
                    <a:schemeClr val="bg1"/>
                  </a:solidFill>
                </a:rPr>
                <a:t>=1 </a:t>
              </a:r>
              <a:endParaRPr lang="he-IL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מלבן מעוגל 67"/>
            <p:cNvSpPr/>
            <p:nvPr/>
          </p:nvSpPr>
          <p:spPr bwMode="auto">
            <a:xfrm flipH="1">
              <a:off x="2327095" y="2679706"/>
              <a:ext cx="2207212" cy="605317"/>
            </a:xfrm>
            <a:prstGeom prst="round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Sunny (n=3)</a:t>
              </a:r>
            </a:p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C=1, T=2, </a:t>
              </a:r>
              <a:r>
                <a:rPr lang="en-US" sz="1400" b="1" dirty="0" err="1">
                  <a:solidFill>
                    <a:schemeClr val="tx1"/>
                  </a:solidFill>
                </a:rPr>
                <a:t>Sh</a:t>
              </a:r>
              <a:r>
                <a:rPr lang="en-US" sz="1400" b="1" dirty="0">
                  <a:solidFill>
                    <a:schemeClr val="tx1"/>
                  </a:solidFill>
                </a:rPr>
                <a:t>=0, Si=0</a:t>
              </a:r>
              <a:endParaRPr lang="he-I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מלבן מעוגל 68"/>
            <p:cNvSpPr/>
            <p:nvPr/>
          </p:nvSpPr>
          <p:spPr bwMode="auto">
            <a:xfrm flipH="1">
              <a:off x="4749880" y="2667558"/>
              <a:ext cx="2088109" cy="605317"/>
            </a:xfrm>
            <a:prstGeom prst="round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Windy (n=4)</a:t>
              </a:r>
            </a:p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C=3, T=0, </a:t>
              </a:r>
              <a:r>
                <a:rPr lang="en-US" sz="1400" b="1" dirty="0" err="1">
                  <a:solidFill>
                    <a:schemeClr val="tx1"/>
                  </a:solidFill>
                </a:rPr>
                <a:t>Sh</a:t>
              </a:r>
              <a:r>
                <a:rPr lang="en-US" sz="1400" b="1" dirty="0">
                  <a:solidFill>
                    <a:schemeClr val="tx1"/>
                  </a:solidFill>
                </a:rPr>
                <a:t>=1, Si=0</a:t>
              </a:r>
              <a:endParaRPr lang="he-IL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191" name="מחבר חץ ישר 69"/>
            <p:cNvCxnSpPr>
              <a:cxnSpLocks noChangeShapeType="1"/>
            </p:cNvCxnSpPr>
            <p:nvPr/>
          </p:nvCxnSpPr>
          <p:spPr bwMode="auto">
            <a:xfrm flipH="1">
              <a:off x="3539204" y="2018082"/>
              <a:ext cx="2555209" cy="66181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2" name="מחבר חץ ישר 70"/>
            <p:cNvCxnSpPr>
              <a:cxnSpLocks noChangeShapeType="1"/>
            </p:cNvCxnSpPr>
            <p:nvPr/>
          </p:nvCxnSpPr>
          <p:spPr bwMode="auto">
            <a:xfrm>
              <a:off x="6094412" y="2018082"/>
              <a:ext cx="0" cy="66181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מלבן מעוגל 71"/>
            <p:cNvSpPr/>
            <p:nvPr/>
          </p:nvSpPr>
          <p:spPr bwMode="auto">
            <a:xfrm flipH="1">
              <a:off x="4798606" y="3903523"/>
              <a:ext cx="1439785" cy="605317"/>
            </a:xfrm>
            <a:prstGeom prst="round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799" b="1" dirty="0">
                  <a:solidFill>
                    <a:schemeClr val="tx1"/>
                  </a:solidFill>
                </a:rPr>
                <a:t>Yes (n=2)</a:t>
              </a:r>
            </a:p>
            <a:p>
              <a:pPr algn="ctr" eaLnBrk="1" hangingPunct="1">
                <a:defRPr/>
              </a:pPr>
              <a:r>
                <a:rPr lang="en-US" sz="1799" b="1" dirty="0">
                  <a:solidFill>
                    <a:schemeClr val="tx1"/>
                  </a:solidFill>
                </a:rPr>
                <a:t>C=2</a:t>
              </a:r>
              <a:endParaRPr lang="he-IL" sz="1799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מלבן מעוגל 72"/>
            <p:cNvSpPr/>
            <p:nvPr/>
          </p:nvSpPr>
          <p:spPr bwMode="auto">
            <a:xfrm flipH="1">
              <a:off x="6310380" y="3903523"/>
              <a:ext cx="1439785" cy="605317"/>
            </a:xfrm>
            <a:prstGeom prst="round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799" b="1" dirty="0">
                  <a:solidFill>
                    <a:schemeClr val="tx1"/>
                  </a:solidFill>
                </a:rPr>
                <a:t>No (n=2)</a:t>
              </a:r>
            </a:p>
            <a:p>
              <a:pPr algn="ctr" eaLnBrk="1" hangingPunct="1">
                <a:defRPr/>
              </a:pPr>
              <a:r>
                <a:rPr lang="en-US" sz="1799" b="1" dirty="0">
                  <a:solidFill>
                    <a:schemeClr val="tx1"/>
                  </a:solidFill>
                </a:rPr>
                <a:t>C=1, </a:t>
              </a:r>
              <a:r>
                <a:rPr lang="en-US" sz="1799" b="1" dirty="0" err="1">
                  <a:solidFill>
                    <a:schemeClr val="tx1"/>
                  </a:solidFill>
                </a:rPr>
                <a:t>Sh</a:t>
              </a:r>
              <a:r>
                <a:rPr lang="en-US" sz="1799" b="1" dirty="0">
                  <a:solidFill>
                    <a:schemeClr val="tx1"/>
                  </a:solidFill>
                </a:rPr>
                <a:t>=1</a:t>
              </a:r>
              <a:endParaRPr lang="he-IL" sz="1799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מלבן מעוגל 73"/>
            <p:cNvSpPr/>
            <p:nvPr/>
          </p:nvSpPr>
          <p:spPr bwMode="auto">
            <a:xfrm flipH="1">
              <a:off x="4979063" y="5300722"/>
              <a:ext cx="1439785" cy="605317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799" b="1" dirty="0">
                  <a:solidFill>
                    <a:schemeClr val="tx1"/>
                  </a:solidFill>
                </a:rPr>
                <a:t>Rich (n=1)</a:t>
              </a:r>
            </a:p>
            <a:p>
              <a:pPr algn="ctr" eaLnBrk="1" hangingPunct="1">
                <a:defRPr/>
              </a:pPr>
              <a:r>
                <a:rPr lang="en-US" sz="1799" b="1" dirty="0" err="1">
                  <a:solidFill>
                    <a:schemeClr val="tx1"/>
                  </a:solidFill>
                </a:rPr>
                <a:t>Sh</a:t>
              </a:r>
              <a:r>
                <a:rPr lang="en-US" sz="1799" b="1" dirty="0">
                  <a:solidFill>
                    <a:schemeClr val="tx1"/>
                  </a:solidFill>
                </a:rPr>
                <a:t>=1</a:t>
              </a:r>
              <a:endParaRPr lang="he-IL" sz="1799" b="1" dirty="0">
                <a:solidFill>
                  <a:schemeClr val="tx1"/>
                </a:solidFill>
              </a:endParaRPr>
            </a:p>
          </p:txBody>
        </p:sp>
        <p:cxnSp>
          <p:nvCxnSpPr>
            <p:cNvPr id="50202" name="מחבר חץ ישר 74"/>
            <p:cNvCxnSpPr>
              <a:cxnSpLocks noChangeShapeType="1"/>
            </p:cNvCxnSpPr>
            <p:nvPr/>
          </p:nvCxnSpPr>
          <p:spPr bwMode="auto">
            <a:xfrm flipH="1">
              <a:off x="5664314" y="3279814"/>
              <a:ext cx="179340" cy="62372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3" name="מחבר חץ ישר 75"/>
            <p:cNvCxnSpPr>
              <a:cxnSpLocks noChangeShapeType="1"/>
            </p:cNvCxnSpPr>
            <p:nvPr/>
          </p:nvCxnSpPr>
          <p:spPr bwMode="auto">
            <a:xfrm>
              <a:off x="5984904" y="3273465"/>
              <a:ext cx="939555" cy="6157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4" name="מחבר חץ ישר 76"/>
            <p:cNvCxnSpPr>
              <a:cxnSpLocks noChangeShapeType="1"/>
            </p:cNvCxnSpPr>
            <p:nvPr/>
          </p:nvCxnSpPr>
          <p:spPr bwMode="auto">
            <a:xfrm>
              <a:off x="8459172" y="3257595"/>
              <a:ext cx="34916" cy="60309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" name="מלבן מעוגל 77"/>
            <p:cNvSpPr/>
            <p:nvPr/>
          </p:nvSpPr>
          <p:spPr bwMode="auto">
            <a:xfrm flipH="1">
              <a:off x="1631079" y="3888821"/>
              <a:ext cx="1439785" cy="605317"/>
            </a:xfrm>
            <a:prstGeom prst="round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799" b="1" dirty="0">
                  <a:solidFill>
                    <a:schemeClr val="tx1"/>
                  </a:solidFill>
                </a:rPr>
                <a:t>Yes (n=1)</a:t>
              </a:r>
            </a:p>
            <a:p>
              <a:pPr algn="ctr" eaLnBrk="1" hangingPunct="1">
                <a:defRPr/>
              </a:pPr>
              <a:r>
                <a:rPr lang="en-US" sz="1799" b="1" dirty="0">
                  <a:solidFill>
                    <a:schemeClr val="tx1"/>
                  </a:solidFill>
                </a:rPr>
                <a:t>C=1</a:t>
              </a:r>
              <a:endParaRPr lang="he-IL" sz="1799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מלבן מעוגל 78"/>
            <p:cNvSpPr/>
            <p:nvPr/>
          </p:nvSpPr>
          <p:spPr bwMode="auto">
            <a:xfrm flipH="1">
              <a:off x="3142853" y="3874120"/>
              <a:ext cx="1439785" cy="605317"/>
            </a:xfrm>
            <a:prstGeom prst="round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799" b="1" dirty="0">
                  <a:solidFill>
                    <a:schemeClr val="tx1"/>
                  </a:solidFill>
                </a:rPr>
                <a:t>No (n=2)</a:t>
              </a:r>
            </a:p>
            <a:p>
              <a:pPr algn="ctr" eaLnBrk="1" hangingPunct="1">
                <a:defRPr/>
              </a:pPr>
              <a:r>
                <a:rPr lang="en-US" sz="1799" b="1" dirty="0">
                  <a:solidFill>
                    <a:schemeClr val="tx1"/>
                  </a:solidFill>
                </a:rPr>
                <a:t>T=2</a:t>
              </a:r>
              <a:endParaRPr lang="he-IL" sz="1799" b="1" dirty="0">
                <a:solidFill>
                  <a:schemeClr val="tx1"/>
                </a:solidFill>
              </a:endParaRPr>
            </a:p>
          </p:txBody>
        </p:sp>
        <p:cxnSp>
          <p:nvCxnSpPr>
            <p:cNvPr id="50211" name="מחבר חץ ישר 79"/>
            <p:cNvCxnSpPr>
              <a:cxnSpLocks noChangeShapeType="1"/>
            </p:cNvCxnSpPr>
            <p:nvPr/>
          </p:nvCxnSpPr>
          <p:spPr bwMode="auto">
            <a:xfrm flipH="1">
              <a:off x="2637737" y="3284577"/>
              <a:ext cx="1009387" cy="60467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2" name="מחבר חץ ישר 80"/>
            <p:cNvCxnSpPr>
              <a:cxnSpLocks noChangeShapeType="1"/>
            </p:cNvCxnSpPr>
            <p:nvPr/>
          </p:nvCxnSpPr>
          <p:spPr bwMode="auto">
            <a:xfrm>
              <a:off x="3718546" y="3279815"/>
              <a:ext cx="420577" cy="58087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13" name="TextBox 81"/>
            <p:cNvSpPr txBox="1">
              <a:spLocks noChangeArrowheads="1"/>
            </p:cNvSpPr>
            <p:nvPr/>
          </p:nvSpPr>
          <p:spPr bwMode="auto">
            <a:xfrm>
              <a:off x="4654925" y="2338673"/>
              <a:ext cx="1295063" cy="369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799"/>
                <a:t>Weather</a:t>
              </a:r>
              <a:endParaRPr lang="he-IL" altLang="he-IL" sz="1799"/>
            </a:p>
          </p:txBody>
        </p:sp>
        <p:sp>
          <p:nvSpPr>
            <p:cNvPr id="50214" name="TextBox 82"/>
            <p:cNvSpPr txBox="1">
              <a:spLocks noChangeArrowheads="1"/>
            </p:cNvSpPr>
            <p:nvPr/>
          </p:nvSpPr>
          <p:spPr bwMode="auto">
            <a:xfrm>
              <a:off x="5589719" y="3635321"/>
              <a:ext cx="1080806" cy="369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799"/>
                <a:t>Parents</a:t>
              </a:r>
              <a:endParaRPr lang="he-IL" altLang="he-IL" sz="1799"/>
            </a:p>
          </p:txBody>
        </p:sp>
        <p:sp>
          <p:nvSpPr>
            <p:cNvPr id="50215" name="TextBox 83"/>
            <p:cNvSpPr txBox="1">
              <a:spLocks noChangeArrowheads="1"/>
            </p:cNvSpPr>
            <p:nvPr/>
          </p:nvSpPr>
          <p:spPr bwMode="auto">
            <a:xfrm>
              <a:off x="2855170" y="3563904"/>
              <a:ext cx="1150637" cy="369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799"/>
                <a:t>Parents</a:t>
              </a:r>
              <a:endParaRPr lang="he-IL" altLang="he-IL" sz="1799"/>
            </a:p>
          </p:txBody>
        </p:sp>
        <p:sp>
          <p:nvSpPr>
            <p:cNvPr id="85" name="מלבן מעוגל 84"/>
            <p:cNvSpPr/>
            <p:nvPr/>
          </p:nvSpPr>
          <p:spPr bwMode="auto">
            <a:xfrm flipH="1">
              <a:off x="7629493" y="2637120"/>
              <a:ext cx="2063813" cy="605317"/>
            </a:xfrm>
            <a:prstGeom prst="round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Rainy</a:t>
              </a:r>
            </a:p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C=2, T=0, </a:t>
              </a:r>
              <a:r>
                <a:rPr lang="en-US" sz="1400" b="1" dirty="0" err="1">
                  <a:solidFill>
                    <a:schemeClr val="tx1"/>
                  </a:solidFill>
                </a:rPr>
                <a:t>Sh</a:t>
              </a:r>
              <a:r>
                <a:rPr lang="en-US" sz="1400" b="1" dirty="0">
                  <a:solidFill>
                    <a:schemeClr val="tx1"/>
                  </a:solidFill>
                </a:rPr>
                <a:t>=0, Si=1</a:t>
              </a:r>
              <a:endParaRPr lang="he-I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מלבן מעוגל 85"/>
            <p:cNvSpPr/>
            <p:nvPr/>
          </p:nvSpPr>
          <p:spPr bwMode="auto">
            <a:xfrm flipH="1">
              <a:off x="6598337" y="5300721"/>
              <a:ext cx="1439785" cy="605317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799" b="1" dirty="0">
                  <a:solidFill>
                    <a:schemeClr val="tx1"/>
                  </a:solidFill>
                </a:rPr>
                <a:t>Poor (n=1)</a:t>
              </a:r>
            </a:p>
            <a:p>
              <a:pPr algn="ctr" eaLnBrk="1" hangingPunct="1">
                <a:defRPr/>
              </a:pPr>
              <a:r>
                <a:rPr lang="en-US" sz="1799" b="1" dirty="0">
                  <a:solidFill>
                    <a:schemeClr val="tx1"/>
                  </a:solidFill>
                </a:rPr>
                <a:t>C=1</a:t>
              </a:r>
              <a:endParaRPr lang="he-IL" sz="1799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מלבן מעוגל 86"/>
            <p:cNvSpPr/>
            <p:nvPr/>
          </p:nvSpPr>
          <p:spPr bwMode="auto">
            <a:xfrm flipH="1">
              <a:off x="7966132" y="3860937"/>
              <a:ext cx="1151828" cy="605317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Rich (n=1)</a:t>
              </a:r>
            </a:p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Si=1</a:t>
              </a:r>
              <a:endParaRPr lang="he-I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מלבן מעוגל 87"/>
            <p:cNvSpPr/>
            <p:nvPr/>
          </p:nvSpPr>
          <p:spPr bwMode="auto">
            <a:xfrm flipH="1">
              <a:off x="9318540" y="3860937"/>
              <a:ext cx="1239206" cy="605317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Poor (n=2)</a:t>
              </a:r>
            </a:p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C=2</a:t>
              </a:r>
              <a:endParaRPr lang="he-I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0229" name="TextBox 89"/>
            <p:cNvSpPr txBox="1">
              <a:spLocks noChangeArrowheads="1"/>
            </p:cNvSpPr>
            <p:nvPr/>
          </p:nvSpPr>
          <p:spPr bwMode="auto">
            <a:xfrm>
              <a:off x="8325856" y="3357582"/>
              <a:ext cx="1080806" cy="36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799"/>
                <a:t>Money</a:t>
              </a:r>
              <a:endParaRPr lang="he-IL" altLang="he-IL" sz="1799"/>
            </a:p>
          </p:txBody>
        </p:sp>
        <p:cxnSp>
          <p:nvCxnSpPr>
            <p:cNvPr id="50230" name="מחבר חץ ישר 90"/>
            <p:cNvCxnSpPr>
              <a:cxnSpLocks noChangeShapeType="1"/>
            </p:cNvCxnSpPr>
            <p:nvPr/>
          </p:nvCxnSpPr>
          <p:spPr bwMode="auto">
            <a:xfrm flipH="1">
              <a:off x="5664312" y="4508220"/>
              <a:ext cx="1174444" cy="7919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1" name="מחבר חץ ישר 91"/>
            <p:cNvCxnSpPr>
              <a:cxnSpLocks noChangeShapeType="1"/>
            </p:cNvCxnSpPr>
            <p:nvPr/>
          </p:nvCxnSpPr>
          <p:spPr bwMode="auto">
            <a:xfrm>
              <a:off x="6838758" y="4533614"/>
              <a:ext cx="479300" cy="7665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32" name="TextBox 92"/>
            <p:cNvSpPr txBox="1">
              <a:spLocks noChangeArrowheads="1"/>
            </p:cNvSpPr>
            <p:nvPr/>
          </p:nvSpPr>
          <p:spPr bwMode="auto">
            <a:xfrm>
              <a:off x="5949989" y="4868489"/>
              <a:ext cx="1080805" cy="369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799"/>
                <a:t>Money</a:t>
              </a:r>
              <a:endParaRPr lang="he-IL" altLang="he-IL" sz="1799"/>
            </a:p>
          </p:txBody>
        </p:sp>
        <p:cxnSp>
          <p:nvCxnSpPr>
            <p:cNvPr id="50233" name="מחבר חץ ישר 93"/>
            <p:cNvCxnSpPr>
              <a:cxnSpLocks noChangeShapeType="1"/>
            </p:cNvCxnSpPr>
            <p:nvPr/>
          </p:nvCxnSpPr>
          <p:spPr bwMode="auto">
            <a:xfrm>
              <a:off x="6418178" y="2018082"/>
              <a:ext cx="2075909" cy="61896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מחבר חץ ישר 76"/>
            <p:cNvCxnSpPr>
              <a:cxnSpLocks noChangeShapeType="1"/>
            </p:cNvCxnSpPr>
            <p:nvPr/>
          </p:nvCxnSpPr>
          <p:spPr bwMode="auto">
            <a:xfrm>
              <a:off x="8997522" y="3242437"/>
              <a:ext cx="561895" cy="6215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51FF-5611-4D6B-8B3E-5665A1D561FE}" type="datetime1">
              <a:rPr lang="en-US" smtClean="0"/>
              <a:t>3/25/2019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152400"/>
            <a:ext cx="9601200" cy="990600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Accuracy Estimation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2" y="1295400"/>
            <a:ext cx="10629900" cy="4876800"/>
          </a:xfrm>
        </p:spPr>
        <p:txBody>
          <a:bodyPr>
            <a:noAutofit/>
          </a:bodyPr>
          <a:lstStyle/>
          <a:p>
            <a:pPr algn="l" rtl="0" eaLnBrk="1" hangingPunct="1">
              <a:lnSpc>
                <a:spcPct val="100000"/>
              </a:lnSpc>
            </a:pPr>
            <a:r>
              <a:rPr lang="en-US" altLang="he-IL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Rate</a:t>
            </a:r>
          </a:p>
          <a:p>
            <a:pPr lvl="1" algn="l" rtl="0" eaLnBrk="1" hangingPunct="1">
              <a:lnSpc>
                <a:spcPct val="100000"/>
              </a:lnSpc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percentage of </a:t>
            </a:r>
            <a:r>
              <a:rPr lang="en-US" altLang="he-IL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altLang="he-IL" sz="20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samples that are correctly classified by the model.</a:t>
            </a:r>
          </a:p>
          <a:p>
            <a:pPr algn="l" rtl="0" eaLnBrk="1" hangingPunct="1">
              <a:lnSpc>
                <a:spcPct val="100000"/>
              </a:lnSpc>
            </a:pPr>
            <a:r>
              <a:rPr lang="en-US" altLang="he-IL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Rate</a:t>
            </a:r>
            <a:endParaRPr lang="he-IL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100000"/>
              </a:lnSpc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percentage of </a:t>
            </a:r>
            <a:r>
              <a:rPr lang="en-US" altLang="he-IL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altLang="he-IL" sz="20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samples that are correctly classified by the model.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is independent of training set, otherwise over-fitting will occur.</a:t>
            </a:r>
          </a:p>
          <a:p>
            <a:pPr algn="l" rtl="0" eaLnBrk="1" hangingPunct="1">
              <a:lnSpc>
                <a:spcPct val="100000"/>
              </a:lnSpc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Rule Accuracy</a:t>
            </a:r>
          </a:p>
          <a:p>
            <a:pPr lvl="1" algn="l" rtl="0" eaLnBrk="1" hangingPunct="1">
              <a:lnSpc>
                <a:spcPct val="100000"/>
              </a:lnSpc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select a class for a terminal node, select the class </a:t>
            </a:r>
            <a:r>
              <a:rPr lang="en-US" altLang="he-I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examples (in training set).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rule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|D</a:t>
            </a:r>
            <a:r>
              <a:rPr lang="en-US" altLang="he-IL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|/|D|</a:t>
            </a:r>
            <a:endParaRPr lang="he-IL" alt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150000"/>
              </a:lnSpc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classification model should be more accurate than the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rule.</a:t>
            </a:r>
          </a:p>
        </p:txBody>
      </p:sp>
      <p:sp>
        <p:nvSpPr>
          <p:cNvPr id="52228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A0DEB485-B7F4-421E-B91D-ACF1BACE23B8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27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F1A-A905-4F71-A0EB-291112389F8A}" type="datetime1">
              <a:rPr lang="en-US" smtClean="0"/>
              <a:t>3/25/2019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title"/>
          </p:nvPr>
        </p:nvSpPr>
        <p:spPr>
          <a:xfrm>
            <a:off x="1370012" y="381000"/>
            <a:ext cx="9601200" cy="685800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Accuracy Estimation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2" y="1295400"/>
            <a:ext cx="8227457" cy="1756905"/>
          </a:xfrm>
        </p:spPr>
        <p:txBody>
          <a:bodyPr>
            <a:normAutofit/>
          </a:bodyPr>
          <a:lstStyle/>
          <a:p>
            <a:pPr marL="0" indent="0" algn="l" rtl="0" eaLnBrk="1" hangingPunct="1">
              <a:buNone/>
            </a:pPr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our example, training accuracy is 10/10 = 100 %</a:t>
            </a:r>
          </a:p>
          <a:p>
            <a:pPr marL="0" indent="0" algn="l" rtl="0" eaLnBrk="1" hangingPunct="1">
              <a:buNone/>
            </a:pPr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following testing set for example:</a:t>
            </a:r>
          </a:p>
        </p:txBody>
      </p:sp>
      <p:sp>
        <p:nvSpPr>
          <p:cNvPr id="55301" name="Text Box 265"/>
          <p:cNvSpPr txBox="1">
            <a:spLocks noChangeArrowheads="1"/>
          </p:cNvSpPr>
          <p:nvPr/>
        </p:nvSpPr>
        <p:spPr bwMode="auto">
          <a:xfrm>
            <a:off x="3430831" y="5035909"/>
            <a:ext cx="5113900" cy="86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he-IL" sz="2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is: 3/4 = 75%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rule accuracy = 6/10 = 60% </a:t>
            </a:r>
          </a:p>
        </p:txBody>
      </p:sp>
      <p:pic>
        <p:nvPicPr>
          <p:cNvPr id="55302" name="Picture 2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53" y="2790138"/>
            <a:ext cx="7703718" cy="191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AA60081C-C219-4DAF-80CE-AA6ADAD19593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28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C3CC-136D-426D-9592-B15B2CF989B3}" type="datetime1">
              <a:rPr lang="en-US" smtClean="0"/>
              <a:t>3/25/2019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3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כותרת 1"/>
          <p:cNvSpPr>
            <a:spLocks noGrp="1"/>
          </p:cNvSpPr>
          <p:nvPr>
            <p:ph type="title"/>
          </p:nvPr>
        </p:nvSpPr>
        <p:spPr>
          <a:xfrm>
            <a:off x="1653745" y="278628"/>
            <a:ext cx="10512862" cy="907773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 err="1">
                <a:solidFill>
                  <a:srgbClr val="0070C0"/>
                </a:solidFill>
              </a:rPr>
              <a:t>Fano’s</a:t>
            </a:r>
            <a:r>
              <a:rPr lang="en-US" altLang="he-IL" sz="4000" b="1" dirty="0">
                <a:solidFill>
                  <a:srgbClr val="0070C0"/>
                </a:solidFill>
              </a:rPr>
              <a:t> </a:t>
            </a:r>
            <a:r>
              <a:rPr lang="en-US" altLang="he-IL" sz="4000" b="1" dirty="0" smtClean="0">
                <a:solidFill>
                  <a:srgbClr val="0070C0"/>
                </a:solidFill>
              </a:rPr>
              <a:t>Inequality</a:t>
            </a:r>
            <a:endParaRPr lang="he-IL" altLang="he-IL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276" name="Text Box 8"/>
              <p:cNvSpPr txBox="1">
                <a:spLocks noChangeArrowheads="1"/>
              </p:cNvSpPr>
              <p:nvPr/>
            </p:nvSpPr>
            <p:spPr bwMode="auto">
              <a:xfrm>
                <a:off x="892481" y="1305639"/>
                <a:ext cx="10500681" cy="2585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r" rtl="1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lnSpc>
                    <a:spcPct val="150000"/>
                  </a:lnSpc>
                  <a:spcBef>
                    <a:spcPct val="50000"/>
                  </a:spcBef>
                  <a:buNone/>
                </a:pPr>
                <a:r>
                  <a:rPr lang="en-US" altLang="he-IL" sz="28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Fano’s</a:t>
                </a:r>
                <a:r>
                  <a:rPr lang="en-US" altLang="he-IL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Inequality: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he-I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he-I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he-I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 </m:t>
                    </m:r>
                    <m:r>
                      <a:rPr lang="en-US" altLang="he-I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he-IL" sz="24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 </m:t>
                    </m:r>
                    <m:r>
                      <a:rPr lang="en-US" altLang="he-IL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he-IL" sz="2400" i="1" baseline="-25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he-IL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he-IL" sz="2400" i="1" baseline="-25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+ </m:t>
                    </m:r>
                    <m:r>
                      <a:rPr lang="en-US" altLang="he-IL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he-IL" sz="2400" i="1" baseline="-25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he-IL" sz="24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he-I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l" rtl="0">
                  <a:lnSpc>
                    <a:spcPct val="150000"/>
                  </a:lnSpc>
                  <a:spcBef>
                    <a:spcPct val="5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he-IL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he-IL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he-IL" sz="2400" i="1" dirty="0" err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he-IL" sz="2400" i="1" baseline="-25000" dirty="0" err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altLang="he-IL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= −</m:t>
                      </m:r>
                      <m:r>
                        <a:rPr lang="en-US" altLang="he-IL" sz="2400" i="1" dirty="0" err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he-IL" sz="2400" i="1" baseline="-25000" dirty="0" err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altLang="he-IL" sz="2400" i="1" dirty="0" err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𝑙𝑜𝑔𝑃</m:t>
                      </m:r>
                      <m:r>
                        <a:rPr lang="en-US" altLang="he-IL" sz="2400" i="1" baseline="-25000" dirty="0" err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altLang="he-IL" sz="2400" i="1" baseline="-25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he-IL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  (</m:t>
                      </m:r>
                      <m:r>
                        <a:rPr lang="en-US" altLang="he-IL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he-IL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he-IL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𝑃𝑒</m:t>
                      </m:r>
                      <m:r>
                        <a:rPr lang="en-US" altLang="he-IL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he-IL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he-IL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⁡(</m:t>
                      </m:r>
                      <m:r>
                        <a:rPr lang="en-US" altLang="he-IL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he-IL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he-IL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𝑃𝑒</m:t>
                      </m:r>
                      <m:r>
                        <a:rPr lang="en-US" altLang="he-IL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he-I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 rtl="0">
                  <a:spcBef>
                    <a:spcPct val="50000"/>
                  </a:spcBef>
                  <a:buNone/>
                </a:pPr>
                <a:r>
                  <a:rPr lang="en-US" altLang="he-IL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Interpretation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Relationship between the minimum prediction error 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conditional entropy of the target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number of classes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(“upper bound of predictability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he-IL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endParaRPr lang="en-US" altLang="he-I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27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481" y="1305639"/>
                <a:ext cx="10500681" cy="2585323"/>
              </a:xfrm>
              <a:prstGeom prst="rect">
                <a:avLst/>
              </a:prstGeom>
              <a:blipFill>
                <a:blip r:embed="rId2"/>
                <a:stretch>
                  <a:fillRect l="-1219" b="-44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189412" y="4658287"/>
            <a:ext cx="7366211" cy="1901123"/>
            <a:chOff x="2399654" y="4623416"/>
            <a:chExt cx="7366211" cy="1901123"/>
          </a:xfrm>
        </p:grpSpPr>
        <p:sp>
          <p:nvSpPr>
            <p:cNvPr id="7" name="מלבן מעוגל 6"/>
            <p:cNvSpPr/>
            <p:nvPr/>
          </p:nvSpPr>
          <p:spPr bwMode="auto">
            <a:xfrm flipH="1">
              <a:off x="2399654" y="5919222"/>
              <a:ext cx="2207212" cy="605317"/>
            </a:xfrm>
            <a:prstGeom prst="round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Sunny (n=3)</a:t>
              </a:r>
            </a:p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C=1, T=2, </a:t>
              </a:r>
              <a:r>
                <a:rPr lang="en-US" sz="1400" b="1" dirty="0" err="1">
                  <a:solidFill>
                    <a:schemeClr val="tx1"/>
                  </a:solidFill>
                </a:rPr>
                <a:t>Sh</a:t>
              </a:r>
              <a:r>
                <a:rPr lang="en-US" sz="1400" b="1" dirty="0">
                  <a:solidFill>
                    <a:schemeClr val="tx1"/>
                  </a:solidFill>
                </a:rPr>
                <a:t>=0, Si=0</a:t>
              </a:r>
              <a:endParaRPr lang="he-I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מלבן מעוגל 7"/>
            <p:cNvSpPr/>
            <p:nvPr/>
          </p:nvSpPr>
          <p:spPr bwMode="auto">
            <a:xfrm flipH="1">
              <a:off x="4822439" y="5907074"/>
              <a:ext cx="2088109" cy="605317"/>
            </a:xfrm>
            <a:prstGeom prst="round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Windy (n=4)</a:t>
              </a:r>
            </a:p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C=3, T=0, </a:t>
              </a:r>
              <a:r>
                <a:rPr lang="en-US" sz="1400" b="1" dirty="0" err="1">
                  <a:solidFill>
                    <a:schemeClr val="tx1"/>
                  </a:solidFill>
                </a:rPr>
                <a:t>Sh</a:t>
              </a:r>
              <a:r>
                <a:rPr lang="en-US" sz="1400" b="1" dirty="0">
                  <a:solidFill>
                    <a:schemeClr val="tx1"/>
                  </a:solidFill>
                </a:rPr>
                <a:t>=1, Si=0</a:t>
              </a:r>
              <a:endParaRPr lang="he-IL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מחבר חץ ישר 8"/>
            <p:cNvCxnSpPr>
              <a:cxnSpLocks noChangeShapeType="1"/>
            </p:cNvCxnSpPr>
            <p:nvPr/>
          </p:nvCxnSpPr>
          <p:spPr bwMode="auto">
            <a:xfrm flipH="1">
              <a:off x="3612210" y="5257324"/>
              <a:ext cx="2555209" cy="6618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מחבר חץ ישר 9"/>
            <p:cNvCxnSpPr>
              <a:cxnSpLocks noChangeShapeType="1"/>
            </p:cNvCxnSpPr>
            <p:nvPr/>
          </p:nvCxnSpPr>
          <p:spPr bwMode="auto">
            <a:xfrm>
              <a:off x="6167418" y="5257324"/>
              <a:ext cx="0" cy="6618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889814" y="5475680"/>
              <a:ext cx="1295063" cy="369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799" dirty="0"/>
                <a:t>Weather</a:t>
              </a:r>
              <a:endParaRPr lang="he-IL" altLang="he-IL" sz="1799" dirty="0"/>
            </a:p>
          </p:txBody>
        </p:sp>
        <p:sp>
          <p:nvSpPr>
            <p:cNvPr id="12" name="מלבן מעוגל 11"/>
            <p:cNvSpPr/>
            <p:nvPr/>
          </p:nvSpPr>
          <p:spPr bwMode="auto">
            <a:xfrm flipH="1">
              <a:off x="7702052" y="5876636"/>
              <a:ext cx="2063813" cy="605317"/>
            </a:xfrm>
            <a:prstGeom prst="round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Rainy</a:t>
              </a:r>
            </a:p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C=2, T=0, </a:t>
              </a:r>
              <a:r>
                <a:rPr lang="en-US" sz="1400" b="1" dirty="0" err="1">
                  <a:solidFill>
                    <a:schemeClr val="tx1"/>
                  </a:solidFill>
                </a:rPr>
                <a:t>Sh</a:t>
              </a:r>
              <a:r>
                <a:rPr lang="en-US" sz="1400" b="1" dirty="0">
                  <a:solidFill>
                    <a:schemeClr val="tx1"/>
                  </a:solidFill>
                </a:rPr>
                <a:t>=0, Si=1</a:t>
              </a:r>
              <a:endParaRPr lang="he-IL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מחבר חץ ישר 12"/>
            <p:cNvCxnSpPr>
              <a:cxnSpLocks noChangeShapeType="1"/>
            </p:cNvCxnSpPr>
            <p:nvPr/>
          </p:nvCxnSpPr>
          <p:spPr bwMode="auto">
            <a:xfrm>
              <a:off x="6142822" y="5257308"/>
              <a:ext cx="2075909" cy="61896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מלבן מעוגל 13"/>
            <p:cNvSpPr/>
            <p:nvPr/>
          </p:nvSpPr>
          <p:spPr bwMode="auto">
            <a:xfrm flipH="1">
              <a:off x="5314183" y="4623416"/>
              <a:ext cx="2004046" cy="60531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/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Root node</a:t>
              </a:r>
            </a:p>
            <a:p>
              <a:pPr algn="ctr" eaLnBrk="1" hangingPunct="1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C=6,T=2,Si=1, </a:t>
              </a:r>
              <a:r>
                <a:rPr lang="en-US" sz="1400" b="1" dirty="0" err="1">
                  <a:solidFill>
                    <a:schemeClr val="bg1"/>
                  </a:solidFill>
                </a:rPr>
                <a:t>Sh</a:t>
              </a:r>
              <a:r>
                <a:rPr lang="en-US" sz="1400" b="1" dirty="0">
                  <a:solidFill>
                    <a:schemeClr val="bg1"/>
                  </a:solidFill>
                </a:rPr>
                <a:t>=1 </a:t>
              </a:r>
              <a:endParaRPr lang="he-IL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2141" y="4330481"/>
            <a:ext cx="6781800" cy="1121948"/>
            <a:chOff x="475230" y="3681466"/>
            <a:chExt cx="6781800" cy="11219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475230" y="3681466"/>
                  <a:ext cx="4002349" cy="369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algn="r" rtl="1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he-IL" sz="1799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he-IL" sz="1799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he-IL" sz="1799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𝐶𝑙𝑎𝑠𝑠</m:t>
                        </m:r>
                        <m:r>
                          <a:rPr lang="en-US" altLang="he-IL" sz="1799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he-IL" sz="1799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𝑊𝑒𝑎𝑡</m:t>
                        </m:r>
                        <m:r>
                          <a:rPr lang="en-US" altLang="he-IL" sz="1799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he-IL" sz="1799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𝑒𝑟</m:t>
                        </m:r>
                        <m: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)=</m:t>
                        </m:r>
                        <m: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881</m:t>
                        </m:r>
                      </m:oMath>
                    </m:oMathPara>
                  </a14:m>
                  <a:endParaRPr lang="en-US" altLang="he-IL" sz="1799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230" y="3681466"/>
                  <a:ext cx="4002349" cy="369204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892481" y="4065251"/>
                  <a:ext cx="6364549" cy="369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algn="r" rtl="1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he-IL" sz="1799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he-IL" sz="1799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he-IL" sz="1799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881</m:t>
                        </m:r>
                        <m:r>
                          <a:rPr lang="en-US" altLang="he-IL" sz="1799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US" altLang="he-IL" sz="1799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𝑃𝑒𝑙𝑜𝑔</m:t>
                        </m:r>
                        <m:r>
                          <a:rPr lang="en-US" altLang="he-IL" sz="1799" i="1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he-IL" sz="1799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he-IL" sz="1799" i="1" baseline="-25000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)−(</m:t>
                        </m:r>
                        <m: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</m:t>
                        </m:r>
                        <m: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altLang="he-IL" sz="1799" i="1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</m:t>
                        </m:r>
                        <m: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)+</m:t>
                        </m:r>
                        <m: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𝑃𝑒𝑙</m:t>
                        </m:r>
                        <m: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𝑜𝑔</m:t>
                        </m:r>
                        <m:r>
                          <a:rPr lang="en-US" altLang="he-IL" sz="1799" i="1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he-IL" sz="1799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he-IL" sz="1799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92481" y="4065251"/>
                  <a:ext cx="6364549" cy="369204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1039263" y="4434210"/>
              <a:ext cx="5404901" cy="369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799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he-IL" sz="1799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he-IL" sz="1799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he-IL" sz="17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≈ 0.158   </a:t>
              </a:r>
              <a:r>
                <a:rPr lang="en-US" altLang="he-IL" sz="1799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 </a:t>
              </a:r>
              <a:r>
                <a:rPr lang="en-US" altLang="he-IL" sz="17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accuracy = 84.2%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51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446212" y="25400"/>
            <a:ext cx="9601200" cy="1143000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GB" altLang="he-IL" sz="4000" b="1" dirty="0">
                <a:solidFill>
                  <a:srgbClr val="0070C0"/>
                </a:solidFill>
              </a:rPr>
              <a:t>Statistical </a:t>
            </a:r>
            <a:r>
              <a:rPr lang="en-GB" altLang="he-IL" sz="4000" b="1" dirty="0" smtClean="0">
                <a:solidFill>
                  <a:srgbClr val="0070C0"/>
                </a:solidFill>
              </a:rPr>
              <a:t>Hypothesis Testing</a:t>
            </a:r>
            <a:endParaRPr lang="he-IL" altLang="he-IL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9012" y="1600200"/>
                <a:ext cx="10363200" cy="4524784"/>
              </a:xfrm>
            </p:spPr>
            <p:txBody>
              <a:bodyPr>
                <a:normAutofit lnSpcReduction="10000"/>
              </a:bodyPr>
              <a:lstStyle/>
              <a:p>
                <a:pPr algn="r" rt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he-I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altLang="he-IL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he-IL" altLang="he-I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ההשערה השמרנית – מה שידוע לנו עד היום. מתייחסת לפרמטר מסוים </a:t>
                </a:r>
                <a:r>
                  <a:rPr lang="he-IL" altLang="he-I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באוכלוסייה </a:t>
                </a:r>
                <a:r>
                  <a:rPr lang="he-IL" altLang="he-I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על בסיס אינפורמציה/תיאוריה קודמת שיש לחוקר.</a:t>
                </a:r>
              </a:p>
              <a:p>
                <a:pPr algn="r" rt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he-I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altLang="he-I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ההשערה האלטרנטיבית - הטענה החדשה שאותה רוצים לאמת במחקר.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he-IL" altLang="he-I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סטטיסטי המבחן: ערך המחושב מהמדגם, בעזרתו מחליטים אם לדחות </a:t>
                </a:r>
                <a:r>
                  <a:rPr lang="he-IL" altLang="he-IL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he-IL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altLang="he-IL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he-I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en-US" altLang="he-I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P-value</a:t>
                </a:r>
                <a:r>
                  <a:rPr lang="he-IL" altLang="he-I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רמת המובהקות הקטנה ביותר עבורה נדחה את השערת האפס ע"ס תוצאה מדגמית.</a:t>
                </a:r>
              </a:p>
              <a:p>
                <a:pPr>
                  <a:buFontTx/>
                  <a:buNone/>
                </a:pPr>
                <a:endParaRPr lang="he-IL" altLang="he-IL" sz="2599" dirty="0"/>
              </a:p>
              <a:p>
                <a:pPr>
                  <a:buFontTx/>
                  <a:buNone/>
                </a:pPr>
                <a:endParaRPr lang="he-IL" altLang="he-IL" sz="2599" dirty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9012" y="1600200"/>
                <a:ext cx="10363200" cy="4524784"/>
              </a:xfrm>
              <a:blipFill>
                <a:blip r:embed="rId2"/>
                <a:stretch>
                  <a:fillRect l="-1412" r="-1118" b="-23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B3C9-769E-4939-9080-22FC1C75920D}" type="datetime1">
              <a:rPr lang="en-US" smtClean="0"/>
              <a:t>3/25/2019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9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מציין מיקום של מספר שקופית 6"/>
          <p:cNvSpPr txBox="1">
            <a:spLocks noGrp="1"/>
          </p:cNvSpPr>
          <p:nvPr/>
        </p:nvSpPr>
        <p:spPr bwMode="auto">
          <a:xfrm>
            <a:off x="1980684" y="6244492"/>
            <a:ext cx="2133044" cy="47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fld id="{B2EF3B8B-9A00-414D-9625-355A84070348}" type="slidenum">
              <a:rPr lang="he-IL" altLang="he-IL" sz="1400"/>
              <a:pPr algn="l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he-IL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57370" y="0"/>
            <a:ext cx="9141619" cy="1142702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Confidence Interval for an Error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2" name="Rectangle 3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798482" y="1307030"/>
                <a:ext cx="10820400" cy="373282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𝐸𝑟𝑟</m:t>
                        </m:r>
                      </m:e>
                      <m: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𝑇𝑒𝑠𝑡</m:t>
                        </m:r>
                      </m:sub>
                    </m:sSub>
                  </m:oMath>
                </a14:m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an estimate of the true error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𝐸𝑟𝑟</m:t>
                        </m:r>
                      </m:e>
                      <m:sub>
                        <m:r>
                          <a:rPr lang="en-US" altLang="he-I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𝑟𝑢𝑒</m:t>
                        </m:r>
                      </m:sub>
                    </m:sSub>
                  </m:oMath>
                </a14:m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population.</a:t>
                </a:r>
                <a:endParaRPr lang="en-US" altLang="he-I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𝐸𝑟𝑟</m:t>
                        </m:r>
                      </m:e>
                      <m:sub>
                        <m:r>
                          <a:rPr lang="en-US" altLang="he-I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𝑇𝑒𝑠𝑡</m:t>
                        </m:r>
                      </m:sub>
                    </m:sSub>
                  </m:oMath>
                </a14:m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governed by Binomial distribution approximated by Normal when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he-I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</m:t>
                    </m:r>
                    <m:r>
                      <a:rPr lang="en-US" altLang="he-I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30</m:t>
                    </m:r>
                  </m:oMath>
                </a14:m>
                <a:endParaRPr lang="en-US" altLang="he-IL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223838" lvl="1">
                  <a:lnSpc>
                    <a:spcPct val="150000"/>
                  </a:lnSpc>
                  <a:spcBef>
                    <a:spcPts val="1800"/>
                  </a:spcBef>
                  <a:buFont typeface="Arial" pitchFamily="34" charset="0"/>
                  <a:buChar char="•"/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Assumption: n test samples are drawn randomly and independently from the entire 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population.</a:t>
                </a:r>
                <a:endParaRPr lang="en-US" altLang="he-IL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With the probability 1 - , the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𝐸𝑟𝑟</m:t>
                        </m:r>
                      </m:e>
                      <m:sub>
                        <m:r>
                          <a:rPr lang="en-US" altLang="he-I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he-I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𝑟𝑢𝑒</m:t>
                        </m:r>
                      </m:sub>
                    </m:sSub>
                  </m:oMath>
                </a14:m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lies in the confidence interval</a:t>
                </a:r>
                <a:endParaRPr lang="en-US" altLang="he-IL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1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798482" y="1307030"/>
                <a:ext cx="10820400" cy="3732828"/>
              </a:xfrm>
              <a:blipFill>
                <a:blip r:embed="rId4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73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05817523"/>
              </p:ext>
            </p:extLst>
          </p:nvPr>
        </p:nvGraphicFramePr>
        <p:xfrm>
          <a:off x="2110219" y="5039858"/>
          <a:ext cx="8196926" cy="85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משוואה" r:id="rId5" imgW="3848100" imgH="444500" progId="Equation.3">
                  <p:embed/>
                </p:oleObj>
              </mc:Choice>
              <mc:Fallback>
                <p:oleObj name="משוואה" r:id="rId5" imgW="3848100" imgH="444500" progId="Equation.3">
                  <p:embed/>
                  <p:pic>
                    <p:nvPicPr>
                      <p:cNvPr id="71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219" y="5039858"/>
                        <a:ext cx="8196926" cy="855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64D-9E4B-43E7-BF73-996E12120898}" type="datetime1">
              <a:rPr lang="en-US" smtClean="0"/>
              <a:t>3/25/2019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9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69992" y="-39875"/>
            <a:ext cx="9601200" cy="1143000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Confidence Interval - Example</a:t>
            </a:r>
          </a:p>
        </p:txBody>
      </p:sp>
      <p:pic>
        <p:nvPicPr>
          <p:cNvPr id="539711" name="Picture 6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325" y="5030371"/>
            <a:ext cx="8490913" cy="114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397" y="4232862"/>
            <a:ext cx="7441850" cy="66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Freeform 65"/>
          <p:cNvSpPr>
            <a:spLocks/>
          </p:cNvSpPr>
          <p:nvPr/>
        </p:nvSpPr>
        <p:spPr bwMode="auto">
          <a:xfrm>
            <a:off x="4189908" y="2005385"/>
            <a:ext cx="3885188" cy="1728337"/>
          </a:xfrm>
          <a:custGeom>
            <a:avLst/>
            <a:gdLst>
              <a:gd name="T0" fmla="*/ 0 w 2448"/>
              <a:gd name="T1" fmla="*/ 2147483646 h 1089"/>
              <a:gd name="T2" fmla="*/ 0 w 2448"/>
              <a:gd name="T3" fmla="*/ 2147483646 h 1089"/>
              <a:gd name="T4" fmla="*/ 2147483646 w 2448"/>
              <a:gd name="T5" fmla="*/ 2147483646 h 1089"/>
              <a:gd name="T6" fmla="*/ 2147483646 w 2448"/>
              <a:gd name="T7" fmla="*/ 2147483646 h 1089"/>
              <a:gd name="T8" fmla="*/ 2147483646 w 2448"/>
              <a:gd name="T9" fmla="*/ 2147483646 h 1089"/>
              <a:gd name="T10" fmla="*/ 2147483646 w 2448"/>
              <a:gd name="T11" fmla="*/ 2147483646 h 1089"/>
              <a:gd name="T12" fmla="*/ 2147483646 w 2448"/>
              <a:gd name="T13" fmla="*/ 2147483646 h 1089"/>
              <a:gd name="T14" fmla="*/ 2147483646 w 2448"/>
              <a:gd name="T15" fmla="*/ 2147483646 h 1089"/>
              <a:gd name="T16" fmla="*/ 2147483646 w 2448"/>
              <a:gd name="T17" fmla="*/ 2147483646 h 1089"/>
              <a:gd name="T18" fmla="*/ 2147483646 w 2448"/>
              <a:gd name="T19" fmla="*/ 2147483646 h 1089"/>
              <a:gd name="T20" fmla="*/ 2147483646 w 2448"/>
              <a:gd name="T21" fmla="*/ 2147483646 h 1089"/>
              <a:gd name="T22" fmla="*/ 2147483646 w 2448"/>
              <a:gd name="T23" fmla="*/ 2147483646 h 1089"/>
              <a:gd name="T24" fmla="*/ 2147483646 w 2448"/>
              <a:gd name="T25" fmla="*/ 0 h 1089"/>
              <a:gd name="T26" fmla="*/ 2147483646 w 2448"/>
              <a:gd name="T27" fmla="*/ 2147483646 h 1089"/>
              <a:gd name="T28" fmla="*/ 2147483646 w 2448"/>
              <a:gd name="T29" fmla="*/ 2147483646 h 1089"/>
              <a:gd name="T30" fmla="*/ 2147483646 w 2448"/>
              <a:gd name="T31" fmla="*/ 2147483646 h 1089"/>
              <a:gd name="T32" fmla="*/ 2147483646 w 2448"/>
              <a:gd name="T33" fmla="*/ 2147483646 h 1089"/>
              <a:gd name="T34" fmla="*/ 2147483646 w 2448"/>
              <a:gd name="T35" fmla="*/ 2147483646 h 1089"/>
              <a:gd name="T36" fmla="*/ 2147483646 w 2448"/>
              <a:gd name="T37" fmla="*/ 2147483646 h 1089"/>
              <a:gd name="T38" fmla="*/ 2147483646 w 2448"/>
              <a:gd name="T39" fmla="*/ 2147483646 h 1089"/>
              <a:gd name="T40" fmla="*/ 2147483646 w 2448"/>
              <a:gd name="T41" fmla="*/ 2147483646 h 1089"/>
              <a:gd name="T42" fmla="*/ 2147483646 w 2448"/>
              <a:gd name="T43" fmla="*/ 2147483646 h 1089"/>
              <a:gd name="T44" fmla="*/ 2147483646 w 2448"/>
              <a:gd name="T45" fmla="*/ 2147483646 h 1089"/>
              <a:gd name="T46" fmla="*/ 2147483646 w 2448"/>
              <a:gd name="T47" fmla="*/ 2147483646 h 1089"/>
              <a:gd name="T48" fmla="*/ 2147483646 w 2448"/>
              <a:gd name="T49" fmla="*/ 2147483646 h 1089"/>
              <a:gd name="T50" fmla="*/ 2147483646 w 2448"/>
              <a:gd name="T51" fmla="*/ 2147483646 h 1089"/>
              <a:gd name="T52" fmla="*/ 0 w 2448"/>
              <a:gd name="T53" fmla="*/ 2147483646 h 108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448"/>
              <a:gd name="T82" fmla="*/ 0 h 1089"/>
              <a:gd name="T83" fmla="*/ 2448 w 2448"/>
              <a:gd name="T84" fmla="*/ 1089 h 108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448" h="1089">
                <a:moveTo>
                  <a:pt x="0" y="1089"/>
                </a:moveTo>
                <a:lnTo>
                  <a:pt x="0" y="897"/>
                </a:lnTo>
                <a:lnTo>
                  <a:pt x="96" y="849"/>
                </a:lnTo>
                <a:lnTo>
                  <a:pt x="240" y="753"/>
                </a:lnTo>
                <a:lnTo>
                  <a:pt x="396" y="618"/>
                </a:lnTo>
                <a:lnTo>
                  <a:pt x="558" y="450"/>
                </a:lnTo>
                <a:lnTo>
                  <a:pt x="681" y="324"/>
                </a:lnTo>
                <a:lnTo>
                  <a:pt x="762" y="246"/>
                </a:lnTo>
                <a:lnTo>
                  <a:pt x="837" y="162"/>
                </a:lnTo>
                <a:lnTo>
                  <a:pt x="912" y="129"/>
                </a:lnTo>
                <a:lnTo>
                  <a:pt x="936" y="90"/>
                </a:lnTo>
                <a:lnTo>
                  <a:pt x="1077" y="18"/>
                </a:lnTo>
                <a:lnTo>
                  <a:pt x="1197" y="0"/>
                </a:lnTo>
                <a:lnTo>
                  <a:pt x="1293" y="15"/>
                </a:lnTo>
                <a:lnTo>
                  <a:pt x="1344" y="33"/>
                </a:lnTo>
                <a:lnTo>
                  <a:pt x="1440" y="81"/>
                </a:lnTo>
                <a:lnTo>
                  <a:pt x="1578" y="192"/>
                </a:lnTo>
                <a:lnTo>
                  <a:pt x="1728" y="321"/>
                </a:lnTo>
                <a:lnTo>
                  <a:pt x="1824" y="417"/>
                </a:lnTo>
                <a:lnTo>
                  <a:pt x="1905" y="501"/>
                </a:lnTo>
                <a:lnTo>
                  <a:pt x="2016" y="609"/>
                </a:lnTo>
                <a:lnTo>
                  <a:pt x="2124" y="699"/>
                </a:lnTo>
                <a:lnTo>
                  <a:pt x="2235" y="786"/>
                </a:lnTo>
                <a:lnTo>
                  <a:pt x="2361" y="858"/>
                </a:lnTo>
                <a:lnTo>
                  <a:pt x="2448" y="897"/>
                </a:lnTo>
                <a:lnTo>
                  <a:pt x="2448" y="1089"/>
                </a:lnTo>
                <a:lnTo>
                  <a:pt x="0" y="108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9224" name="Freeform 66"/>
          <p:cNvSpPr>
            <a:spLocks/>
          </p:cNvSpPr>
          <p:nvPr/>
        </p:nvSpPr>
        <p:spPr bwMode="auto">
          <a:xfrm>
            <a:off x="6075367" y="2010146"/>
            <a:ext cx="3142431" cy="1647396"/>
          </a:xfrm>
          <a:custGeom>
            <a:avLst/>
            <a:gdLst>
              <a:gd name="T0" fmla="*/ 2147483646 w 901"/>
              <a:gd name="T1" fmla="*/ 2147483646 h 721"/>
              <a:gd name="T2" fmla="*/ 2147483646 w 901"/>
              <a:gd name="T3" fmla="*/ 2147483646 h 721"/>
              <a:gd name="T4" fmla="*/ 2147483646 w 901"/>
              <a:gd name="T5" fmla="*/ 2147483646 h 721"/>
              <a:gd name="T6" fmla="*/ 2147483646 w 901"/>
              <a:gd name="T7" fmla="*/ 2147483646 h 721"/>
              <a:gd name="T8" fmla="*/ 2147483646 w 901"/>
              <a:gd name="T9" fmla="*/ 2147483646 h 721"/>
              <a:gd name="T10" fmla="*/ 2147483646 w 901"/>
              <a:gd name="T11" fmla="*/ 2147483646 h 721"/>
              <a:gd name="T12" fmla="*/ 2147483646 w 901"/>
              <a:gd name="T13" fmla="*/ 2147483646 h 721"/>
              <a:gd name="T14" fmla="*/ 2147483646 w 901"/>
              <a:gd name="T15" fmla="*/ 2147483646 h 721"/>
              <a:gd name="T16" fmla="*/ 2147483646 w 901"/>
              <a:gd name="T17" fmla="*/ 2147483646 h 721"/>
              <a:gd name="T18" fmla="*/ 2147483646 w 901"/>
              <a:gd name="T19" fmla="*/ 2147483646 h 721"/>
              <a:gd name="T20" fmla="*/ 2147483646 w 901"/>
              <a:gd name="T21" fmla="*/ 2147483646 h 721"/>
              <a:gd name="T22" fmla="*/ 2147483646 w 901"/>
              <a:gd name="T23" fmla="*/ 2147483646 h 721"/>
              <a:gd name="T24" fmla="*/ 2147483646 w 901"/>
              <a:gd name="T25" fmla="*/ 2147483646 h 721"/>
              <a:gd name="T26" fmla="*/ 2147483646 w 901"/>
              <a:gd name="T27" fmla="*/ 2147483646 h 721"/>
              <a:gd name="T28" fmla="*/ 2147483646 w 901"/>
              <a:gd name="T29" fmla="*/ 2147483646 h 721"/>
              <a:gd name="T30" fmla="*/ 0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9"/>
          </a:p>
        </p:txBody>
      </p:sp>
      <p:sp>
        <p:nvSpPr>
          <p:cNvPr id="9225" name="Freeform 67"/>
          <p:cNvSpPr>
            <a:spLocks/>
          </p:cNvSpPr>
          <p:nvPr/>
        </p:nvSpPr>
        <p:spPr bwMode="auto">
          <a:xfrm>
            <a:off x="3123386" y="2010146"/>
            <a:ext cx="2953569" cy="1647396"/>
          </a:xfrm>
          <a:custGeom>
            <a:avLst/>
            <a:gdLst>
              <a:gd name="T0" fmla="*/ 0 w 901"/>
              <a:gd name="T1" fmla="*/ 2147483646 h 721"/>
              <a:gd name="T2" fmla="*/ 2147483646 w 901"/>
              <a:gd name="T3" fmla="*/ 2147483646 h 721"/>
              <a:gd name="T4" fmla="*/ 2147483646 w 901"/>
              <a:gd name="T5" fmla="*/ 2147483646 h 721"/>
              <a:gd name="T6" fmla="*/ 2147483646 w 901"/>
              <a:gd name="T7" fmla="*/ 2147483646 h 721"/>
              <a:gd name="T8" fmla="*/ 2147483646 w 901"/>
              <a:gd name="T9" fmla="*/ 2147483646 h 721"/>
              <a:gd name="T10" fmla="*/ 2147483646 w 901"/>
              <a:gd name="T11" fmla="*/ 2147483646 h 721"/>
              <a:gd name="T12" fmla="*/ 2147483646 w 901"/>
              <a:gd name="T13" fmla="*/ 2147483646 h 721"/>
              <a:gd name="T14" fmla="*/ 2147483646 w 901"/>
              <a:gd name="T15" fmla="*/ 2147483646 h 721"/>
              <a:gd name="T16" fmla="*/ 2147483646 w 901"/>
              <a:gd name="T17" fmla="*/ 2147483646 h 721"/>
              <a:gd name="T18" fmla="*/ 2147483646 w 901"/>
              <a:gd name="T19" fmla="*/ 2147483646 h 721"/>
              <a:gd name="T20" fmla="*/ 2147483646 w 901"/>
              <a:gd name="T21" fmla="*/ 2147483646 h 721"/>
              <a:gd name="T22" fmla="*/ 2147483646 w 901"/>
              <a:gd name="T23" fmla="*/ 2147483646 h 721"/>
              <a:gd name="T24" fmla="*/ 2147483646 w 901"/>
              <a:gd name="T25" fmla="*/ 2147483646 h 721"/>
              <a:gd name="T26" fmla="*/ 2147483646 w 901"/>
              <a:gd name="T27" fmla="*/ 2147483646 h 721"/>
              <a:gd name="T28" fmla="*/ 2147483646 w 901"/>
              <a:gd name="T29" fmla="*/ 2147483646 h 721"/>
              <a:gd name="T30" fmla="*/ 2147483646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9"/>
          </a:p>
        </p:txBody>
      </p:sp>
      <p:sp>
        <p:nvSpPr>
          <p:cNvPr id="9226" name="Line 68"/>
          <p:cNvSpPr>
            <a:spLocks noChangeShapeType="1"/>
          </p:cNvSpPr>
          <p:nvPr/>
        </p:nvSpPr>
        <p:spPr bwMode="auto">
          <a:xfrm>
            <a:off x="4575572" y="230534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9227" name="Line 69"/>
          <p:cNvSpPr>
            <a:spLocks noChangeShapeType="1"/>
          </p:cNvSpPr>
          <p:nvPr/>
        </p:nvSpPr>
        <p:spPr bwMode="auto">
          <a:xfrm>
            <a:off x="4575572" y="2425961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9228" name="Line 70"/>
          <p:cNvSpPr>
            <a:spLocks noChangeShapeType="1"/>
          </p:cNvSpPr>
          <p:nvPr/>
        </p:nvSpPr>
        <p:spPr bwMode="auto">
          <a:xfrm>
            <a:off x="4575572" y="2548167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9229" name="Line 71"/>
          <p:cNvSpPr>
            <a:spLocks noChangeShapeType="1"/>
          </p:cNvSpPr>
          <p:nvPr/>
        </p:nvSpPr>
        <p:spPr bwMode="auto">
          <a:xfrm>
            <a:off x="4575572" y="2668786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9230" name="Line 72"/>
          <p:cNvSpPr>
            <a:spLocks noChangeShapeType="1"/>
          </p:cNvSpPr>
          <p:nvPr/>
        </p:nvSpPr>
        <p:spPr bwMode="auto">
          <a:xfrm>
            <a:off x="4575572" y="2790991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9231" name="Line 73"/>
          <p:cNvSpPr>
            <a:spLocks noChangeShapeType="1"/>
          </p:cNvSpPr>
          <p:nvPr/>
        </p:nvSpPr>
        <p:spPr bwMode="auto">
          <a:xfrm>
            <a:off x="4575572" y="291161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9232" name="Line 74"/>
          <p:cNvSpPr>
            <a:spLocks noChangeShapeType="1"/>
          </p:cNvSpPr>
          <p:nvPr/>
        </p:nvSpPr>
        <p:spPr bwMode="auto">
          <a:xfrm>
            <a:off x="4575572" y="303222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9233" name="Rectangle 75"/>
          <p:cNvSpPr>
            <a:spLocks noChangeArrowheads="1"/>
          </p:cNvSpPr>
          <p:nvPr/>
        </p:nvSpPr>
        <p:spPr bwMode="auto">
          <a:xfrm>
            <a:off x="4462888" y="2456116"/>
            <a:ext cx="92051" cy="18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799"/>
          </a:p>
        </p:txBody>
      </p:sp>
      <p:sp>
        <p:nvSpPr>
          <p:cNvPr id="9234" name="Line 76"/>
          <p:cNvSpPr>
            <a:spLocks noChangeShapeType="1"/>
          </p:cNvSpPr>
          <p:nvPr/>
        </p:nvSpPr>
        <p:spPr bwMode="auto">
          <a:xfrm>
            <a:off x="2590125" y="3733721"/>
            <a:ext cx="7389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9235" name="Freeform 77"/>
          <p:cNvSpPr>
            <a:spLocks/>
          </p:cNvSpPr>
          <p:nvPr/>
        </p:nvSpPr>
        <p:spPr bwMode="auto">
          <a:xfrm>
            <a:off x="6089651" y="2010146"/>
            <a:ext cx="6348" cy="1723576"/>
          </a:xfrm>
          <a:custGeom>
            <a:avLst/>
            <a:gdLst>
              <a:gd name="T0" fmla="*/ 0 w 4"/>
              <a:gd name="T1" fmla="*/ 0 h 1086"/>
              <a:gd name="T2" fmla="*/ 2147483646 w 4"/>
              <a:gd name="T3" fmla="*/ 2147483646 h 1086"/>
              <a:gd name="T4" fmla="*/ 0 60000 65536"/>
              <a:gd name="T5" fmla="*/ 0 60000 65536"/>
              <a:gd name="T6" fmla="*/ 0 w 4"/>
              <a:gd name="T7" fmla="*/ 0 h 1086"/>
              <a:gd name="T8" fmla="*/ 4 w 4"/>
              <a:gd name="T9" fmla="*/ 1086 h 10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1086">
                <a:moveTo>
                  <a:pt x="0" y="0"/>
                </a:moveTo>
                <a:lnTo>
                  <a:pt x="4" y="108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9236" name="Line 78"/>
          <p:cNvSpPr>
            <a:spLocks noChangeShapeType="1"/>
          </p:cNvSpPr>
          <p:nvPr/>
        </p:nvSpPr>
        <p:spPr bwMode="auto">
          <a:xfrm flipV="1">
            <a:off x="4189908" y="1219776"/>
            <a:ext cx="0" cy="2513945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9237" name="Line 79"/>
          <p:cNvSpPr>
            <a:spLocks noChangeShapeType="1"/>
          </p:cNvSpPr>
          <p:nvPr/>
        </p:nvSpPr>
        <p:spPr bwMode="auto">
          <a:xfrm flipV="1">
            <a:off x="8075096" y="1219776"/>
            <a:ext cx="0" cy="2513945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9238" name="Line 80"/>
          <p:cNvSpPr>
            <a:spLocks noChangeShapeType="1"/>
          </p:cNvSpPr>
          <p:nvPr/>
        </p:nvSpPr>
        <p:spPr bwMode="auto">
          <a:xfrm flipH="1">
            <a:off x="4189908" y="1372136"/>
            <a:ext cx="1980684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9239" name="Line 81"/>
          <p:cNvSpPr>
            <a:spLocks noChangeShapeType="1"/>
          </p:cNvSpPr>
          <p:nvPr/>
        </p:nvSpPr>
        <p:spPr bwMode="auto">
          <a:xfrm>
            <a:off x="6094412" y="1372136"/>
            <a:ext cx="1980684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graphicFrame>
        <p:nvGraphicFramePr>
          <p:cNvPr id="9240" name="Object 82"/>
          <p:cNvGraphicFramePr>
            <a:graphicFrameLocks noChangeAspect="1"/>
          </p:cNvGraphicFramePr>
          <p:nvPr/>
        </p:nvGraphicFramePr>
        <p:xfrm>
          <a:off x="5713511" y="1605440"/>
          <a:ext cx="698318" cy="376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" name="משוואה" r:id="rId6" imgW="329914" imgH="177646" progId="Equation.3">
                  <p:embed/>
                </p:oleObj>
              </mc:Choice>
              <mc:Fallback>
                <p:oleObj name="משוואה" r:id="rId6" imgW="329914" imgH="177646" progId="Equation.3">
                  <p:embed/>
                  <p:pic>
                    <p:nvPicPr>
                      <p:cNvPr id="924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511" y="1605440"/>
                        <a:ext cx="698318" cy="376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Object 83"/>
          <p:cNvGraphicFramePr>
            <a:graphicFrameLocks noChangeAspect="1"/>
          </p:cNvGraphicFramePr>
          <p:nvPr/>
        </p:nvGraphicFramePr>
        <p:xfrm>
          <a:off x="2840886" y="2591020"/>
          <a:ext cx="269805" cy="696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" name="משוואה" r:id="rId8" imgW="152334" imgH="393529" progId="Equation.3">
                  <p:embed/>
                </p:oleObj>
              </mc:Choice>
              <mc:Fallback>
                <p:oleObj name="משוואה" r:id="rId8" imgW="152334" imgH="393529" progId="Equation.3">
                  <p:embed/>
                  <p:pic>
                    <p:nvPicPr>
                      <p:cNvPr id="9241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886" y="2591020"/>
                        <a:ext cx="269805" cy="696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84"/>
          <p:cNvGraphicFramePr>
            <a:graphicFrameLocks noChangeAspect="1"/>
          </p:cNvGraphicFramePr>
          <p:nvPr/>
        </p:nvGraphicFramePr>
        <p:xfrm>
          <a:off x="9065438" y="2591020"/>
          <a:ext cx="268218" cy="696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" name="משוואה" r:id="rId10" imgW="152334" imgH="393529" progId="Equation.3">
                  <p:embed/>
                </p:oleObj>
              </mc:Choice>
              <mc:Fallback>
                <p:oleObj name="משוואה" r:id="rId10" imgW="152334" imgH="393529" progId="Equation.3">
                  <p:embed/>
                  <p:pic>
                    <p:nvPicPr>
                      <p:cNvPr id="9242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5438" y="2591020"/>
                        <a:ext cx="268218" cy="696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Line 85"/>
          <p:cNvSpPr>
            <a:spLocks noChangeShapeType="1"/>
          </p:cNvSpPr>
          <p:nvPr/>
        </p:nvSpPr>
        <p:spPr bwMode="auto">
          <a:xfrm>
            <a:off x="3199566" y="3124279"/>
            <a:ext cx="609441" cy="3809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799"/>
          </a:p>
        </p:txBody>
      </p:sp>
      <p:sp>
        <p:nvSpPr>
          <p:cNvPr id="9244" name="Line 86"/>
          <p:cNvSpPr>
            <a:spLocks noChangeShapeType="1"/>
          </p:cNvSpPr>
          <p:nvPr/>
        </p:nvSpPr>
        <p:spPr bwMode="auto">
          <a:xfrm flipH="1">
            <a:off x="8303636" y="3048099"/>
            <a:ext cx="380901" cy="4570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799"/>
          </a:p>
        </p:txBody>
      </p:sp>
      <p:sp>
        <p:nvSpPr>
          <p:cNvPr id="9245" name="Text Box 87"/>
          <p:cNvSpPr txBox="1">
            <a:spLocks noChangeArrowheads="1"/>
          </p:cNvSpPr>
          <p:nvPr/>
        </p:nvSpPr>
        <p:spPr bwMode="auto">
          <a:xfrm>
            <a:off x="5561151" y="3748005"/>
            <a:ext cx="990342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799"/>
              <a:t>Error</a:t>
            </a:r>
          </a:p>
        </p:txBody>
      </p:sp>
      <p:sp>
        <p:nvSpPr>
          <p:cNvPr id="9246" name="Text Box 88"/>
          <p:cNvSpPr txBox="1">
            <a:spLocks noChangeArrowheads="1"/>
          </p:cNvSpPr>
          <p:nvPr/>
        </p:nvSpPr>
        <p:spPr bwMode="auto">
          <a:xfrm>
            <a:off x="3885188" y="3809902"/>
            <a:ext cx="685621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799"/>
              <a:t>Min.</a:t>
            </a:r>
          </a:p>
        </p:txBody>
      </p:sp>
      <p:sp>
        <p:nvSpPr>
          <p:cNvPr id="9247" name="Text Box 89"/>
          <p:cNvSpPr txBox="1">
            <a:spLocks noChangeArrowheads="1"/>
          </p:cNvSpPr>
          <p:nvPr/>
        </p:nvSpPr>
        <p:spPr bwMode="auto">
          <a:xfrm>
            <a:off x="7770376" y="3809902"/>
            <a:ext cx="685621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799"/>
              <a:t>Max.</a:t>
            </a:r>
          </a:p>
        </p:txBody>
      </p:sp>
      <p:sp>
        <p:nvSpPr>
          <p:cNvPr id="9248" name="Line 90"/>
          <p:cNvSpPr>
            <a:spLocks noChangeShapeType="1"/>
          </p:cNvSpPr>
          <p:nvPr/>
        </p:nvSpPr>
        <p:spPr bwMode="auto">
          <a:xfrm>
            <a:off x="6094412" y="3048099"/>
            <a:ext cx="198068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9249" name="Line 93"/>
          <p:cNvSpPr>
            <a:spLocks noChangeShapeType="1"/>
          </p:cNvSpPr>
          <p:nvPr/>
        </p:nvSpPr>
        <p:spPr bwMode="auto">
          <a:xfrm>
            <a:off x="4164515" y="3048099"/>
            <a:ext cx="198068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graphicFrame>
        <p:nvGraphicFramePr>
          <p:cNvPr id="9250" name="Object 94"/>
          <p:cNvGraphicFramePr>
            <a:graphicFrameLocks noChangeAspect="1"/>
          </p:cNvGraphicFramePr>
          <p:nvPr/>
        </p:nvGraphicFramePr>
        <p:xfrm>
          <a:off x="4850136" y="3048099"/>
          <a:ext cx="495171" cy="636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" name="משוואה" r:id="rId12" imgW="177646" imgH="228402" progId="Equation.3">
                  <p:embed/>
                </p:oleObj>
              </mc:Choice>
              <mc:Fallback>
                <p:oleObj name="משוואה" r:id="rId12" imgW="177646" imgH="228402" progId="Equation.3">
                  <p:embed/>
                  <p:pic>
                    <p:nvPicPr>
                      <p:cNvPr id="925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136" y="3048099"/>
                        <a:ext cx="495171" cy="636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ACAB-C2E1-42D0-96F3-BC9DFB86ACE9}" type="datetime1">
              <a:rPr lang="en-US" smtClean="0"/>
              <a:t>3/25/2019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04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מציין מיקום של מספר שקופית 7"/>
          <p:cNvSpPr txBox="1">
            <a:spLocks noGrp="1"/>
          </p:cNvSpPr>
          <p:nvPr/>
        </p:nvSpPr>
        <p:spPr bwMode="auto">
          <a:xfrm>
            <a:off x="1980684" y="6244492"/>
            <a:ext cx="2133044" cy="47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fld id="{21DDBC33-7063-46CD-8149-48ACB72E9151}" type="slidenum">
              <a:rPr lang="he-IL" altLang="he-IL" sz="1400"/>
              <a:pPr algn="l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he-IL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0012" y="8681"/>
            <a:ext cx="9601200" cy="1143000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Difference between </a:t>
            </a:r>
            <a:r>
              <a:rPr lang="en-US" altLang="he-IL" sz="4000" b="1" dirty="0">
                <a:solidFill>
                  <a:srgbClr val="0070C0"/>
                </a:solidFill>
              </a:rPr>
              <a:t>Classifiers</a:t>
            </a:r>
            <a:endParaRPr lang="en-US" altLang="he-IL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8" name="Rectangle 3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817884" y="1198286"/>
                <a:ext cx="10705456" cy="4524784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Estimated difference between error rates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he-I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he-I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^ </m:t>
                    </m:r>
                  </m:oMath>
                </a14:m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governed by Binomial distribution approximated by Normal when n1, n2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 30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With the probability 1 - , the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difference d lies in the confidence interval</a:t>
                </a:r>
              </a:p>
            </p:txBody>
          </p:sp>
        </mc:Choice>
        <mc:Fallback>
          <p:sp>
            <p:nvSpPr>
              <p:cNvPr id="1126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817884" y="1198286"/>
                <a:ext cx="10705456" cy="4524784"/>
              </a:xfrm>
              <a:blipFill>
                <a:blip r:embed="rId4"/>
                <a:stretch>
                  <a:fillRect l="-740" r="-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269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951654460"/>
              </p:ext>
            </p:extLst>
          </p:nvPr>
        </p:nvGraphicFramePr>
        <p:xfrm>
          <a:off x="3656012" y="1905000"/>
          <a:ext cx="3904913" cy="812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משוואה" r:id="rId5" imgW="1231366" imgH="253890" progId="Equation.3">
                  <p:embed/>
                </p:oleObj>
              </mc:Choice>
              <mc:Fallback>
                <p:oleObj name="משוואה" r:id="rId5" imgW="1231366" imgH="253890" progId="Equation.3">
                  <p:embed/>
                  <p:pic>
                    <p:nvPicPr>
                      <p:cNvPr id="112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2" y="1905000"/>
                        <a:ext cx="3904913" cy="812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37227124"/>
              </p:ext>
            </p:extLst>
          </p:nvPr>
        </p:nvGraphicFramePr>
        <p:xfrm>
          <a:off x="2665412" y="4419600"/>
          <a:ext cx="6546553" cy="1066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משוואה" r:id="rId7" imgW="2959100" imgH="482600" progId="Equation.3">
                  <p:embed/>
                </p:oleObj>
              </mc:Choice>
              <mc:Fallback>
                <p:oleObj name="משוואה" r:id="rId7" imgW="2959100" imgH="482600" progId="Equation.3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2" y="4419600"/>
                        <a:ext cx="6546553" cy="1066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DCEE-BB9B-43F4-8448-5244EC7FFF58}" type="datetime1">
              <a:rPr lang="en-US" smtClean="0"/>
              <a:t>3/25/2019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84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הסבר מלבני 7"/>
          <p:cNvSpPr>
            <a:spLocks noChangeArrowheads="1"/>
          </p:cNvSpPr>
          <p:nvPr/>
        </p:nvSpPr>
        <p:spPr bwMode="auto">
          <a:xfrm>
            <a:off x="8048625" y="3482327"/>
            <a:ext cx="3581400" cy="918873"/>
          </a:xfrm>
          <a:prstGeom prst="wedgeRectCallout">
            <a:avLst>
              <a:gd name="adj1" fmla="val -21838"/>
              <a:gd name="adj2" fmla="val -172308"/>
            </a:avLst>
          </a:prstGeom>
          <a:noFill/>
          <a:ln w="28575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1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l-GR" altLang="he-IL" sz="1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he-IL" sz="1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=0.01, we are not confident that model 1 is </a:t>
            </a:r>
            <a:r>
              <a:rPr lang="en-US" altLang="he-IL" sz="179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really </a:t>
            </a:r>
            <a:r>
              <a:rPr lang="en-US" altLang="he-IL" sz="1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than model 2</a:t>
            </a:r>
            <a:endParaRPr lang="he-IL" altLang="he-IL" sz="1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400899" y="458747"/>
            <a:ext cx="9141619" cy="1142703"/>
          </a:xfrm>
        </p:spPr>
        <p:txBody>
          <a:bodyPr>
            <a:noAutofit/>
          </a:bodyPr>
          <a:lstStyle/>
          <a:p>
            <a:pPr rtl="1">
              <a:defRPr/>
            </a:pPr>
            <a:r>
              <a:rPr lang="en-US" altLang="en-US" sz="4000" b="1" dirty="0">
                <a:solidFill>
                  <a:srgbClr val="0070C0"/>
                </a:solidFill>
              </a:rPr>
              <a:t>Difference between Classifiers - Example</a:t>
            </a:r>
          </a:p>
        </p:txBody>
      </p:sp>
      <p:sp>
        <p:nvSpPr>
          <p:cNvPr id="13315" name="מציין מיקום של מספר שקופית 4"/>
          <p:cNvSpPr txBox="1">
            <a:spLocks noGrp="1"/>
          </p:cNvSpPr>
          <p:nvPr/>
        </p:nvSpPr>
        <p:spPr bwMode="auto">
          <a:xfrm>
            <a:off x="1980684" y="6244492"/>
            <a:ext cx="2133044" cy="47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fld id="{0E473BC8-5F97-45D4-B59C-A93B2003A1AF}" type="slidenum">
              <a:rPr lang="he-IL" altLang="he-IL" sz="1400"/>
              <a:pPr algn="l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he-IL" sz="1400"/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21533" y="4652819"/>
            <a:ext cx="7300353" cy="91046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 algn="r" rtl="1" eaLnBrk="1" hangingPunct="1">
              <a:defRPr/>
            </a:pPr>
            <a:r>
              <a:rPr lang="he-IL" sz="1799">
                <a:noFill/>
              </a:rPr>
              <a:t> </a:t>
            </a:r>
          </a:p>
        </p:txBody>
      </p:sp>
      <p:graphicFrame>
        <p:nvGraphicFramePr>
          <p:cNvPr id="13318" name="אובייקט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578561"/>
              </p:ext>
            </p:extLst>
          </p:nvPr>
        </p:nvGraphicFramePr>
        <p:xfrm>
          <a:off x="934424" y="3766563"/>
          <a:ext cx="5869701" cy="95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משוואה" r:id="rId5" imgW="2959100" imgH="482600" progId="Equation.3">
                  <p:embed/>
                </p:oleObj>
              </mc:Choice>
              <mc:Fallback>
                <p:oleObj name="משוואה" r:id="rId5" imgW="2959100" imgH="482600" progId="Equation.3">
                  <p:embed/>
                  <p:pic>
                    <p:nvPicPr>
                      <p:cNvPr id="13318" name="אובייקט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424" y="3766563"/>
                        <a:ext cx="5869701" cy="95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52945" y="5542088"/>
            <a:ext cx="7168942" cy="910462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 algn="r" rtl="1" eaLnBrk="1" hangingPunct="1">
              <a:defRPr/>
            </a:pPr>
            <a:r>
              <a:rPr lang="he-IL" sz="1799">
                <a:noFill/>
              </a:rPr>
              <a:t> 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A7B-E280-4BE4-8BBC-849E63B0991F}" type="datetime1">
              <a:rPr lang="en-US" smtClean="0"/>
              <a:t>3/25/2019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18"/>
          <p:cNvGrpSpPr>
            <a:grpSpLocks noChangeAspect="1"/>
          </p:cNvGrpSpPr>
          <p:nvPr/>
        </p:nvGrpSpPr>
        <p:grpSpPr bwMode="auto">
          <a:xfrm>
            <a:off x="1676400" y="1711325"/>
            <a:ext cx="8836025" cy="1265238"/>
            <a:chOff x="1056" y="1078"/>
            <a:chExt cx="5566" cy="797"/>
          </a:xfrm>
        </p:grpSpPr>
        <p:sp>
          <p:nvSpPr>
            <p:cNvPr id="9" name="AutoShape 17"/>
            <p:cNvSpPr>
              <a:spLocks noChangeAspect="1" noChangeArrowheads="1" noTextEdit="1"/>
            </p:cNvSpPr>
            <p:nvPr/>
          </p:nvSpPr>
          <p:spPr bwMode="auto">
            <a:xfrm>
              <a:off x="1056" y="1078"/>
              <a:ext cx="5566" cy="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1086" y="1245"/>
              <a:ext cx="413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Error1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1711" y="1245"/>
              <a:ext cx="199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21"/>
            <p:cNvSpPr>
              <a:spLocks noChangeArrowheads="1"/>
            </p:cNvSpPr>
            <p:nvPr/>
          </p:nvSpPr>
          <p:spPr bwMode="auto">
            <a:xfrm>
              <a:off x="2015" y="1245"/>
              <a:ext cx="413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Error2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2640" y="1245"/>
              <a:ext cx="199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3012" y="1245"/>
              <a:ext cx="12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3638" y="1245"/>
              <a:ext cx="37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alpha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4263" y="1245"/>
              <a:ext cx="504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z_alpha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26"/>
            <p:cNvSpPr>
              <a:spLocks noChangeArrowheads="1"/>
            </p:cNvSpPr>
            <p:nvPr/>
          </p:nvSpPr>
          <p:spPr bwMode="auto">
            <a:xfrm>
              <a:off x="4889" y="1245"/>
              <a:ext cx="30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min.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5788" y="1245"/>
              <a:ext cx="33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max.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1356" y="1398"/>
              <a:ext cx="37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0.200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1830" y="1398"/>
              <a:ext cx="199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2285" y="1398"/>
              <a:ext cx="37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0.400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31"/>
            <p:cNvSpPr>
              <a:spLocks noChangeArrowheads="1"/>
            </p:cNvSpPr>
            <p:nvPr/>
          </p:nvSpPr>
          <p:spPr bwMode="auto">
            <a:xfrm>
              <a:off x="2828" y="1398"/>
              <a:ext cx="199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3351" y="1398"/>
              <a:ext cx="30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3908" y="1398"/>
              <a:ext cx="37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4534" y="1398"/>
              <a:ext cx="37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2.326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5299" y="1398"/>
              <a:ext cx="34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-0.046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6198" y="1398"/>
              <a:ext cx="37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0.448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1356" y="1551"/>
              <a:ext cx="37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0.200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1830" y="1551"/>
              <a:ext cx="199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auto">
            <a:xfrm>
              <a:off x="2285" y="1551"/>
              <a:ext cx="37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0.400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40"/>
            <p:cNvSpPr>
              <a:spLocks noChangeArrowheads="1"/>
            </p:cNvSpPr>
            <p:nvPr/>
          </p:nvSpPr>
          <p:spPr bwMode="auto">
            <a:xfrm>
              <a:off x="2828" y="1551"/>
              <a:ext cx="199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auto">
            <a:xfrm>
              <a:off x="3351" y="1551"/>
              <a:ext cx="30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3908" y="1551"/>
              <a:ext cx="37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4534" y="1551"/>
              <a:ext cx="37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1.645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44"/>
            <p:cNvSpPr>
              <a:spLocks noChangeArrowheads="1"/>
            </p:cNvSpPr>
            <p:nvPr/>
          </p:nvSpPr>
          <p:spPr bwMode="auto">
            <a:xfrm>
              <a:off x="5299" y="1551"/>
              <a:ext cx="37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0.025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45"/>
            <p:cNvSpPr>
              <a:spLocks noChangeArrowheads="1"/>
            </p:cNvSpPr>
            <p:nvPr/>
          </p:nvSpPr>
          <p:spPr bwMode="auto">
            <a:xfrm>
              <a:off x="6198" y="1551"/>
              <a:ext cx="37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0.375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46"/>
            <p:cNvSpPr>
              <a:spLocks noChangeArrowheads="1"/>
            </p:cNvSpPr>
            <p:nvPr/>
          </p:nvSpPr>
          <p:spPr bwMode="auto">
            <a:xfrm>
              <a:off x="1356" y="1704"/>
              <a:ext cx="37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0.200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47"/>
            <p:cNvSpPr>
              <a:spLocks noChangeArrowheads="1"/>
            </p:cNvSpPr>
            <p:nvPr/>
          </p:nvSpPr>
          <p:spPr bwMode="auto">
            <a:xfrm>
              <a:off x="1830" y="1704"/>
              <a:ext cx="199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48"/>
            <p:cNvSpPr>
              <a:spLocks noChangeArrowheads="1"/>
            </p:cNvSpPr>
            <p:nvPr/>
          </p:nvSpPr>
          <p:spPr bwMode="auto">
            <a:xfrm>
              <a:off x="2285" y="1704"/>
              <a:ext cx="37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0.400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2828" y="1704"/>
              <a:ext cx="199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50"/>
            <p:cNvSpPr>
              <a:spLocks noChangeArrowheads="1"/>
            </p:cNvSpPr>
            <p:nvPr/>
          </p:nvSpPr>
          <p:spPr bwMode="auto">
            <a:xfrm>
              <a:off x="3351" y="1704"/>
              <a:ext cx="30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51"/>
            <p:cNvSpPr>
              <a:spLocks noChangeArrowheads="1"/>
            </p:cNvSpPr>
            <p:nvPr/>
          </p:nvSpPr>
          <p:spPr bwMode="auto">
            <a:xfrm>
              <a:off x="3908" y="1704"/>
              <a:ext cx="37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52"/>
            <p:cNvSpPr>
              <a:spLocks noChangeArrowheads="1"/>
            </p:cNvSpPr>
            <p:nvPr/>
          </p:nvSpPr>
          <p:spPr bwMode="auto">
            <a:xfrm>
              <a:off x="4534" y="1704"/>
              <a:ext cx="37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1.282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53"/>
            <p:cNvSpPr>
              <a:spLocks noChangeArrowheads="1"/>
            </p:cNvSpPr>
            <p:nvPr/>
          </p:nvSpPr>
          <p:spPr bwMode="auto">
            <a:xfrm>
              <a:off x="5299" y="1704"/>
              <a:ext cx="37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0.064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6198" y="1704"/>
              <a:ext cx="37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0.336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Line 55"/>
            <p:cNvSpPr>
              <a:spLocks noChangeShapeType="1"/>
            </p:cNvSpPr>
            <p:nvPr/>
          </p:nvSpPr>
          <p:spPr bwMode="auto">
            <a:xfrm>
              <a:off x="1056" y="1078"/>
              <a:ext cx="0" cy="7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56"/>
            <p:cNvSpPr>
              <a:spLocks noChangeArrowheads="1"/>
            </p:cNvSpPr>
            <p:nvPr/>
          </p:nvSpPr>
          <p:spPr bwMode="auto">
            <a:xfrm>
              <a:off x="1056" y="1078"/>
              <a:ext cx="12" cy="7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57"/>
            <p:cNvSpPr>
              <a:spLocks noChangeShapeType="1"/>
            </p:cNvSpPr>
            <p:nvPr/>
          </p:nvSpPr>
          <p:spPr bwMode="auto">
            <a:xfrm>
              <a:off x="1682" y="1090"/>
              <a:ext cx="0" cy="7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8"/>
            <p:cNvSpPr>
              <a:spLocks noChangeArrowheads="1"/>
            </p:cNvSpPr>
            <p:nvPr/>
          </p:nvSpPr>
          <p:spPr bwMode="auto">
            <a:xfrm>
              <a:off x="1682" y="1090"/>
              <a:ext cx="12" cy="7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59"/>
            <p:cNvSpPr>
              <a:spLocks noChangeShapeType="1"/>
            </p:cNvSpPr>
            <p:nvPr/>
          </p:nvSpPr>
          <p:spPr bwMode="auto">
            <a:xfrm>
              <a:off x="1985" y="1090"/>
              <a:ext cx="0" cy="7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60"/>
            <p:cNvSpPr>
              <a:spLocks noChangeArrowheads="1"/>
            </p:cNvSpPr>
            <p:nvPr/>
          </p:nvSpPr>
          <p:spPr bwMode="auto">
            <a:xfrm>
              <a:off x="1985" y="1090"/>
              <a:ext cx="12" cy="7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61"/>
            <p:cNvSpPr>
              <a:spLocks noChangeShapeType="1"/>
            </p:cNvSpPr>
            <p:nvPr/>
          </p:nvSpPr>
          <p:spPr bwMode="auto">
            <a:xfrm>
              <a:off x="2611" y="1090"/>
              <a:ext cx="0" cy="7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62"/>
            <p:cNvSpPr>
              <a:spLocks noChangeArrowheads="1"/>
            </p:cNvSpPr>
            <p:nvPr/>
          </p:nvSpPr>
          <p:spPr bwMode="auto">
            <a:xfrm>
              <a:off x="2611" y="1090"/>
              <a:ext cx="12" cy="7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63"/>
            <p:cNvSpPr>
              <a:spLocks noChangeShapeType="1"/>
            </p:cNvSpPr>
            <p:nvPr/>
          </p:nvSpPr>
          <p:spPr bwMode="auto">
            <a:xfrm>
              <a:off x="2982" y="1090"/>
              <a:ext cx="0" cy="7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64"/>
            <p:cNvSpPr>
              <a:spLocks noChangeArrowheads="1"/>
            </p:cNvSpPr>
            <p:nvPr/>
          </p:nvSpPr>
          <p:spPr bwMode="auto">
            <a:xfrm>
              <a:off x="2982" y="1090"/>
              <a:ext cx="12" cy="7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65"/>
            <p:cNvSpPr>
              <a:spLocks noChangeShapeType="1"/>
            </p:cNvSpPr>
            <p:nvPr/>
          </p:nvSpPr>
          <p:spPr bwMode="auto">
            <a:xfrm>
              <a:off x="3608" y="1090"/>
              <a:ext cx="0" cy="7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66"/>
            <p:cNvSpPr>
              <a:spLocks noChangeArrowheads="1"/>
            </p:cNvSpPr>
            <p:nvPr/>
          </p:nvSpPr>
          <p:spPr bwMode="auto">
            <a:xfrm>
              <a:off x="3608" y="1090"/>
              <a:ext cx="12" cy="7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67"/>
            <p:cNvSpPr>
              <a:spLocks noChangeShapeType="1"/>
            </p:cNvSpPr>
            <p:nvPr/>
          </p:nvSpPr>
          <p:spPr bwMode="auto">
            <a:xfrm>
              <a:off x="4234" y="1090"/>
              <a:ext cx="0" cy="7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68"/>
            <p:cNvSpPr>
              <a:spLocks noChangeArrowheads="1"/>
            </p:cNvSpPr>
            <p:nvPr/>
          </p:nvSpPr>
          <p:spPr bwMode="auto">
            <a:xfrm>
              <a:off x="4234" y="1090"/>
              <a:ext cx="11" cy="7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69"/>
            <p:cNvSpPr>
              <a:spLocks noChangeShapeType="1"/>
            </p:cNvSpPr>
            <p:nvPr/>
          </p:nvSpPr>
          <p:spPr bwMode="auto">
            <a:xfrm>
              <a:off x="4859" y="1090"/>
              <a:ext cx="0" cy="7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70"/>
            <p:cNvSpPr>
              <a:spLocks noChangeArrowheads="1"/>
            </p:cNvSpPr>
            <p:nvPr/>
          </p:nvSpPr>
          <p:spPr bwMode="auto">
            <a:xfrm>
              <a:off x="4859" y="1090"/>
              <a:ext cx="12" cy="7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71"/>
            <p:cNvSpPr>
              <a:spLocks noChangeShapeType="1"/>
            </p:cNvSpPr>
            <p:nvPr/>
          </p:nvSpPr>
          <p:spPr bwMode="auto">
            <a:xfrm>
              <a:off x="5758" y="1090"/>
              <a:ext cx="0" cy="7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72"/>
            <p:cNvSpPr>
              <a:spLocks noChangeArrowheads="1"/>
            </p:cNvSpPr>
            <p:nvPr/>
          </p:nvSpPr>
          <p:spPr bwMode="auto">
            <a:xfrm>
              <a:off x="5758" y="1090"/>
              <a:ext cx="12" cy="7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2" name="Line 73"/>
            <p:cNvSpPr>
              <a:spLocks noChangeShapeType="1"/>
            </p:cNvSpPr>
            <p:nvPr/>
          </p:nvSpPr>
          <p:spPr bwMode="auto">
            <a:xfrm>
              <a:off x="6609" y="1090"/>
              <a:ext cx="0" cy="7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3" name="Rectangle 74"/>
            <p:cNvSpPr>
              <a:spLocks noChangeArrowheads="1"/>
            </p:cNvSpPr>
            <p:nvPr/>
          </p:nvSpPr>
          <p:spPr bwMode="auto">
            <a:xfrm>
              <a:off x="6609" y="1090"/>
              <a:ext cx="12" cy="7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" name="Line 75"/>
            <p:cNvSpPr>
              <a:spLocks noChangeShapeType="1"/>
            </p:cNvSpPr>
            <p:nvPr/>
          </p:nvSpPr>
          <p:spPr bwMode="auto">
            <a:xfrm>
              <a:off x="1068" y="1078"/>
              <a:ext cx="555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" name="Rectangle 76"/>
            <p:cNvSpPr>
              <a:spLocks noChangeArrowheads="1"/>
            </p:cNvSpPr>
            <p:nvPr/>
          </p:nvSpPr>
          <p:spPr bwMode="auto">
            <a:xfrm>
              <a:off x="1068" y="1078"/>
              <a:ext cx="555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" name="Line 77"/>
            <p:cNvSpPr>
              <a:spLocks noChangeShapeType="1"/>
            </p:cNvSpPr>
            <p:nvPr/>
          </p:nvSpPr>
          <p:spPr bwMode="auto">
            <a:xfrm>
              <a:off x="1068" y="1384"/>
              <a:ext cx="555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" name="Rectangle 78"/>
            <p:cNvSpPr>
              <a:spLocks noChangeArrowheads="1"/>
            </p:cNvSpPr>
            <p:nvPr/>
          </p:nvSpPr>
          <p:spPr bwMode="auto">
            <a:xfrm>
              <a:off x="1068" y="1384"/>
              <a:ext cx="555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" name="Line 79"/>
            <p:cNvSpPr>
              <a:spLocks noChangeShapeType="1"/>
            </p:cNvSpPr>
            <p:nvPr/>
          </p:nvSpPr>
          <p:spPr bwMode="auto">
            <a:xfrm>
              <a:off x="1068" y="1537"/>
              <a:ext cx="555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" name="Rectangle 80"/>
            <p:cNvSpPr>
              <a:spLocks noChangeArrowheads="1"/>
            </p:cNvSpPr>
            <p:nvPr/>
          </p:nvSpPr>
          <p:spPr bwMode="auto">
            <a:xfrm>
              <a:off x="1068" y="1537"/>
              <a:ext cx="555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" name="Line 81"/>
            <p:cNvSpPr>
              <a:spLocks noChangeShapeType="1"/>
            </p:cNvSpPr>
            <p:nvPr/>
          </p:nvSpPr>
          <p:spPr bwMode="auto">
            <a:xfrm>
              <a:off x="1068" y="1690"/>
              <a:ext cx="555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" name="Rectangle 82"/>
            <p:cNvSpPr>
              <a:spLocks noChangeArrowheads="1"/>
            </p:cNvSpPr>
            <p:nvPr/>
          </p:nvSpPr>
          <p:spPr bwMode="auto">
            <a:xfrm>
              <a:off x="1068" y="1690"/>
              <a:ext cx="555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" name="Line 83"/>
            <p:cNvSpPr>
              <a:spLocks noChangeShapeType="1"/>
            </p:cNvSpPr>
            <p:nvPr/>
          </p:nvSpPr>
          <p:spPr bwMode="auto">
            <a:xfrm>
              <a:off x="1068" y="1844"/>
              <a:ext cx="555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" name="Rectangle 84"/>
            <p:cNvSpPr>
              <a:spLocks noChangeArrowheads="1"/>
            </p:cNvSpPr>
            <p:nvPr/>
          </p:nvSpPr>
          <p:spPr bwMode="auto">
            <a:xfrm>
              <a:off x="1068" y="1844"/>
              <a:ext cx="555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513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1" y="477162"/>
            <a:ext cx="10285789" cy="609441"/>
          </a:xfrm>
        </p:spPr>
        <p:txBody>
          <a:bodyPr>
            <a:noAutofit/>
          </a:bodyPr>
          <a:lstStyle/>
          <a:p>
            <a:pPr rtl="1">
              <a:defRPr/>
            </a:pPr>
            <a:r>
              <a:rPr lang="en-US" altLang="he-IL" sz="3600" b="1" dirty="0">
                <a:solidFill>
                  <a:srgbClr val="0070C0"/>
                </a:solidFill>
              </a:rPr>
              <a:t>Algorithm</a:t>
            </a:r>
            <a:r>
              <a:rPr lang="en-US" altLang="he-IL" sz="4000" b="1" dirty="0">
                <a:solidFill>
                  <a:srgbClr val="0070C0"/>
                </a:solidFill>
              </a:rPr>
              <a:t> for Decision Tree Induction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1" y="1086602"/>
            <a:ext cx="10819189" cy="56189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he-I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algorithm (greedy)</a:t>
            </a:r>
          </a:p>
          <a:p>
            <a:pPr marL="462281" lvl="2">
              <a:lnSpc>
                <a:spcPct val="100000"/>
              </a:lnSpc>
              <a:spcBef>
                <a:spcPts val="1800"/>
              </a:spcBef>
            </a:pPr>
            <a:r>
              <a:rPr lang="en-US" altLang="he-I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is constructed in a </a:t>
            </a:r>
            <a:r>
              <a:rPr lang="en-US" altLang="he-I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top-down recursive divide-and-conquer manner</a:t>
            </a:r>
          </a:p>
          <a:p>
            <a:pPr marL="462281" lvl="2">
              <a:lnSpc>
                <a:spcPct val="100000"/>
              </a:lnSpc>
              <a:spcBef>
                <a:spcPts val="1800"/>
              </a:spcBef>
            </a:pPr>
            <a:r>
              <a:rPr lang="en-US" altLang="he-I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start, all the training examples are at the root</a:t>
            </a:r>
          </a:p>
          <a:p>
            <a:pPr marL="462281" lvl="2">
              <a:lnSpc>
                <a:spcPct val="100000"/>
              </a:lnSpc>
              <a:spcBef>
                <a:spcPts val="1800"/>
              </a:spcBef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categorical (if </a:t>
            </a:r>
            <a:r>
              <a:rPr lang="en-US" altLang="he-I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continuous-valued, discretized 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advance)</a:t>
            </a:r>
          </a:p>
          <a:p>
            <a:pPr marL="462281" lvl="2">
              <a:lnSpc>
                <a:spcPct val="100000"/>
              </a:lnSpc>
              <a:spcBef>
                <a:spcPts val="1800"/>
              </a:spcBef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are partitioned recursively based on selected attributes</a:t>
            </a:r>
          </a:p>
          <a:p>
            <a:pPr marL="462281" lvl="2">
              <a:lnSpc>
                <a:spcPct val="100000"/>
              </a:lnSpc>
              <a:spcBef>
                <a:spcPts val="1800"/>
              </a:spcBef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attributes are selected on the basis of a heuristic or </a:t>
            </a:r>
            <a:r>
              <a:rPr lang="en-US" altLang="he-I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statistical 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(e.g., information gain)</a:t>
            </a:r>
          </a:p>
          <a:p>
            <a:pPr>
              <a:lnSpc>
                <a:spcPct val="100000"/>
              </a:lnSpc>
            </a:pPr>
            <a:r>
              <a:rPr lang="en-US" alt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</a:t>
            </a:r>
            <a:r>
              <a:rPr lang="en-US" altLang="he-I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stop </a:t>
            </a:r>
            <a:r>
              <a:rPr lang="en-US" alt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</a:p>
          <a:p>
            <a:pPr marL="462281" lvl="2">
              <a:lnSpc>
                <a:spcPct val="100000"/>
              </a:lnSpc>
              <a:spcBef>
                <a:spcPts val="1800"/>
              </a:spcBef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samples for a given node belong to the same class</a:t>
            </a:r>
          </a:p>
          <a:p>
            <a:pPr marL="462281" lvl="2">
              <a:lnSpc>
                <a:spcPct val="100000"/>
              </a:lnSpc>
              <a:spcBef>
                <a:spcPts val="1800"/>
              </a:spcBef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remaining </a:t>
            </a:r>
            <a:r>
              <a:rPr lang="en-US" altLang="he-I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– 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voting is employed for classifying the leaf</a:t>
            </a:r>
          </a:p>
          <a:p>
            <a:pPr marL="462281" lvl="2">
              <a:lnSpc>
                <a:spcPct val="100000"/>
              </a:lnSpc>
              <a:spcBef>
                <a:spcPts val="1800"/>
              </a:spcBef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samples left </a:t>
            </a:r>
            <a:r>
              <a:rPr lang="en-US" altLang="he-I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voting </a:t>
            </a:r>
          </a:p>
        </p:txBody>
      </p:sp>
      <p:sp>
        <p:nvSpPr>
          <p:cNvPr id="15364" name="מציין מיקום של מספר שקופית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8A696D67-B96C-4B58-9D9B-69E4D67B2620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8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07E2-F14B-431D-9D34-A4CB0C97B012}" type="datetime1">
              <a:rPr lang="en-US" smtClean="0"/>
              <a:t>3/25/2019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72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228600"/>
            <a:ext cx="10228247" cy="1418776"/>
          </a:xfrm>
        </p:spPr>
        <p:txBody>
          <a:bodyPr>
            <a:no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Basic Decision Tree Learning</a:t>
            </a:r>
            <a:br>
              <a:rPr lang="en-US" altLang="he-IL" sz="4000" b="1" dirty="0">
                <a:solidFill>
                  <a:srgbClr val="0070C0"/>
                </a:solidFill>
              </a:rPr>
            </a:br>
            <a:r>
              <a:rPr lang="en-US" altLang="he-IL" sz="4000" b="1" dirty="0" smtClean="0">
                <a:solidFill>
                  <a:srgbClr val="0070C0"/>
                </a:solidFill>
              </a:rPr>
              <a:t>ID3 Algorithm </a:t>
            </a:r>
            <a:r>
              <a:rPr lang="en-US" altLang="en-US" sz="1800" b="1" dirty="0" smtClean="0">
                <a:solidFill>
                  <a:srgbClr val="0070C0"/>
                </a:solidFill>
              </a:rPr>
              <a:t>(based on </a:t>
            </a:r>
            <a:r>
              <a:rPr lang="en-US" altLang="en-US" sz="1800" b="1" dirty="0">
                <a:solidFill>
                  <a:srgbClr val="0070C0"/>
                </a:solidFill>
              </a:rPr>
              <a:t>Quinlan, Induction of Decision Trees, 1986)</a:t>
            </a:r>
            <a:endParaRPr lang="en-US" altLang="he-IL" sz="4000" b="1" dirty="0">
              <a:solidFill>
                <a:srgbClr val="0070C0"/>
              </a:solidFill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2" y="1828800"/>
            <a:ext cx="10380647" cy="39423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root node for the tree</a:t>
            </a:r>
          </a:p>
          <a:p>
            <a:pPr>
              <a:lnSpc>
                <a:spcPct val="150000"/>
              </a:lnSpc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examples have the same target value, </a:t>
            </a:r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single-node tree </a:t>
            </a:r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by that value</a:t>
            </a:r>
          </a:p>
          <a:p>
            <a:pPr>
              <a:lnSpc>
                <a:spcPct val="150000"/>
              </a:lnSpc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no attributes left, </a:t>
            </a:r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single-node tree </a:t>
            </a:r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by the most common value in </a:t>
            </a:r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examples</a:t>
            </a:r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</a:t>
            </a:r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CC0B0CD5-799B-415F-AE39-0EA20197C633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9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3168-6E96-4C82-B558-F05DB87D17E3}" type="datetime1">
              <a:rPr lang="en-US" smtClean="0"/>
              <a:t>3/25/2019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30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blipFill rotWithShape="1">
          <a:blip xmlns:r="http://schemas.openxmlformats.org/officeDocument/2006/relationships" r:embed="rId1"/>
          <a:stretch>
            <a:fillRect/>
          </a:stretch>
        </a:blipFill>
      </a:spPr>
      <a:bodyPr/>
      <a:lstStyle>
        <a:defPPr algn="r" rtl="1" eaLnBrk="1" hangingPunct="1">
          <a:defRPr sz="1799">
            <a:noFill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188</TotalTime>
  <Words>1678</Words>
  <Application>Microsoft Office PowerPoint</Application>
  <PresentationFormat>Custom</PresentationFormat>
  <Paragraphs>487</Paragraphs>
  <Slides>29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Cambria Math</vt:lpstr>
      <vt:lpstr>Century Gothic</vt:lpstr>
      <vt:lpstr>Gisha</vt:lpstr>
      <vt:lpstr>굴림</vt:lpstr>
      <vt:lpstr>Symbol</vt:lpstr>
      <vt:lpstr>Times New Roman</vt:lpstr>
      <vt:lpstr>Wingdings</vt:lpstr>
      <vt:lpstr>Vertical and Horizontal design template</vt:lpstr>
      <vt:lpstr>משוואה</vt:lpstr>
      <vt:lpstr>Equation</vt:lpstr>
      <vt:lpstr>Data Science and Business Intelligence  </vt:lpstr>
      <vt:lpstr>Model Estimation</vt:lpstr>
      <vt:lpstr>Statistical Hypothesis Testing</vt:lpstr>
      <vt:lpstr>Confidence Interval for an Error Rate</vt:lpstr>
      <vt:lpstr>Confidence Interval - Example</vt:lpstr>
      <vt:lpstr>Difference between Classifiers</vt:lpstr>
      <vt:lpstr>Difference between Classifiers - Example</vt:lpstr>
      <vt:lpstr>Algorithm for Decision Tree Induction</vt:lpstr>
      <vt:lpstr>Basic Decision Tree Learning ID3 Algorithm (based on Quinlan, Induction of Decision Trees, 1986)</vt:lpstr>
      <vt:lpstr>ID3 Algorithm (cont’d)</vt:lpstr>
      <vt:lpstr>PowerPoint Presentation</vt:lpstr>
      <vt:lpstr>ID3</vt:lpstr>
      <vt:lpstr>An Example…</vt:lpstr>
      <vt:lpstr>ID3 Example</vt:lpstr>
      <vt:lpstr>ID3 to build a decision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Accuracy Estimation</vt:lpstr>
      <vt:lpstr>Accuracy Estimation</vt:lpstr>
      <vt:lpstr>Fano’s Inequality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and Business Intelligence  </dc:title>
  <dc:creator>niva hazon</dc:creator>
  <cp:lastModifiedBy>niva hazon</cp:lastModifiedBy>
  <cp:revision>55</cp:revision>
  <dcterms:created xsi:type="dcterms:W3CDTF">2019-03-25T11:54:25Z</dcterms:created>
  <dcterms:modified xsi:type="dcterms:W3CDTF">2019-03-25T15:03:18Z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