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>
      <p:cViewPr varScale="1">
        <p:scale>
          <a:sx n="69" d="100"/>
          <a:sy n="69" d="100"/>
        </p:scale>
        <p:origin x="448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A735164-C177-428D-8993-0A86304A7251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3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B73E462-E56B-48BF-A54A-2A90010B9D63}" type="slidenum">
              <a:rPr lang="he-IL" altLang="he-IL" smtClean="0"/>
              <a:pPr algn="l">
                <a:spcBef>
                  <a:spcPct val="0"/>
                </a:spcBef>
              </a:pPr>
              <a:t>10</a:t>
            </a:fld>
            <a:endParaRPr lang="en-US" altLang="he-IL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09F7230-3453-4A59-B4DE-22FDC4A713C3}" type="slidenum">
              <a:rPr lang="he-IL" altLang="he-IL" smtClean="0"/>
              <a:pPr algn="l">
                <a:spcBef>
                  <a:spcPct val="0"/>
                </a:spcBef>
              </a:pPr>
              <a:t>11</a:t>
            </a:fld>
            <a:endParaRPr lang="en-US" altLang="he-IL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9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DBEDBCD-E9C1-49A1-8CB2-F86E446D47AC}" type="slidenum">
              <a:rPr lang="he-IL" altLang="he-IL" smtClean="0"/>
              <a:pPr algn="l">
                <a:spcBef>
                  <a:spcPct val="0"/>
                </a:spcBef>
              </a:pPr>
              <a:t>12</a:t>
            </a:fld>
            <a:endParaRPr lang="en-US" altLang="he-IL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0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F274E2B-B2DF-4EA3-8077-D9F7E071639C}" type="slidenum">
              <a:rPr lang="he-IL" altLang="he-IL" smtClean="0"/>
              <a:pPr algn="l">
                <a:spcBef>
                  <a:spcPct val="0"/>
                </a:spcBef>
              </a:pPr>
              <a:t>13</a:t>
            </a:fld>
            <a:endParaRPr lang="en-US" altLang="he-IL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3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Data Mining (BGU) - Lecture No. 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82E5723-7E33-4EB8-A5AB-6DBA4FCC5123}" type="datetime4">
              <a:rPr lang="en-US" altLang="he-IL" smtClean="0"/>
              <a:pPr algn="l">
                <a:spcBef>
                  <a:spcPct val="0"/>
                </a:spcBef>
              </a:pPr>
              <a:t>March 31, 2019</a:t>
            </a:fld>
            <a:endParaRPr lang="en-US" altLang="he-IL" smtClean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mtClean="0"/>
              <a:t>Dr. Mark Last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D6DF1A0-9A7C-4B6E-8E07-3190A066EA75}" type="slidenum">
              <a:rPr lang="he-IL" altLang="he-IL" smtClean="0"/>
              <a:pPr algn="l">
                <a:spcBef>
                  <a:spcPct val="0"/>
                </a:spcBef>
              </a:pPr>
              <a:t>14</a:t>
            </a:fld>
            <a:endParaRPr lang="en-US" altLang="he-IL" smtClean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2625"/>
            <a:ext cx="6100762" cy="3432175"/>
          </a:xfrm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5" tIns="44065" rIns="88125" bIns="44065"/>
          <a:lstStyle/>
          <a:p>
            <a:pPr eaLnBrk="1" hangingPunct="1"/>
            <a:r>
              <a:rPr lang="en-US" altLang="he-IL" smtClean="0">
                <a:latin typeface="Arial" panose="020B0604020202020204" pitchFamily="34" charset="0"/>
                <a:cs typeface="Arial" panose="020B0604020202020204" pitchFamily="34" charset="0"/>
              </a:rPr>
              <a:t>Add l to notation</a:t>
            </a:r>
          </a:p>
        </p:txBody>
      </p:sp>
    </p:spTree>
    <p:extLst>
      <p:ext uri="{BB962C8B-B14F-4D97-AF65-F5344CB8AC3E}">
        <p14:creationId xmlns:p14="http://schemas.microsoft.com/office/powerpoint/2010/main" val="215222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7A8F9EA-4718-4C05-82A5-F18007190753}" type="slidenum">
              <a:rPr lang="he-IL" altLang="he-IL" smtClean="0"/>
              <a:pPr algn="l">
                <a:spcBef>
                  <a:spcPct val="0"/>
                </a:spcBef>
              </a:pPr>
              <a:t>16</a:t>
            </a:fld>
            <a:endParaRPr lang="en-US" altLang="he-IL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BAB7790-0C7B-4D7F-B1B8-45BE305F67B6}" type="slidenum">
              <a:rPr lang="he-IL" altLang="he-IL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17</a:t>
            </a:fld>
            <a:endParaRPr lang="en-US" altLang="he-IL" smtClean="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0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D0E2FC1-EE24-4BD9-9FB3-D687C7299E12}" type="slidenum">
              <a:rPr lang="he-IL" altLang="he-IL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18</a:t>
            </a:fld>
            <a:endParaRPr lang="en-US" altLang="he-IL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1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9DCDA70-E1C2-4683-A1D1-B180BF494043}" type="slidenum">
              <a:rPr lang="he-IL" altLang="he-IL" smtClean="0"/>
              <a:pPr algn="l">
                <a:spcBef>
                  <a:spcPct val="0"/>
                </a:spcBef>
              </a:pPr>
              <a:t>19</a:t>
            </a:fld>
            <a:endParaRPr lang="en-US" altLang="he-IL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27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FD25CD3-1554-493E-A2AE-9CA14E8E1E08}" type="slidenum">
              <a:rPr lang="he-IL" altLang="he-IL" smtClean="0"/>
              <a:pPr algn="l"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82EABBD-50C8-4BCE-9D9D-8CDD7FA0D453}" type="slidenum">
              <a:rPr lang="he-IL" altLang="he-IL" smtClean="0"/>
              <a:pPr algn="l">
                <a:spcBef>
                  <a:spcPct val="0"/>
                </a:spcBef>
              </a:pPr>
              <a:t>2</a:t>
            </a:fld>
            <a:endParaRPr lang="en-US" altLang="he-IL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smtClean="0">
                <a:latin typeface="Arial" panose="020B0604020202020204" pitchFamily="34" charset="0"/>
                <a:cs typeface="Arial" panose="020B0604020202020204" pitchFamily="34" charset="0"/>
              </a:rPr>
              <a:t>רווח בר סמך </a:t>
            </a:r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51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6619AF3-EAE0-4D39-82EF-D2E5B73B42EC}" type="slidenum">
              <a:rPr lang="he-IL" altLang="he-IL" smtClean="0"/>
              <a:pPr algn="l">
                <a:spcBef>
                  <a:spcPct val="0"/>
                </a:spcBef>
              </a:pPr>
              <a:t>21</a:t>
            </a:fld>
            <a:endParaRPr lang="en-US" altLang="he-IL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76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CB6A9EB-439D-42F8-8CFD-78F47DFE6C54}" type="slidenum">
              <a:rPr lang="he-IL" altLang="he-IL" smtClean="0"/>
              <a:pPr algn="l">
                <a:spcBef>
                  <a:spcPct val="0"/>
                </a:spcBef>
              </a:pPr>
              <a:t>22</a:t>
            </a:fld>
            <a:endParaRPr lang="en-US" altLang="he-IL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8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048B443-257A-44C9-BF78-9C835EC146E3}" type="slidenum">
              <a:rPr lang="he-IL" altLang="he-IL" smtClean="0"/>
              <a:pPr algn="l">
                <a:spcBef>
                  <a:spcPct val="0"/>
                </a:spcBef>
              </a:pPr>
              <a:t>23</a:t>
            </a:fld>
            <a:endParaRPr lang="en-US" altLang="he-I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80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7F56830-5BD7-4B94-A0E9-96AC21C6CDD6}" type="slidenum">
              <a:rPr lang="he-IL" altLang="he-IL" smtClean="0"/>
              <a:pPr algn="l">
                <a:spcBef>
                  <a:spcPct val="0"/>
                </a:spcBef>
              </a:pPr>
              <a:t>24</a:t>
            </a:fld>
            <a:endParaRPr lang="en-US" altLang="he-IL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1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9381F1E-14CE-4ECF-9927-C89C8E660645}" type="slidenum">
              <a:rPr lang="he-IL" altLang="he-IL" smtClean="0"/>
              <a:pPr algn="l">
                <a:spcBef>
                  <a:spcPct val="0"/>
                </a:spcBef>
              </a:pPr>
              <a:t>25</a:t>
            </a:fld>
            <a:endParaRPr lang="en-US" altLang="he-IL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1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4F2016D-07AC-42D9-97C9-C2205936645E}" type="slidenum">
              <a:rPr lang="he-IL" altLang="he-IL" smtClean="0"/>
              <a:pPr algn="l">
                <a:spcBef>
                  <a:spcPct val="0"/>
                </a:spcBef>
              </a:pPr>
              <a:t>3</a:t>
            </a:fld>
            <a:endParaRPr lang="en-US" altLang="he-IL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4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F6E1655-781C-40C7-BDC6-834C41470D90}" type="slidenum">
              <a:rPr lang="he-IL" altLang="he-IL" smtClean="0"/>
              <a:pPr algn="l">
                <a:spcBef>
                  <a:spcPct val="0"/>
                </a:spcBef>
              </a:pPr>
              <a:t>4</a:t>
            </a:fld>
            <a:endParaRPr lang="en-US" altLang="he-IL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4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02B1613-6BBF-48A5-A832-19535B9440F1}" type="slidenum">
              <a:rPr lang="he-IL" altLang="he-IL" smtClean="0"/>
              <a:pPr algn="l">
                <a:spcBef>
                  <a:spcPct val="0"/>
                </a:spcBef>
              </a:pPr>
              <a:t>5</a:t>
            </a:fld>
            <a:endParaRPr lang="en-US" altLang="he-IL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7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63B649E-52DA-4647-BFB5-5D653424A9E1}" type="slidenum">
              <a:rPr lang="he-IL" altLang="he-IL" smtClean="0"/>
              <a:pPr algn="l">
                <a:spcBef>
                  <a:spcPct val="0"/>
                </a:spcBef>
              </a:pPr>
              <a:t>6</a:t>
            </a:fld>
            <a:endParaRPr lang="en-US" altLang="he-IL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3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53D0E94-0399-4BE6-A3CB-C4BF3E0E4840}" type="slidenum">
              <a:rPr lang="he-IL" altLang="he-IL" smtClean="0"/>
              <a:pPr algn="l">
                <a:spcBef>
                  <a:spcPct val="0"/>
                </a:spcBef>
              </a:pPr>
              <a:t>7</a:t>
            </a:fld>
            <a:endParaRPr lang="en-US" altLang="he-IL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0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672389C-007F-4EFC-A24A-572E53701094}" type="slidenum">
              <a:rPr lang="he-IL" altLang="he-IL" smtClean="0"/>
              <a:pPr algn="l">
                <a:spcBef>
                  <a:spcPct val="0"/>
                </a:spcBef>
              </a:pPr>
              <a:t>8</a:t>
            </a:fld>
            <a:endParaRPr lang="en-US" altLang="he-IL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7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97305C6-9CF0-4DC8-8789-B0182EB8F174}" type="slidenum">
              <a:rPr lang="he-IL" altLang="he-IL" smtClean="0"/>
              <a:pPr algn="l">
                <a:spcBef>
                  <a:spcPct val="0"/>
                </a:spcBef>
              </a:pPr>
              <a:t>9</a:t>
            </a:fld>
            <a:endParaRPr lang="en-US" altLang="he-IL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6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38590"/>
            <a:ext cx="538339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F941-A641-4304-B45E-00FEF1687B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3039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69A40-559D-4CC2-87DD-F86706E7B40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85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3412" y="3091873"/>
            <a:ext cx="8229600" cy="10668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>
                <a:solidFill>
                  <a:schemeClr val="tx2"/>
                </a:solidFill>
              </a:rPr>
              <a:t>#4 – Decision tree learning (cont.)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en-US" altLang="he-IL" sz="2399" b="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>
                <a:solidFill>
                  <a:schemeClr val="tx2"/>
                </a:solidFill>
              </a:rPr>
              <a:t>nivah@post.bgu.ac.il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he-IL" altLang="he-IL" sz="2399" b="1" dirty="0">
              <a:solidFill>
                <a:schemeClr val="tx2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1E9078E-AD8D-4113-8869-BF79AD5053B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446212" y="838200"/>
            <a:ext cx="10134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Data Science and Business Intelligence</a:t>
            </a:r>
            <a:r>
              <a:rPr lang="en-US" sz="4000" b="1" smtClean="0">
                <a:solidFill>
                  <a:srgbClr val="0070C0"/>
                </a:solidFill>
              </a:rPr>
              <a:t/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692546" y="1878996"/>
            <a:ext cx="11126919" cy="5166398"/>
          </a:xfrm>
        </p:spPr>
        <p:txBody>
          <a:bodyPr>
            <a:normAutofit fontScale="25000" lnSpcReduction="20000"/>
          </a:bodyPr>
          <a:lstStyle/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dirty="0" smtClean="0"/>
              <a:t> </a:t>
            </a:r>
            <a:endParaRPr lang="he-IL" altLang="he-IL" dirty="0" smtClean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he-IL" altLang="he-IL" sz="2399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(C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  (C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/>
            </a:r>
            <a:br>
              <a:rPr lang="en-US" altLang="he-IL" sz="9797" dirty="0"/>
            </a:b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  (C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3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3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3</a:t>
            </a: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b="1" dirty="0">
                <a:solidFill>
                  <a:srgbClr val="CC0066"/>
                </a:solidFill>
              </a:rPr>
              <a:t>             </a:t>
            </a:r>
            <a:endParaRPr lang="he-IL" altLang="he-IL" b="1" dirty="0"/>
          </a:p>
        </p:txBody>
      </p:sp>
      <p:sp>
        <p:nvSpPr>
          <p:cNvPr id="21508" name="AutoShape 21"/>
          <p:cNvSpPr>
            <a:spLocks/>
          </p:cNvSpPr>
          <p:nvPr/>
        </p:nvSpPr>
        <p:spPr bwMode="auto">
          <a:xfrm rot="5400000">
            <a:off x="5331612" y="-2147892"/>
            <a:ext cx="175130" cy="9468850"/>
          </a:xfrm>
          <a:prstGeom prst="leftBrace">
            <a:avLst>
              <a:gd name="adj1" fmla="val 2226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09" name="Text Box 22"/>
          <p:cNvSpPr txBox="1">
            <a:spLocks noChangeArrowheads="1"/>
          </p:cNvSpPr>
          <p:nvPr/>
        </p:nvSpPr>
        <p:spPr bwMode="auto">
          <a:xfrm>
            <a:off x="5058384" y="2090446"/>
            <a:ext cx="988755" cy="36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Sunny</a:t>
            </a:r>
          </a:p>
        </p:txBody>
      </p:sp>
      <p:sp>
        <p:nvSpPr>
          <p:cNvPr id="21510" name="AutoShape 24"/>
          <p:cNvSpPr>
            <a:spLocks/>
          </p:cNvSpPr>
          <p:nvPr/>
        </p:nvSpPr>
        <p:spPr bwMode="auto">
          <a:xfrm rot="5400000">
            <a:off x="5261552" y="-321637"/>
            <a:ext cx="391436" cy="9529448"/>
          </a:xfrm>
          <a:prstGeom prst="rightBrace">
            <a:avLst>
              <a:gd name="adj1" fmla="val 49277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11" name="Text Box 25"/>
          <p:cNvSpPr txBox="1">
            <a:spLocks noChangeArrowheads="1"/>
          </p:cNvSpPr>
          <p:nvPr/>
        </p:nvSpPr>
        <p:spPr bwMode="auto">
          <a:xfrm>
            <a:off x="5096475" y="4619778"/>
            <a:ext cx="1110961" cy="36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Windy</a:t>
            </a:r>
          </a:p>
        </p:txBody>
      </p:sp>
      <p:sp>
        <p:nvSpPr>
          <p:cNvPr id="21512" name="AutoShape 26"/>
          <p:cNvSpPr>
            <a:spLocks/>
          </p:cNvSpPr>
          <p:nvPr/>
        </p:nvSpPr>
        <p:spPr bwMode="auto">
          <a:xfrm rot="5400000">
            <a:off x="5358579" y="897215"/>
            <a:ext cx="309626" cy="9667958"/>
          </a:xfrm>
          <a:prstGeom prst="rightBrace">
            <a:avLst>
              <a:gd name="adj1" fmla="val 49277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13" name="Text Box 27"/>
          <p:cNvSpPr txBox="1">
            <a:spLocks noChangeArrowheads="1"/>
          </p:cNvSpPr>
          <p:nvPr/>
        </p:nvSpPr>
        <p:spPr bwMode="auto">
          <a:xfrm>
            <a:off x="5096475" y="5886008"/>
            <a:ext cx="912574" cy="3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Rainy</a:t>
            </a:r>
          </a:p>
        </p:txBody>
      </p:sp>
      <p:sp>
        <p:nvSpPr>
          <p:cNvPr id="2151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4AAA254-6BD9-4B90-A2B0-9CE6F61738C9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40042"/>
              </p:ext>
            </p:extLst>
          </p:nvPr>
        </p:nvGraphicFramePr>
        <p:xfrm>
          <a:off x="3122612" y="649987"/>
          <a:ext cx="5129930" cy="105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משוואה" r:id="rId4" imgW="2336800" imgH="482600" progId="Equation.3">
                  <p:embed/>
                </p:oleObj>
              </mc:Choice>
              <mc:Fallback>
                <p:oleObj name="משוואה" r:id="rId4" imgW="2336800" imgH="482600" progId="Equation.3">
                  <p:embed/>
                  <p:pic>
                    <p:nvPicPr>
                      <p:cNvPr id="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2" y="649987"/>
                        <a:ext cx="5129930" cy="1059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6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1598612" y="1270518"/>
            <a:ext cx="10221992" cy="5038206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b="1" dirty="0"/>
          </a:p>
          <a:p>
            <a:pPr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</a:t>
            </a:r>
            <a:r>
              <a:rPr lang="en-US" altLang="he-IL" dirty="0"/>
              <a:t>= </a:t>
            </a:r>
            <a:r>
              <a:rPr lang="en-US" altLang="he-IL" sz="2399" dirty="0"/>
              <a:t>(1-1.8)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/1.8+(2-0.6)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</a:t>
            </a:r>
            <a:br>
              <a:rPr lang="en-US" altLang="he-IL" sz="2399" dirty="0"/>
            </a:br>
            <a:r>
              <a:rPr lang="en-US" altLang="he-IL" sz="2399" dirty="0"/>
              <a:t>+(3-2.4)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/2.4+(1-0.4)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/0.4+(0-0.4)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/0.4+(0-0.8)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/0.8+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2399" dirty="0"/>
              <a:t/>
            </a:r>
            <a:br>
              <a:rPr lang="en-US" altLang="he-IL" sz="2399" dirty="0"/>
            </a:br>
            <a:endParaRPr lang="he-IL" altLang="he-IL" sz="2399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2399" dirty="0"/>
              <a:t>+(2-1.8)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/1.8+(1-0.3)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/0.3+(0-0.6)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= </a:t>
            </a:r>
            <a:r>
              <a:rPr lang="en-US" altLang="he-IL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9.027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he-IL" dirty="0"/>
          </a:p>
          <a:p>
            <a:pPr algn="l" rtl="0" eaLnBrk="1" hangingPunct="1">
              <a:lnSpc>
                <a:spcPct val="90000"/>
              </a:lnSpc>
            </a:pPr>
            <a:endParaRPr lang="en-US" altLang="he-IL" dirty="0"/>
          </a:p>
          <a:p>
            <a:pPr marL="0" indent="0">
              <a:buNone/>
            </a:pPr>
            <a:endParaRPr lang="he-IL" altLang="he-IL" dirty="0">
              <a:solidFill>
                <a:srgbClr val="CC0066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he-IL" altLang="he-IL" dirty="0" smtClean="0">
              <a:solidFill>
                <a:srgbClr val="CC0066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he-IL" dirty="0" smtClean="0">
                <a:solidFill>
                  <a:srgbClr val="CC0066"/>
                </a:solidFill>
              </a:rPr>
              <a:t> </a:t>
            </a:r>
            <a:r>
              <a:rPr lang="en-US" altLang="he-IL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Weather node.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1654719"/>
              </p:ext>
            </p:extLst>
          </p:nvPr>
        </p:nvGraphicFramePr>
        <p:xfrm>
          <a:off x="3104382" y="5037992"/>
          <a:ext cx="4886639" cy="4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235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382" y="5037992"/>
                        <a:ext cx="4886639" cy="4681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21"/>
          <p:cNvSpPr>
            <a:spLocks/>
          </p:cNvSpPr>
          <p:nvPr/>
        </p:nvSpPr>
        <p:spPr bwMode="auto">
          <a:xfrm rot="5400000">
            <a:off x="5992870" y="-1027391"/>
            <a:ext cx="79354" cy="6277070"/>
          </a:xfrm>
          <a:prstGeom prst="leftBrace">
            <a:avLst>
              <a:gd name="adj1" fmla="val 2235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2" name="Text Box 22"/>
          <p:cNvSpPr txBox="1">
            <a:spLocks noChangeArrowheads="1"/>
          </p:cNvSpPr>
          <p:nvPr/>
        </p:nvSpPr>
        <p:spPr bwMode="auto">
          <a:xfrm>
            <a:off x="5547702" y="1654432"/>
            <a:ext cx="969689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Sunny</a:t>
            </a:r>
          </a:p>
        </p:txBody>
      </p:sp>
      <p:sp>
        <p:nvSpPr>
          <p:cNvPr id="23563" name="AutoShape 24"/>
          <p:cNvSpPr>
            <a:spLocks/>
          </p:cNvSpPr>
          <p:nvPr/>
        </p:nvSpPr>
        <p:spPr bwMode="auto">
          <a:xfrm rot="5400000">
            <a:off x="4766013" y="-174461"/>
            <a:ext cx="292024" cy="6626825"/>
          </a:xfrm>
          <a:prstGeom prst="rightBrace">
            <a:avLst>
              <a:gd name="adj1" fmla="val 49301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4222539" y="3294486"/>
            <a:ext cx="1091825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Windy</a:t>
            </a:r>
          </a:p>
        </p:txBody>
      </p:sp>
      <p:sp>
        <p:nvSpPr>
          <p:cNvPr id="23565" name="AutoShape 26"/>
          <p:cNvSpPr>
            <a:spLocks/>
          </p:cNvSpPr>
          <p:nvPr/>
        </p:nvSpPr>
        <p:spPr bwMode="auto">
          <a:xfrm rot="5400000">
            <a:off x="4498946" y="1176777"/>
            <a:ext cx="277740" cy="6345541"/>
          </a:xfrm>
          <a:prstGeom prst="rightBrace">
            <a:avLst>
              <a:gd name="adj1" fmla="val 49301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189982" y="4523051"/>
            <a:ext cx="895667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Rainy</a:t>
            </a:r>
          </a:p>
        </p:txBody>
      </p:sp>
      <p:pic>
        <p:nvPicPr>
          <p:cNvPr id="4103" name="Picture 30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1" y="5506183"/>
            <a:ext cx="843971" cy="10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121A29F-BA04-4C5A-AE01-9BFC1D8E9BE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201822"/>
              </p:ext>
            </p:extLst>
          </p:nvPr>
        </p:nvGraphicFramePr>
        <p:xfrm>
          <a:off x="1531250" y="488161"/>
          <a:ext cx="4826331" cy="99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משוואה" r:id="rId7" imgW="2336800" imgH="482600" progId="Equation.3">
                  <p:embed/>
                </p:oleObj>
              </mc:Choice>
              <mc:Fallback>
                <p:oleObj name="משוואה" r:id="rId7" imgW="2336800" imgH="48260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250" y="488161"/>
                        <a:ext cx="4826331" cy="9966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2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46212" y="930086"/>
            <a:ext cx="10264264" cy="5378638"/>
          </a:xfrm>
        </p:spPr>
        <p:txBody>
          <a:bodyPr>
            <a:normAutofit fontScale="55000" lnSpcReduction="20000"/>
          </a:bodyPr>
          <a:lstStyle/>
          <a:p>
            <a:pPr algn="l" rtl="0" eaLnBrk="1" hangingPunct="1">
              <a:lnSpc>
                <a:spcPct val="80000"/>
              </a:lnSpc>
              <a:buClr>
                <a:schemeClr val="tx1"/>
              </a:buClr>
            </a:pPr>
            <a:endParaRPr lang="en-US" altLang="he-IL" sz="2399" b="1" dirty="0"/>
          </a:p>
          <a:p>
            <a:pPr lvl="1" algn="l" rtl="0" eaLnBrk="1" hangingPunct="1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= Yes: </a:t>
            </a:r>
            <a:r>
              <a:rPr lang="en-US" altLang="he-IL" sz="3800" dirty="0"/>
              <a:t>C</a:t>
            </a:r>
            <a:r>
              <a:rPr lang="en-US" altLang="he-IL" sz="3800" baseline="-25000" dirty="0"/>
              <a:t>1 </a:t>
            </a:r>
            <a:r>
              <a:rPr lang="en-US" altLang="he-IL" sz="3800" dirty="0"/>
              <a:t>= 5, T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=0, St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=0, Sh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C’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=(6/10)*(5)=3, T’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=(2/10)*(5)=1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St’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=(1/10)*(5)=0.5, Sh’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=(1/10)*(5)=</a:t>
            </a:r>
            <a:r>
              <a:rPr lang="en-US" altLang="he-IL" sz="3400" dirty="0" smtClean="0"/>
              <a:t>0.5</a:t>
            </a:r>
            <a:endParaRPr lang="en-US" altLang="he-IL" sz="38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</a:t>
            </a:r>
            <a:r>
              <a:rPr lang="en-US" altLang="he-IL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No: </a:t>
            </a:r>
            <a:r>
              <a:rPr lang="en-US" altLang="he-IL" sz="3800" dirty="0"/>
              <a:t>C</a:t>
            </a:r>
            <a:r>
              <a:rPr lang="en-US" altLang="he-IL" sz="3800" baseline="-25000" dirty="0"/>
              <a:t>2 </a:t>
            </a:r>
            <a:r>
              <a:rPr lang="en-US" altLang="he-IL" sz="3800" dirty="0"/>
              <a:t>= 1, T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=2, St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=1, Sh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C’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=(6/10)*(5)=3, T’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=(2/10)*(5)=1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St’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=(1/10)*(5)=0.5, Sh’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=(1/10)*(5)=</a:t>
            </a:r>
            <a:r>
              <a:rPr lang="en-US" altLang="he-IL" sz="3400" dirty="0" smtClean="0"/>
              <a:t>0.5</a:t>
            </a:r>
            <a:endParaRPr lang="en-US" altLang="he-IL" sz="1500" dirty="0"/>
          </a:p>
          <a:p>
            <a:pPr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= </a:t>
            </a:r>
            <a:r>
              <a:rPr lang="en-US" altLang="he-IL" sz="3800" dirty="0"/>
              <a:t>(5-3)</a:t>
            </a:r>
            <a:r>
              <a:rPr lang="en-US" altLang="he-IL" sz="3800" baseline="30000" dirty="0"/>
              <a:t>2</a:t>
            </a:r>
            <a:r>
              <a:rPr lang="en-US" altLang="he-IL" sz="3800" dirty="0"/>
              <a:t>/3+(0-1)</a:t>
            </a:r>
            <a:r>
              <a:rPr lang="en-US" altLang="he-IL" sz="3800" baseline="30000" dirty="0"/>
              <a:t> </a:t>
            </a:r>
            <a:r>
              <a:rPr lang="en-US" altLang="he-IL" sz="3800" baseline="30000" dirty="0" smtClean="0"/>
              <a:t>2</a:t>
            </a:r>
            <a:r>
              <a:rPr lang="en-US" altLang="he-IL" sz="3800" dirty="0" smtClean="0"/>
              <a:t>/1+(</a:t>
            </a:r>
            <a:r>
              <a:rPr lang="en-US" altLang="he-IL" sz="3800" dirty="0"/>
              <a:t>0-0.5)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/0.5+(0-0.5)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</a:t>
            </a:r>
            <a:br>
              <a:rPr lang="en-US" altLang="he-IL" sz="3800" dirty="0"/>
            </a:br>
            <a:r>
              <a:rPr lang="en-US" altLang="he-IL" sz="3800" dirty="0"/>
              <a:t>+(1-3)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/3+(2-1)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/1+(1-0.5)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/0.5+(1-0.5)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 = </a:t>
            </a:r>
            <a:r>
              <a:rPr lang="en-US" altLang="he-IL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6.66</a:t>
            </a:r>
            <a:endParaRPr lang="en-US" altLang="he-IL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he-IL" sz="3600" dirty="0">
                <a:solidFill>
                  <a:srgbClr val="CC0066"/>
                </a:solidFill>
              </a:rPr>
              <a:t> </a:t>
            </a:r>
            <a:r>
              <a:rPr lang="en-US" altLang="he-IL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</a:t>
            </a:r>
            <a:r>
              <a:rPr lang="en-US" alt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he-IL" altLang="he-I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80000"/>
              </a:lnSpc>
            </a:pPr>
            <a:endParaRPr lang="en-US" altLang="he-IL" sz="2399" b="1" dirty="0"/>
          </a:p>
        </p:txBody>
      </p:sp>
      <p:graphicFrame>
        <p:nvGraphicFramePr>
          <p:cNvPr id="25604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14252956"/>
              </p:ext>
            </p:extLst>
          </p:nvPr>
        </p:nvGraphicFramePr>
        <p:xfrm>
          <a:off x="8380412" y="3307542"/>
          <a:ext cx="2951981" cy="62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256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412" y="3307542"/>
                        <a:ext cx="2951981" cy="6237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9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383825"/>
            <a:ext cx="803656" cy="98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3CA9241-B392-4823-9B8C-7E462833581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 dirty="0"/>
          </a:p>
        </p:txBody>
      </p:sp>
    </p:spTree>
    <p:extLst>
      <p:ext uri="{BB962C8B-B14F-4D97-AF65-F5344CB8AC3E}">
        <p14:creationId xmlns:p14="http://schemas.microsoft.com/office/powerpoint/2010/main" val="33595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6297" y="919817"/>
            <a:ext cx="10409555" cy="5730969"/>
          </a:xfrm>
        </p:spPr>
        <p:txBody>
          <a:bodyPr>
            <a:normAutofit/>
          </a:bodyPr>
          <a:lstStyle/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Rich: </a:t>
            </a:r>
            <a:r>
              <a:rPr lang="en-US" altLang="he-IL" dirty="0"/>
              <a:t>C</a:t>
            </a:r>
            <a:r>
              <a:rPr lang="en-US" altLang="he-IL" baseline="-25000" dirty="0"/>
              <a:t>1 </a:t>
            </a:r>
            <a:r>
              <a:rPr lang="en-US" altLang="he-IL" dirty="0"/>
              <a:t>= 3, T</a:t>
            </a:r>
            <a:r>
              <a:rPr lang="en-US" altLang="he-IL" baseline="-25000" dirty="0"/>
              <a:t>1</a:t>
            </a:r>
            <a:r>
              <a:rPr lang="en-US" altLang="he-IL" dirty="0"/>
              <a:t>=2, St</a:t>
            </a:r>
            <a:r>
              <a:rPr lang="en-US" altLang="he-IL" baseline="-25000" dirty="0"/>
              <a:t>1</a:t>
            </a:r>
            <a:r>
              <a:rPr lang="en-US" altLang="he-IL" dirty="0"/>
              <a:t>=1, Sh</a:t>
            </a:r>
            <a:r>
              <a:rPr lang="en-US" altLang="he-IL" baseline="-25000" dirty="0"/>
              <a:t>1</a:t>
            </a:r>
            <a:r>
              <a:rPr lang="en-US" altLang="he-IL" dirty="0"/>
              <a:t>=1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C’</a:t>
            </a:r>
            <a:r>
              <a:rPr lang="en-US" altLang="he-IL" baseline="-25000" dirty="0"/>
              <a:t>1</a:t>
            </a:r>
            <a:r>
              <a:rPr lang="en-US" altLang="he-IL" dirty="0"/>
              <a:t>=(6/10)*(3+2+1+1)=4.2, T’</a:t>
            </a:r>
            <a:r>
              <a:rPr lang="en-US" altLang="he-IL" baseline="-25000" dirty="0"/>
              <a:t>1</a:t>
            </a:r>
            <a:r>
              <a:rPr lang="en-US" altLang="he-IL" dirty="0"/>
              <a:t>=(2/10)*(7)=1.4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St’</a:t>
            </a:r>
            <a:r>
              <a:rPr lang="en-US" altLang="he-IL" baseline="-25000" dirty="0"/>
              <a:t>1</a:t>
            </a:r>
            <a:r>
              <a:rPr lang="en-US" altLang="he-IL" dirty="0"/>
              <a:t>=(1/10)*(7)=0.7, Sh’</a:t>
            </a:r>
            <a:r>
              <a:rPr lang="en-US" altLang="he-IL" baseline="-25000" dirty="0"/>
              <a:t>1</a:t>
            </a:r>
            <a:r>
              <a:rPr lang="en-US" altLang="he-IL" dirty="0"/>
              <a:t>=(1/10)*(7)=0.7</a:t>
            </a:r>
            <a:endParaRPr lang="he-IL" altLang="he-IL" dirty="0"/>
          </a:p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= Poor: </a:t>
            </a:r>
            <a:r>
              <a:rPr lang="en-US" altLang="he-IL" dirty="0"/>
              <a:t>C</a:t>
            </a:r>
            <a:r>
              <a:rPr lang="en-US" altLang="he-IL" baseline="-25000" dirty="0"/>
              <a:t>2 </a:t>
            </a:r>
            <a:r>
              <a:rPr lang="en-US" altLang="he-IL" dirty="0"/>
              <a:t>= 3, T</a:t>
            </a:r>
            <a:r>
              <a:rPr lang="en-US" altLang="he-IL" baseline="-25000" dirty="0"/>
              <a:t>2</a:t>
            </a:r>
            <a:r>
              <a:rPr lang="en-US" altLang="he-IL" dirty="0"/>
              <a:t>=0, St</a:t>
            </a:r>
            <a:r>
              <a:rPr lang="en-US" altLang="he-IL" baseline="-25000" dirty="0"/>
              <a:t>2</a:t>
            </a:r>
            <a:r>
              <a:rPr lang="en-US" altLang="he-IL" dirty="0"/>
              <a:t>=0, Sh</a:t>
            </a:r>
            <a:r>
              <a:rPr lang="en-US" altLang="he-IL" baseline="-25000" dirty="0"/>
              <a:t>2</a:t>
            </a:r>
            <a:r>
              <a:rPr lang="en-US" altLang="he-IL" dirty="0"/>
              <a:t>=0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C’</a:t>
            </a:r>
            <a:r>
              <a:rPr lang="en-US" altLang="he-IL" baseline="-25000" dirty="0"/>
              <a:t>2</a:t>
            </a:r>
            <a:r>
              <a:rPr lang="en-US" altLang="he-IL" dirty="0"/>
              <a:t>=(6/10)*(3)=1.8, T’</a:t>
            </a:r>
            <a:r>
              <a:rPr lang="en-US" altLang="he-IL" baseline="-25000" dirty="0"/>
              <a:t>2</a:t>
            </a:r>
            <a:r>
              <a:rPr lang="en-US" altLang="he-IL" dirty="0"/>
              <a:t>=(2/10)*(3)=0.6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St’</a:t>
            </a:r>
            <a:r>
              <a:rPr lang="en-US" altLang="he-IL" baseline="-25000" dirty="0"/>
              <a:t>2</a:t>
            </a:r>
            <a:r>
              <a:rPr lang="en-US" altLang="he-IL" dirty="0"/>
              <a:t>=(1/10)*(3)=0.3, Sh’</a:t>
            </a:r>
            <a:r>
              <a:rPr lang="en-US" altLang="he-IL" baseline="-25000" dirty="0"/>
              <a:t>2</a:t>
            </a:r>
            <a:r>
              <a:rPr lang="en-US" altLang="he-IL" dirty="0"/>
              <a:t>=(1/10)*(3)=0.3</a:t>
            </a:r>
            <a:endParaRPr lang="he-IL" altLang="he-IL" dirty="0"/>
          </a:p>
          <a:p>
            <a:pPr algn="l" rtl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en-US" altLang="he-IL" sz="2399" dirty="0"/>
              <a:t> = (3-4.2)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/4.2+(2-1.4)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/1.4+(1-0.7)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/0.7+(1-0.7)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/0.7+(3-1.8)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 + (0-0.6)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= </a:t>
            </a:r>
            <a:r>
              <a:rPr lang="en-US" altLang="he-I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2.85</a:t>
            </a:r>
          </a:p>
          <a:p>
            <a:pPr algn="l" rtl="0" eaLnBrk="1" hangingPunct="1">
              <a:lnSpc>
                <a:spcPct val="150000"/>
              </a:lnSpc>
              <a:spcBef>
                <a:spcPct val="0"/>
              </a:spcBef>
            </a:pPr>
            <a:endParaRPr lang="en-US" altLang="he-IL" sz="2399" b="1" dirty="0"/>
          </a:p>
          <a:p>
            <a:r>
              <a:rPr lang="en-US" altLang="he-IL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Parents node.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49435"/>
              </p:ext>
            </p:extLst>
          </p:nvPr>
        </p:nvGraphicFramePr>
        <p:xfrm>
          <a:off x="8243051" y="4724400"/>
          <a:ext cx="2880562" cy="6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276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051" y="4724400"/>
                        <a:ext cx="2880562" cy="6094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0487468" y="6344480"/>
            <a:ext cx="253934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999"/>
              <a:t>.</a:t>
            </a:r>
          </a:p>
        </p:txBody>
      </p:sp>
      <p:pic>
        <p:nvPicPr>
          <p:cNvPr id="27654" name="Picture 8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560339"/>
            <a:ext cx="760139" cy="92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625E5CD-EA6F-4E60-BAEE-87663DA130C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 dirty="0"/>
          </a:p>
        </p:txBody>
      </p:sp>
    </p:spTree>
    <p:extLst>
      <p:ext uri="{BB962C8B-B14F-4D97-AF65-F5344CB8AC3E}">
        <p14:creationId xmlns:p14="http://schemas.microsoft.com/office/powerpoint/2010/main" val="11409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8612" y="138536"/>
            <a:ext cx="8390927" cy="990342"/>
          </a:xfrm>
        </p:spPr>
        <p:txBody>
          <a:bodyPr/>
          <a:lstStyle/>
          <a:p>
            <a:pPr eaLnBrk="1" hangingPunct="1"/>
            <a:r>
              <a:rPr lang="en-US" altLang="he-IL" b="1" dirty="0" smtClean="0"/>
              <a:t>Pessimistic </a:t>
            </a:r>
            <a:r>
              <a:rPr lang="en-US" altLang="he-IL" b="1" dirty="0" smtClean="0"/>
              <a:t>Error Pruning</a:t>
            </a:r>
            <a:endParaRPr lang="sl-SI" altLang="he-IL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8312" y="1668421"/>
            <a:ext cx="7770376" cy="495171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a node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pruned)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#examples at node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C,v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#examples in majority class at node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a subtree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leaf node of sub-tree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if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057400"/>
            <a:ext cx="3478938" cy="90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6019800"/>
            <a:ext cx="1994392" cy="5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97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58400"/>
              </p:ext>
            </p:extLst>
          </p:nvPr>
        </p:nvGraphicFramePr>
        <p:xfrm>
          <a:off x="4843500" y="3855931"/>
          <a:ext cx="3453500" cy="135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משוואה" r:id="rId6" imgW="1778000" imgH="698500" progId="Equation.3">
                  <p:embed/>
                </p:oleObj>
              </mc:Choice>
              <mc:Fallback>
                <p:oleObj name="משוואה" r:id="rId6" imgW="1778000" imgH="698500" progId="Equation.3">
                  <p:embed/>
                  <p:pic>
                    <p:nvPicPr>
                      <p:cNvPr id="297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500" y="3855931"/>
                        <a:ext cx="3453500" cy="135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3463360-FBE3-4151-9E66-D182A5899AE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US" altLang="he-IL" sz="1400"/>
          </a:p>
        </p:txBody>
      </p:sp>
      <p:sp>
        <p:nvSpPr>
          <p:cNvPr id="8" name="הסבר אליפטי 20"/>
          <p:cNvSpPr/>
          <p:nvPr/>
        </p:nvSpPr>
        <p:spPr bwMode="auto">
          <a:xfrm>
            <a:off x="6856412" y="887563"/>
            <a:ext cx="2371316" cy="780858"/>
          </a:xfrm>
          <a:prstGeom prst="wedgeEllipseCallout">
            <a:avLst>
              <a:gd name="adj1" fmla="val -67906"/>
              <a:gd name="adj2" fmla="val -558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r>
              <a:rPr lang="en-US" sz="2000" dirty="0" err="1">
                <a:solidFill>
                  <a:schemeClr val="tx1"/>
                </a:solidFill>
              </a:rPr>
              <a:t>postpruning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כותרת 43"/>
          <p:cNvSpPr>
            <a:spLocks noGrp="1"/>
          </p:cNvSpPr>
          <p:nvPr>
            <p:ph type="title"/>
          </p:nvPr>
        </p:nvSpPr>
        <p:spPr>
          <a:xfrm>
            <a:off x="1438670" y="381000"/>
            <a:ext cx="9601200" cy="685800"/>
          </a:xfrm>
        </p:spPr>
        <p:txBody>
          <a:bodyPr/>
          <a:lstStyle/>
          <a:p>
            <a:r>
              <a:rPr lang="en-US" altLang="he-IL" b="1" dirty="0" smtClean="0"/>
              <a:t> Pessimistic Error Pruning - example</a:t>
            </a:r>
            <a:endParaRPr lang="he-IL" altLang="he-IL" dirty="0" smtClean="0"/>
          </a:p>
        </p:txBody>
      </p:sp>
      <p:pic>
        <p:nvPicPr>
          <p:cNvPr id="46" name="תמונה 4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32405" y="838200"/>
            <a:ext cx="8613730" cy="5234106"/>
          </a:xfrm>
          <a:prstGeom prst="rect">
            <a:avLst/>
          </a:prstGeom>
          <a:noFill/>
        </p:spPr>
      </p:pic>
      <p:sp>
        <p:nvSpPr>
          <p:cNvPr id="31748" name="TextBox 47"/>
          <p:cNvSpPr txBox="1">
            <a:spLocks noChangeArrowheads="1"/>
          </p:cNvSpPr>
          <p:nvPr/>
        </p:nvSpPr>
        <p:spPr bwMode="auto">
          <a:xfrm>
            <a:off x="2284412" y="5672300"/>
            <a:ext cx="6533459" cy="40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he-IL" sz="2000" dirty="0"/>
              <a:t>Q(T)=(20-</a:t>
            </a:r>
            <a:r>
              <a:rPr lang="he-IL" altLang="he-IL" sz="2000" dirty="0"/>
              <a:t>16</a:t>
            </a:r>
            <a:r>
              <a:rPr lang="en-US" altLang="he-IL" sz="2000" dirty="0"/>
              <a:t>+0.5+12-8+0.5)/(12+20)=9/32=0.28</a:t>
            </a:r>
            <a:endParaRPr lang="he-IL" altLang="he-IL" sz="2000" dirty="0"/>
          </a:p>
        </p:txBody>
      </p:sp>
      <p:sp>
        <p:nvSpPr>
          <p:cNvPr id="31749" name="TextBox 48"/>
          <p:cNvSpPr txBox="1">
            <a:spLocks noChangeArrowheads="1"/>
          </p:cNvSpPr>
          <p:nvPr/>
        </p:nvSpPr>
        <p:spPr bwMode="auto">
          <a:xfrm>
            <a:off x="1141412" y="3028344"/>
            <a:ext cx="4678731" cy="46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he-IL" sz="2399" dirty="0"/>
              <a:t>Q(V)=(</a:t>
            </a:r>
            <a:r>
              <a:rPr lang="he-IL" altLang="he-IL" sz="2399" dirty="0"/>
              <a:t>32-20</a:t>
            </a:r>
            <a:r>
              <a:rPr lang="en-US" altLang="he-IL" sz="2399" dirty="0"/>
              <a:t>+0.5)/32=0.39</a:t>
            </a:r>
            <a:endParaRPr lang="he-IL" altLang="he-IL" sz="2399" dirty="0"/>
          </a:p>
        </p:txBody>
      </p:sp>
    </p:spTree>
    <p:extLst>
      <p:ext uri="{BB962C8B-B14F-4D97-AF65-F5344CB8AC3E}">
        <p14:creationId xmlns:p14="http://schemas.microsoft.com/office/powerpoint/2010/main" val="25287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1223" y="0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he-IL" sz="3999" b="1" dirty="0"/>
              <a:t>Discretization using </a:t>
            </a:r>
            <a:r>
              <a:rPr lang="en-US" altLang="he-IL" sz="3999" b="1" dirty="0" smtClean="0"/>
              <a:t>Binning</a:t>
            </a:r>
            <a:endParaRPr lang="en-US" altLang="he-IL" sz="3999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58" y="1524000"/>
            <a:ext cx="10154165" cy="5067568"/>
          </a:xfrm>
        </p:spPr>
        <p:txBody>
          <a:bodyPr>
            <a:normAutofit/>
          </a:bodyPr>
          <a:lstStyle/>
          <a:p>
            <a:pPr marL="449128" indent="-449128">
              <a:lnSpc>
                <a:spcPct val="150000"/>
              </a:lnSpc>
            </a:pP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 discretization (</a:t>
            </a:r>
            <a:r>
              <a:rPr lang="he-IL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עומק שווה</a:t>
            </a:r>
            <a:r>
              <a:rPr lang="en-US" altLang="he-IL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he-IL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sorted values into k intervals so that each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contains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the </a:t>
            </a:r>
            <a:r>
              <a:rPr lang="en-US" altLang="he-I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training instances</a:t>
            </a:r>
            <a:r>
              <a:rPr lang="en-US" altLang="he-I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he-IL" sz="2000" b="1" dirty="0"/>
          </a:p>
          <a:p>
            <a:pPr marL="449128" indent="-449128">
              <a:lnSpc>
                <a:spcPct val="150000"/>
              </a:lnSpc>
            </a:pP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 discretization (</a:t>
            </a:r>
            <a:r>
              <a:rPr lang="he-IL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רוחב שווה</a:t>
            </a: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number line between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he-I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 of equal width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intervals have width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sz="2000" dirty="0"/>
              <a:t>(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max</a:t>
            </a:r>
            <a:r>
              <a:rPr lang="en-US" altLang="he-IL" sz="2000" i="1" dirty="0" err="1"/>
              <a:t>-v</a:t>
            </a:r>
            <a:r>
              <a:rPr lang="en-US" altLang="he-IL" sz="2000" i="1" baseline="-25000" dirty="0" err="1"/>
              <a:t>min</a:t>
            </a:r>
            <a:r>
              <a:rPr lang="en-US" altLang="he-IL" sz="2000" dirty="0"/>
              <a:t>)/</a:t>
            </a:r>
            <a:r>
              <a:rPr lang="en-US" altLang="he-IL" sz="2000" i="1" dirty="0"/>
              <a:t>k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cut points are at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</a:t>
            </a:r>
            <a:r>
              <a:rPr lang="en-US" altLang="he-IL" sz="2000" i="1" dirty="0"/>
              <a:t>w;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+ 2</a:t>
            </a:r>
            <a:r>
              <a:rPr lang="en-US" altLang="he-IL" sz="2000" i="1" dirty="0"/>
              <a:t>w; … ;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(</a:t>
            </a:r>
            <a:r>
              <a:rPr lang="en-US" altLang="he-IL" sz="2000" i="1" dirty="0"/>
              <a:t>k - </a:t>
            </a:r>
            <a:r>
              <a:rPr lang="en-US" altLang="he-IL" sz="2000" dirty="0"/>
              <a:t>1)</a:t>
            </a:r>
            <a:r>
              <a:rPr lang="en-US" altLang="he-IL" sz="2000" i="1" dirty="0"/>
              <a:t>w</a:t>
            </a:r>
            <a:r>
              <a:rPr lang="en-US" altLang="he-IL" sz="20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181A0CD-5EFB-4D8E-B64D-DF44EE2E4CD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0929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470927"/>
            <a:ext cx="9601200" cy="794672"/>
          </a:xfrm>
        </p:spPr>
        <p:txBody>
          <a:bodyPr>
            <a:noAutofit/>
          </a:bodyPr>
          <a:lstStyle/>
          <a:p>
            <a:r>
              <a:rPr lang="en-US" altLang="he-IL" sz="3999" b="1" dirty="0" smtClean="0"/>
              <a:t>Discretization - </a:t>
            </a:r>
            <a:r>
              <a:rPr lang="en-US" altLang="he-IL" sz="3999" b="1" dirty="0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701" y="1680745"/>
            <a:ext cx="8227457" cy="4491455"/>
          </a:xfrm>
          <a:ln>
            <a:noFill/>
          </a:ln>
        </p:spPr>
        <p:txBody>
          <a:bodyPr/>
          <a:lstStyle/>
          <a:p>
            <a:pPr marL="449128" indent="-449128"/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 discretization:</a:t>
            </a:r>
          </a:p>
          <a:p>
            <a:pPr marL="693530" lvl="1" indent="-65068">
              <a:buNone/>
            </a:pPr>
            <a:endParaRPr lang="en-US" altLang="he-IL" dirty="0" smtClean="0">
              <a:solidFill>
                <a:srgbClr val="A50021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869553"/>
            <a:ext cx="1821975" cy="23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4126805" y="3625006"/>
            <a:ext cx="1225231" cy="791956"/>
          </a:xfrm>
          <a:prstGeom prst="rightArrow">
            <a:avLst>
              <a:gd name="adj1" fmla="val 50000"/>
              <a:gd name="adj2" fmla="val 3867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799">
                <a:solidFill>
                  <a:srgbClr val="000000"/>
                </a:solidFill>
              </a:rPr>
              <a:t>Sort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864163"/>
            <a:ext cx="1650570" cy="23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7847012" y="4114800"/>
            <a:ext cx="1079219" cy="0"/>
          </a:xfrm>
          <a:prstGeom prst="lin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9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8976026" y="3926472"/>
            <a:ext cx="43803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3482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FB040077-36E5-4961-BD2C-38401FEAC64D}" type="slidenum">
              <a:rPr lang="he-IL" altLang="he-IL" sz="1400">
                <a:solidFill>
                  <a:srgbClr val="000000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1735875"/>
            <a:ext cx="8227457" cy="749105"/>
          </a:xfrm>
        </p:spPr>
        <p:txBody>
          <a:bodyPr>
            <a:normAutofit/>
          </a:bodyPr>
          <a:lstStyle/>
          <a:p>
            <a:pPr marL="449128" indent="-449128"/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 discretization: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58" y="2638721"/>
            <a:ext cx="2083844" cy="23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18012" y="2700222"/>
            <a:ext cx="7162800" cy="8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99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he-IL" sz="249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intervals cut point:</a:t>
            </a:r>
            <a:endParaRPr lang="en-US" altLang="he-IL" sz="24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25+(35-25)/2 = 30 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4494212" y="4063170"/>
            <a:ext cx="2072734" cy="720537"/>
          </a:xfrm>
          <a:prstGeom prst="wedgeEllipseCallout">
            <a:avLst>
              <a:gd name="adj1" fmla="val 5523"/>
              <a:gd name="adj2" fmla="val -93750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3199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36872" name="AutoShape 14"/>
          <p:cNvSpPr>
            <a:spLocks/>
          </p:cNvSpPr>
          <p:nvPr/>
        </p:nvSpPr>
        <p:spPr bwMode="auto">
          <a:xfrm rot="5400000">
            <a:off x="5516608" y="2956269"/>
            <a:ext cx="181271" cy="1279136"/>
          </a:xfrm>
          <a:prstGeom prst="rightBrace">
            <a:avLst>
              <a:gd name="adj1" fmla="val 63214"/>
              <a:gd name="adj2" fmla="val 4772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>
              <a:solidFill>
                <a:srgbClr val="000000"/>
              </a:solidFill>
            </a:endParaRPr>
          </a:p>
        </p:txBody>
      </p:sp>
      <p:sp>
        <p:nvSpPr>
          <p:cNvPr id="3687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E19C4CD-977D-4188-94F3-C28AE181A4EB}" type="slidenum">
              <a:rPr lang="he-IL" altLang="he-IL" sz="1400">
                <a:solidFill>
                  <a:srgbClr val="000000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>
              <a:solidFill>
                <a:srgbClr val="000000"/>
              </a:solidFill>
            </a:endParaRPr>
          </a:p>
        </p:txBody>
      </p:sp>
      <p:sp>
        <p:nvSpPr>
          <p:cNvPr id="36874" name="TextBox 1"/>
          <p:cNvSpPr txBox="1">
            <a:spLocks noChangeArrowheads="1"/>
          </p:cNvSpPr>
          <p:nvPr/>
        </p:nvSpPr>
        <p:spPr bwMode="auto">
          <a:xfrm>
            <a:off x="7466012" y="3931731"/>
            <a:ext cx="2375869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1: X≤30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2:  X&gt;30</a:t>
            </a:r>
            <a:endParaRPr lang="he-IL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470927"/>
            <a:ext cx="9601200" cy="794672"/>
          </a:xfrm>
        </p:spPr>
        <p:txBody>
          <a:bodyPr>
            <a:noAutofit/>
          </a:bodyPr>
          <a:lstStyle/>
          <a:p>
            <a:r>
              <a:rPr lang="en-US" altLang="he-IL" sz="3999" b="1" dirty="0" smtClean="0"/>
              <a:t>Discretization - </a:t>
            </a:r>
            <a:r>
              <a:rPr lang="en-US" altLang="he-IL" sz="3999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718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27" y="152400"/>
            <a:ext cx="8227457" cy="883234"/>
          </a:xfrm>
        </p:spPr>
        <p:txBody>
          <a:bodyPr/>
          <a:lstStyle/>
          <a:p>
            <a:pPr eaLnBrk="1" hangingPunct="1"/>
            <a:r>
              <a:rPr lang="en-US" altLang="he-IL" b="1" dirty="0" smtClean="0"/>
              <a:t>Discretization Algorithm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2" y="1188034"/>
            <a:ext cx="8360772" cy="5472275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lnSpc>
                <a:spcPct val="120000"/>
              </a:lnSpc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entire set of instances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attribute (feature)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threshold (partition boundary)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b="1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set of instances below the threshold (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b="1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set of instances above the threshold (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&gt; 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induced by T:</a:t>
            </a: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20000"/>
              </a:lnSpc>
            </a:pP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lvl="1" algn="l" rtl="0" eaLnBrk="1" hangingPunct="1"/>
            <a:r>
              <a:rPr lang="en-US" altLang="he-IL" sz="24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(A,T;S) = E(S) - E(A,T;S)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6966401"/>
              </p:ext>
            </p:extLst>
          </p:nvPr>
        </p:nvGraphicFramePr>
        <p:xfrm>
          <a:off x="3046412" y="4572000"/>
          <a:ext cx="4739041" cy="89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משוואה" r:id="rId4" imgW="2222500" imgH="419100" progId="Equation.3">
                  <p:embed/>
                </p:oleObj>
              </mc:Choice>
              <mc:Fallback>
                <p:oleObj name="משוואה" r:id="rId4" imgW="2222500" imgH="41910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4572000"/>
                        <a:ext cx="4739041" cy="8935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4A59D3-B2E7-493E-8E53-8B90F501783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6671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522" y="-94628"/>
            <a:ext cx="1096994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e-IL" sz="4000" b="1" dirty="0"/>
              <a:t>Accuracy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3857" y="1128519"/>
                <a:ext cx="9662024" cy="4524784"/>
              </a:xfrm>
            </p:spPr>
            <p:txBody>
              <a:bodyPr>
                <a:normAutofit/>
              </a:bodyPr>
              <a:lstStyle/>
              <a:p>
                <a:pPr algn="l" rtl="0" eaLnBrk="1" hangingPunct="1"/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tell if the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lang="en-US" altLang="he-IL" sz="2400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significantly different than the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  <a:r>
                  <a:rPr lang="en-US" altLang="he-IL" sz="2400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Normal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approximation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to Binomial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 two accuracies are equal.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if: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3857" y="1128519"/>
                <a:ext cx="9662024" cy="4524784"/>
              </a:xfrm>
              <a:blipFill>
                <a:blip r:embed="rId4"/>
                <a:stretch>
                  <a:fillRect l="-820" t="-1887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95595904"/>
              </p:ext>
            </p:extLst>
          </p:nvPr>
        </p:nvGraphicFramePr>
        <p:xfrm>
          <a:off x="3297172" y="2798443"/>
          <a:ext cx="2447288" cy="80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משוואה" r:id="rId5" imgW="1345616" imgH="444307" progId="Equation.3">
                  <p:embed/>
                </p:oleObj>
              </mc:Choice>
              <mc:Fallback>
                <p:oleObj name="משוואה" r:id="rId5" imgW="1345616" imgH="444307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172" y="2798443"/>
                        <a:ext cx="2447288" cy="807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50238"/>
              </p:ext>
            </p:extLst>
          </p:nvPr>
        </p:nvGraphicFramePr>
        <p:xfrm>
          <a:off x="3268964" y="4129702"/>
          <a:ext cx="2632976" cy="76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משוואה" r:id="rId7" imgW="1447800" imgH="419100" progId="Equation.3">
                  <p:embed/>
                </p:oleObj>
              </mc:Choice>
              <mc:Fallback>
                <p:oleObj name="משוואה" r:id="rId7" imgW="1447800" imgH="4191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964" y="4129702"/>
                        <a:ext cx="2632976" cy="76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>
                <a:off x="660722" y="5470701"/>
                <a:ext cx="10838344" cy="89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ct val="0"/>
                  </a:spcBef>
                  <a:buNone/>
                </a:pP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P=0.51 </a:t>
                </a: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he-IL" sz="2499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Testing</a:t>
                </a:r>
                <a:r>
                  <a:rPr lang="en-US" altLang="he-IL" sz="2499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he-IL" sz="2499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accuracy</a:t>
                </a: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should </a:t>
                </a:r>
                <a:r>
                  <a:rPr lang="en-US" altLang="he-IL" sz="2499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 </a:t>
                </a: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51% at the most, for the two accuracies to be significantly different (to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).</a:t>
                </a:r>
                <a:endParaRPr lang="en-US" altLang="he-IL" sz="249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722" y="5470701"/>
                <a:ext cx="10838344" cy="897875"/>
              </a:xfrm>
              <a:prstGeom prst="rect">
                <a:avLst/>
              </a:prstGeom>
              <a:blipFill>
                <a:blip r:embed="rId9"/>
                <a:stretch>
                  <a:fillRect l="-900" t="-5405" r="-1406" b="-14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79894" y="4135702"/>
            <a:ext cx="4534306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training accuracy &gt; testing accuracy 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8146515" y="4635186"/>
            <a:ext cx="431688" cy="360269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238837" y="5062269"/>
            <a:ext cx="4247044" cy="4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1447424" y="3569631"/>
            <a:ext cx="2807557" cy="503107"/>
          </a:xfrm>
          <a:prstGeom prst="wedgeEllipseCallout">
            <a:avLst>
              <a:gd name="adj1" fmla="val 32926"/>
              <a:gd name="adj2" fmla="val -8754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Testing accuracy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5942012" y="2992950"/>
            <a:ext cx="3286856" cy="791956"/>
          </a:xfrm>
          <a:prstGeom prst="wedgeEllipseCallout">
            <a:avLst>
              <a:gd name="adj1" fmla="val -64819"/>
              <a:gd name="adj2" fmla="val 651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 number of samples in the testing set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511840" y="4366176"/>
            <a:ext cx="1642635" cy="788782"/>
          </a:xfrm>
          <a:prstGeom prst="wedgeEllipseCallout">
            <a:avLst>
              <a:gd name="adj1" fmla="val 56116"/>
              <a:gd name="adj2" fmla="val -2380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training  accuracy</a:t>
            </a:r>
          </a:p>
        </p:txBody>
      </p:sp>
      <p:sp>
        <p:nvSpPr>
          <p:cNvPr id="5134" name="מציין מיקום של מספר שקופית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777CF9A-D429-470A-8B19-18891D4AC48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2236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nimBg="1"/>
      <p:bldP spid="54286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04800"/>
            <a:ext cx="10889146" cy="858592"/>
          </a:xfrm>
        </p:spPr>
        <p:txBody>
          <a:bodyPr>
            <a:normAutofit/>
          </a:bodyPr>
          <a:lstStyle/>
          <a:p>
            <a:r>
              <a:rPr lang="en-US" altLang="he-IL" b="1" dirty="0"/>
              <a:t>Discretization Algorithm – Example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57" y="3141094"/>
            <a:ext cx="8062400" cy="30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63157" y="1419148"/>
            <a:ext cx="9882644" cy="144657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he-IL" sz="111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he-IL" sz="1119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he-IL" sz="111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continuous </a:t>
            </a:r>
            <a:r>
              <a:rPr lang="en-US" altLang="he-IL" sz="1119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(Temperature).</a:t>
            </a:r>
            <a:endParaRPr lang="en-US" altLang="he-IL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he-IL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make it discrete by splitting it at some threshold. </a:t>
            </a:r>
          </a:p>
          <a:p>
            <a:pPr>
              <a:lnSpc>
                <a:spcPct val="80000"/>
              </a:lnSpc>
            </a:pPr>
            <a:r>
              <a:rPr lang="en-US" altLang="he-IL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threshold?</a:t>
            </a:r>
          </a:p>
        </p:txBody>
      </p:sp>
      <p:pic>
        <p:nvPicPr>
          <p:cNvPr id="40965" name="Picture 7" descr="MCj043441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389" y="2142437"/>
            <a:ext cx="969710" cy="10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022DA6F-6072-4EF5-AD4E-A2F0466B4D72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2934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92305"/>
              </p:ext>
            </p:extLst>
          </p:nvPr>
        </p:nvGraphicFramePr>
        <p:xfrm>
          <a:off x="1944974" y="2057400"/>
          <a:ext cx="7270444" cy="3528098"/>
        </p:xfrm>
        <a:graphic>
          <a:graphicData uri="http://schemas.openxmlformats.org/drawingml/2006/table">
            <a:tbl>
              <a:tblPr rtl="1" firstRow="1" bandRow="1">
                <a:tableStyleId>{1E171933-4619-4E11-9A3F-F7608DF75F80}</a:tableStyleId>
              </a:tblPr>
              <a:tblGrid>
                <a:gridCol w="260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Decision (Class)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Weekend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25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W23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28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W20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28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W22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30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32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W24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Cinema</a:t>
                      </a:r>
                      <a:endParaRPr lang="he-IL" sz="24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35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W21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466468" y="1143000"/>
            <a:ext cx="8227457" cy="5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799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data set by temperature attribute:</a:t>
            </a:r>
          </a:p>
        </p:txBody>
      </p:sp>
      <p:sp>
        <p:nvSpPr>
          <p:cNvPr id="430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2C57544-03A2-43F5-8B07-D73D373CA53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0514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371600"/>
            <a:ext cx="7270443" cy="454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9D04837-39D4-4B73-A199-79050D2273E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28112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333251"/>
            <a:ext cx="7127605" cy="445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2589212" y="533400"/>
            <a:ext cx="914162" cy="609441"/>
          </a:xfrm>
          <a:prstGeom prst="wedgeEllipseCallout">
            <a:avLst>
              <a:gd name="adj1" fmla="val 125762"/>
              <a:gd name="adj2" fmla="val 208266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/>
              <a:t>2/3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DF3D4D-BEDA-4169-A572-88B1CA8D1ABC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3857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26" y="1845089"/>
            <a:ext cx="8890859" cy="33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8685212" y="1008487"/>
            <a:ext cx="914162" cy="609441"/>
          </a:xfrm>
          <a:prstGeom prst="wedgeEllipseCallout">
            <a:avLst>
              <a:gd name="adj1" fmla="val 72569"/>
              <a:gd name="adj2" fmla="val 150782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/>
              <a:t>1/6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1C03253-8900-4E1C-BE11-7A7A2406ED8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24</a:t>
            </a:fld>
            <a:endParaRPr lang="en-US" altLang="he-IL" sz="1400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932612" y="980778"/>
            <a:ext cx="1655332" cy="609441"/>
          </a:xfrm>
          <a:prstGeom prst="wedgeEllipseCallout">
            <a:avLst>
              <a:gd name="adj1" fmla="val 50198"/>
              <a:gd name="adj2" fmla="val 197764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/>
              <a:t>0.39+0.53</a:t>
            </a:r>
          </a:p>
        </p:txBody>
      </p:sp>
    </p:spTree>
    <p:extLst>
      <p:ext uri="{BB962C8B-B14F-4D97-AF65-F5344CB8AC3E}">
        <p14:creationId xmlns:p14="http://schemas.microsoft.com/office/powerpoint/2010/main" val="10768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2811" y="1301030"/>
            <a:ext cx="10418844" cy="4996149"/>
          </a:xfrm>
        </p:spPr>
        <p:txBody>
          <a:bodyPr>
            <a:noAutofit/>
          </a:bodyPr>
          <a:lstStyle/>
          <a:p>
            <a:pPr algn="l" rtl="0" eaLnBrk="1" hangingPunct="1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E(S) = -(2/6)*log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(2/6)-(1/6)*log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(1/6)-(3/6)*log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)=1.46</a:t>
            </a:r>
          </a:p>
          <a:p>
            <a:pPr algn="l" rtl="0" eaLnBrk="1" hangingPunct="1"/>
            <a:endParaRPr lang="en-US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buFontTx/>
              <a:buNone/>
            </a:pPr>
            <a:endParaRPr lang="en-US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point is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the attribute will now have two values: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&gt;32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09" y="2708463"/>
            <a:ext cx="7343449" cy="235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 descr="MCj04298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4038600"/>
            <a:ext cx="1118896" cy="136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AutoShape 6"/>
          <p:cNvSpPr>
            <a:spLocks noChangeAspect="1" noChangeArrowheads="1"/>
          </p:cNvSpPr>
          <p:nvPr/>
        </p:nvSpPr>
        <p:spPr bwMode="auto">
          <a:xfrm>
            <a:off x="2350475" y="2708463"/>
            <a:ext cx="7343449" cy="235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512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7BF9656-FA4C-47E6-BD9E-850363B9F67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25</a:t>
            </a:fld>
            <a:endParaRPr lang="en-US" altLang="he-IL" sz="1400"/>
          </a:p>
        </p:txBody>
      </p:sp>
      <p:sp>
        <p:nvSpPr>
          <p:cNvPr id="51208" name="AutoShape 6"/>
          <p:cNvSpPr>
            <a:spLocks noChangeArrowheads="1"/>
          </p:cNvSpPr>
          <p:nvPr/>
        </p:nvSpPr>
        <p:spPr bwMode="auto">
          <a:xfrm>
            <a:off x="8606956" y="1755194"/>
            <a:ext cx="3052112" cy="587366"/>
          </a:xfrm>
          <a:prstGeom prst="wedgeEllipseCallout">
            <a:avLst>
              <a:gd name="adj1" fmla="val -132164"/>
              <a:gd name="adj2" fmla="val 206510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0.17*0+ 0.83*1.37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600" dirty="0"/>
          </a:p>
        </p:txBody>
      </p:sp>
    </p:spTree>
    <p:extLst>
      <p:ext uri="{BB962C8B-B14F-4D97-AF65-F5344CB8AC3E}">
        <p14:creationId xmlns:p14="http://schemas.microsoft.com/office/powerpoint/2010/main" val="34503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2" y="314671"/>
            <a:ext cx="10512862" cy="13252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e-IL" sz="4499" b="1" dirty="0"/>
              <a:t>Avoiding </a:t>
            </a:r>
            <a:r>
              <a:rPr lang="en-US" altLang="he-IL" sz="4499" b="1" dirty="0" smtClean="0"/>
              <a:t>Overfitting</a:t>
            </a:r>
            <a:r>
              <a:rPr lang="en-US" altLang="he-IL" sz="4499" b="1" dirty="0"/>
              <a:t/>
            </a:r>
            <a:br>
              <a:rPr lang="en-US" altLang="he-IL" sz="4499" b="1" dirty="0"/>
            </a:br>
            <a:r>
              <a:rPr lang="en-US" altLang="he-IL" sz="4499" b="1" dirty="0"/>
              <a:t>             </a:t>
            </a:r>
            <a:r>
              <a:rPr lang="en-US" altLang="he-IL" sz="3999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/>
              <a:t>(based on Quinlan, 1986)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2" y="2057400"/>
            <a:ext cx="9803435" cy="492314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endParaRPr lang="en-US" altLang="he-I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hangingPunct="1">
              <a:lnSpc>
                <a:spcPct val="90000"/>
              </a:lnSpc>
              <a:buNone/>
            </a:pP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he-IL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splitting (branching) attribute </a:t>
            </a:r>
            <a:endParaRPr lang="en-US" altLang="he-IL" sz="2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domain size of 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altLang="he-IL" sz="2400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subset of records containing value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altLang="he-IL" sz="2400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number of classes </a:t>
            </a:r>
            <a:endParaRPr lang="en-US" altLang="he-IL" sz="2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number of records belonging to class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entire data 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he-IL" sz="2400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records belonging to class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subset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altLang="he-IL" sz="2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-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significance level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 smtClean="0"/>
          </a:p>
        </p:txBody>
      </p:sp>
      <p:sp>
        <p:nvSpPr>
          <p:cNvPr id="4" name="הסבר אליפטי 3"/>
          <p:cNvSpPr/>
          <p:nvPr/>
        </p:nvSpPr>
        <p:spPr bwMode="auto">
          <a:xfrm>
            <a:off x="684212" y="1509408"/>
            <a:ext cx="2212836" cy="691701"/>
          </a:xfrm>
          <a:prstGeom prst="wedgeEllipseCallout">
            <a:avLst>
              <a:gd name="adj1" fmla="val 63232"/>
              <a:gd name="adj2" fmla="val -696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r>
              <a:rPr lang="en-US" sz="2299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prepruning</a:t>
            </a:r>
            <a:endParaRPr lang="he-IL" sz="22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F37D0A81-B3DA-44A7-BC7D-917645105925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3461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6140" y="2333216"/>
            <a:ext cx="11089710" cy="4524784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classifying the records in data 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he-I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r>
              <a:rPr lang="en-US" altLang="he-IL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distribution in data 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b="1" dirty="0"/>
          </a:p>
          <a:p>
            <a:pPr algn="l" rtl="0" eaLnBrk="1" hangingPunct="1"/>
            <a:endParaRPr lang="en-US" altLang="he-IL" b="1" dirty="0"/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b="1" dirty="0">
              <a:solidFill>
                <a:srgbClr val="990000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3B80CC3-2455-4F66-B1E4-5D04D81476B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2182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 smtClean="0"/>
              <a:t>Avoiding Overfitting</a:t>
            </a:r>
            <a:br>
              <a:rPr lang="en-US" altLang="he-IL" sz="4499" b="1" dirty="0" smtClean="0"/>
            </a:br>
            <a:r>
              <a:rPr lang="en-US" altLang="he-IL" sz="4499" b="1" dirty="0" smtClean="0"/>
              <a:t>             </a:t>
            </a:r>
            <a:r>
              <a:rPr lang="en-US" altLang="he-IL" sz="3999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 smtClean="0"/>
              <a:t>(based on Quinlan, 1986)</a:t>
            </a:r>
            <a:endParaRPr lang="en-US" alt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11402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9012" y="1981200"/>
            <a:ext cx="8216348" cy="4524784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records in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class j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Statistic: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A384E96-1164-40A6-BACD-E71A4DBCDB8F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he-IL" sz="14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80880"/>
              </p:ext>
            </p:extLst>
          </p:nvPr>
        </p:nvGraphicFramePr>
        <p:xfrm>
          <a:off x="4494212" y="2590800"/>
          <a:ext cx="2667002" cy="176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משוואה" r:id="rId4" imgW="1028254" imgH="672808" progId="Equation.3">
                  <p:embed/>
                </p:oleObj>
              </mc:Choice>
              <mc:Fallback>
                <p:oleObj name="משוואה" r:id="rId4" imgW="1028254" imgH="672808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2" y="2590800"/>
                        <a:ext cx="2667002" cy="176181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98419"/>
              </p:ext>
            </p:extLst>
          </p:nvPr>
        </p:nvGraphicFramePr>
        <p:xfrm>
          <a:off x="3122612" y="4886014"/>
          <a:ext cx="5295091" cy="109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משוואה" r:id="rId6" imgW="2336800" imgH="482600" progId="Equation.3">
                  <p:embed/>
                </p:oleObj>
              </mc:Choice>
              <mc:Fallback>
                <p:oleObj name="משוואה" r:id="rId6" imgW="2336800" imgH="4826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2" y="4886014"/>
                        <a:ext cx="5295091" cy="109349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02182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 smtClean="0"/>
              <a:t>Avoiding Overfitting</a:t>
            </a:r>
            <a:br>
              <a:rPr lang="en-US" altLang="he-IL" sz="4499" b="1" dirty="0" smtClean="0"/>
            </a:br>
            <a:r>
              <a:rPr lang="en-US" altLang="he-IL" sz="4499" b="1" dirty="0" smtClean="0"/>
              <a:t>             </a:t>
            </a:r>
            <a:r>
              <a:rPr lang="en-US" altLang="he-IL" sz="3999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 smtClean="0"/>
              <a:t>(based on Quinlan, 1986)</a:t>
            </a:r>
            <a:endParaRPr lang="en-US" alt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27676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5212" y="1932010"/>
            <a:ext cx="8838127" cy="4524784"/>
          </a:xfrm>
        </p:spPr>
        <p:txBody>
          <a:bodyPr>
            <a:normAutofit/>
          </a:bodyPr>
          <a:lstStyle/>
          <a:p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classes – expected number of positive records in Ci</a:t>
            </a:r>
          </a:p>
          <a:p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Statistic:</a:t>
            </a:r>
          </a:p>
        </p:txBody>
      </p:sp>
      <p:graphicFrame>
        <p:nvGraphicFramePr>
          <p:cNvPr id="13316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72389501"/>
              </p:ext>
            </p:extLst>
          </p:nvPr>
        </p:nvGraphicFramePr>
        <p:xfrm>
          <a:off x="4224128" y="2629999"/>
          <a:ext cx="2520294" cy="8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1219200" imgH="419100" progId="Equation.3">
                  <p:embed/>
                </p:oleObj>
              </mc:Choice>
              <mc:Fallback>
                <p:oleObj name="Equation" r:id="rId4" imgW="1219200" imgH="419100" progId="Equation.3">
                  <p:embed/>
                  <p:pic>
                    <p:nvPicPr>
                      <p:cNvPr id="133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128" y="2629999"/>
                        <a:ext cx="2520294" cy="8665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27564143"/>
              </p:ext>
            </p:extLst>
          </p:nvPr>
        </p:nvGraphicFramePr>
        <p:xfrm>
          <a:off x="2928272" y="4194402"/>
          <a:ext cx="5112006" cy="100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6" imgW="2324100" imgH="457200" progId="Equation.3">
                  <p:embed/>
                </p:oleObj>
              </mc:Choice>
              <mc:Fallback>
                <p:oleObj name="Equation" r:id="rId6" imgW="2324100" imgH="457200" progId="Equation.3">
                  <p:embed/>
                  <p:pic>
                    <p:nvPicPr>
                      <p:cNvPr id="133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72" y="4194402"/>
                        <a:ext cx="5112006" cy="1006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D39A18D-5D7A-4DDE-9521-21C203E335D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02182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 smtClean="0"/>
              <a:t>Avoiding Overfitting</a:t>
            </a:r>
            <a:br>
              <a:rPr lang="en-US" altLang="he-IL" sz="4499" b="1" dirty="0" smtClean="0"/>
            </a:br>
            <a:r>
              <a:rPr lang="en-US" altLang="he-IL" sz="4499" b="1" dirty="0" smtClean="0"/>
              <a:t>             </a:t>
            </a:r>
            <a:r>
              <a:rPr lang="en-US" altLang="he-IL" sz="3999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 smtClean="0"/>
              <a:t>(based on Quinlan, 1986)</a:t>
            </a:r>
            <a:endParaRPr lang="en-US" alt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9445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705" y="85882"/>
            <a:ext cx="8227457" cy="1142702"/>
          </a:xfrm>
        </p:spPr>
        <p:txBody>
          <a:bodyPr/>
          <a:lstStyle/>
          <a:p>
            <a:pPr eaLnBrk="1" hangingPunct="1"/>
            <a:r>
              <a:rPr lang="en-US" altLang="he-IL" sz="3999" b="1" dirty="0"/>
              <a:t>Chi-Square Test </a:t>
            </a:r>
            <a:r>
              <a:rPr lang="en-US" altLang="he-IL" sz="3999" b="1" dirty="0" smtClean="0"/>
              <a:t>Example</a:t>
            </a:r>
            <a:endParaRPr lang="en-US" altLang="he-IL" sz="3999" b="1" dirty="0"/>
          </a:p>
        </p:txBody>
      </p:sp>
      <p:sp>
        <p:nvSpPr>
          <p:cNvPr id="15365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74118" y="1341981"/>
            <a:ext cx="1441075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15193" y="1341981"/>
            <a:ext cx="1366482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7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381675" y="1414989"/>
            <a:ext cx="1225231" cy="7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E56ABA5-175E-446D-BC0F-C14541F839A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31950" y="1455738"/>
            <a:ext cx="8496300" cy="4754562"/>
            <a:chOff x="1028" y="917"/>
            <a:chExt cx="5352" cy="299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8" y="917"/>
              <a:ext cx="5352" cy="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037" y="926"/>
              <a:ext cx="5334" cy="4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15" y="1155"/>
              <a:ext cx="101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Weekend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77" y="1177"/>
              <a:ext cx="87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Weather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22" y="1177"/>
              <a:ext cx="81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Parents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78" y="1177"/>
              <a:ext cx="7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Money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739" y="1177"/>
              <a:ext cx="16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Decision (Class)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39" y="1422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38" y="1422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49" y="1422"/>
              <a:ext cx="42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130" y="1422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84" y="1422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439" y="1668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338" y="1668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92" y="1668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130" y="1668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217" y="1668"/>
              <a:ext cx="74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Tennis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439" y="1914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38" y="1914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349" y="1914"/>
              <a:ext cx="42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130" y="1914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5184" y="1914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439" y="2159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366" y="2159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349" y="2159"/>
              <a:ext cx="42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120" y="2159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5184" y="2159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39" y="2405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366" y="2405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92" y="2405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130" y="2405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212" y="2405"/>
              <a:ext cx="74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Stay 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439" y="2650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366" y="2650"/>
              <a:ext cx="5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Rainy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3349" y="2650"/>
              <a:ext cx="42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120" y="2650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5184" y="2650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1439" y="2896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338" y="2896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392" y="2896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120" y="2896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184" y="2896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1439" y="3142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2338" y="3142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392" y="3142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130" y="3142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5075" y="3142"/>
              <a:ext cx="102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</a:rPr>
                <a:t>Shopping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1439" y="3387"/>
              <a:ext cx="3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38" y="3387"/>
              <a:ext cx="65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Windy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349" y="3387"/>
              <a:ext cx="42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130" y="3387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84" y="3387"/>
              <a:ext cx="80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Cinema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387" y="3633"/>
              <a:ext cx="5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338" y="3633"/>
              <a:ext cx="64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Sunny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392" y="3633"/>
              <a:ext cx="3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130" y="3633"/>
              <a:ext cx="48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Rich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17" y="3633"/>
              <a:ext cx="74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Tennis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028" y="917"/>
              <a:ext cx="0" cy="29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028" y="917"/>
              <a:ext cx="19" cy="29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2130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0" name="Rectangle 65"/>
            <p:cNvSpPr>
              <a:spLocks noChangeArrowheads="1"/>
            </p:cNvSpPr>
            <p:nvPr/>
          </p:nvSpPr>
          <p:spPr bwMode="auto">
            <a:xfrm>
              <a:off x="2130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1" name="Line 66"/>
            <p:cNvSpPr>
              <a:spLocks noChangeShapeType="1"/>
            </p:cNvSpPr>
            <p:nvPr/>
          </p:nvSpPr>
          <p:spPr bwMode="auto">
            <a:xfrm>
              <a:off x="3075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Rectangle 67"/>
            <p:cNvSpPr>
              <a:spLocks noChangeArrowheads="1"/>
            </p:cNvSpPr>
            <p:nvPr/>
          </p:nvSpPr>
          <p:spPr bwMode="auto">
            <a:xfrm>
              <a:off x="3075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0" name="Line 68"/>
            <p:cNvSpPr>
              <a:spLocks noChangeShapeType="1"/>
            </p:cNvSpPr>
            <p:nvPr/>
          </p:nvSpPr>
          <p:spPr bwMode="auto">
            <a:xfrm>
              <a:off x="3931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Rectangle 69"/>
            <p:cNvSpPr>
              <a:spLocks noChangeArrowheads="1"/>
            </p:cNvSpPr>
            <p:nvPr/>
          </p:nvSpPr>
          <p:spPr bwMode="auto">
            <a:xfrm>
              <a:off x="3931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2" name="Line 70"/>
            <p:cNvSpPr>
              <a:spLocks noChangeShapeType="1"/>
            </p:cNvSpPr>
            <p:nvPr/>
          </p:nvSpPr>
          <p:spPr bwMode="auto">
            <a:xfrm>
              <a:off x="4692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Rectangle 71"/>
            <p:cNvSpPr>
              <a:spLocks noChangeArrowheads="1"/>
            </p:cNvSpPr>
            <p:nvPr/>
          </p:nvSpPr>
          <p:spPr bwMode="auto">
            <a:xfrm>
              <a:off x="4692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Line 72"/>
            <p:cNvSpPr>
              <a:spLocks noChangeShapeType="1"/>
            </p:cNvSpPr>
            <p:nvPr/>
          </p:nvSpPr>
          <p:spPr bwMode="auto">
            <a:xfrm>
              <a:off x="6356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5" name="Rectangle 73"/>
            <p:cNvSpPr>
              <a:spLocks noChangeArrowheads="1"/>
            </p:cNvSpPr>
            <p:nvPr/>
          </p:nvSpPr>
          <p:spPr bwMode="auto">
            <a:xfrm>
              <a:off x="6356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Line 74"/>
            <p:cNvSpPr>
              <a:spLocks noChangeShapeType="1"/>
            </p:cNvSpPr>
            <p:nvPr/>
          </p:nvSpPr>
          <p:spPr bwMode="auto">
            <a:xfrm>
              <a:off x="1047" y="917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7" name="Rectangle 75"/>
            <p:cNvSpPr>
              <a:spLocks noChangeArrowheads="1"/>
            </p:cNvSpPr>
            <p:nvPr/>
          </p:nvSpPr>
          <p:spPr bwMode="auto">
            <a:xfrm>
              <a:off x="1047" y="917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8" name="Line 76"/>
            <p:cNvSpPr>
              <a:spLocks noChangeShapeType="1"/>
            </p:cNvSpPr>
            <p:nvPr/>
          </p:nvSpPr>
          <p:spPr bwMode="auto">
            <a:xfrm>
              <a:off x="1047" y="1408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Rectangle 77"/>
            <p:cNvSpPr>
              <a:spLocks noChangeArrowheads="1"/>
            </p:cNvSpPr>
            <p:nvPr/>
          </p:nvSpPr>
          <p:spPr bwMode="auto">
            <a:xfrm>
              <a:off x="1047" y="1408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0" name="Line 78"/>
            <p:cNvSpPr>
              <a:spLocks noChangeShapeType="1"/>
            </p:cNvSpPr>
            <p:nvPr/>
          </p:nvSpPr>
          <p:spPr bwMode="auto">
            <a:xfrm>
              <a:off x="1047" y="1654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Rectangle 79"/>
            <p:cNvSpPr>
              <a:spLocks noChangeArrowheads="1"/>
            </p:cNvSpPr>
            <p:nvPr/>
          </p:nvSpPr>
          <p:spPr bwMode="auto">
            <a:xfrm>
              <a:off x="1047" y="1654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2" name="Line 80"/>
            <p:cNvSpPr>
              <a:spLocks noChangeShapeType="1"/>
            </p:cNvSpPr>
            <p:nvPr/>
          </p:nvSpPr>
          <p:spPr bwMode="auto">
            <a:xfrm>
              <a:off x="1047" y="1899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Rectangle 81"/>
            <p:cNvSpPr>
              <a:spLocks noChangeArrowheads="1"/>
            </p:cNvSpPr>
            <p:nvPr/>
          </p:nvSpPr>
          <p:spPr bwMode="auto">
            <a:xfrm>
              <a:off x="1047" y="1899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4" name="Line 82"/>
            <p:cNvSpPr>
              <a:spLocks noChangeShapeType="1"/>
            </p:cNvSpPr>
            <p:nvPr/>
          </p:nvSpPr>
          <p:spPr bwMode="auto">
            <a:xfrm>
              <a:off x="1047" y="2145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Rectangle 83"/>
            <p:cNvSpPr>
              <a:spLocks noChangeArrowheads="1"/>
            </p:cNvSpPr>
            <p:nvPr/>
          </p:nvSpPr>
          <p:spPr bwMode="auto">
            <a:xfrm>
              <a:off x="1047" y="2145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6" name="Line 84"/>
            <p:cNvSpPr>
              <a:spLocks noChangeShapeType="1"/>
            </p:cNvSpPr>
            <p:nvPr/>
          </p:nvSpPr>
          <p:spPr bwMode="auto">
            <a:xfrm>
              <a:off x="1047" y="2391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7" name="Rectangle 85"/>
            <p:cNvSpPr>
              <a:spLocks noChangeArrowheads="1"/>
            </p:cNvSpPr>
            <p:nvPr/>
          </p:nvSpPr>
          <p:spPr bwMode="auto">
            <a:xfrm>
              <a:off x="1047" y="2391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8" name="Line 86"/>
            <p:cNvSpPr>
              <a:spLocks noChangeShapeType="1"/>
            </p:cNvSpPr>
            <p:nvPr/>
          </p:nvSpPr>
          <p:spPr bwMode="auto">
            <a:xfrm>
              <a:off x="1047" y="2636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9" name="Rectangle 87"/>
            <p:cNvSpPr>
              <a:spLocks noChangeArrowheads="1"/>
            </p:cNvSpPr>
            <p:nvPr/>
          </p:nvSpPr>
          <p:spPr bwMode="auto">
            <a:xfrm>
              <a:off x="1047" y="2636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" name="Line 88"/>
            <p:cNvSpPr>
              <a:spLocks noChangeShapeType="1"/>
            </p:cNvSpPr>
            <p:nvPr/>
          </p:nvSpPr>
          <p:spPr bwMode="auto">
            <a:xfrm>
              <a:off x="1047" y="2882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1" name="Rectangle 89"/>
            <p:cNvSpPr>
              <a:spLocks noChangeArrowheads="1"/>
            </p:cNvSpPr>
            <p:nvPr/>
          </p:nvSpPr>
          <p:spPr bwMode="auto">
            <a:xfrm>
              <a:off x="1047" y="2882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2" name="Line 90"/>
            <p:cNvSpPr>
              <a:spLocks noChangeShapeType="1"/>
            </p:cNvSpPr>
            <p:nvPr/>
          </p:nvSpPr>
          <p:spPr bwMode="auto">
            <a:xfrm>
              <a:off x="1047" y="3128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3" name="Rectangle 91"/>
            <p:cNvSpPr>
              <a:spLocks noChangeArrowheads="1"/>
            </p:cNvSpPr>
            <p:nvPr/>
          </p:nvSpPr>
          <p:spPr bwMode="auto">
            <a:xfrm>
              <a:off x="1047" y="3128"/>
              <a:ext cx="532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4" name="Line 92"/>
            <p:cNvSpPr>
              <a:spLocks noChangeShapeType="1"/>
            </p:cNvSpPr>
            <p:nvPr/>
          </p:nvSpPr>
          <p:spPr bwMode="auto">
            <a:xfrm>
              <a:off x="1047" y="3373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5" name="Rectangle 93"/>
            <p:cNvSpPr>
              <a:spLocks noChangeArrowheads="1"/>
            </p:cNvSpPr>
            <p:nvPr/>
          </p:nvSpPr>
          <p:spPr bwMode="auto">
            <a:xfrm>
              <a:off x="1047" y="3373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6" name="Line 94"/>
            <p:cNvSpPr>
              <a:spLocks noChangeShapeType="1"/>
            </p:cNvSpPr>
            <p:nvPr/>
          </p:nvSpPr>
          <p:spPr bwMode="auto">
            <a:xfrm>
              <a:off x="1047" y="3619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7" name="Rectangle 95"/>
            <p:cNvSpPr>
              <a:spLocks noChangeArrowheads="1"/>
            </p:cNvSpPr>
            <p:nvPr/>
          </p:nvSpPr>
          <p:spPr bwMode="auto">
            <a:xfrm>
              <a:off x="1047" y="3619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8" name="Line 96"/>
            <p:cNvSpPr>
              <a:spLocks noChangeShapeType="1"/>
            </p:cNvSpPr>
            <p:nvPr/>
          </p:nvSpPr>
          <p:spPr bwMode="auto">
            <a:xfrm>
              <a:off x="1047" y="3864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9" name="Rectangle 97"/>
            <p:cNvSpPr>
              <a:spLocks noChangeArrowheads="1"/>
            </p:cNvSpPr>
            <p:nvPr/>
          </p:nvSpPr>
          <p:spPr bwMode="auto">
            <a:xfrm>
              <a:off x="1047" y="3864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5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745" y="1752600"/>
            <a:ext cx="8684538" cy="4967581"/>
          </a:xfrm>
        </p:spPr>
        <p:txBody>
          <a:bodyPr>
            <a:normAutofit/>
          </a:bodyPr>
          <a:lstStyle/>
          <a:p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Data Set before splitting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r>
              <a:rPr lang="en-US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Cinema = 6</a:t>
            </a:r>
          </a:p>
          <a:p>
            <a:pPr marL="462281" lvl="2"/>
            <a:r>
              <a:rPr lang="en-US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 = </a:t>
            </a:r>
            <a:r>
              <a:rPr lang="he-IL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62281" lvl="2"/>
            <a:r>
              <a:rPr lang="en-US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 in = </a:t>
            </a:r>
            <a:r>
              <a:rPr lang="he-IL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62281" lvl="2"/>
            <a:r>
              <a:rPr lang="en-US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= </a:t>
            </a:r>
            <a:r>
              <a:rPr lang="he-IL" altLang="he-I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he-I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endParaRPr lang="he-IL" altLang="he-I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by Weather or Parents or 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4" descr="MCj043441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962400"/>
            <a:ext cx="1152225" cy="129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DCDF37F-D86D-422A-A0AB-1EA91893E73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84705" y="85882"/>
            <a:ext cx="8227457" cy="1142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999" b="1" smtClean="0"/>
              <a:t>Chi-Square Test Example</a:t>
            </a:r>
            <a:endParaRPr lang="en-US" altLang="he-IL" sz="3999" b="1" dirty="0"/>
          </a:p>
        </p:txBody>
      </p:sp>
    </p:spTree>
    <p:extLst>
      <p:ext uri="{BB962C8B-B14F-4D97-AF65-F5344CB8AC3E}">
        <p14:creationId xmlns:p14="http://schemas.microsoft.com/office/powerpoint/2010/main" val="620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3812" y="608487"/>
            <a:ext cx="10203524" cy="6256440"/>
          </a:xfrm>
        </p:spPr>
        <p:txBody>
          <a:bodyPr>
            <a:normAutofit/>
          </a:bodyPr>
          <a:lstStyle/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altLang="he-IL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Sunny: </a:t>
            </a:r>
            <a:r>
              <a:rPr lang="en-US" altLang="he-IL" sz="2000" dirty="0" smtClean="0"/>
              <a:t>C</a:t>
            </a:r>
            <a:r>
              <a:rPr lang="en-US" altLang="he-IL" sz="2000" baseline="-25000" dirty="0" smtClean="0"/>
              <a:t>1</a:t>
            </a:r>
            <a:r>
              <a:rPr lang="en-US" altLang="he-IL" sz="2000" dirty="0" smtClean="0"/>
              <a:t> = 1, T</a:t>
            </a:r>
            <a:r>
              <a:rPr lang="en-US" altLang="he-IL" sz="2000" baseline="-25000" dirty="0" smtClean="0"/>
              <a:t>1</a:t>
            </a:r>
            <a:r>
              <a:rPr lang="en-US" altLang="he-IL" sz="2000" dirty="0" smtClean="0"/>
              <a:t> = 2, St</a:t>
            </a:r>
            <a:r>
              <a:rPr lang="en-US" altLang="he-IL" sz="2000" baseline="-25000" dirty="0" smtClean="0"/>
              <a:t>1</a:t>
            </a:r>
            <a:r>
              <a:rPr lang="en-US" altLang="he-IL" sz="2000" dirty="0" smtClean="0"/>
              <a:t> = 0, Sh</a:t>
            </a:r>
            <a:r>
              <a:rPr lang="en-US" altLang="he-IL" sz="2000" baseline="-25000" dirty="0" smtClean="0"/>
              <a:t>1</a:t>
            </a:r>
            <a:r>
              <a:rPr lang="en-US" altLang="he-IL" sz="2000" dirty="0" smtClean="0"/>
              <a:t> =0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C’</a:t>
            </a:r>
            <a:r>
              <a:rPr lang="en-US" altLang="he-IL" sz="1800" baseline="-25000" dirty="0" smtClean="0"/>
              <a:t>1</a:t>
            </a:r>
            <a:r>
              <a:rPr lang="en-US" altLang="he-IL" sz="1800" dirty="0" smtClean="0"/>
              <a:t> = (6/10)*(1+2) = 1.8, T’</a:t>
            </a:r>
            <a:r>
              <a:rPr lang="en-US" altLang="he-IL" sz="1800" baseline="-25000" dirty="0" smtClean="0"/>
              <a:t>1</a:t>
            </a:r>
            <a:r>
              <a:rPr lang="en-US" altLang="he-IL" sz="1800" dirty="0" smtClean="0"/>
              <a:t> = (2/10)*(1+2) = 0.6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St’</a:t>
            </a:r>
            <a:r>
              <a:rPr lang="en-US" altLang="he-IL" sz="1800" baseline="-25000" dirty="0" smtClean="0"/>
              <a:t>1</a:t>
            </a:r>
            <a:r>
              <a:rPr lang="en-US" altLang="he-IL" sz="1800" dirty="0" smtClean="0"/>
              <a:t> = (1/10)*(1+2) = 0.3, Sh’</a:t>
            </a:r>
            <a:r>
              <a:rPr lang="en-US" altLang="he-IL" sz="1800" baseline="-25000" dirty="0" smtClean="0"/>
              <a:t>1</a:t>
            </a:r>
            <a:r>
              <a:rPr lang="en-US" altLang="he-IL" sz="1800" dirty="0" smtClean="0"/>
              <a:t> = (1/10)*(1+2) = 0.3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endParaRPr lang="en-US" altLang="he-IL" sz="1800" dirty="0"/>
          </a:p>
          <a:p>
            <a:pPr lvl="1" algn="l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= Windy: </a:t>
            </a:r>
            <a:r>
              <a:rPr lang="en-US" altLang="he-IL" sz="2000" dirty="0" smtClean="0"/>
              <a:t>C</a:t>
            </a:r>
            <a:r>
              <a:rPr lang="en-US" altLang="he-IL" sz="2000" baseline="-25000" dirty="0" smtClean="0"/>
              <a:t>2</a:t>
            </a:r>
            <a:r>
              <a:rPr lang="en-US" altLang="he-IL" sz="2000" dirty="0" smtClean="0"/>
              <a:t> = 3 ,T</a:t>
            </a:r>
            <a:r>
              <a:rPr lang="en-US" altLang="he-IL" sz="2000" baseline="-25000" dirty="0" smtClean="0"/>
              <a:t>2</a:t>
            </a:r>
            <a:r>
              <a:rPr lang="en-US" altLang="he-IL" sz="2000" dirty="0" smtClean="0"/>
              <a:t>= 0, St</a:t>
            </a:r>
            <a:r>
              <a:rPr lang="en-US" altLang="he-IL" sz="2000" baseline="-25000" dirty="0" smtClean="0"/>
              <a:t>2 </a:t>
            </a:r>
            <a:r>
              <a:rPr lang="en-US" altLang="he-IL" sz="2000" dirty="0" smtClean="0"/>
              <a:t>= 0, Sh</a:t>
            </a:r>
            <a:r>
              <a:rPr lang="en-US" altLang="he-IL" sz="2000" baseline="-25000" dirty="0" smtClean="0"/>
              <a:t>2</a:t>
            </a:r>
            <a:r>
              <a:rPr lang="en-US" altLang="he-IL" sz="2000" dirty="0" smtClean="0"/>
              <a:t> = 1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C’</a:t>
            </a:r>
            <a:r>
              <a:rPr lang="en-US" altLang="he-IL" sz="1800" baseline="-25000" dirty="0" smtClean="0"/>
              <a:t>2</a:t>
            </a:r>
            <a:r>
              <a:rPr lang="en-US" altLang="he-IL" sz="1800" dirty="0" smtClean="0"/>
              <a:t> = (6/10)*(3+1) = 2.4, Sh’</a:t>
            </a:r>
            <a:r>
              <a:rPr lang="en-US" altLang="he-IL" sz="1800" baseline="-25000" dirty="0" smtClean="0"/>
              <a:t>2</a:t>
            </a:r>
            <a:r>
              <a:rPr lang="en-US" altLang="he-IL" sz="1800" dirty="0" smtClean="0"/>
              <a:t> = (1/10)*(3+1) = 0.4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St’</a:t>
            </a:r>
            <a:r>
              <a:rPr lang="en-US" altLang="he-IL" sz="1800" baseline="-25000" dirty="0" smtClean="0"/>
              <a:t>2</a:t>
            </a:r>
            <a:r>
              <a:rPr lang="en-US" altLang="he-IL" sz="1800" dirty="0" smtClean="0"/>
              <a:t>= (1/10)*(3+1) = 0.4, T’</a:t>
            </a:r>
            <a:r>
              <a:rPr lang="en-US" altLang="he-IL" sz="1800" baseline="-25000" dirty="0" smtClean="0"/>
              <a:t>2</a:t>
            </a:r>
            <a:r>
              <a:rPr lang="en-US" altLang="he-IL" sz="1800" dirty="0" smtClean="0"/>
              <a:t>= (2/10)*(3+1) = 0.8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he-IL" sz="1800" dirty="0"/>
          </a:p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= Rainy: </a:t>
            </a:r>
            <a:r>
              <a:rPr lang="en-US" altLang="he-IL" sz="2000" dirty="0" smtClean="0"/>
              <a:t>C</a:t>
            </a:r>
            <a:r>
              <a:rPr lang="en-US" altLang="he-IL" sz="2000" baseline="-25000" dirty="0" smtClean="0"/>
              <a:t>3</a:t>
            </a:r>
            <a:r>
              <a:rPr lang="en-US" altLang="he-IL" sz="2000" dirty="0" smtClean="0"/>
              <a:t> = 2, T</a:t>
            </a:r>
            <a:r>
              <a:rPr lang="en-US" altLang="he-IL" sz="2000" baseline="-25000" dirty="0" smtClean="0"/>
              <a:t>3 </a:t>
            </a:r>
            <a:r>
              <a:rPr lang="en-US" altLang="he-IL" sz="2000" dirty="0" smtClean="0"/>
              <a:t>= 0, St</a:t>
            </a:r>
            <a:r>
              <a:rPr lang="en-US" altLang="he-IL" sz="2000" baseline="-25000" dirty="0" smtClean="0"/>
              <a:t>3</a:t>
            </a:r>
            <a:r>
              <a:rPr lang="en-US" altLang="he-IL" sz="2000" dirty="0" smtClean="0"/>
              <a:t> = 1, Sh</a:t>
            </a:r>
            <a:r>
              <a:rPr lang="en-US" altLang="he-IL" sz="2000" baseline="-25000" dirty="0" smtClean="0"/>
              <a:t>3</a:t>
            </a:r>
            <a:r>
              <a:rPr lang="en-US" altLang="he-IL" sz="2000" dirty="0" smtClean="0"/>
              <a:t>= 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C’</a:t>
            </a:r>
            <a:r>
              <a:rPr lang="en-US" altLang="he-IL" sz="1800" baseline="-25000" dirty="0" smtClean="0"/>
              <a:t>3</a:t>
            </a:r>
            <a:r>
              <a:rPr lang="en-US" altLang="he-IL" sz="1800" dirty="0" smtClean="0"/>
              <a:t> = (6/10)*(2+1) = 1.8, St’</a:t>
            </a:r>
            <a:r>
              <a:rPr lang="en-US" altLang="he-IL" sz="1800" baseline="-25000" dirty="0" smtClean="0"/>
              <a:t>3</a:t>
            </a:r>
            <a:r>
              <a:rPr lang="en-US" altLang="he-IL" sz="1800" dirty="0" smtClean="0"/>
              <a:t> = (1/10)*(2+1) = 0.3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 smtClean="0"/>
              <a:t>T’</a:t>
            </a:r>
            <a:r>
              <a:rPr lang="en-US" altLang="he-IL" sz="1800" baseline="-25000" dirty="0" smtClean="0"/>
              <a:t>3</a:t>
            </a:r>
            <a:r>
              <a:rPr lang="en-US" altLang="he-IL" sz="1800" dirty="0" smtClean="0"/>
              <a:t> = (2/10)*(2+1) = 0.6, Sh’</a:t>
            </a:r>
            <a:r>
              <a:rPr lang="en-US" altLang="he-IL" sz="1800" baseline="-25000" dirty="0" smtClean="0"/>
              <a:t>3</a:t>
            </a:r>
            <a:r>
              <a:rPr lang="en-US" altLang="he-IL" sz="1800" dirty="0" smtClean="0"/>
              <a:t>=(1/10)*(2+1) = 0.3</a:t>
            </a:r>
            <a:endParaRPr lang="en-US" altLang="he-IL" sz="1800" dirty="0"/>
          </a:p>
          <a:p>
            <a:pPr algn="l" rtl="0" eaLnBrk="1" hangingPunct="1">
              <a:buClr>
                <a:schemeClr val="tx1"/>
              </a:buClr>
              <a:buFontTx/>
              <a:buNone/>
            </a:pPr>
            <a:r>
              <a:rPr lang="en-US" altLang="he-IL" b="1" dirty="0"/>
              <a:t>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5E6FEF5-B528-4A53-A4CE-9650B9713F5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3348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248</TotalTime>
  <Words>1167</Words>
  <Application>Microsoft Office PowerPoint</Application>
  <PresentationFormat>Custom</PresentationFormat>
  <Paragraphs>301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Cambria Math</vt:lpstr>
      <vt:lpstr>Century Gothic</vt:lpstr>
      <vt:lpstr>Gisha</vt:lpstr>
      <vt:lpstr>굴림</vt:lpstr>
      <vt:lpstr>Symbol</vt:lpstr>
      <vt:lpstr>Times New Roman</vt:lpstr>
      <vt:lpstr>Wingdings</vt:lpstr>
      <vt:lpstr>Vertical and Horizontal design template</vt:lpstr>
      <vt:lpstr>משוואה</vt:lpstr>
      <vt:lpstr>Equation</vt:lpstr>
      <vt:lpstr>PowerPoint Presentation</vt:lpstr>
      <vt:lpstr>Accuracy Estimation</vt:lpstr>
      <vt:lpstr>Avoiding Overfitting              Chi Square Test (based on Quinlan, 1986)</vt:lpstr>
      <vt:lpstr>PowerPoint Presentation</vt:lpstr>
      <vt:lpstr>PowerPoint Presentation</vt:lpstr>
      <vt:lpstr>PowerPoint Presentation</vt:lpstr>
      <vt:lpstr>Chi-Square Test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Pessimistic Error Pruning</vt:lpstr>
      <vt:lpstr> Pessimistic Error Pruning - example</vt:lpstr>
      <vt:lpstr>Discretization using Binning</vt:lpstr>
      <vt:lpstr>Discretization - Example</vt:lpstr>
      <vt:lpstr>Discretization - Example</vt:lpstr>
      <vt:lpstr>Discretization Algorithm </vt:lpstr>
      <vt:lpstr>Discretization Algorithm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 hazon</dc:creator>
  <cp:lastModifiedBy>niva hazon</cp:lastModifiedBy>
  <cp:revision>31</cp:revision>
  <dcterms:created xsi:type="dcterms:W3CDTF">2019-03-25T15:03:46Z</dcterms:created>
  <dcterms:modified xsi:type="dcterms:W3CDTF">2019-03-31T12:39:37Z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