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299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564" y="4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4/10/2019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4/10/2019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1A735164-C177-428D-8993-0A86304A7251}" type="slidenum">
              <a:rPr lang="he-IL" altLang="he-IL" smtClean="0"/>
              <a:pPr algn="l">
                <a:spcBef>
                  <a:spcPct val="0"/>
                </a:spcBef>
              </a:pPr>
              <a:t>1</a:t>
            </a:fld>
            <a:endParaRPr lang="en-US" altLang="he-IL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2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0DCE8-0EF3-41D6-B47A-6F5B5719B1B7}" type="slidenum">
              <a:rPr lang="he-IL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42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09572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881723"/>
            <a:r>
              <a:rPr lang="en-US" dirty="0" smtClean="0">
                <a:cs typeface="Times New Roman" pitchFamily="18" charset="0"/>
              </a:rPr>
              <a:t>Data Mining (BGU) - Lecture No. 5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881723"/>
            <a:fld id="{AA5AC968-20E9-415B-BEF1-6E4D10970AF8}" type="datetime4">
              <a:rPr lang="en-US" smtClean="0">
                <a:cs typeface="Times New Roman" pitchFamily="18" charset="0"/>
              </a:rPr>
              <a:pPr defTabSz="881723"/>
              <a:t>April 10, 2019</a:t>
            </a:fld>
            <a:endParaRPr lang="en-US" dirty="0" smtClean="0">
              <a:cs typeface="Times New Roman" pitchFamily="18" charset="0"/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881723"/>
            <a:r>
              <a:rPr lang="en-US" dirty="0">
                <a:cs typeface="Times New Roman" pitchFamily="18" charset="0"/>
              </a:rPr>
              <a:t>Prof. Mark Last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723"/>
            <a:fld id="{5F8755BC-5C4B-4CF6-9FB4-4728E75E8C2F}" type="slidenum">
              <a:rPr lang="he-IL" smtClean="0"/>
              <a:pPr defTabSz="881723"/>
              <a:t>3</a:t>
            </a:fld>
            <a:endParaRPr lang="en-US" dirty="0" smtClean="0"/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e-IL" dirty="0" smtClean="0"/>
              <a:t>ההסתברות</a:t>
            </a:r>
            <a:r>
              <a:rPr lang="he-IL" baseline="0" dirty="0" smtClean="0"/>
              <a:t> לדגימה שכל הרשומות בה עם אותו סיווג גדלה ככל שגודל הדגימה קטן.</a:t>
            </a:r>
          </a:p>
          <a:p>
            <a:pPr eaLnBrk="1" hangingPunct="1"/>
            <a:r>
              <a:rPr lang="he-IL" baseline="0" dirty="0" smtClean="0"/>
              <a:t>גודל הדגימה הממוצע קטן ככל שיש יותר ערכים אפשריים לתכונה (כשמחלקים את הנתונים לדגימות לפי אותה תכונה).</a:t>
            </a:r>
          </a:p>
          <a:p>
            <a:pPr eaLnBrk="1" hangingPunct="1"/>
            <a:r>
              <a:rPr lang="he-IL" baseline="0" dirty="0" smtClean="0"/>
              <a:t>מסקנה – </a:t>
            </a:r>
            <a:r>
              <a:rPr lang="en-US" baseline="0" dirty="0" err="1" smtClean="0"/>
              <a:t>infoGain</a:t>
            </a:r>
            <a:r>
              <a:rPr lang="he-IL" baseline="0" dirty="0" smtClean="0"/>
              <a:t> מוטה לטובת תכונות בעלות הרבה ערכים אפשריים. </a:t>
            </a:r>
          </a:p>
        </p:txBody>
      </p:sp>
    </p:spTree>
    <p:extLst>
      <p:ext uri="{BB962C8B-B14F-4D97-AF65-F5344CB8AC3E}">
        <p14:creationId xmlns:p14="http://schemas.microsoft.com/office/powerpoint/2010/main" val="3918375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04912-1E00-4619-9408-F4BB66AE6617}" type="slidenum">
              <a:rPr lang="he-IL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29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F3400-605E-4936-86B3-E46551C46CA5}" type="slidenum">
              <a:rPr lang="he-IL"/>
              <a:pPr/>
              <a:t>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IV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intrinsic value 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SplitInfo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98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17B511-F606-45A6-990E-4FDAD255530D}" type="slidenum">
              <a:rPr lang="he-IL"/>
              <a:pPr/>
              <a:t>6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17B511-F606-45A6-990E-4FDAD255530D}" type="slidenum">
              <a:rPr lang="he-IL"/>
              <a:pPr/>
              <a:t>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7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790961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26542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986" y="1600200"/>
            <a:ext cx="5383398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986" y="3938589"/>
            <a:ext cx="5383398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735325" y="6245225"/>
            <a:ext cx="2844059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4515" y="6245225"/>
            <a:ext cx="385979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09441" y="6245225"/>
            <a:ext cx="2844059" cy="476250"/>
          </a:xfrm>
        </p:spPr>
        <p:txBody>
          <a:bodyPr/>
          <a:lstStyle>
            <a:lvl1pPr>
              <a:defRPr/>
            </a:lvl1pPr>
          </a:lstStyle>
          <a:p>
            <a:fld id="{240EC407-B17E-46A6-BB6A-68691891ABB6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03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441" y="1600201"/>
            <a:ext cx="10969943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5325" y="6245225"/>
            <a:ext cx="2844059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245225"/>
            <a:ext cx="385979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441" y="6245225"/>
            <a:ext cx="2844059" cy="476250"/>
          </a:xfrm>
        </p:spPr>
        <p:txBody>
          <a:bodyPr/>
          <a:lstStyle>
            <a:lvl1pPr>
              <a:defRPr/>
            </a:lvl1pPr>
          </a:lstStyle>
          <a:p>
            <a:fld id="{B44738FD-272D-4BE6-84D8-E335679CB599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3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35325" y="6245225"/>
            <a:ext cx="2844059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245225"/>
            <a:ext cx="385979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441" y="6245225"/>
            <a:ext cx="2844059" cy="476250"/>
          </a:xfrm>
        </p:spPr>
        <p:txBody>
          <a:bodyPr/>
          <a:lstStyle>
            <a:lvl1pPr>
              <a:defRPr/>
            </a:lvl1pPr>
          </a:lstStyle>
          <a:p>
            <a:fld id="{31EE8D31-989E-4840-9924-1D72E8278709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6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3412" y="3091873"/>
            <a:ext cx="8229600" cy="10668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en-US" altLang="he-IL" sz="2399" b="1" dirty="0" smtClean="0">
                <a:solidFill>
                  <a:schemeClr val="tx2"/>
                </a:solidFill>
              </a:rPr>
              <a:t>#5 </a:t>
            </a:r>
            <a:r>
              <a:rPr lang="en-US" altLang="he-IL" sz="2399" b="1" dirty="0">
                <a:solidFill>
                  <a:schemeClr val="tx2"/>
                </a:solidFill>
              </a:rPr>
              <a:t>– Decision tree learning (cont.)</a:t>
            </a: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endParaRPr lang="en-US" altLang="he-IL" sz="2399" b="1" dirty="0">
              <a:solidFill>
                <a:schemeClr val="tx2"/>
              </a:solidFill>
            </a:endParaRP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en-US" altLang="he-IL" sz="2399" b="1" dirty="0">
                <a:solidFill>
                  <a:schemeClr val="tx2"/>
                </a:solidFill>
              </a:rPr>
              <a:t>nivah@post.bgu.ac.il</a:t>
            </a: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endParaRPr lang="he-IL" altLang="he-IL" sz="2399" b="1" dirty="0">
              <a:solidFill>
                <a:schemeClr val="tx2"/>
              </a:solidFill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41E9078E-AD8D-4113-8869-BF79AD5053B4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</a:t>
            </a:fld>
            <a:endParaRPr lang="en-US" altLang="he-IL" sz="1400"/>
          </a:p>
        </p:txBody>
      </p:sp>
      <p:sp>
        <p:nvSpPr>
          <p:cNvPr id="6" name="כותרת 1"/>
          <p:cNvSpPr txBox="1">
            <a:spLocks/>
          </p:cNvSpPr>
          <p:nvPr/>
        </p:nvSpPr>
        <p:spPr>
          <a:xfrm>
            <a:off x="1446212" y="838200"/>
            <a:ext cx="101346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Data Science and Business Intelligence</a:t>
            </a:r>
            <a:r>
              <a:rPr lang="en-US" sz="4000" b="1" dirty="0" smtClean="0">
                <a:solidFill>
                  <a:srgbClr val="0070C0"/>
                </a:solidFill>
              </a:rPr>
              <a:t/>
            </a:r>
            <a:br>
              <a:rPr lang="en-US" sz="4000" b="1" dirty="0" smtClean="0">
                <a:solidFill>
                  <a:srgbClr val="0070C0"/>
                </a:solidFill>
              </a:rPr>
            </a:br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endParaRPr lang="he-IL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533400"/>
            <a:ext cx="9601200" cy="533400"/>
          </a:xfrm>
        </p:spPr>
        <p:txBody>
          <a:bodyPr/>
          <a:lstStyle/>
          <a:p>
            <a:r>
              <a:rPr lang="en-US" b="1" dirty="0" smtClean="0"/>
              <a:t>The Gain Ratio Split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17949" y="2564904"/>
          <a:ext cx="8286807" cy="3500460"/>
        </p:xfrm>
        <a:graphic>
          <a:graphicData uri="http://schemas.openxmlformats.org/drawingml/2006/table">
            <a:tbl>
              <a:tblPr/>
              <a:tblGrid>
                <a:gridCol w="1035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07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7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834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latin typeface="Arial"/>
                        </a:rPr>
                        <a:t>P(L,R</a:t>
                      </a:r>
                      <a:r>
                        <a:rPr lang="en-US" sz="1800" b="1" i="0" u="none" strike="noStrike" dirty="0" smtClean="0">
                          <a:latin typeface="Arial"/>
                        </a:rPr>
                        <a:t>)+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Entropy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latin typeface="Arial"/>
                        </a:rPr>
                        <a:t>Gain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smtClean="0">
                          <a:latin typeface="Arial"/>
                        </a:rPr>
                        <a:t>G.R.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4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1 (1,4)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1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latin typeface="Arial"/>
                        </a:rPr>
                        <a:t>=(1/4) =0.25</a:t>
                      </a:r>
                      <a:endParaRPr lang="en-US" sz="14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0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0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0.17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4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1.5 (3,2)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0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1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0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FF0000"/>
                          </a:solidFill>
                          <a:latin typeface="Arial"/>
                        </a:rPr>
                        <a:t>0.22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4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1.7 (4,1)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0.5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0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latin typeface="Arial"/>
                        </a:rPr>
                        <a:t>=(2/4) =0.5</a:t>
                      </a:r>
                      <a:endParaRPr lang="en-US" sz="14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1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1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0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0.09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4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2.1 (5,0)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0.4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 </a:t>
                      </a:r>
                      <a:r>
                        <a:rPr lang="en-US" sz="1800" b="1" i="0" u="none" strike="noStrike" dirty="0" smtClean="0">
                          <a:latin typeface="Arial"/>
                        </a:rPr>
                        <a:t>0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0.6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 </a:t>
                      </a:r>
                      <a:r>
                        <a:rPr lang="en-US" sz="1800" b="1" i="0" u="none" strike="noStrike" dirty="0" smtClean="0">
                          <a:latin typeface="Arial"/>
                        </a:rPr>
                        <a:t>0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0</a:t>
                      </a:r>
                      <a:r>
                        <a:rPr lang="en-US" sz="18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0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0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ular Callout 6"/>
              <p:cNvSpPr/>
              <p:nvPr/>
            </p:nvSpPr>
            <p:spPr bwMode="auto">
              <a:xfrm>
                <a:off x="4341812" y="1783885"/>
                <a:ext cx="2514600" cy="397995"/>
              </a:xfrm>
              <a:prstGeom prst="wedgeRoundRectCallout">
                <a:avLst>
                  <a:gd name="adj1" fmla="val 54922"/>
                  <a:gd name="adj2" fmla="val 612346"/>
                  <a:gd name="adj3" fmla="val 166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400" kern="0" dirty="0"/>
                  <a:t>-0.67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1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kern="0" dirty="0"/>
                  <a:t>0.67 -0.33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1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kern="0" dirty="0"/>
                  <a:t>0.33</a:t>
                </a:r>
                <a:endParaRPr lang="he-IL" sz="1400" baseline="-25000" dirty="0"/>
              </a:p>
            </p:txBody>
          </p:sp>
        </mc:Choice>
        <mc:Fallback>
          <p:sp>
            <p:nvSpPr>
              <p:cNvPr id="7" name="Rounded 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1812" y="1783885"/>
                <a:ext cx="2514600" cy="397995"/>
              </a:xfrm>
              <a:prstGeom prst="wedgeRoundRectCallout">
                <a:avLst>
                  <a:gd name="adj1" fmla="val 54922"/>
                  <a:gd name="adj2" fmla="val 612346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ular Callout 7"/>
          <p:cNvSpPr/>
          <p:nvPr/>
        </p:nvSpPr>
        <p:spPr bwMode="auto">
          <a:xfrm>
            <a:off x="7847012" y="1798855"/>
            <a:ext cx="2233464" cy="397996"/>
          </a:xfrm>
          <a:prstGeom prst="wedgeRoundRectCallout">
            <a:avLst>
              <a:gd name="adj1" fmla="val 5583"/>
              <a:gd name="adj2" fmla="val 62762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sz="1400" kern="0" dirty="0"/>
              <a:t>0.971-(3/5)*0.92-(2/5)*0</a:t>
            </a:r>
            <a:endParaRPr lang="he-IL" sz="1400" baseline="-25000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643128" y="6227506"/>
            <a:ext cx="1123256" cy="315630"/>
          </a:xfrm>
          <a:prstGeom prst="wedgeRoundRectCallout">
            <a:avLst>
              <a:gd name="adj1" fmla="val -20601"/>
              <a:gd name="adj2" fmla="val -32037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sz="1400" kern="0" dirty="0"/>
              <a:t>0.17/1.92</a:t>
            </a:r>
            <a:endParaRPr lang="he-IL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402985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6189" y="346554"/>
            <a:ext cx="9601200" cy="762000"/>
          </a:xfrm>
        </p:spPr>
        <p:txBody>
          <a:bodyPr/>
          <a:lstStyle/>
          <a:p>
            <a:r>
              <a:rPr lang="en-US" b="1" dirty="0" err="1"/>
              <a:t>Gini</a:t>
            </a:r>
            <a:r>
              <a:rPr lang="en-US" b="1" dirty="0"/>
              <a:t> Index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11</a:t>
            </a:fld>
            <a:endParaRPr lang="en-US"/>
          </a:p>
        </p:txBody>
      </p:sp>
      <p:pic>
        <p:nvPicPr>
          <p:cNvPr id="5" name="Picture 4" descr="gi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6485" y="2560631"/>
            <a:ext cx="5472608" cy="376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מלבן 5"/>
          <p:cNvSpPr/>
          <p:nvPr/>
        </p:nvSpPr>
        <p:spPr>
          <a:xfrm>
            <a:off x="927389" y="1357539"/>
            <a:ext cx="1021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Looks for the largest class in the data set and strives to isolate it from all other classes</a:t>
            </a:r>
          </a:p>
        </p:txBody>
      </p:sp>
    </p:spTree>
    <p:extLst>
      <p:ext uri="{BB962C8B-B14F-4D97-AF65-F5344CB8AC3E}">
        <p14:creationId xmlns:p14="http://schemas.microsoft.com/office/powerpoint/2010/main" val="19822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0"/>
            <a:ext cx="8229600" cy="1143000"/>
          </a:xfrm>
        </p:spPr>
        <p:txBody>
          <a:bodyPr/>
          <a:lstStyle/>
          <a:p>
            <a:r>
              <a:rPr lang="en-US" sz="4000" b="1" dirty="0" err="1"/>
              <a:t>Gini</a:t>
            </a:r>
            <a:r>
              <a:rPr lang="en-US" sz="4000" b="1" dirty="0"/>
              <a:t> Index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2" y="1177636"/>
            <a:ext cx="10764044" cy="530614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data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examples from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as:</a:t>
            </a:r>
          </a:p>
          <a:p>
            <a:pPr lvl="1" algn="l" rtl="0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relative frequency of class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data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split into two subsets 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sizes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of the split data contains examples from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as:</a:t>
            </a:r>
          </a:p>
          <a:p>
            <a:pPr algn="l" rtl="0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 provides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chosen to split the node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(need to enumerate all possible splitting points for each attribute)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Impurity:</a:t>
            </a:r>
          </a:p>
          <a:p>
            <a:pPr algn="l" rtl="0"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409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465610"/>
              </p:ext>
            </p:extLst>
          </p:nvPr>
        </p:nvGraphicFramePr>
        <p:xfrm>
          <a:off x="5103812" y="1672059"/>
          <a:ext cx="288032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משוואה" r:id="rId4" imgW="1777680" imgH="761760" progId="Equation.3">
                  <p:embed/>
                </p:oleObj>
              </mc:Choice>
              <mc:Fallback>
                <p:oleObj name="משוואה" r:id="rId4" imgW="1777680" imgH="761760" progId="Equation.3">
                  <p:embed/>
                  <p:pic>
                    <p:nvPicPr>
                      <p:cNvPr id="409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2" y="1672059"/>
                        <a:ext cx="2880320" cy="762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460564"/>
              </p:ext>
            </p:extLst>
          </p:nvPr>
        </p:nvGraphicFramePr>
        <p:xfrm>
          <a:off x="3465512" y="4038600"/>
          <a:ext cx="5257800" cy="674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משוואה" r:id="rId6" imgW="3403440" imgH="558720" progId="Equation.3">
                  <p:embed/>
                </p:oleObj>
              </mc:Choice>
              <mc:Fallback>
                <p:oleObj name="משוואה" r:id="rId6" imgW="3403440" imgH="558720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2" y="4038600"/>
                        <a:ext cx="5257800" cy="67411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12</a:t>
            </a:fld>
            <a:endParaRPr lang="en-US"/>
          </a:p>
        </p:txBody>
      </p:sp>
      <p:graphicFrame>
        <p:nvGraphicFramePr>
          <p:cNvPr id="7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765157"/>
              </p:ext>
            </p:extLst>
          </p:nvPr>
        </p:nvGraphicFramePr>
        <p:xfrm>
          <a:off x="4089459" y="5931396"/>
          <a:ext cx="4258349" cy="481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משוואה" r:id="rId8" imgW="2692080" imgH="304560" progId="Equation.3">
                  <p:embed/>
                </p:oleObj>
              </mc:Choice>
              <mc:Fallback>
                <p:oleObj name="משוואה" r:id="rId8" imgW="2692080" imgH="304560" progId="Equation.3">
                  <p:embed/>
                  <p:pic>
                    <p:nvPicPr>
                      <p:cNvPr id="7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59" y="5931396"/>
                        <a:ext cx="4258349" cy="481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828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96" y="341103"/>
            <a:ext cx="9601200" cy="803944"/>
          </a:xfrm>
        </p:spPr>
        <p:txBody>
          <a:bodyPr/>
          <a:lstStyle/>
          <a:p>
            <a:r>
              <a:rPr lang="en-US" sz="4000" b="1" dirty="0" err="1"/>
              <a:t>Gini</a:t>
            </a:r>
            <a:r>
              <a:rPr lang="en-US" sz="4000" b="1" dirty="0"/>
              <a:t> Index -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349996" y="1340768"/>
          <a:ext cx="3886200" cy="182880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Record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Attribute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latin typeface="Arial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308197" y="3714752"/>
          <a:ext cx="7786744" cy="2857518"/>
        </p:xfrm>
        <a:graphic>
          <a:graphicData uri="http://schemas.openxmlformats.org/drawingml/2006/table">
            <a:tbl>
              <a:tblPr/>
              <a:tblGrid>
                <a:gridCol w="1112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62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latin typeface="Arial"/>
                        </a:rPr>
                        <a:t>N(L,R)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lang="en-US" sz="1800" b="1" i="0" u="none" strike="noStrike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</a:t>
                      </a:r>
                      <a:endParaRPr lang="en-US" sz="1800" b="1" i="0" u="none" strike="noStrike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</a:t>
                      </a:r>
                      <a:endParaRPr lang="en-US" sz="1800" b="1" i="0" u="none" strike="noStrike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57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875611"/>
              </p:ext>
            </p:extLst>
          </p:nvPr>
        </p:nvGraphicFramePr>
        <p:xfrm>
          <a:off x="6958508" y="1417638"/>
          <a:ext cx="2808312" cy="90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משוואה" r:id="rId3" imgW="1739880" imgH="761760" progId="Equation.3">
                  <p:embed/>
                </p:oleObj>
              </mc:Choice>
              <mc:Fallback>
                <p:oleObj name="משוואה" r:id="rId3" imgW="1739880" imgH="761760" progId="Equation.3">
                  <p:embed/>
                  <p:pic>
                    <p:nvPicPr>
                      <p:cNvPr id="2457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508" y="1417638"/>
                        <a:ext cx="2808312" cy="90601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13</a:t>
            </a:fld>
            <a:endParaRPr lang="en-US"/>
          </a:p>
        </p:txBody>
      </p:sp>
      <p:sp>
        <p:nvSpPr>
          <p:cNvPr id="10" name="Right Brace 9"/>
          <p:cNvSpPr/>
          <p:nvPr/>
        </p:nvSpPr>
        <p:spPr bwMode="auto">
          <a:xfrm rot="16200000">
            <a:off x="5482344" y="1736812"/>
            <a:ext cx="504056" cy="388843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 baseline="-25000" dirty="0">
              <a:latin typeface="Arial" charset="0"/>
              <a:cs typeface="Arial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598468" y="2708920"/>
            <a:ext cx="1008112" cy="432048"/>
          </a:xfrm>
          <a:prstGeom prst="wedgeRoundRectCallout">
            <a:avLst>
              <a:gd name="adj1" fmla="val -124976"/>
              <a:gd name="adj2" fmla="val 15192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baseline="-25000" dirty="0">
                <a:latin typeface="Arial" charset="0"/>
                <a:cs typeface="Arial" charset="0"/>
              </a:rPr>
              <a:t>Classes</a:t>
            </a:r>
            <a:endParaRPr lang="he-IL" sz="2400" b="1" baseline="-25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70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71780"/>
              </p:ext>
            </p:extLst>
          </p:nvPr>
        </p:nvGraphicFramePr>
        <p:xfrm>
          <a:off x="1917952" y="2420888"/>
          <a:ext cx="8064894" cy="3657602"/>
        </p:xfrm>
        <a:graphic>
          <a:graphicData uri="http://schemas.openxmlformats.org/drawingml/2006/table">
            <a:tbl>
              <a:tblPr/>
              <a:tblGrid>
                <a:gridCol w="110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39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latin typeface="Arial"/>
                        </a:rPr>
                        <a:t>P(L,R</a:t>
                      </a:r>
                      <a:r>
                        <a:rPr lang="en-US" sz="1800" b="1" i="0" u="none" strike="noStrike" dirty="0" smtClean="0">
                          <a:latin typeface="Arial"/>
                        </a:rPr>
                        <a:t>)+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Gini(A)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 smtClean="0">
                          <a:latin typeface="Arial"/>
                        </a:rPr>
                        <a:t>Gini</a:t>
                      </a:r>
                      <a:endParaRPr lang="en-US" sz="1800" b="1" i="0" u="none" strike="noStrike" dirty="0" smtClean="0">
                        <a:latin typeface="Arial"/>
                      </a:endParaRPr>
                    </a:p>
                    <a:p>
                      <a:pPr algn="ctr" fontAlgn="ctr"/>
                      <a:r>
                        <a:rPr lang="en-US" sz="1800" b="1" i="0" u="none" strike="noStrike" dirty="0" smtClean="0">
                          <a:latin typeface="Arial"/>
                        </a:rPr>
                        <a:t>Split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1 (1,4)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Arial"/>
                        </a:rPr>
                        <a:t>=1/1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Arial"/>
                        </a:rPr>
                        <a:t>1/4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Arial"/>
                        </a:rPr>
                        <a:t>=0/1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Arial"/>
                        </a:rPr>
                        <a:t>=3/4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Arial"/>
                        </a:rPr>
                        <a:t>0</a:t>
                      </a:r>
                      <a:endParaRPr lang="en-US" sz="1800" b="0" i="0" u="none" strike="noStrike" baseline="30000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Arial"/>
                        </a:rPr>
                        <a:t>0.38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Arial"/>
                        </a:rPr>
                        <a:t>0.3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1.5 (3,2)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Arial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latin typeface="Arial"/>
                        </a:rPr>
                        <a:t>0</a:t>
                      </a:r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Arial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Arial"/>
                        </a:rPr>
                        <a:t>1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Arial"/>
                        </a:rPr>
                        <a:t>0.44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Arial"/>
                        </a:rPr>
                        <a:t>0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0.27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1.7 (4,1)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latin typeface="Arial"/>
                        </a:rPr>
                        <a:t>0.5</a:t>
                      </a:r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latin typeface="Arial"/>
                        </a:rPr>
                        <a:t>0</a:t>
                      </a:r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Arial"/>
                        </a:rPr>
                        <a:t>=2/4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latin typeface="Arial"/>
                        </a:rPr>
                        <a:t>1</a:t>
                      </a:r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latin typeface="Arial"/>
                        </a:rPr>
                        <a:t>0.5</a:t>
                      </a:r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latin typeface="Arial"/>
                        </a:rPr>
                        <a:t>0</a:t>
                      </a:r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Arial"/>
                        </a:rPr>
                        <a:t>0.4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2.1 (5,0)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Arial"/>
                        </a:rPr>
                        <a:t>=2/5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Arial"/>
                        </a:rPr>
                        <a:t>0</a:t>
                      </a:r>
                      <a:r>
                        <a:rPr lang="en-US" sz="18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latin typeface="Arial"/>
                        </a:rPr>
                        <a:t>=3/5=0.6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Arial"/>
                        </a:rPr>
                        <a:t> </a:t>
                      </a:r>
                      <a:r>
                        <a:rPr lang="en-US" sz="1800" b="0" i="0" u="none" strike="noStrike" dirty="0" smtClean="0">
                          <a:latin typeface="Arial"/>
                        </a:rPr>
                        <a:t>0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Arial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Arial"/>
                        </a:rPr>
                        <a:t>0.48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 bwMode="auto">
          <a:xfrm>
            <a:off x="6045516" y="3720245"/>
            <a:ext cx="928694" cy="571504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037012" y="3710047"/>
            <a:ext cx="857256" cy="571504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en-US" baseline="-2500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14</a:t>
            </a:fld>
            <a:endParaRPr lang="en-US"/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618412" y="6316228"/>
            <a:ext cx="1756048" cy="328464"/>
          </a:xfrm>
          <a:prstGeom prst="wedgeRoundRectCallout">
            <a:avLst>
              <a:gd name="adj1" fmla="val 39084"/>
              <a:gd name="adj2" fmla="val -55297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((3/5)*0.44+(2/5)*0)</a:t>
            </a:r>
            <a:endParaRPr lang="he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65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334793"/>
              </p:ext>
            </p:extLst>
          </p:nvPr>
        </p:nvGraphicFramePr>
        <p:xfrm>
          <a:off x="1522412" y="563637"/>
          <a:ext cx="2736304" cy="987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משוואה" r:id="rId3" imgW="1739880" imgH="761760" progId="Equation.3">
                  <p:embed/>
                </p:oleObj>
              </mc:Choice>
              <mc:Fallback>
                <p:oleObj name="משוואה" r:id="rId3" imgW="1739880" imgH="761760" progId="Equation.3">
                  <p:embed/>
                  <p:pic>
                    <p:nvPicPr>
                      <p:cNvPr id="2765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2" y="563637"/>
                        <a:ext cx="2736304" cy="98715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ounded Rectangular Callout 12"/>
          <p:cNvSpPr/>
          <p:nvPr/>
        </p:nvSpPr>
        <p:spPr bwMode="auto">
          <a:xfrm>
            <a:off x="5158308" y="6237312"/>
            <a:ext cx="1440160" cy="315888"/>
          </a:xfrm>
          <a:prstGeom prst="wedgeRoundRectCallout">
            <a:avLst>
              <a:gd name="adj1" fmla="val 90116"/>
              <a:gd name="adj2" fmla="val -13915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2/5)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+(3/5)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158308" y="1814736"/>
            <a:ext cx="1440160" cy="318864"/>
          </a:xfrm>
          <a:prstGeom prst="wedgeRoundRectCallout">
            <a:avLst>
              <a:gd name="adj1" fmla="val 155617"/>
              <a:gd name="adj2" fmla="val 60995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1-((1/4)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+(3/4)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846078"/>
              </p:ext>
            </p:extLst>
          </p:nvPr>
        </p:nvGraphicFramePr>
        <p:xfrm>
          <a:off x="4570412" y="566765"/>
          <a:ext cx="4464496" cy="633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משוואה" r:id="rId5" imgW="3403440" imgH="558720" progId="Equation.3">
                  <p:embed/>
                </p:oleObj>
              </mc:Choice>
              <mc:Fallback>
                <p:oleObj name="משוואה" r:id="rId5" imgW="3403440" imgH="558720" progId="Equation.3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2" y="566765"/>
                        <a:ext cx="4464496" cy="63354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11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3020" y="304800"/>
            <a:ext cx="9601200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Twoing</a:t>
            </a:r>
            <a:endParaRPr lang="he-IL" sz="40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15</a:t>
            </a:fld>
            <a:endParaRPr lang="en-US"/>
          </a:p>
        </p:txBody>
      </p:sp>
      <p:pic>
        <p:nvPicPr>
          <p:cNvPr id="5" name="Picture 4" descr="gini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8234" y="2819400"/>
            <a:ext cx="41148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מלבן 5"/>
          <p:cNvSpPr/>
          <p:nvPr/>
        </p:nvSpPr>
        <p:spPr>
          <a:xfrm>
            <a:off x="1370011" y="1521353"/>
            <a:ext cx="943124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 to find groups of up to 50% of the data each</a:t>
            </a:r>
          </a:p>
        </p:txBody>
      </p:sp>
    </p:spTree>
    <p:extLst>
      <p:ext uri="{BB962C8B-B14F-4D97-AF65-F5344CB8AC3E}">
        <p14:creationId xmlns:p14="http://schemas.microsoft.com/office/powerpoint/2010/main" val="38174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459904"/>
            <a:ext cx="9601200" cy="609600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Twoing</a:t>
            </a:r>
            <a:r>
              <a:rPr lang="en-US" b="1" dirty="0" smtClean="0"/>
              <a:t> Split Example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45940" y="2492896"/>
          <a:ext cx="8077200" cy="3767148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78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latin typeface="Arial"/>
                        </a:rPr>
                        <a:t>P(L,R</a:t>
                      </a:r>
                      <a:r>
                        <a:rPr lang="en-US" sz="1800" b="1" i="0" u="none" strike="noStrike" dirty="0" smtClean="0">
                          <a:latin typeface="Arial"/>
                        </a:rPr>
                        <a:t>)+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|PL-PR|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latin typeface="Arial"/>
                        </a:rPr>
                        <a:t>Twoing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8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1 (1,4)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1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0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1.5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0.09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1.5 (3,2)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0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1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0.107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1.7 (4,1)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0.5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0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1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0.5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0.5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1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0.04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2.1 (5,0)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0.4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 </a:t>
                      </a:r>
                      <a:r>
                        <a:rPr lang="en-US" sz="1800" b="1" i="0" u="none" strike="noStrike" dirty="0" smtClean="0">
                          <a:latin typeface="Arial"/>
                        </a:rPr>
                        <a:t>0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 </a:t>
                      </a:r>
                      <a:r>
                        <a:rPr lang="en-US" sz="1800" b="1" i="0" u="none" strike="noStrike" dirty="0" smtClean="0">
                          <a:latin typeface="Arial"/>
                        </a:rPr>
                        <a:t>0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 </a:t>
                      </a:r>
                      <a:r>
                        <a:rPr lang="en-US" sz="1800" b="1" i="0" u="none" strike="noStrike" dirty="0" smtClean="0">
                          <a:latin typeface="Arial"/>
                        </a:rPr>
                        <a:t>0.4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0.6</a:t>
                      </a:r>
                      <a:r>
                        <a:rPr lang="en-US" sz="18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1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Arial"/>
                        </a:rPr>
                        <a:t>0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16</a:t>
            </a:fld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750596" y="1912268"/>
            <a:ext cx="1087016" cy="436612"/>
          </a:xfrm>
          <a:prstGeom prst="wedgeRoundRectCallout">
            <a:avLst>
              <a:gd name="adj1" fmla="val -128448"/>
              <a:gd name="adj2" fmla="val 40972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=|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1-0.25</a:t>
            </a:r>
            <a:r>
              <a:rPr lang="en-US" b="1" dirty="0"/>
              <a:t>|</a:t>
            </a:r>
            <a:endParaRPr lang="he-IL" b="1" baseline="-25000" dirty="0"/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9081414" y="1380844"/>
            <a:ext cx="1051598" cy="720080"/>
          </a:xfrm>
          <a:prstGeom prst="wedgeRoundRectCallout">
            <a:avLst>
              <a:gd name="adj1" fmla="val -17676"/>
              <a:gd name="adj2" fmla="val 30122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he-IL" baseline="-25000" dirty="0">
              <a:latin typeface="Arial" charset="0"/>
              <a:cs typeface="Arial" charset="0"/>
            </a:endParaRPr>
          </a:p>
        </p:txBody>
      </p:sp>
      <p:graphicFrame>
        <p:nvGraphicFramePr>
          <p:cNvPr id="2867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5782138"/>
              </p:ext>
            </p:extLst>
          </p:nvPr>
        </p:nvGraphicFramePr>
        <p:xfrm>
          <a:off x="9140488" y="1461476"/>
          <a:ext cx="933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משוואה" r:id="rId3" imgW="711000" imgH="571320" progId="Equation.3">
                  <p:embed/>
                </p:oleObj>
              </mc:Choice>
              <mc:Fallback>
                <p:oleObj name="משוואה" r:id="rId3" imgW="711000" imgH="571320" progId="Equation.3">
                  <p:embed/>
                  <p:pic>
                    <p:nvPicPr>
                      <p:cNvPr id="2867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0488" y="1461476"/>
                        <a:ext cx="933450" cy="5715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666967"/>
              </p:ext>
            </p:extLst>
          </p:nvPr>
        </p:nvGraphicFramePr>
        <p:xfrm>
          <a:off x="932631" y="1183978"/>
          <a:ext cx="5125191" cy="1092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משוואה" r:id="rId5" imgW="2260440" imgH="482400" progId="Equation.3">
                  <p:embed/>
                </p:oleObj>
              </mc:Choice>
              <mc:Fallback>
                <p:oleObj name="משוואה" r:id="rId5" imgW="2260440" imgH="482400" progId="Equation.3">
                  <p:embed/>
                  <p:pic>
                    <p:nvPicPr>
                      <p:cNvPr id="15258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631" y="1183978"/>
                        <a:ext cx="5125191" cy="109289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9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45CDA-9FE0-4C6A-8C41-27F5BD942439}" type="slidenum">
              <a:rPr lang="he-IL"/>
              <a:pPr>
                <a:defRPr/>
              </a:pPr>
              <a:t>17</a:t>
            </a:fld>
            <a:endParaRPr lang="en-US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-20782"/>
            <a:ext cx="102108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CART </a:t>
            </a:r>
            <a:r>
              <a:rPr lang="en-US" sz="4000" b="1" dirty="0" smtClean="0"/>
              <a:t>– </a:t>
            </a:r>
            <a:r>
              <a:rPr lang="en-US" sz="4000" b="1" dirty="0"/>
              <a:t>Classification and Regression Tree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2636" y="1524000"/>
            <a:ext cx="9067800" cy="4525963"/>
          </a:xfrm>
        </p:spPr>
        <p:txBody>
          <a:bodyPr/>
          <a:lstStyle/>
          <a:p>
            <a:pPr algn="l" rtl="0">
              <a:lnSpc>
                <a:spcPct val="11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minimizing the cost-complexity function</a:t>
            </a:r>
          </a:p>
          <a:p>
            <a:pPr lvl="1" algn="l" rtl="0">
              <a:lnSpc>
                <a:spcPct val="110000"/>
              </a:lnSpc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>
              <a:lnSpc>
                <a:spcPct val="110000"/>
              </a:lnSpc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tree</a:t>
            </a:r>
          </a:p>
          <a:p>
            <a:pPr lvl="1" algn="l" rtl="0">
              <a:lnSpc>
                <a:spcPct val="110000"/>
              </a:lnSpc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(T)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training error rate of a tree</a:t>
            </a:r>
          </a:p>
          <a:p>
            <a:pPr lvl="1" algn="l" rtl="0">
              <a:lnSpc>
                <a:spcPct val="110000"/>
              </a:lnSpc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(T)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 the cost-complexity of a tree</a:t>
            </a:r>
          </a:p>
          <a:p>
            <a:pPr lvl="1" algn="l" rtl="0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- number of terminal nodes in a tree</a:t>
            </a:r>
          </a:p>
          <a:p>
            <a:pPr lvl="1" algn="l" rtl="0">
              <a:lnSpc>
                <a:spcPct val="110000"/>
              </a:lnSpc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- complexity parameter (real number, greater than zero)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33230"/>
              </p:ext>
            </p:extLst>
          </p:nvPr>
        </p:nvGraphicFramePr>
        <p:xfrm>
          <a:off x="7237412" y="2286000"/>
          <a:ext cx="3810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4" imgW="1333440" imgH="304560" progId="Equation.3">
                  <p:embed/>
                </p:oleObj>
              </mc:Choice>
              <mc:Fallback>
                <p:oleObj name="Equation" r:id="rId4" imgW="1333440" imgH="304560" progId="Equation.3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2" y="2286000"/>
                        <a:ext cx="3810000" cy="800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613022"/>
              </p:ext>
            </p:extLst>
          </p:nvPr>
        </p:nvGraphicFramePr>
        <p:xfrm>
          <a:off x="1658262" y="4114800"/>
          <a:ext cx="3508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משוואה" r:id="rId6" imgW="190440" imgH="304560" progId="Equation.3">
                  <p:embed/>
                </p:oleObj>
              </mc:Choice>
              <mc:Fallback>
                <p:oleObj name="משוואה" r:id="rId6" imgW="190440" imgH="304560" progId="Equation.3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262" y="4114800"/>
                        <a:ext cx="350838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42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57"/>
          <p:cNvSpPr>
            <a:spLocks noGrp="1" noChangeArrowheads="1"/>
          </p:cNvSpPr>
          <p:nvPr>
            <p:ph type="title"/>
          </p:nvPr>
        </p:nvSpPr>
        <p:spPr>
          <a:xfrm>
            <a:off x="1522412" y="457200"/>
            <a:ext cx="8229600" cy="569913"/>
          </a:xfrm>
        </p:spPr>
        <p:txBody>
          <a:bodyPr/>
          <a:lstStyle/>
          <a:p>
            <a:pPr eaLnBrk="1" hangingPunct="1"/>
            <a:r>
              <a:rPr lang="en-US" b="1" dirty="0" smtClean="0"/>
              <a:t>CART - Example</a:t>
            </a:r>
          </a:p>
        </p:txBody>
      </p:sp>
      <p:sp>
        <p:nvSpPr>
          <p:cNvPr id="14344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177399-6912-4DBD-898C-1933B362203B}" type="slidenum">
              <a:rPr lang="he-IL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7" name="טבלה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12383"/>
              </p:ext>
            </p:extLst>
          </p:nvPr>
        </p:nvGraphicFramePr>
        <p:xfrm>
          <a:off x="2120061" y="1202868"/>
          <a:ext cx="7992890" cy="5267781"/>
        </p:xfrm>
        <a:graphic>
          <a:graphicData uri="http://schemas.openxmlformats.org/drawingml/2006/table">
            <a:tbl>
              <a:tblPr/>
              <a:tblGrid>
                <a:gridCol w="159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8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0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Week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Weather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Parents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Money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Decision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2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Rich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Cinema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2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Rich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Tennis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2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Windy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Rich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Cinema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2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Rainy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Poor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Cinema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62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Rainy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Rich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Stay in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62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Rainy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Poor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Cinema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62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Windy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Poor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Cinema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62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Windy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Rich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Shopping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62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Windy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Rich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Cinema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62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Rich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Tennis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62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Windy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Rich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Shopping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62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Windy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Rich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Shopping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962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W13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Windy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Poor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Cinema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80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395" y="343235"/>
            <a:ext cx="9601200" cy="759015"/>
          </a:xfrm>
        </p:spPr>
        <p:txBody>
          <a:bodyPr/>
          <a:lstStyle/>
          <a:p>
            <a:r>
              <a:rPr lang="en-US" b="1" dirty="0" smtClean="0"/>
              <a:t>CART – Example Maximal Tree (</a:t>
            </a:r>
            <a:r>
              <a:rPr lang="en-US" b="1" i="1" dirty="0" smtClean="0">
                <a:sym typeface="Symbol" pitchFamily="18" charset="2"/>
              </a:rPr>
              <a:t></a:t>
            </a:r>
            <a:r>
              <a:rPr lang="en-US" b="1" dirty="0" smtClean="0">
                <a:sym typeface="Symbol" pitchFamily="18" charset="2"/>
              </a:rPr>
              <a:t> = 0)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z="1600" b="1"/>
              <a:pPr/>
              <a:t>19</a:t>
            </a:fld>
            <a:endParaRPr lang="en-US" sz="1600" b="1"/>
          </a:p>
        </p:txBody>
      </p:sp>
      <p:grpSp>
        <p:nvGrpSpPr>
          <p:cNvPr id="5" name="Group 7"/>
          <p:cNvGrpSpPr>
            <a:grpSpLocks noGrp="1" noChangeAspect="1"/>
          </p:cNvGrpSpPr>
          <p:nvPr/>
        </p:nvGrpSpPr>
        <p:grpSpPr bwMode="auto">
          <a:xfrm>
            <a:off x="2345279" y="1295400"/>
            <a:ext cx="9144000" cy="5257800"/>
            <a:chOff x="2412" y="7154"/>
            <a:chExt cx="9432" cy="4680"/>
          </a:xfrm>
        </p:grpSpPr>
        <p:sp>
          <p:nvSpPr>
            <p:cNvPr id="6" name="AutoShape 8"/>
            <p:cNvSpPr>
              <a:spLocks noChangeAspect="1" noChangeArrowheads="1"/>
            </p:cNvSpPr>
            <p:nvPr/>
          </p:nvSpPr>
          <p:spPr bwMode="auto">
            <a:xfrm>
              <a:off x="2412" y="7154"/>
              <a:ext cx="9432" cy="4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 b="1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6804" y="733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Weather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672" y="8414"/>
              <a:ext cx="1260" cy="5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Parents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6444" y="841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Parents</a:t>
              </a:r>
              <a:endParaRPr lang="en-US" sz="2000" b="1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9504" y="841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Money</a:t>
              </a:r>
            </a:p>
          </p:txBody>
        </p:sp>
        <p:cxnSp>
          <p:nvCxnSpPr>
            <p:cNvPr id="11" name="AutoShape 13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4302" y="7874"/>
              <a:ext cx="3132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" name="AutoShape 14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flipH="1">
              <a:off x="7074" y="7874"/>
              <a:ext cx="36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" name="AutoShape 15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7434" y="7874"/>
              <a:ext cx="270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5905" y="9494"/>
              <a:ext cx="1259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Money</a:t>
              </a:r>
            </a:p>
          </p:txBody>
        </p:sp>
        <p:cxnSp>
          <p:nvCxnSpPr>
            <p:cNvPr id="15" name="AutoShape 17"/>
            <p:cNvCxnSpPr>
              <a:cxnSpLocks noChangeShapeType="1"/>
              <a:stCxn id="9" idx="2"/>
              <a:endCxn id="14" idx="0"/>
            </p:cNvCxnSpPr>
            <p:nvPr/>
          </p:nvCxnSpPr>
          <p:spPr bwMode="auto">
            <a:xfrm flipH="1">
              <a:off x="6535" y="8954"/>
              <a:ext cx="539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" name="AutoShape 18"/>
            <p:cNvCxnSpPr>
              <a:cxnSpLocks noChangeShapeType="1"/>
              <a:stCxn id="8" idx="2"/>
            </p:cNvCxnSpPr>
            <p:nvPr/>
          </p:nvCxnSpPr>
          <p:spPr bwMode="auto">
            <a:xfrm flipH="1">
              <a:off x="3487" y="8954"/>
              <a:ext cx="815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" name="AutoShape 19"/>
            <p:cNvCxnSpPr>
              <a:cxnSpLocks noChangeShapeType="1"/>
              <a:stCxn id="8" idx="2"/>
              <a:endCxn id="33" idx="0"/>
            </p:cNvCxnSpPr>
            <p:nvPr/>
          </p:nvCxnSpPr>
          <p:spPr bwMode="auto">
            <a:xfrm>
              <a:off x="4302" y="8954"/>
              <a:ext cx="216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" name="AutoShape 20"/>
            <p:cNvCxnSpPr>
              <a:cxnSpLocks noChangeShapeType="1"/>
              <a:stCxn id="14" idx="2"/>
            </p:cNvCxnSpPr>
            <p:nvPr/>
          </p:nvCxnSpPr>
          <p:spPr bwMode="auto">
            <a:xfrm flipH="1">
              <a:off x="5905" y="10034"/>
              <a:ext cx="630" cy="5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9" name="AutoShape 21"/>
            <p:cNvCxnSpPr>
              <a:cxnSpLocks noChangeShapeType="1"/>
              <a:stCxn id="14" idx="2"/>
            </p:cNvCxnSpPr>
            <p:nvPr/>
          </p:nvCxnSpPr>
          <p:spPr bwMode="auto">
            <a:xfrm>
              <a:off x="6535" y="10034"/>
              <a:ext cx="449" cy="5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" name="AutoShape 22"/>
            <p:cNvCxnSpPr>
              <a:cxnSpLocks noChangeShapeType="1"/>
              <a:stCxn id="10" idx="2"/>
            </p:cNvCxnSpPr>
            <p:nvPr/>
          </p:nvCxnSpPr>
          <p:spPr bwMode="auto">
            <a:xfrm flipH="1">
              <a:off x="9685" y="8954"/>
              <a:ext cx="449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" name="AutoShape 23"/>
            <p:cNvCxnSpPr>
              <a:cxnSpLocks noChangeShapeType="1"/>
              <a:stCxn id="10" idx="2"/>
            </p:cNvCxnSpPr>
            <p:nvPr/>
          </p:nvCxnSpPr>
          <p:spPr bwMode="auto">
            <a:xfrm>
              <a:off x="10134" y="8954"/>
              <a:ext cx="27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5289" y="7724"/>
              <a:ext cx="144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Sunny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6927" y="8093"/>
              <a:ext cx="1440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Windy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8424" y="7784"/>
              <a:ext cx="144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Rainy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3297" y="8954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4464" y="8954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6294" y="8969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No</a:t>
              </a:r>
            </a:p>
          </p:txBody>
        </p:sp>
        <p:cxnSp>
          <p:nvCxnSpPr>
            <p:cNvPr id="28" name="AutoShape 30"/>
            <p:cNvCxnSpPr>
              <a:cxnSpLocks noChangeShapeType="1"/>
              <a:stCxn id="9" idx="2"/>
            </p:cNvCxnSpPr>
            <p:nvPr/>
          </p:nvCxnSpPr>
          <p:spPr bwMode="auto">
            <a:xfrm>
              <a:off x="7074" y="8954"/>
              <a:ext cx="63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7299" y="8984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9144" y="8946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Rich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10224" y="8954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Poor</a:t>
              </a: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2592" y="9494"/>
              <a:ext cx="108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 sz="2000" b="1">
                  <a:latin typeface="Times New Roman" pitchFamily="18" charset="0"/>
                </a:rPr>
                <a:t>(W1)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3852" y="9494"/>
              <a:ext cx="1692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Tennis</a:t>
              </a:r>
            </a:p>
            <a:p>
              <a:pPr algn="ctr" rtl="0"/>
              <a:r>
                <a:rPr lang="en-US" sz="2000" b="1">
                  <a:latin typeface="Times New Roman" pitchFamily="18" charset="0"/>
                </a:rPr>
                <a:t>(W2,W10)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681" y="10078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Rich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5477" y="10078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Poor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5184" y="10574"/>
              <a:ext cx="108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 sz="2000" b="1">
                  <a:latin typeface="Times New Roman" pitchFamily="18" charset="0"/>
                </a:rPr>
                <a:t>(W7)</a:t>
              </a: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6624" y="10574"/>
              <a:ext cx="217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Shopping</a:t>
              </a:r>
            </a:p>
            <a:p>
              <a:pPr algn="ctr" rtl="0"/>
              <a:r>
                <a:rPr lang="en-US" sz="2000" b="1" dirty="0">
                  <a:latin typeface="Times New Roman" pitchFamily="18" charset="0"/>
                </a:rPr>
                <a:t>(W8, W11, W12)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7433" y="9494"/>
              <a:ext cx="1441" cy="8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 sz="2000" b="1" dirty="0">
                  <a:latin typeface="Times New Roman" pitchFamily="18" charset="0"/>
                </a:rPr>
                <a:t>(W3,W9, W13)</a:t>
              </a:r>
              <a:endParaRPr lang="en-US" sz="2000" b="1" dirty="0"/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8964" y="9494"/>
              <a:ext cx="108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Stay in</a:t>
              </a:r>
            </a:p>
            <a:p>
              <a:pPr algn="ctr" rtl="0"/>
              <a:r>
                <a:rPr lang="en-US" sz="2000" b="1">
                  <a:latin typeface="Times New Roman" pitchFamily="18" charset="0"/>
                </a:rPr>
                <a:t>(W5)</a:t>
              </a: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10224" y="9494"/>
              <a:ext cx="126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 sz="2000" b="1">
                  <a:latin typeface="Times New Roman" pitchFamily="18" charset="0"/>
                </a:rPr>
                <a:t>(W4,W6)</a:t>
              </a:r>
            </a:p>
          </p:txBody>
        </p:sp>
      </p:grpSp>
      <p:sp>
        <p:nvSpPr>
          <p:cNvPr id="41" name="Text Box 72"/>
          <p:cNvSpPr txBox="1">
            <a:spLocks noChangeArrowheads="1"/>
          </p:cNvSpPr>
          <p:nvPr/>
        </p:nvSpPr>
        <p:spPr bwMode="auto">
          <a:xfrm>
            <a:off x="761657" y="1043715"/>
            <a:ext cx="3079992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pruning: 0%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pruning: 33%</a:t>
            </a:r>
          </a:p>
        </p:txBody>
      </p:sp>
      <p:sp>
        <p:nvSpPr>
          <p:cNvPr id="42" name="Oval 32"/>
          <p:cNvSpPr>
            <a:spLocks noChangeArrowheads="1"/>
          </p:cNvSpPr>
          <p:nvPr/>
        </p:nvSpPr>
        <p:spPr bwMode="auto">
          <a:xfrm>
            <a:off x="3185457" y="2433870"/>
            <a:ext cx="1872208" cy="1584176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 sz="2000" b="1"/>
          </a:p>
        </p:txBody>
      </p:sp>
    </p:spTree>
    <p:extLst>
      <p:ext uri="{BB962C8B-B14F-4D97-AF65-F5344CB8AC3E}">
        <p14:creationId xmlns:p14="http://schemas.microsoft.com/office/powerpoint/2010/main" val="171990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40037-7746-4F03-BB20-6248BE2E0BA2}" type="slidenum">
              <a:rPr lang="he-IL"/>
              <a:pPr>
                <a:defRPr/>
              </a:pPr>
              <a:t>2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98612" y="609600"/>
            <a:ext cx="9601200" cy="5334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Rules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3812" y="1571336"/>
            <a:ext cx="9601200" cy="4191000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splitting functions (rules)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Entropy (Information Gain and Gain Ratio)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0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457200"/>
            <a:ext cx="9601200" cy="762000"/>
          </a:xfrm>
        </p:spPr>
        <p:txBody>
          <a:bodyPr/>
          <a:lstStyle/>
          <a:p>
            <a:pPr rtl="0"/>
            <a:r>
              <a:rPr lang="en-US" sz="3600" b="1" dirty="0"/>
              <a:t>CART</a:t>
            </a:r>
            <a:r>
              <a:rPr lang="en-US" sz="3600" b="1" dirty="0">
                <a:sym typeface="Symbol" pitchFamily="18" charset="2"/>
              </a:rPr>
              <a:t> – </a:t>
            </a:r>
            <a:r>
              <a:rPr lang="en-US" sz="3600" b="1" dirty="0"/>
              <a:t>Example</a:t>
            </a:r>
            <a:endParaRPr lang="he-IL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4" y="1383433"/>
            <a:ext cx="10515600" cy="4953000"/>
          </a:xfrm>
        </p:spPr>
        <p:txBody>
          <a:bodyPr>
            <a:normAutofit fontScale="925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Cost-complexity of the single node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({t}) = R(t) + *1 =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0.33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   </a:t>
            </a:r>
            <a:r>
              <a:rPr lang="en-US" sz="2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//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Pruning</a:t>
            </a:r>
            <a:endParaRPr lang="en-US" sz="22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algn="l" rtl="0"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Cost-complexity of the branch </a:t>
            </a:r>
            <a:r>
              <a:rPr lang="en-US" sz="3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3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R(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+ *|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Ť</a:t>
            </a:r>
            <a:r>
              <a:rPr 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| = 0 +*2 </a:t>
            </a:r>
            <a:r>
              <a:rPr lang="en-US" sz="2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//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Pruning</a:t>
            </a:r>
            <a:endParaRPr lang="en-US" sz="22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algn="l" rtl="0"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critical value of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</a:p>
          <a:p>
            <a:pPr lvl="1" algn="l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({t}) =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lvl="1" algn="l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0.33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  = 2  </a:t>
            </a:r>
          </a:p>
          <a:p>
            <a:pPr lvl="1" algn="l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 =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0.33</a:t>
            </a:r>
          </a:p>
          <a:p>
            <a:pPr algn="l" rtl="0"/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25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349" y="131866"/>
            <a:ext cx="9601200" cy="972449"/>
          </a:xfrm>
        </p:spPr>
        <p:txBody>
          <a:bodyPr/>
          <a:lstStyle/>
          <a:p>
            <a:r>
              <a:rPr lang="en-US" b="1" dirty="0" smtClean="0"/>
              <a:t>CART – Example Maximal Tree (</a:t>
            </a:r>
            <a:r>
              <a:rPr lang="en-US" b="1" i="1" dirty="0" smtClean="0">
                <a:sym typeface="Symbol" pitchFamily="18" charset="2"/>
              </a:rPr>
              <a:t></a:t>
            </a:r>
            <a:r>
              <a:rPr lang="en-US" b="1" dirty="0" smtClean="0">
                <a:sym typeface="Symbol" pitchFamily="18" charset="2"/>
              </a:rPr>
              <a:t> = 0)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z="1600" b="1"/>
              <a:pPr/>
              <a:t>21</a:t>
            </a:fld>
            <a:endParaRPr lang="en-US" sz="1600" b="1"/>
          </a:p>
        </p:txBody>
      </p:sp>
      <p:grpSp>
        <p:nvGrpSpPr>
          <p:cNvPr id="3" name="Group 7"/>
          <p:cNvGrpSpPr>
            <a:grpSpLocks noGrp="1" noChangeAspect="1"/>
          </p:cNvGrpSpPr>
          <p:nvPr/>
        </p:nvGrpSpPr>
        <p:grpSpPr bwMode="auto">
          <a:xfrm>
            <a:off x="1777769" y="1782761"/>
            <a:ext cx="8355243" cy="4525963"/>
            <a:chOff x="2268" y="7154"/>
            <a:chExt cx="9576" cy="4680"/>
          </a:xfrm>
        </p:grpSpPr>
        <p:sp>
          <p:nvSpPr>
            <p:cNvPr id="6" name="AutoShape 8"/>
            <p:cNvSpPr>
              <a:spLocks noChangeAspect="1" noChangeArrowheads="1"/>
            </p:cNvSpPr>
            <p:nvPr/>
          </p:nvSpPr>
          <p:spPr bwMode="auto">
            <a:xfrm>
              <a:off x="2412" y="7154"/>
              <a:ext cx="9432" cy="4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 b="1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6804" y="7334"/>
              <a:ext cx="1526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Weather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672" y="841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Parents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6444" y="841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Parents</a:t>
              </a:r>
              <a:endParaRPr lang="en-US" sz="2000" b="1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9504" y="841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Money</a:t>
              </a:r>
            </a:p>
          </p:txBody>
        </p:sp>
        <p:cxnSp>
          <p:nvCxnSpPr>
            <p:cNvPr id="11" name="AutoShape 13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4302" y="7874"/>
              <a:ext cx="3132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" name="AutoShape 14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flipH="1">
              <a:off x="7074" y="7874"/>
              <a:ext cx="36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" name="AutoShape 15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7434" y="7874"/>
              <a:ext cx="270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5905" y="9494"/>
              <a:ext cx="1259" cy="5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Money</a:t>
              </a:r>
            </a:p>
          </p:txBody>
        </p:sp>
        <p:cxnSp>
          <p:nvCxnSpPr>
            <p:cNvPr id="15" name="AutoShape 17"/>
            <p:cNvCxnSpPr>
              <a:cxnSpLocks noChangeShapeType="1"/>
              <a:stCxn id="9" idx="2"/>
              <a:endCxn id="14" idx="0"/>
            </p:cNvCxnSpPr>
            <p:nvPr/>
          </p:nvCxnSpPr>
          <p:spPr bwMode="auto">
            <a:xfrm flipH="1">
              <a:off x="6535" y="8954"/>
              <a:ext cx="539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" name="AutoShape 18"/>
            <p:cNvCxnSpPr>
              <a:cxnSpLocks noChangeShapeType="1"/>
              <a:stCxn id="8" idx="2"/>
            </p:cNvCxnSpPr>
            <p:nvPr/>
          </p:nvCxnSpPr>
          <p:spPr bwMode="auto">
            <a:xfrm flipH="1">
              <a:off x="3487" y="8954"/>
              <a:ext cx="815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" name="AutoShape 19"/>
            <p:cNvCxnSpPr>
              <a:cxnSpLocks noChangeShapeType="1"/>
              <a:stCxn id="8" idx="2"/>
              <a:endCxn id="33" idx="0"/>
            </p:cNvCxnSpPr>
            <p:nvPr/>
          </p:nvCxnSpPr>
          <p:spPr bwMode="auto">
            <a:xfrm>
              <a:off x="4302" y="8954"/>
              <a:ext cx="216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" name="AutoShape 20"/>
            <p:cNvCxnSpPr>
              <a:cxnSpLocks noChangeShapeType="1"/>
              <a:stCxn id="14" idx="2"/>
            </p:cNvCxnSpPr>
            <p:nvPr/>
          </p:nvCxnSpPr>
          <p:spPr bwMode="auto">
            <a:xfrm flipH="1">
              <a:off x="5905" y="10034"/>
              <a:ext cx="630" cy="5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9" name="AutoShape 21"/>
            <p:cNvCxnSpPr>
              <a:cxnSpLocks noChangeShapeType="1"/>
              <a:stCxn id="14" idx="2"/>
            </p:cNvCxnSpPr>
            <p:nvPr/>
          </p:nvCxnSpPr>
          <p:spPr bwMode="auto">
            <a:xfrm>
              <a:off x="6535" y="10034"/>
              <a:ext cx="449" cy="5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" name="AutoShape 22"/>
            <p:cNvCxnSpPr>
              <a:cxnSpLocks noChangeShapeType="1"/>
              <a:stCxn id="10" idx="2"/>
            </p:cNvCxnSpPr>
            <p:nvPr/>
          </p:nvCxnSpPr>
          <p:spPr bwMode="auto">
            <a:xfrm flipH="1">
              <a:off x="9685" y="8954"/>
              <a:ext cx="449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" name="AutoShape 23"/>
            <p:cNvCxnSpPr>
              <a:cxnSpLocks noChangeShapeType="1"/>
              <a:stCxn id="10" idx="2"/>
            </p:cNvCxnSpPr>
            <p:nvPr/>
          </p:nvCxnSpPr>
          <p:spPr bwMode="auto">
            <a:xfrm>
              <a:off x="10134" y="8954"/>
              <a:ext cx="27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5289" y="7724"/>
              <a:ext cx="144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Sunny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6890" y="8051"/>
              <a:ext cx="1440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Windy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8424" y="7784"/>
              <a:ext cx="144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Rainy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3276" y="8909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4464" y="8954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6209" y="8989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No</a:t>
              </a:r>
            </a:p>
          </p:txBody>
        </p:sp>
        <p:cxnSp>
          <p:nvCxnSpPr>
            <p:cNvPr id="28" name="AutoShape 30"/>
            <p:cNvCxnSpPr>
              <a:cxnSpLocks noChangeShapeType="1"/>
              <a:stCxn id="9" idx="2"/>
            </p:cNvCxnSpPr>
            <p:nvPr/>
          </p:nvCxnSpPr>
          <p:spPr bwMode="auto">
            <a:xfrm>
              <a:off x="7074" y="8954"/>
              <a:ext cx="63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7299" y="8984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9144" y="8954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Rich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10224" y="8954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Poor</a:t>
              </a: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2268" y="9494"/>
              <a:ext cx="1404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 sz="2000" b="1" dirty="0">
                  <a:latin typeface="Times New Roman" pitchFamily="18" charset="0"/>
                </a:rPr>
                <a:t>(W1)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3852" y="9494"/>
              <a:ext cx="1548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Tennis</a:t>
              </a:r>
            </a:p>
            <a:p>
              <a:pPr algn="ctr" rtl="0"/>
              <a:r>
                <a:rPr lang="en-US" sz="2000" b="1" dirty="0">
                  <a:latin typeface="Times New Roman" pitchFamily="18" charset="0"/>
                </a:rPr>
                <a:t>(W2,W10)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624" y="10034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Rich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5544" y="10034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Poor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4658" y="10574"/>
              <a:ext cx="1606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 sz="2000" b="1">
                  <a:latin typeface="Times New Roman" pitchFamily="18" charset="0"/>
                </a:rPr>
                <a:t>(W7)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7480" y="9494"/>
              <a:ext cx="1350" cy="95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 sz="2000" b="1" dirty="0">
                  <a:latin typeface="Times New Roman" pitchFamily="18" charset="0"/>
                </a:rPr>
                <a:t>(W3,W9, W13)</a:t>
              </a:r>
              <a:endParaRPr lang="en-US" sz="2000" b="1" dirty="0"/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8964" y="9494"/>
              <a:ext cx="108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Stay in</a:t>
              </a:r>
            </a:p>
            <a:p>
              <a:pPr algn="ctr" rtl="0"/>
              <a:r>
                <a:rPr lang="en-US" sz="2000" b="1">
                  <a:latin typeface="Times New Roman" pitchFamily="18" charset="0"/>
                </a:rPr>
                <a:t>(W5)</a:t>
              </a: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10224" y="9494"/>
              <a:ext cx="1399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 sz="2000" b="1" dirty="0">
                  <a:latin typeface="Times New Roman" pitchFamily="18" charset="0"/>
                </a:rPr>
                <a:t>(W4,W6)</a:t>
              </a:r>
            </a:p>
          </p:txBody>
        </p:sp>
      </p:grpSp>
      <p:sp>
        <p:nvSpPr>
          <p:cNvPr id="41" name="Text Box 72"/>
          <p:cNvSpPr txBox="1">
            <a:spLocks noChangeArrowheads="1"/>
          </p:cNvSpPr>
          <p:nvPr/>
        </p:nvSpPr>
        <p:spPr bwMode="auto">
          <a:xfrm>
            <a:off x="839399" y="1133328"/>
            <a:ext cx="2640367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pruning: 0% 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pruning: 25%</a:t>
            </a:r>
          </a:p>
        </p:txBody>
      </p:sp>
      <p:sp>
        <p:nvSpPr>
          <p:cNvPr id="42" name="Oval 32"/>
          <p:cNvSpPr>
            <a:spLocks noChangeArrowheads="1"/>
          </p:cNvSpPr>
          <p:nvPr/>
        </p:nvSpPr>
        <p:spPr bwMode="auto">
          <a:xfrm>
            <a:off x="4543343" y="3577577"/>
            <a:ext cx="1872208" cy="1584176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 sz="2000" b="1"/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5533944" y="5115243"/>
            <a:ext cx="2192350" cy="696302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 rtl="0"/>
            <a:r>
              <a:rPr lang="en-US" sz="2000" b="1" dirty="0">
                <a:latin typeface="Times New Roman" pitchFamily="18" charset="0"/>
              </a:rPr>
              <a:t>Shopping</a:t>
            </a:r>
          </a:p>
          <a:p>
            <a:pPr algn="ctr" rtl="0"/>
            <a:r>
              <a:rPr lang="en-US" sz="2000" b="1" dirty="0">
                <a:latin typeface="Times New Roman" pitchFamily="18" charset="0"/>
              </a:rPr>
              <a:t>(W8, W11, W12)</a:t>
            </a:r>
          </a:p>
        </p:txBody>
      </p:sp>
    </p:spTree>
    <p:extLst>
      <p:ext uri="{BB962C8B-B14F-4D97-AF65-F5344CB8AC3E}">
        <p14:creationId xmlns:p14="http://schemas.microsoft.com/office/powerpoint/2010/main" val="65695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57200"/>
            <a:ext cx="9601200" cy="609600"/>
          </a:xfrm>
        </p:spPr>
        <p:txBody>
          <a:bodyPr/>
          <a:lstStyle/>
          <a:p>
            <a:pPr rtl="0"/>
            <a:r>
              <a:rPr lang="en-US" sz="3600" b="1" dirty="0"/>
              <a:t>CART</a:t>
            </a:r>
            <a:r>
              <a:rPr lang="en-US" sz="3600" b="1" dirty="0">
                <a:sym typeface="Symbol" pitchFamily="18" charset="2"/>
              </a:rPr>
              <a:t> – </a:t>
            </a:r>
            <a:r>
              <a:rPr lang="en-US" sz="3600" b="1" dirty="0"/>
              <a:t>Example</a:t>
            </a:r>
            <a:endParaRPr lang="he-IL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12" y="1111249"/>
            <a:ext cx="9601200" cy="5334000"/>
          </a:xfrm>
        </p:spPr>
        <p:txBody>
          <a:bodyPr>
            <a:normAutofit fontScale="925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Cost-complexity of the single node 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({t}) = R(t) + *1 =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0.25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  </a:t>
            </a:r>
          </a:p>
          <a:p>
            <a:pPr algn="l" rtl="0">
              <a:lnSpc>
                <a:spcPct val="150000"/>
              </a:lnSpc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Cost-complexity of the branch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3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R(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+ *|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Ť</a:t>
            </a:r>
            <a:r>
              <a:rPr lang="en-US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| = 0 +*2 </a:t>
            </a:r>
          </a:p>
          <a:p>
            <a:pPr algn="l" rtl="0">
              <a:lnSpc>
                <a:spcPct val="150000"/>
              </a:lnSpc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critical value of 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</a:p>
          <a:p>
            <a:pPr lvl="1" algn="l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({t}) =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lvl="1" algn="l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0.25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  = 2  </a:t>
            </a:r>
          </a:p>
          <a:p>
            <a:pPr lvl="1" algn="l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 =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0.25</a:t>
            </a:r>
          </a:p>
          <a:p>
            <a:pPr algn="l" rtl="0"/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94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26986"/>
            <a:ext cx="9601200" cy="706810"/>
          </a:xfrm>
        </p:spPr>
        <p:txBody>
          <a:bodyPr/>
          <a:lstStyle/>
          <a:p>
            <a:r>
              <a:rPr lang="en-US" b="1" dirty="0" smtClean="0"/>
              <a:t>CART – Example Maximal Tree (</a:t>
            </a:r>
            <a:r>
              <a:rPr lang="en-US" b="1" i="1" dirty="0" smtClean="0">
                <a:sym typeface="Symbol" pitchFamily="18" charset="2"/>
              </a:rPr>
              <a:t></a:t>
            </a:r>
            <a:r>
              <a:rPr lang="en-US" b="1" dirty="0" smtClean="0">
                <a:sym typeface="Symbol" pitchFamily="18" charset="2"/>
              </a:rPr>
              <a:t> = 0)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z="1600" b="1"/>
              <a:pPr/>
              <a:t>23</a:t>
            </a:fld>
            <a:endParaRPr lang="en-US" sz="1600" b="1"/>
          </a:p>
        </p:txBody>
      </p:sp>
      <p:grpSp>
        <p:nvGrpSpPr>
          <p:cNvPr id="3" name="Group 7"/>
          <p:cNvGrpSpPr>
            <a:grpSpLocks noGrp="1" noChangeAspect="1"/>
          </p:cNvGrpSpPr>
          <p:nvPr/>
        </p:nvGrpSpPr>
        <p:grpSpPr bwMode="auto">
          <a:xfrm>
            <a:off x="2394349" y="1782761"/>
            <a:ext cx="8233963" cy="4525963"/>
            <a:chOff x="2407" y="7154"/>
            <a:chExt cx="9437" cy="4680"/>
          </a:xfrm>
        </p:grpSpPr>
        <p:sp>
          <p:nvSpPr>
            <p:cNvPr id="6" name="AutoShape 8"/>
            <p:cNvSpPr>
              <a:spLocks noChangeAspect="1" noChangeArrowheads="1"/>
            </p:cNvSpPr>
            <p:nvPr/>
          </p:nvSpPr>
          <p:spPr bwMode="auto">
            <a:xfrm>
              <a:off x="2412" y="7154"/>
              <a:ext cx="9432" cy="4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 b="1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6804" y="7334"/>
              <a:ext cx="1419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Weather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672" y="841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Parents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6444" y="841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Parents</a:t>
              </a:r>
              <a:endParaRPr lang="en-US" sz="2000" b="1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9504" y="8414"/>
              <a:ext cx="1260" cy="5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Money</a:t>
              </a:r>
            </a:p>
          </p:txBody>
        </p:sp>
        <p:cxnSp>
          <p:nvCxnSpPr>
            <p:cNvPr id="11" name="AutoShape 13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4302" y="7874"/>
              <a:ext cx="3132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" name="AutoShape 14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flipH="1">
              <a:off x="7074" y="7874"/>
              <a:ext cx="36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" name="AutoShape 15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7434" y="7874"/>
              <a:ext cx="270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5905" y="9494"/>
              <a:ext cx="1259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Money</a:t>
              </a:r>
            </a:p>
          </p:txBody>
        </p:sp>
        <p:cxnSp>
          <p:nvCxnSpPr>
            <p:cNvPr id="15" name="AutoShape 17"/>
            <p:cNvCxnSpPr>
              <a:cxnSpLocks noChangeShapeType="1"/>
              <a:stCxn id="9" idx="2"/>
              <a:endCxn id="14" idx="0"/>
            </p:cNvCxnSpPr>
            <p:nvPr/>
          </p:nvCxnSpPr>
          <p:spPr bwMode="auto">
            <a:xfrm flipH="1">
              <a:off x="6535" y="8954"/>
              <a:ext cx="539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" name="AutoShape 18"/>
            <p:cNvCxnSpPr>
              <a:cxnSpLocks noChangeShapeType="1"/>
              <a:stCxn id="8" idx="2"/>
            </p:cNvCxnSpPr>
            <p:nvPr/>
          </p:nvCxnSpPr>
          <p:spPr bwMode="auto">
            <a:xfrm flipH="1">
              <a:off x="3487" y="8954"/>
              <a:ext cx="815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" name="AutoShape 19"/>
            <p:cNvCxnSpPr>
              <a:cxnSpLocks noChangeShapeType="1"/>
              <a:stCxn id="8" idx="2"/>
              <a:endCxn id="33" idx="0"/>
            </p:cNvCxnSpPr>
            <p:nvPr/>
          </p:nvCxnSpPr>
          <p:spPr bwMode="auto">
            <a:xfrm>
              <a:off x="4302" y="8954"/>
              <a:ext cx="216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" name="AutoShape 20"/>
            <p:cNvCxnSpPr>
              <a:cxnSpLocks noChangeShapeType="1"/>
              <a:stCxn id="14" idx="2"/>
            </p:cNvCxnSpPr>
            <p:nvPr/>
          </p:nvCxnSpPr>
          <p:spPr bwMode="auto">
            <a:xfrm flipH="1">
              <a:off x="5905" y="10034"/>
              <a:ext cx="630" cy="5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9" name="AutoShape 21"/>
            <p:cNvCxnSpPr>
              <a:cxnSpLocks noChangeShapeType="1"/>
              <a:stCxn id="14" idx="2"/>
            </p:cNvCxnSpPr>
            <p:nvPr/>
          </p:nvCxnSpPr>
          <p:spPr bwMode="auto">
            <a:xfrm>
              <a:off x="6535" y="10034"/>
              <a:ext cx="449" cy="5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" name="AutoShape 22"/>
            <p:cNvCxnSpPr>
              <a:cxnSpLocks noChangeShapeType="1"/>
              <a:stCxn id="10" idx="2"/>
            </p:cNvCxnSpPr>
            <p:nvPr/>
          </p:nvCxnSpPr>
          <p:spPr bwMode="auto">
            <a:xfrm flipH="1">
              <a:off x="9685" y="8954"/>
              <a:ext cx="449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" name="AutoShape 23"/>
            <p:cNvCxnSpPr>
              <a:cxnSpLocks noChangeShapeType="1"/>
              <a:stCxn id="10" idx="2"/>
            </p:cNvCxnSpPr>
            <p:nvPr/>
          </p:nvCxnSpPr>
          <p:spPr bwMode="auto">
            <a:xfrm>
              <a:off x="10134" y="8954"/>
              <a:ext cx="27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5289" y="7724"/>
              <a:ext cx="144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Sunny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6944" y="8008"/>
              <a:ext cx="1440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Windy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8424" y="7784"/>
              <a:ext cx="144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Rainy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3297" y="8954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4464" y="8954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6294" y="8969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No</a:t>
              </a:r>
            </a:p>
          </p:txBody>
        </p:sp>
        <p:cxnSp>
          <p:nvCxnSpPr>
            <p:cNvPr id="28" name="AutoShape 30"/>
            <p:cNvCxnSpPr>
              <a:cxnSpLocks noChangeShapeType="1"/>
              <a:stCxn id="9" idx="2"/>
            </p:cNvCxnSpPr>
            <p:nvPr/>
          </p:nvCxnSpPr>
          <p:spPr bwMode="auto">
            <a:xfrm>
              <a:off x="7074" y="8954"/>
              <a:ext cx="63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7299" y="8984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9324" y="8954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Rich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10224" y="8954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Poor</a:t>
              </a: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2407" y="9494"/>
              <a:ext cx="1265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 sz="2000" b="1" dirty="0">
                  <a:latin typeface="Times New Roman" pitchFamily="18" charset="0"/>
                </a:rPr>
                <a:t>(W1)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3886" y="9494"/>
              <a:ext cx="1522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Tennis</a:t>
              </a:r>
            </a:p>
            <a:p>
              <a:pPr algn="ctr" rtl="0"/>
              <a:r>
                <a:rPr lang="en-US" sz="2000" b="1" dirty="0">
                  <a:latin typeface="Times New Roman" pitchFamily="18" charset="0"/>
                </a:rPr>
                <a:t>(W2,W10)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572" y="10026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Rich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5544" y="10034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Poor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5184" y="10574"/>
              <a:ext cx="144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 sz="2000" b="1" dirty="0">
                  <a:latin typeface="Times New Roman" pitchFamily="18" charset="0"/>
                </a:rPr>
                <a:t>(W7)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7320" y="9498"/>
              <a:ext cx="1610" cy="10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 dirty="0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 sz="2000" b="1" dirty="0">
                  <a:latin typeface="Times New Roman" pitchFamily="18" charset="0"/>
                </a:rPr>
                <a:t>(W3,W9, W13)</a:t>
              </a:r>
              <a:endParaRPr lang="en-US" sz="2000" b="1" dirty="0"/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8964" y="9494"/>
              <a:ext cx="108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Stay in</a:t>
              </a:r>
            </a:p>
            <a:p>
              <a:pPr algn="ctr" rtl="0"/>
              <a:r>
                <a:rPr lang="en-US" sz="2000" b="1">
                  <a:latin typeface="Times New Roman" pitchFamily="18" charset="0"/>
                </a:rPr>
                <a:t>(W5)</a:t>
              </a: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10224" y="9494"/>
              <a:ext cx="1485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000" b="1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 sz="2000" b="1">
                  <a:latin typeface="Times New Roman" pitchFamily="18" charset="0"/>
                </a:rPr>
                <a:t>(W4,W6)</a:t>
              </a:r>
            </a:p>
          </p:txBody>
        </p:sp>
      </p:grpSp>
      <p:sp>
        <p:nvSpPr>
          <p:cNvPr id="41" name="Text Box 72"/>
          <p:cNvSpPr txBox="1">
            <a:spLocks noChangeArrowheads="1"/>
          </p:cNvSpPr>
          <p:nvPr/>
        </p:nvSpPr>
        <p:spPr bwMode="auto">
          <a:xfrm>
            <a:off x="1024401" y="1313295"/>
            <a:ext cx="2827055" cy="12890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pruning: 0%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pruning: 33%</a:t>
            </a:r>
          </a:p>
        </p:txBody>
      </p:sp>
      <p:sp>
        <p:nvSpPr>
          <p:cNvPr id="42" name="Oval 32"/>
          <p:cNvSpPr>
            <a:spLocks noChangeArrowheads="1"/>
          </p:cNvSpPr>
          <p:nvPr/>
        </p:nvSpPr>
        <p:spPr bwMode="auto">
          <a:xfrm>
            <a:off x="8203258" y="2629883"/>
            <a:ext cx="1872208" cy="1584176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 sz="2000" b="1"/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6158774" y="5102870"/>
            <a:ext cx="1656623" cy="1003235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 rtl="0"/>
            <a:r>
              <a:rPr lang="en-US" sz="2000" b="1" dirty="0">
                <a:latin typeface="Times New Roman" pitchFamily="18" charset="0"/>
              </a:rPr>
              <a:t>Shopping</a:t>
            </a:r>
          </a:p>
          <a:p>
            <a:pPr algn="ctr" rtl="0"/>
            <a:r>
              <a:rPr lang="en-US" sz="2000" b="1" dirty="0">
                <a:latin typeface="Times New Roman" pitchFamily="18" charset="0"/>
              </a:rPr>
              <a:t>(W8, W11, W12)</a:t>
            </a:r>
          </a:p>
        </p:txBody>
      </p:sp>
    </p:spTree>
    <p:extLst>
      <p:ext uri="{BB962C8B-B14F-4D97-AF65-F5344CB8AC3E}">
        <p14:creationId xmlns:p14="http://schemas.microsoft.com/office/powerpoint/2010/main" val="14839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207" y="381000"/>
            <a:ext cx="9601200" cy="762000"/>
          </a:xfrm>
        </p:spPr>
        <p:txBody>
          <a:bodyPr/>
          <a:lstStyle/>
          <a:p>
            <a:pPr rtl="0"/>
            <a:r>
              <a:rPr lang="en-US" sz="3600" b="1" dirty="0"/>
              <a:t>CART</a:t>
            </a:r>
            <a:r>
              <a:rPr lang="en-US" sz="3600" b="1" dirty="0">
                <a:sym typeface="Symbol" pitchFamily="18" charset="2"/>
              </a:rPr>
              <a:t> – </a:t>
            </a:r>
            <a:r>
              <a:rPr lang="en-US" sz="3600" b="1" dirty="0"/>
              <a:t>Example</a:t>
            </a:r>
            <a:endParaRPr lang="he-IL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12" y="1327727"/>
            <a:ext cx="9601200" cy="4876800"/>
          </a:xfrm>
        </p:spPr>
        <p:txBody>
          <a:bodyPr>
            <a:normAutofit fontScale="925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Cost-complexity of the single node </a:t>
            </a: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({t}) = R(t) + *1 =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0.33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  </a:t>
            </a:r>
          </a:p>
          <a:p>
            <a:pPr algn="l" rtl="0">
              <a:lnSpc>
                <a:spcPct val="150000"/>
              </a:lnSpc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Cost-complexity of the branch </a:t>
            </a:r>
            <a:r>
              <a:rPr lang="en-US" sz="31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31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R(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+ *|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Ť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| = 0 +*2 </a:t>
            </a:r>
          </a:p>
          <a:p>
            <a:pPr algn="l" rtl="0">
              <a:lnSpc>
                <a:spcPct val="150000"/>
              </a:lnSpc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critical value of </a:t>
            </a: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</a:p>
          <a:p>
            <a:pPr lvl="1" algn="l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({t}) =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lvl="1" algn="l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0.33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  = 2  </a:t>
            </a:r>
          </a:p>
          <a:p>
            <a:pPr lvl="1" algn="l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 =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0.33</a:t>
            </a:r>
          </a:p>
          <a:p>
            <a:pPr algn="l" rtl="0"/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46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13" y="442582"/>
            <a:ext cx="9601200" cy="661041"/>
          </a:xfrm>
        </p:spPr>
        <p:txBody>
          <a:bodyPr/>
          <a:lstStyle/>
          <a:p>
            <a:r>
              <a:rPr lang="en-US" b="1" dirty="0" smtClean="0"/>
              <a:t>CART – Example Maximal Tree (</a:t>
            </a:r>
            <a:r>
              <a:rPr lang="en-US" b="1" i="1" dirty="0" smtClean="0">
                <a:sym typeface="Symbol" pitchFamily="18" charset="2"/>
              </a:rPr>
              <a:t></a:t>
            </a:r>
            <a:r>
              <a:rPr lang="en-US" b="1" dirty="0" smtClean="0">
                <a:sym typeface="Symbol" pitchFamily="18" charset="2"/>
              </a:rPr>
              <a:t> = 0)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z="1600" b="1"/>
              <a:pPr/>
              <a:t>25</a:t>
            </a:fld>
            <a:endParaRPr lang="en-US" sz="16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04" y="1615787"/>
            <a:ext cx="9422818" cy="454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7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749" y="408667"/>
            <a:ext cx="9601200" cy="824326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CART – Example </a:t>
            </a:r>
            <a:r>
              <a:rPr lang="en-US" sz="4000" b="1" dirty="0" smtClean="0"/>
              <a:t>Optimal </a:t>
            </a:r>
            <a:r>
              <a:rPr lang="en-US" sz="4000" b="1" dirty="0"/>
              <a:t>Tree #1(</a:t>
            </a:r>
            <a:r>
              <a:rPr lang="en-US" sz="4000" b="1" i="1" dirty="0">
                <a:sym typeface="Symbol" pitchFamily="18" charset="2"/>
              </a:rPr>
              <a:t></a:t>
            </a:r>
            <a:r>
              <a:rPr lang="en-US" sz="4000" b="1" dirty="0">
                <a:sym typeface="Symbol" pitchFamily="18" charset="2"/>
              </a:rPr>
              <a:t> = 0.25)</a:t>
            </a:r>
            <a:endParaRPr lang="he-IL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z="1600"/>
              <a:pPr/>
              <a:t>26</a:t>
            </a:fld>
            <a:endParaRPr lang="en-US" sz="1600"/>
          </a:p>
        </p:txBody>
      </p:sp>
      <p:sp>
        <p:nvSpPr>
          <p:cNvPr id="50" name="Text Box 72"/>
          <p:cNvSpPr txBox="1">
            <a:spLocks noChangeArrowheads="1"/>
          </p:cNvSpPr>
          <p:nvPr/>
        </p:nvSpPr>
        <p:spPr bwMode="auto">
          <a:xfrm>
            <a:off x="989012" y="1447800"/>
            <a:ext cx="4317907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pruning: ~14%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pruning: ~43%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3147291"/>
            <a:ext cx="8778022" cy="31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4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304800"/>
            <a:ext cx="9601200" cy="990600"/>
          </a:xfrm>
        </p:spPr>
        <p:txBody>
          <a:bodyPr/>
          <a:lstStyle/>
          <a:p>
            <a:pPr rtl="0"/>
            <a:r>
              <a:rPr lang="en-US" sz="3600" b="1" dirty="0"/>
              <a:t>CART</a:t>
            </a:r>
            <a:r>
              <a:rPr lang="en-US" sz="3600" b="1" dirty="0">
                <a:sym typeface="Symbol" pitchFamily="18" charset="2"/>
              </a:rPr>
              <a:t> – </a:t>
            </a:r>
            <a:r>
              <a:rPr lang="en-US" sz="3600" b="1" dirty="0"/>
              <a:t>Example</a:t>
            </a:r>
            <a:endParaRPr lang="he-IL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9409"/>
            <a:ext cx="9601200" cy="5045076"/>
          </a:xfrm>
        </p:spPr>
        <p:txBody>
          <a:bodyPr>
            <a:normAutofit fontScale="925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Cost-complexity of the single node </a:t>
            </a: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({t}) = R(t) + *1 =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0.43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  </a:t>
            </a:r>
          </a:p>
          <a:p>
            <a:pPr algn="l" rtl="0">
              <a:lnSpc>
                <a:spcPct val="150000"/>
              </a:lnSpc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Cost-complexity of the branch </a:t>
            </a:r>
            <a:r>
              <a:rPr lang="en-US" sz="31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31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R(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+ *|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Ť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| = 0.14 +*2 </a:t>
            </a:r>
          </a:p>
          <a:p>
            <a:pPr algn="l" rtl="0">
              <a:lnSpc>
                <a:spcPct val="150000"/>
              </a:lnSpc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critical value of </a:t>
            </a: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</a:p>
          <a:p>
            <a:pPr lvl="1" algn="l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({t}) =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lvl="1" algn="l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0.43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  = 0.14 + 2  </a:t>
            </a:r>
          </a:p>
          <a:p>
            <a:pPr lvl="1" algn="l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 =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0.29</a:t>
            </a:r>
          </a:p>
          <a:p>
            <a:pPr algn="l" rtl="0"/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6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749" y="416334"/>
            <a:ext cx="9601200" cy="708143"/>
          </a:xfrm>
        </p:spPr>
        <p:txBody>
          <a:bodyPr/>
          <a:lstStyle/>
          <a:p>
            <a:r>
              <a:rPr lang="en-US" b="1" dirty="0" smtClean="0"/>
              <a:t>CART – Example Optimal Tree #1(</a:t>
            </a:r>
            <a:r>
              <a:rPr lang="en-US" b="1" i="1" dirty="0" smtClean="0">
                <a:sym typeface="Symbol" pitchFamily="18" charset="2"/>
              </a:rPr>
              <a:t></a:t>
            </a:r>
            <a:r>
              <a:rPr lang="en-US" b="1" dirty="0" smtClean="0">
                <a:sym typeface="Symbol" pitchFamily="18" charset="2"/>
              </a:rPr>
              <a:t> = 0.25)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z="1600" b="1"/>
              <a:pPr/>
              <a:t>28</a:t>
            </a:fld>
            <a:endParaRPr lang="en-US" sz="16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262" y="1828800"/>
            <a:ext cx="9027050" cy="387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891" y="423267"/>
            <a:ext cx="9601200" cy="70814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CART – Example </a:t>
            </a:r>
            <a:r>
              <a:rPr lang="en-US" sz="4000" b="1" dirty="0" smtClean="0"/>
              <a:t>Optimal </a:t>
            </a:r>
            <a:r>
              <a:rPr lang="en-US" sz="4000" b="1" dirty="0"/>
              <a:t>Tree #2(</a:t>
            </a:r>
            <a:r>
              <a:rPr lang="en-US" sz="4000" b="1" i="1" dirty="0">
                <a:sym typeface="Symbol" pitchFamily="18" charset="2"/>
              </a:rPr>
              <a:t></a:t>
            </a:r>
            <a:r>
              <a:rPr lang="en-US" sz="4000" b="1" dirty="0">
                <a:sym typeface="Symbol" pitchFamily="18" charset="2"/>
              </a:rPr>
              <a:t> = 0.29)</a:t>
            </a:r>
            <a:endParaRPr lang="he-IL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z="1600" b="1"/>
              <a:pPr/>
              <a:t>29</a:t>
            </a:fld>
            <a:endParaRPr lang="en-US" sz="16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283" r="1263"/>
          <a:stretch/>
        </p:blipFill>
        <p:spPr>
          <a:xfrm>
            <a:off x="1555248" y="1905000"/>
            <a:ext cx="8654700" cy="37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10306-D2B7-4B87-9390-CA5BF3ED5429}" type="slidenum">
              <a:rPr lang="he-IL"/>
              <a:pPr>
                <a:defRPr/>
              </a:pPr>
              <a:t>3</a:t>
            </a:fld>
            <a:endParaRPr lang="en-US"/>
          </a:p>
        </p:txBody>
      </p:sp>
      <p:sp>
        <p:nvSpPr>
          <p:cNvPr id="18437" name="Rectangle 9"/>
          <p:cNvSpPr>
            <a:spLocks noGrp="1" noChangeArrowheads="1"/>
          </p:cNvSpPr>
          <p:nvPr>
            <p:ph type="title"/>
          </p:nvPr>
        </p:nvSpPr>
        <p:spPr>
          <a:xfrm>
            <a:off x="1370012" y="304800"/>
            <a:ext cx="9601200" cy="8382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Ratio</a:t>
            </a:r>
          </a:p>
        </p:txBody>
      </p:sp>
      <p:sp>
        <p:nvSpPr>
          <p:cNvPr id="2868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60412" y="1297997"/>
            <a:ext cx="10591800" cy="5154179"/>
          </a:xfrm>
        </p:spPr>
        <p:txBody>
          <a:bodyPr>
            <a:normAutofit fontScale="92500"/>
          </a:bodyPr>
          <a:lstStyle/>
          <a:p>
            <a:pPr algn="l" rtl="0" eaLnBrk="1" hangingPunct="1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with multi-valued and continuous attributes in noisy databases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 a subset of examples to have the same class increases monotonically with a decrease in the subset size</a:t>
            </a:r>
          </a:p>
          <a:p>
            <a:pPr lvl="2" algn="l" rtl="0" eaLnBrk="1" hangingPunct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extreme case is a subset of one example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size of a subset decreases with an increase in the total number of attribute values (e.g., attribute Date)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is biased towards multi-valued and continuous attributes </a:t>
            </a:r>
          </a:p>
          <a:p>
            <a:pPr algn="l" rtl="0" eaLnBrk="1" hangingPunct="1">
              <a:lnSpc>
                <a:spcPct val="90000"/>
              </a:lnSpc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0631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3400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CART – Example </a:t>
            </a:r>
            <a:r>
              <a:rPr lang="en-US" sz="4000" b="1" dirty="0" smtClean="0"/>
              <a:t>Optimal </a:t>
            </a:r>
            <a:r>
              <a:rPr lang="en-US" sz="4000" b="1" dirty="0"/>
              <a:t>Tree #3 (</a:t>
            </a:r>
            <a:r>
              <a:rPr lang="en-US" sz="4000" b="1" i="1" dirty="0">
                <a:sym typeface="Symbol" pitchFamily="18" charset="2"/>
              </a:rPr>
              <a:t></a:t>
            </a:r>
            <a:r>
              <a:rPr lang="en-US" sz="4000" b="1" dirty="0">
                <a:sym typeface="Symbol" pitchFamily="18" charset="2"/>
              </a:rPr>
              <a:t> = 0.33)</a:t>
            </a:r>
            <a:endParaRPr lang="he-IL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z="1800" b="1"/>
              <a:pPr/>
              <a:t>30</a:t>
            </a:fld>
            <a:endParaRPr lang="en-US" sz="18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88" y="1996281"/>
            <a:ext cx="9274791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1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857" y="279235"/>
            <a:ext cx="8229600" cy="748374"/>
          </a:xfrm>
        </p:spPr>
        <p:txBody>
          <a:bodyPr/>
          <a:lstStyle/>
          <a:p>
            <a:r>
              <a:rPr lang="en-US" dirty="0" smtClean="0"/>
              <a:t>Compare Trees using Test Set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31</a:t>
            </a:fld>
            <a:endParaRPr lang="en-US"/>
          </a:p>
        </p:txBody>
      </p:sp>
      <p:sp>
        <p:nvSpPr>
          <p:cNvPr id="43011" name="AutoShape 3"/>
          <p:cNvSpPr>
            <a:spLocks noChangeAspect="1" noChangeArrowheads="1" noTextEdit="1"/>
          </p:cNvSpPr>
          <p:nvPr/>
        </p:nvSpPr>
        <p:spPr bwMode="auto">
          <a:xfrm>
            <a:off x="2494013" y="1268761"/>
            <a:ext cx="7056139" cy="17561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505538" y="1280285"/>
            <a:ext cx="7033089" cy="57912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505538" y="2434218"/>
            <a:ext cx="7033089" cy="29100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596004" y="1271642"/>
            <a:ext cx="11974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Weekend 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2593244" y="1571290"/>
            <a:ext cx="12246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(Example)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4151980" y="1571290"/>
            <a:ext cx="1011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Weather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5884984" y="1571290"/>
            <a:ext cx="9409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Parents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7067755" y="1571290"/>
            <a:ext cx="8127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Money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8233219" y="1271642"/>
            <a:ext cx="11397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Decision 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8249160" y="1571290"/>
            <a:ext cx="8544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(Class)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2636513" y="1870939"/>
            <a:ext cx="5273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he-I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4656126" y="1865176"/>
            <a:ext cx="7277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Sunny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6258184" y="1865176"/>
            <a:ext cx="4424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Yes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7387644" y="1865176"/>
            <a:ext cx="5418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Poor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8486757" y="1859414"/>
            <a:ext cx="9265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Cinema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2636513" y="2153299"/>
            <a:ext cx="5273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he-I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15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4656126" y="2153299"/>
            <a:ext cx="7277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Sunny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6318693" y="2153299"/>
            <a:ext cx="3286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7400489" y="2153299"/>
            <a:ext cx="514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Rich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8535721" y="2147537"/>
            <a:ext cx="8271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Tennis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2636513" y="2447185"/>
            <a:ext cx="5273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he-I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16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4667671" y="2442863"/>
            <a:ext cx="713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Windy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34" name="Rectangle 26"/>
          <p:cNvSpPr>
            <a:spLocks noChangeArrowheads="1"/>
          </p:cNvSpPr>
          <p:nvPr/>
        </p:nvSpPr>
        <p:spPr bwMode="auto">
          <a:xfrm>
            <a:off x="6318693" y="2442863"/>
            <a:ext cx="3286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7400489" y="2442863"/>
            <a:ext cx="514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Rich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8486757" y="2437101"/>
            <a:ext cx="9265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Cinema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2636513" y="2730986"/>
            <a:ext cx="5273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he-I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17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4693524" y="2730986"/>
            <a:ext cx="6572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Rainy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6258184" y="2730986"/>
            <a:ext cx="4424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Yes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7387644" y="2730986"/>
            <a:ext cx="5418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Poor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8486757" y="2725224"/>
            <a:ext cx="9265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Cinema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2494013" y="1268761"/>
            <a:ext cx="1441" cy="5776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43" name="Rectangle 35"/>
          <p:cNvSpPr>
            <a:spLocks noChangeArrowheads="1"/>
          </p:cNvSpPr>
          <p:nvPr/>
        </p:nvSpPr>
        <p:spPr bwMode="auto">
          <a:xfrm>
            <a:off x="2494012" y="1268761"/>
            <a:ext cx="23050" cy="5776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2517062" y="1846448"/>
            <a:ext cx="1522732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2517062" y="1846448"/>
            <a:ext cx="1522732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46" name="Line 38"/>
          <p:cNvSpPr>
            <a:spLocks noChangeShapeType="1"/>
          </p:cNvSpPr>
          <p:nvPr/>
        </p:nvSpPr>
        <p:spPr bwMode="auto">
          <a:xfrm>
            <a:off x="4039794" y="1291811"/>
            <a:ext cx="1441" cy="55463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47" name="Rectangle 39"/>
          <p:cNvSpPr>
            <a:spLocks noChangeArrowheads="1"/>
          </p:cNvSpPr>
          <p:nvPr/>
        </p:nvSpPr>
        <p:spPr bwMode="auto">
          <a:xfrm>
            <a:off x="4039794" y="1291811"/>
            <a:ext cx="21609" cy="5546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>
            <a:off x="2517062" y="2134571"/>
            <a:ext cx="1522732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49" name="Rectangle 41"/>
          <p:cNvSpPr>
            <a:spLocks noChangeArrowheads="1"/>
          </p:cNvSpPr>
          <p:nvPr/>
        </p:nvSpPr>
        <p:spPr bwMode="auto">
          <a:xfrm>
            <a:off x="2517062" y="2134571"/>
            <a:ext cx="1522732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50" name="Line 42"/>
          <p:cNvSpPr>
            <a:spLocks noChangeShapeType="1"/>
          </p:cNvSpPr>
          <p:nvPr/>
        </p:nvSpPr>
        <p:spPr bwMode="auto">
          <a:xfrm>
            <a:off x="4039794" y="1868056"/>
            <a:ext cx="1441" cy="26651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51" name="Rectangle 43"/>
          <p:cNvSpPr>
            <a:spLocks noChangeArrowheads="1"/>
          </p:cNvSpPr>
          <p:nvPr/>
        </p:nvSpPr>
        <p:spPr bwMode="auto">
          <a:xfrm>
            <a:off x="4039794" y="1868056"/>
            <a:ext cx="21609" cy="266514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52" name="Line 44"/>
          <p:cNvSpPr>
            <a:spLocks noChangeShapeType="1"/>
          </p:cNvSpPr>
          <p:nvPr/>
        </p:nvSpPr>
        <p:spPr bwMode="auto">
          <a:xfrm>
            <a:off x="2517062" y="2422694"/>
            <a:ext cx="1522732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53" name="Rectangle 45"/>
          <p:cNvSpPr>
            <a:spLocks noChangeArrowheads="1"/>
          </p:cNvSpPr>
          <p:nvPr/>
        </p:nvSpPr>
        <p:spPr bwMode="auto">
          <a:xfrm>
            <a:off x="2517062" y="2422693"/>
            <a:ext cx="1522732" cy="23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54" name="Line 46"/>
          <p:cNvSpPr>
            <a:spLocks noChangeShapeType="1"/>
          </p:cNvSpPr>
          <p:nvPr/>
        </p:nvSpPr>
        <p:spPr bwMode="auto">
          <a:xfrm>
            <a:off x="4039794" y="2156180"/>
            <a:ext cx="1441" cy="26651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55" name="Rectangle 47"/>
          <p:cNvSpPr>
            <a:spLocks noChangeArrowheads="1"/>
          </p:cNvSpPr>
          <p:nvPr/>
        </p:nvSpPr>
        <p:spPr bwMode="auto">
          <a:xfrm>
            <a:off x="4039794" y="2156180"/>
            <a:ext cx="21609" cy="266514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56" name="Line 48"/>
          <p:cNvSpPr>
            <a:spLocks noChangeShapeType="1"/>
          </p:cNvSpPr>
          <p:nvPr/>
        </p:nvSpPr>
        <p:spPr bwMode="auto">
          <a:xfrm>
            <a:off x="2517062" y="2710818"/>
            <a:ext cx="1522732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57" name="Rectangle 49"/>
          <p:cNvSpPr>
            <a:spLocks noChangeArrowheads="1"/>
          </p:cNvSpPr>
          <p:nvPr/>
        </p:nvSpPr>
        <p:spPr bwMode="auto">
          <a:xfrm>
            <a:off x="2517062" y="2710817"/>
            <a:ext cx="1522732" cy="23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58" name="Line 50"/>
          <p:cNvSpPr>
            <a:spLocks noChangeShapeType="1"/>
          </p:cNvSpPr>
          <p:nvPr/>
        </p:nvSpPr>
        <p:spPr bwMode="auto">
          <a:xfrm>
            <a:off x="4039794" y="2445744"/>
            <a:ext cx="1441" cy="26507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59" name="Rectangle 51"/>
          <p:cNvSpPr>
            <a:spLocks noChangeArrowheads="1"/>
          </p:cNvSpPr>
          <p:nvPr/>
        </p:nvSpPr>
        <p:spPr bwMode="auto">
          <a:xfrm>
            <a:off x="4039794" y="2445744"/>
            <a:ext cx="21609" cy="26507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60" name="Line 52"/>
          <p:cNvSpPr>
            <a:spLocks noChangeShapeType="1"/>
          </p:cNvSpPr>
          <p:nvPr/>
        </p:nvSpPr>
        <p:spPr bwMode="auto">
          <a:xfrm>
            <a:off x="2517062" y="3000382"/>
            <a:ext cx="1522732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61" name="Rectangle 53"/>
          <p:cNvSpPr>
            <a:spLocks noChangeArrowheads="1"/>
          </p:cNvSpPr>
          <p:nvPr/>
        </p:nvSpPr>
        <p:spPr bwMode="auto">
          <a:xfrm>
            <a:off x="2517062" y="3000382"/>
            <a:ext cx="1522732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62" name="Line 54"/>
          <p:cNvSpPr>
            <a:spLocks noChangeShapeType="1"/>
          </p:cNvSpPr>
          <p:nvPr/>
        </p:nvSpPr>
        <p:spPr bwMode="auto">
          <a:xfrm>
            <a:off x="2494013" y="1846448"/>
            <a:ext cx="1441" cy="117554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63" name="Rectangle 55"/>
          <p:cNvSpPr>
            <a:spLocks noChangeArrowheads="1"/>
          </p:cNvSpPr>
          <p:nvPr/>
        </p:nvSpPr>
        <p:spPr bwMode="auto">
          <a:xfrm>
            <a:off x="2494012" y="1846448"/>
            <a:ext cx="23050" cy="117554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64" name="Line 56"/>
          <p:cNvSpPr>
            <a:spLocks noChangeShapeType="1"/>
          </p:cNvSpPr>
          <p:nvPr/>
        </p:nvSpPr>
        <p:spPr bwMode="auto">
          <a:xfrm>
            <a:off x="4039794" y="2733867"/>
            <a:ext cx="1441" cy="26651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65" name="Rectangle 57"/>
          <p:cNvSpPr>
            <a:spLocks noChangeArrowheads="1"/>
          </p:cNvSpPr>
          <p:nvPr/>
        </p:nvSpPr>
        <p:spPr bwMode="auto">
          <a:xfrm>
            <a:off x="4039794" y="2733867"/>
            <a:ext cx="21609" cy="266514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66" name="Line 58"/>
          <p:cNvSpPr>
            <a:spLocks noChangeShapeType="1"/>
          </p:cNvSpPr>
          <p:nvPr/>
        </p:nvSpPr>
        <p:spPr bwMode="auto">
          <a:xfrm>
            <a:off x="5769975" y="1291810"/>
            <a:ext cx="1441" cy="17301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67" name="Rectangle 59"/>
          <p:cNvSpPr>
            <a:spLocks noChangeArrowheads="1"/>
          </p:cNvSpPr>
          <p:nvPr/>
        </p:nvSpPr>
        <p:spPr bwMode="auto">
          <a:xfrm>
            <a:off x="5769974" y="1291810"/>
            <a:ext cx="23050" cy="173018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68" name="Line 60"/>
          <p:cNvSpPr>
            <a:spLocks noChangeShapeType="1"/>
          </p:cNvSpPr>
          <p:nvPr/>
        </p:nvSpPr>
        <p:spPr bwMode="auto">
          <a:xfrm>
            <a:off x="6948399" y="1291810"/>
            <a:ext cx="1441" cy="17301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69" name="Rectangle 61"/>
          <p:cNvSpPr>
            <a:spLocks noChangeArrowheads="1"/>
          </p:cNvSpPr>
          <p:nvPr/>
        </p:nvSpPr>
        <p:spPr bwMode="auto">
          <a:xfrm>
            <a:off x="6948398" y="1291810"/>
            <a:ext cx="23050" cy="173018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70" name="Line 62"/>
          <p:cNvSpPr>
            <a:spLocks noChangeShapeType="1"/>
          </p:cNvSpPr>
          <p:nvPr/>
        </p:nvSpPr>
        <p:spPr bwMode="auto">
          <a:xfrm>
            <a:off x="8128264" y="1291810"/>
            <a:ext cx="1441" cy="17301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71" name="Rectangle 63"/>
          <p:cNvSpPr>
            <a:spLocks noChangeArrowheads="1"/>
          </p:cNvSpPr>
          <p:nvPr/>
        </p:nvSpPr>
        <p:spPr bwMode="auto">
          <a:xfrm>
            <a:off x="8128264" y="1291810"/>
            <a:ext cx="21609" cy="173018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72" name="Line 64"/>
          <p:cNvSpPr>
            <a:spLocks noChangeShapeType="1"/>
          </p:cNvSpPr>
          <p:nvPr/>
        </p:nvSpPr>
        <p:spPr bwMode="auto">
          <a:xfrm>
            <a:off x="9525662" y="1291810"/>
            <a:ext cx="1441" cy="17301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73" name="Rectangle 65"/>
          <p:cNvSpPr>
            <a:spLocks noChangeArrowheads="1"/>
          </p:cNvSpPr>
          <p:nvPr/>
        </p:nvSpPr>
        <p:spPr bwMode="auto">
          <a:xfrm>
            <a:off x="9525662" y="1291810"/>
            <a:ext cx="21609" cy="173018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74" name="Line 66"/>
          <p:cNvSpPr>
            <a:spLocks noChangeShapeType="1"/>
          </p:cNvSpPr>
          <p:nvPr/>
        </p:nvSpPr>
        <p:spPr bwMode="auto">
          <a:xfrm>
            <a:off x="2517062" y="1268761"/>
            <a:ext cx="7030208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75" name="Rectangle 67"/>
          <p:cNvSpPr>
            <a:spLocks noChangeArrowheads="1"/>
          </p:cNvSpPr>
          <p:nvPr/>
        </p:nvSpPr>
        <p:spPr bwMode="auto">
          <a:xfrm>
            <a:off x="2517062" y="1268760"/>
            <a:ext cx="7030208" cy="23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76" name="Line 68"/>
          <p:cNvSpPr>
            <a:spLocks noChangeShapeType="1"/>
          </p:cNvSpPr>
          <p:nvPr/>
        </p:nvSpPr>
        <p:spPr bwMode="auto">
          <a:xfrm>
            <a:off x="4039793" y="1846448"/>
            <a:ext cx="5507476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77" name="Rectangle 69"/>
          <p:cNvSpPr>
            <a:spLocks noChangeArrowheads="1"/>
          </p:cNvSpPr>
          <p:nvPr/>
        </p:nvSpPr>
        <p:spPr bwMode="auto">
          <a:xfrm>
            <a:off x="4039793" y="1846448"/>
            <a:ext cx="5507476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78" name="Line 70"/>
          <p:cNvSpPr>
            <a:spLocks noChangeShapeType="1"/>
          </p:cNvSpPr>
          <p:nvPr/>
        </p:nvSpPr>
        <p:spPr bwMode="auto">
          <a:xfrm>
            <a:off x="4039793" y="2134571"/>
            <a:ext cx="5507476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79" name="Rectangle 71"/>
          <p:cNvSpPr>
            <a:spLocks noChangeArrowheads="1"/>
          </p:cNvSpPr>
          <p:nvPr/>
        </p:nvSpPr>
        <p:spPr bwMode="auto">
          <a:xfrm>
            <a:off x="4039793" y="2134571"/>
            <a:ext cx="5507476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80" name="Line 72"/>
          <p:cNvSpPr>
            <a:spLocks noChangeShapeType="1"/>
          </p:cNvSpPr>
          <p:nvPr/>
        </p:nvSpPr>
        <p:spPr bwMode="auto">
          <a:xfrm>
            <a:off x="4039793" y="2422694"/>
            <a:ext cx="5507476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81" name="Rectangle 73"/>
          <p:cNvSpPr>
            <a:spLocks noChangeArrowheads="1"/>
          </p:cNvSpPr>
          <p:nvPr/>
        </p:nvSpPr>
        <p:spPr bwMode="auto">
          <a:xfrm>
            <a:off x="4039793" y="2422693"/>
            <a:ext cx="5507476" cy="23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82" name="Line 74"/>
          <p:cNvSpPr>
            <a:spLocks noChangeShapeType="1"/>
          </p:cNvSpPr>
          <p:nvPr/>
        </p:nvSpPr>
        <p:spPr bwMode="auto">
          <a:xfrm>
            <a:off x="4039793" y="2710818"/>
            <a:ext cx="5507476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83" name="Rectangle 75"/>
          <p:cNvSpPr>
            <a:spLocks noChangeArrowheads="1"/>
          </p:cNvSpPr>
          <p:nvPr/>
        </p:nvSpPr>
        <p:spPr bwMode="auto">
          <a:xfrm>
            <a:off x="4039793" y="2710817"/>
            <a:ext cx="5507476" cy="23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84" name="Line 76"/>
          <p:cNvSpPr>
            <a:spLocks noChangeShapeType="1"/>
          </p:cNvSpPr>
          <p:nvPr/>
        </p:nvSpPr>
        <p:spPr bwMode="auto">
          <a:xfrm>
            <a:off x="4039793" y="3000382"/>
            <a:ext cx="5507476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3085" name="Rectangle 77"/>
          <p:cNvSpPr>
            <a:spLocks noChangeArrowheads="1"/>
          </p:cNvSpPr>
          <p:nvPr/>
        </p:nvSpPr>
        <p:spPr bwMode="auto">
          <a:xfrm>
            <a:off x="4039793" y="3000382"/>
            <a:ext cx="5507476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12" name="TextBox 111"/>
          <p:cNvSpPr txBox="1"/>
          <p:nvPr/>
        </p:nvSpPr>
        <p:spPr>
          <a:xfrm>
            <a:off x="3790156" y="3140968"/>
            <a:ext cx="11521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#1</a:t>
            </a:r>
            <a:endParaRPr lang="he-IL" sz="2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6516667" y="3196685"/>
            <a:ext cx="374441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Accuracy = ¾ = 75 % 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ight Arrow 114"/>
          <p:cNvSpPr/>
          <p:nvPr/>
        </p:nvSpPr>
        <p:spPr bwMode="auto">
          <a:xfrm>
            <a:off x="1845940" y="2420888"/>
            <a:ext cx="576064" cy="288032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 baseline="-2500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pSp>
        <p:nvGrpSpPr>
          <p:cNvPr id="122" name="Group 7"/>
          <p:cNvGrpSpPr>
            <a:grpSpLocks noGrp="1" noChangeAspect="1"/>
          </p:cNvGrpSpPr>
          <p:nvPr/>
        </p:nvGrpSpPr>
        <p:grpSpPr bwMode="auto">
          <a:xfrm>
            <a:off x="583524" y="3549459"/>
            <a:ext cx="6605429" cy="3577357"/>
            <a:chOff x="2266" y="7154"/>
            <a:chExt cx="9578" cy="4680"/>
          </a:xfrm>
        </p:grpSpPr>
        <p:sp>
          <p:nvSpPr>
            <p:cNvPr id="123" name="AutoShape 8"/>
            <p:cNvSpPr>
              <a:spLocks noChangeAspect="1" noChangeArrowheads="1"/>
            </p:cNvSpPr>
            <p:nvPr/>
          </p:nvSpPr>
          <p:spPr bwMode="auto">
            <a:xfrm>
              <a:off x="2412" y="7154"/>
              <a:ext cx="9432" cy="4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9"/>
            <p:cNvSpPr>
              <a:spLocks noChangeArrowheads="1"/>
            </p:cNvSpPr>
            <p:nvPr/>
          </p:nvSpPr>
          <p:spPr bwMode="auto">
            <a:xfrm>
              <a:off x="6804" y="7334"/>
              <a:ext cx="1441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Weather</a:t>
              </a:r>
            </a:p>
          </p:txBody>
        </p:sp>
        <p:sp>
          <p:nvSpPr>
            <p:cNvPr id="125" name="Rectangle 10"/>
            <p:cNvSpPr>
              <a:spLocks noChangeArrowheads="1"/>
            </p:cNvSpPr>
            <p:nvPr/>
          </p:nvSpPr>
          <p:spPr bwMode="auto">
            <a:xfrm>
              <a:off x="3672" y="8414"/>
              <a:ext cx="1744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400" dirty="0">
                  <a:latin typeface="Times New Roman" pitchFamily="18" charset="0"/>
                </a:rPr>
                <a:t>Parents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6" name="Rectangle 11"/>
            <p:cNvSpPr>
              <a:spLocks noChangeArrowheads="1"/>
            </p:cNvSpPr>
            <p:nvPr/>
          </p:nvSpPr>
          <p:spPr bwMode="auto">
            <a:xfrm>
              <a:off x="6444" y="8414"/>
              <a:ext cx="1801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400" dirty="0">
                  <a:latin typeface="Times New Roman" pitchFamily="18" charset="0"/>
                </a:rPr>
                <a:t>Parents</a:t>
              </a:r>
              <a:endParaRPr lang="en-US" dirty="0"/>
            </a:p>
          </p:txBody>
        </p:sp>
        <p:sp>
          <p:nvSpPr>
            <p:cNvPr id="127" name="Rectangle 12"/>
            <p:cNvSpPr>
              <a:spLocks noChangeArrowheads="1"/>
            </p:cNvSpPr>
            <p:nvPr/>
          </p:nvSpPr>
          <p:spPr bwMode="auto">
            <a:xfrm>
              <a:off x="9504" y="8414"/>
              <a:ext cx="1814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400" dirty="0">
                  <a:latin typeface="Times New Roman" pitchFamily="18" charset="0"/>
                </a:rPr>
                <a:t>Money</a:t>
              </a:r>
              <a:endParaRPr lang="en-US" dirty="0">
                <a:latin typeface="Times New Roman" pitchFamily="18" charset="0"/>
              </a:endParaRPr>
            </a:p>
          </p:txBody>
        </p:sp>
        <p:cxnSp>
          <p:nvCxnSpPr>
            <p:cNvPr id="128" name="AutoShape 13"/>
            <p:cNvCxnSpPr>
              <a:cxnSpLocks noChangeShapeType="1"/>
              <a:stCxn id="124" idx="2"/>
              <a:endCxn id="125" idx="0"/>
            </p:cNvCxnSpPr>
            <p:nvPr/>
          </p:nvCxnSpPr>
          <p:spPr bwMode="auto">
            <a:xfrm flipH="1">
              <a:off x="4302" y="7874"/>
              <a:ext cx="3132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9" name="AutoShape 14"/>
            <p:cNvCxnSpPr>
              <a:cxnSpLocks noChangeShapeType="1"/>
              <a:stCxn id="124" idx="2"/>
              <a:endCxn id="126" idx="0"/>
            </p:cNvCxnSpPr>
            <p:nvPr/>
          </p:nvCxnSpPr>
          <p:spPr bwMode="auto">
            <a:xfrm flipH="1">
              <a:off x="7074" y="7874"/>
              <a:ext cx="36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0" name="AutoShape 15"/>
            <p:cNvCxnSpPr>
              <a:cxnSpLocks noChangeShapeType="1"/>
              <a:stCxn id="124" idx="2"/>
              <a:endCxn id="127" idx="0"/>
            </p:cNvCxnSpPr>
            <p:nvPr/>
          </p:nvCxnSpPr>
          <p:spPr bwMode="auto">
            <a:xfrm>
              <a:off x="7434" y="7874"/>
              <a:ext cx="270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1" name="AutoShape 17"/>
            <p:cNvCxnSpPr>
              <a:cxnSpLocks noChangeShapeType="1"/>
              <a:stCxn id="126" idx="2"/>
            </p:cNvCxnSpPr>
            <p:nvPr/>
          </p:nvCxnSpPr>
          <p:spPr bwMode="auto">
            <a:xfrm flipH="1">
              <a:off x="6535" y="8954"/>
              <a:ext cx="539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2" name="AutoShape 18"/>
            <p:cNvCxnSpPr>
              <a:cxnSpLocks noChangeShapeType="1"/>
              <a:stCxn id="125" idx="2"/>
            </p:cNvCxnSpPr>
            <p:nvPr/>
          </p:nvCxnSpPr>
          <p:spPr bwMode="auto">
            <a:xfrm flipH="1">
              <a:off x="3487" y="8954"/>
              <a:ext cx="815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3" name="AutoShape 19"/>
            <p:cNvCxnSpPr>
              <a:cxnSpLocks noChangeShapeType="1"/>
              <a:stCxn id="125" idx="2"/>
              <a:endCxn id="147" idx="0"/>
            </p:cNvCxnSpPr>
            <p:nvPr/>
          </p:nvCxnSpPr>
          <p:spPr bwMode="auto">
            <a:xfrm>
              <a:off x="4302" y="8954"/>
              <a:ext cx="216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4" name="AutoShape 22"/>
            <p:cNvCxnSpPr>
              <a:cxnSpLocks noChangeShapeType="1"/>
              <a:stCxn id="127" idx="2"/>
            </p:cNvCxnSpPr>
            <p:nvPr/>
          </p:nvCxnSpPr>
          <p:spPr bwMode="auto">
            <a:xfrm flipH="1">
              <a:off x="9685" y="8954"/>
              <a:ext cx="449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5" name="AutoShape 23"/>
            <p:cNvCxnSpPr>
              <a:cxnSpLocks noChangeShapeType="1"/>
              <a:stCxn id="127" idx="2"/>
            </p:cNvCxnSpPr>
            <p:nvPr/>
          </p:nvCxnSpPr>
          <p:spPr bwMode="auto">
            <a:xfrm>
              <a:off x="10134" y="8954"/>
              <a:ext cx="27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36" name="Text Box 24"/>
            <p:cNvSpPr txBox="1">
              <a:spLocks noChangeArrowheads="1"/>
            </p:cNvSpPr>
            <p:nvPr/>
          </p:nvSpPr>
          <p:spPr bwMode="auto">
            <a:xfrm>
              <a:off x="4712" y="7559"/>
              <a:ext cx="1667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sz="2400" dirty="0">
                  <a:latin typeface="Times New Roman" pitchFamily="18" charset="0"/>
                </a:rPr>
                <a:t>Sunny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7" name="Text Box 25"/>
            <p:cNvSpPr txBox="1">
              <a:spLocks noChangeArrowheads="1"/>
            </p:cNvSpPr>
            <p:nvPr/>
          </p:nvSpPr>
          <p:spPr bwMode="auto">
            <a:xfrm>
              <a:off x="6930" y="8044"/>
              <a:ext cx="1440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Windy</a:t>
              </a:r>
            </a:p>
          </p:txBody>
        </p:sp>
        <p:sp>
          <p:nvSpPr>
            <p:cNvPr id="138" name="Text Box 26"/>
            <p:cNvSpPr txBox="1">
              <a:spLocks noChangeArrowheads="1"/>
            </p:cNvSpPr>
            <p:nvPr/>
          </p:nvSpPr>
          <p:spPr bwMode="auto">
            <a:xfrm>
              <a:off x="8424" y="7784"/>
              <a:ext cx="144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Rainy</a:t>
              </a:r>
            </a:p>
          </p:txBody>
        </p:sp>
        <p:sp>
          <p:nvSpPr>
            <p:cNvPr id="139" name="Text Box 27"/>
            <p:cNvSpPr txBox="1">
              <a:spLocks noChangeArrowheads="1"/>
            </p:cNvSpPr>
            <p:nvPr/>
          </p:nvSpPr>
          <p:spPr bwMode="auto">
            <a:xfrm>
              <a:off x="3032" y="8954"/>
              <a:ext cx="973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40" name="Text Box 28"/>
            <p:cNvSpPr txBox="1">
              <a:spLocks noChangeArrowheads="1"/>
            </p:cNvSpPr>
            <p:nvPr/>
          </p:nvSpPr>
          <p:spPr bwMode="auto">
            <a:xfrm>
              <a:off x="4464" y="8954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141" name="Text Box 29"/>
            <p:cNvSpPr txBox="1">
              <a:spLocks noChangeArrowheads="1"/>
            </p:cNvSpPr>
            <p:nvPr/>
          </p:nvSpPr>
          <p:spPr bwMode="auto">
            <a:xfrm>
              <a:off x="6119" y="8959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No</a:t>
              </a:r>
            </a:p>
          </p:txBody>
        </p:sp>
        <p:cxnSp>
          <p:nvCxnSpPr>
            <p:cNvPr id="142" name="AutoShape 30"/>
            <p:cNvCxnSpPr>
              <a:cxnSpLocks noChangeShapeType="1"/>
              <a:stCxn id="126" idx="2"/>
            </p:cNvCxnSpPr>
            <p:nvPr/>
          </p:nvCxnSpPr>
          <p:spPr bwMode="auto">
            <a:xfrm>
              <a:off x="7074" y="8954"/>
              <a:ext cx="63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43" name="Text Box 31"/>
            <p:cNvSpPr txBox="1">
              <a:spLocks noChangeArrowheads="1"/>
            </p:cNvSpPr>
            <p:nvPr/>
          </p:nvSpPr>
          <p:spPr bwMode="auto">
            <a:xfrm>
              <a:off x="7299" y="8984"/>
              <a:ext cx="1239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44" name="Text Box 32"/>
            <p:cNvSpPr txBox="1">
              <a:spLocks noChangeArrowheads="1"/>
            </p:cNvSpPr>
            <p:nvPr/>
          </p:nvSpPr>
          <p:spPr bwMode="auto">
            <a:xfrm>
              <a:off x="9162" y="8907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Rich</a:t>
              </a:r>
            </a:p>
          </p:txBody>
        </p:sp>
        <p:sp>
          <p:nvSpPr>
            <p:cNvPr id="145" name="Text Box 33"/>
            <p:cNvSpPr txBox="1">
              <a:spLocks noChangeArrowheads="1"/>
            </p:cNvSpPr>
            <p:nvPr/>
          </p:nvSpPr>
          <p:spPr bwMode="auto">
            <a:xfrm>
              <a:off x="10224" y="8954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Poor</a:t>
              </a:r>
            </a:p>
          </p:txBody>
        </p:sp>
        <p:sp>
          <p:nvSpPr>
            <p:cNvPr id="146" name="Text Box 34"/>
            <p:cNvSpPr txBox="1">
              <a:spLocks noChangeArrowheads="1"/>
            </p:cNvSpPr>
            <p:nvPr/>
          </p:nvSpPr>
          <p:spPr bwMode="auto">
            <a:xfrm>
              <a:off x="2266" y="9494"/>
              <a:ext cx="1406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 dirty="0">
                  <a:latin typeface="Times New Roman" pitchFamily="18" charset="0"/>
                </a:rPr>
                <a:t>(W1)</a:t>
              </a:r>
            </a:p>
          </p:txBody>
        </p:sp>
        <p:sp>
          <p:nvSpPr>
            <p:cNvPr id="147" name="Text Box 35"/>
            <p:cNvSpPr txBox="1">
              <a:spLocks noChangeArrowheads="1"/>
            </p:cNvSpPr>
            <p:nvPr/>
          </p:nvSpPr>
          <p:spPr bwMode="auto">
            <a:xfrm>
              <a:off x="3672" y="9494"/>
              <a:ext cx="176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Tennis</a:t>
              </a:r>
            </a:p>
            <a:p>
              <a:pPr algn="ctr" rtl="0"/>
              <a:r>
                <a:rPr lang="en-US" dirty="0">
                  <a:latin typeface="Times New Roman" pitchFamily="18" charset="0"/>
                </a:rPr>
                <a:t>(W2,W10)</a:t>
              </a:r>
            </a:p>
          </p:txBody>
        </p:sp>
        <p:sp>
          <p:nvSpPr>
            <p:cNvPr id="148" name="Text Box 40"/>
            <p:cNvSpPr txBox="1">
              <a:spLocks noChangeArrowheads="1"/>
            </p:cNvSpPr>
            <p:nvPr/>
          </p:nvSpPr>
          <p:spPr bwMode="auto">
            <a:xfrm>
              <a:off x="7344" y="9494"/>
              <a:ext cx="1710" cy="11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 dirty="0">
                  <a:latin typeface="Times New Roman" pitchFamily="18" charset="0"/>
                </a:rPr>
                <a:t>(W3,W9, W13)</a:t>
              </a:r>
              <a:endParaRPr lang="en-US" dirty="0"/>
            </a:p>
          </p:txBody>
        </p:sp>
        <p:sp>
          <p:nvSpPr>
            <p:cNvPr id="149" name="Text Box 41"/>
            <p:cNvSpPr txBox="1">
              <a:spLocks noChangeArrowheads="1"/>
            </p:cNvSpPr>
            <p:nvPr/>
          </p:nvSpPr>
          <p:spPr bwMode="auto">
            <a:xfrm>
              <a:off x="8964" y="9494"/>
              <a:ext cx="1080" cy="11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Stay in</a:t>
              </a:r>
            </a:p>
            <a:p>
              <a:pPr algn="ctr" rtl="0"/>
              <a:r>
                <a:rPr lang="en-US" dirty="0">
                  <a:latin typeface="Times New Roman" pitchFamily="18" charset="0"/>
                </a:rPr>
                <a:t>(W5)</a:t>
              </a:r>
            </a:p>
          </p:txBody>
        </p:sp>
        <p:sp>
          <p:nvSpPr>
            <p:cNvPr id="150" name="Text Box 42"/>
            <p:cNvSpPr txBox="1">
              <a:spLocks noChangeArrowheads="1"/>
            </p:cNvSpPr>
            <p:nvPr/>
          </p:nvSpPr>
          <p:spPr bwMode="auto">
            <a:xfrm>
              <a:off x="10224" y="9494"/>
              <a:ext cx="162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 dirty="0">
                  <a:latin typeface="Times New Roman" pitchFamily="18" charset="0"/>
                </a:rPr>
                <a:t>(W4,W6)</a:t>
              </a:r>
            </a:p>
          </p:txBody>
        </p:sp>
      </p:grpSp>
      <p:sp>
        <p:nvSpPr>
          <p:cNvPr id="155" name="Text Box 39"/>
          <p:cNvSpPr txBox="1">
            <a:spLocks noChangeArrowheads="1"/>
          </p:cNvSpPr>
          <p:nvPr/>
        </p:nvSpPr>
        <p:spPr bwMode="auto">
          <a:xfrm>
            <a:off x="2844184" y="5323372"/>
            <a:ext cx="1132744" cy="513995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 rtl="0"/>
            <a:r>
              <a:rPr lang="en-US" dirty="0">
                <a:latin typeface="Times New Roman" pitchFamily="18" charset="0"/>
              </a:rPr>
              <a:t>Shopping</a:t>
            </a:r>
          </a:p>
        </p:txBody>
      </p:sp>
    </p:spTree>
    <p:extLst>
      <p:ext uri="{BB962C8B-B14F-4D97-AF65-F5344CB8AC3E}">
        <p14:creationId xmlns:p14="http://schemas.microsoft.com/office/powerpoint/2010/main" val="310455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577" y="316414"/>
            <a:ext cx="9601200" cy="639363"/>
          </a:xfrm>
        </p:spPr>
        <p:txBody>
          <a:bodyPr/>
          <a:lstStyle/>
          <a:p>
            <a:r>
              <a:rPr lang="en-US" dirty="0" smtClean="0"/>
              <a:t>Compare Trees using Test Set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32</a:t>
            </a:fld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90156" y="3140968"/>
            <a:ext cx="11521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#2</a:t>
            </a:r>
            <a:endParaRPr lang="he-IL" sz="2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6115177" y="3176517"/>
            <a:ext cx="392392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Accuracy = 4/4 = 100 % 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33"/>
          <p:cNvSpPr>
            <a:spLocks noChangeArrowheads="1"/>
          </p:cNvSpPr>
          <p:nvPr/>
        </p:nvSpPr>
        <p:spPr bwMode="auto">
          <a:xfrm>
            <a:off x="8573319" y="2725224"/>
            <a:ext cx="8399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Stay in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7" name="Group 7"/>
          <p:cNvGrpSpPr>
            <a:grpSpLocks noGrp="1" noChangeAspect="1"/>
          </p:cNvGrpSpPr>
          <p:nvPr/>
        </p:nvGrpSpPr>
        <p:grpSpPr bwMode="auto">
          <a:xfrm>
            <a:off x="1008936" y="3819313"/>
            <a:ext cx="6714568" cy="3556991"/>
            <a:chOff x="2142" y="7154"/>
            <a:chExt cx="9792" cy="4680"/>
          </a:xfrm>
        </p:grpSpPr>
        <p:sp>
          <p:nvSpPr>
            <p:cNvPr id="108" name="AutoShape 8"/>
            <p:cNvSpPr>
              <a:spLocks noChangeAspect="1" noChangeArrowheads="1"/>
            </p:cNvSpPr>
            <p:nvPr/>
          </p:nvSpPr>
          <p:spPr bwMode="auto">
            <a:xfrm>
              <a:off x="2412" y="7154"/>
              <a:ext cx="9432" cy="4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auto">
            <a:xfrm>
              <a:off x="6804" y="7334"/>
              <a:ext cx="1617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Weather</a:t>
              </a:r>
            </a:p>
          </p:txBody>
        </p:sp>
        <p:sp>
          <p:nvSpPr>
            <p:cNvPr id="110" name="Rectangle 10"/>
            <p:cNvSpPr>
              <a:spLocks noChangeArrowheads="1"/>
            </p:cNvSpPr>
            <p:nvPr/>
          </p:nvSpPr>
          <p:spPr bwMode="auto">
            <a:xfrm>
              <a:off x="3672" y="841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Parents</a:t>
              </a:r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9504" y="841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Money</a:t>
              </a:r>
            </a:p>
          </p:txBody>
        </p:sp>
        <p:cxnSp>
          <p:nvCxnSpPr>
            <p:cNvPr id="131" name="AutoShape 13"/>
            <p:cNvCxnSpPr>
              <a:cxnSpLocks noChangeShapeType="1"/>
              <a:stCxn id="109" idx="2"/>
              <a:endCxn id="110" idx="0"/>
            </p:cNvCxnSpPr>
            <p:nvPr/>
          </p:nvCxnSpPr>
          <p:spPr bwMode="auto">
            <a:xfrm flipH="1">
              <a:off x="4302" y="7874"/>
              <a:ext cx="3132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8" name="AutoShape 14"/>
            <p:cNvCxnSpPr>
              <a:cxnSpLocks noChangeShapeType="1"/>
              <a:stCxn id="109" idx="2"/>
            </p:cNvCxnSpPr>
            <p:nvPr/>
          </p:nvCxnSpPr>
          <p:spPr bwMode="auto">
            <a:xfrm flipH="1">
              <a:off x="7074" y="7874"/>
              <a:ext cx="36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0" name="AutoShape 15"/>
            <p:cNvCxnSpPr>
              <a:cxnSpLocks noChangeShapeType="1"/>
              <a:stCxn id="109" idx="2"/>
              <a:endCxn id="111" idx="0"/>
            </p:cNvCxnSpPr>
            <p:nvPr/>
          </p:nvCxnSpPr>
          <p:spPr bwMode="auto">
            <a:xfrm>
              <a:off x="7434" y="7874"/>
              <a:ext cx="270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1" name="AutoShape 18"/>
            <p:cNvCxnSpPr>
              <a:cxnSpLocks noChangeShapeType="1"/>
              <a:stCxn id="110" idx="2"/>
            </p:cNvCxnSpPr>
            <p:nvPr/>
          </p:nvCxnSpPr>
          <p:spPr bwMode="auto">
            <a:xfrm flipH="1">
              <a:off x="3487" y="8954"/>
              <a:ext cx="815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3" name="AutoShape 19"/>
            <p:cNvCxnSpPr>
              <a:cxnSpLocks noChangeShapeType="1"/>
              <a:stCxn id="110" idx="2"/>
              <a:endCxn id="156" idx="0"/>
            </p:cNvCxnSpPr>
            <p:nvPr/>
          </p:nvCxnSpPr>
          <p:spPr bwMode="auto">
            <a:xfrm>
              <a:off x="4302" y="8954"/>
              <a:ext cx="216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6" name="AutoShape 22"/>
            <p:cNvCxnSpPr>
              <a:cxnSpLocks noChangeShapeType="1"/>
              <a:stCxn id="111" idx="2"/>
            </p:cNvCxnSpPr>
            <p:nvPr/>
          </p:nvCxnSpPr>
          <p:spPr bwMode="auto">
            <a:xfrm flipH="1">
              <a:off x="9685" y="8954"/>
              <a:ext cx="449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7" name="AutoShape 23"/>
            <p:cNvCxnSpPr>
              <a:cxnSpLocks noChangeShapeType="1"/>
              <a:stCxn id="111" idx="2"/>
            </p:cNvCxnSpPr>
            <p:nvPr/>
          </p:nvCxnSpPr>
          <p:spPr bwMode="auto">
            <a:xfrm>
              <a:off x="10134" y="8954"/>
              <a:ext cx="27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48" name="Text Box 24"/>
            <p:cNvSpPr txBox="1">
              <a:spLocks noChangeArrowheads="1"/>
            </p:cNvSpPr>
            <p:nvPr/>
          </p:nvSpPr>
          <p:spPr bwMode="auto">
            <a:xfrm>
              <a:off x="5289" y="7724"/>
              <a:ext cx="144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Sunny</a:t>
              </a:r>
            </a:p>
          </p:txBody>
        </p:sp>
        <p:sp>
          <p:nvSpPr>
            <p:cNvPr id="149" name="Text Box 25"/>
            <p:cNvSpPr txBox="1">
              <a:spLocks noChangeArrowheads="1"/>
            </p:cNvSpPr>
            <p:nvPr/>
          </p:nvSpPr>
          <p:spPr bwMode="auto">
            <a:xfrm>
              <a:off x="7016" y="7994"/>
              <a:ext cx="1440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Windy</a:t>
              </a:r>
            </a:p>
          </p:txBody>
        </p:sp>
        <p:sp>
          <p:nvSpPr>
            <p:cNvPr id="150" name="Text Box 26"/>
            <p:cNvSpPr txBox="1">
              <a:spLocks noChangeArrowheads="1"/>
            </p:cNvSpPr>
            <p:nvPr/>
          </p:nvSpPr>
          <p:spPr bwMode="auto">
            <a:xfrm>
              <a:off x="8424" y="7784"/>
              <a:ext cx="144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Rainy</a:t>
              </a:r>
            </a:p>
          </p:txBody>
        </p:sp>
        <p:sp>
          <p:nvSpPr>
            <p:cNvPr id="151" name="Text Box 27"/>
            <p:cNvSpPr txBox="1">
              <a:spLocks noChangeArrowheads="1"/>
            </p:cNvSpPr>
            <p:nvPr/>
          </p:nvSpPr>
          <p:spPr bwMode="auto">
            <a:xfrm>
              <a:off x="3033" y="8954"/>
              <a:ext cx="984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/>
          </p:nvSpPr>
          <p:spPr bwMode="auto">
            <a:xfrm>
              <a:off x="4464" y="8954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153" name="Text Box 32"/>
            <p:cNvSpPr txBox="1">
              <a:spLocks noChangeArrowheads="1"/>
            </p:cNvSpPr>
            <p:nvPr/>
          </p:nvSpPr>
          <p:spPr bwMode="auto">
            <a:xfrm>
              <a:off x="9098" y="8969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Rich</a:t>
              </a:r>
            </a:p>
          </p:txBody>
        </p:sp>
        <p:sp>
          <p:nvSpPr>
            <p:cNvPr id="154" name="Text Box 33"/>
            <p:cNvSpPr txBox="1">
              <a:spLocks noChangeArrowheads="1"/>
            </p:cNvSpPr>
            <p:nvPr/>
          </p:nvSpPr>
          <p:spPr bwMode="auto">
            <a:xfrm>
              <a:off x="10224" y="8954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Poor</a:t>
              </a:r>
            </a:p>
          </p:txBody>
        </p:sp>
        <p:sp>
          <p:nvSpPr>
            <p:cNvPr id="155" name="Text Box 34"/>
            <p:cNvSpPr txBox="1">
              <a:spLocks noChangeArrowheads="1"/>
            </p:cNvSpPr>
            <p:nvPr/>
          </p:nvSpPr>
          <p:spPr bwMode="auto">
            <a:xfrm>
              <a:off x="2142" y="9494"/>
              <a:ext cx="153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>
                  <a:latin typeface="Times New Roman" pitchFamily="18" charset="0"/>
                </a:rPr>
                <a:t>(W1)</a:t>
              </a:r>
            </a:p>
          </p:txBody>
        </p:sp>
        <p:sp>
          <p:nvSpPr>
            <p:cNvPr id="156" name="Text Box 35"/>
            <p:cNvSpPr txBox="1">
              <a:spLocks noChangeArrowheads="1"/>
            </p:cNvSpPr>
            <p:nvPr/>
          </p:nvSpPr>
          <p:spPr bwMode="auto">
            <a:xfrm>
              <a:off x="3852" y="9494"/>
              <a:ext cx="1901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Tennis</a:t>
              </a:r>
            </a:p>
            <a:p>
              <a:pPr algn="ctr" rtl="0"/>
              <a:r>
                <a:rPr lang="en-US">
                  <a:latin typeface="Times New Roman" pitchFamily="18" charset="0"/>
                </a:rPr>
                <a:t>(W2,W10)</a:t>
              </a:r>
            </a:p>
          </p:txBody>
        </p:sp>
        <p:sp>
          <p:nvSpPr>
            <p:cNvPr id="157" name="Text Box 40"/>
            <p:cNvSpPr txBox="1">
              <a:spLocks noChangeArrowheads="1"/>
            </p:cNvSpPr>
            <p:nvPr/>
          </p:nvSpPr>
          <p:spPr bwMode="auto">
            <a:xfrm>
              <a:off x="6468" y="8449"/>
              <a:ext cx="1605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Cinema</a:t>
              </a:r>
            </a:p>
            <a:p>
              <a:pPr algn="ctr" rtl="0"/>
              <a:endParaRPr lang="en-US" dirty="0"/>
            </a:p>
          </p:txBody>
        </p:sp>
        <p:sp>
          <p:nvSpPr>
            <p:cNvPr id="158" name="Text Box 41"/>
            <p:cNvSpPr txBox="1">
              <a:spLocks noChangeArrowheads="1"/>
            </p:cNvSpPr>
            <p:nvPr/>
          </p:nvSpPr>
          <p:spPr bwMode="auto">
            <a:xfrm>
              <a:off x="8421" y="9494"/>
              <a:ext cx="1623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Stay in</a:t>
              </a:r>
            </a:p>
            <a:p>
              <a:pPr algn="ctr" rtl="0"/>
              <a:r>
                <a:rPr lang="en-US">
                  <a:latin typeface="Times New Roman" pitchFamily="18" charset="0"/>
                </a:rPr>
                <a:t>(W5)</a:t>
              </a:r>
            </a:p>
          </p:txBody>
        </p:sp>
        <p:sp>
          <p:nvSpPr>
            <p:cNvPr id="159" name="Text Box 42"/>
            <p:cNvSpPr txBox="1">
              <a:spLocks noChangeArrowheads="1"/>
            </p:cNvSpPr>
            <p:nvPr/>
          </p:nvSpPr>
          <p:spPr bwMode="auto">
            <a:xfrm>
              <a:off x="10224" y="9494"/>
              <a:ext cx="171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>
                  <a:latin typeface="Times New Roman" pitchFamily="18" charset="0"/>
                </a:rPr>
                <a:t>(W4,W6)</a:t>
              </a:r>
            </a:p>
          </p:txBody>
        </p:sp>
      </p:grpSp>
      <p:sp>
        <p:nvSpPr>
          <p:cNvPr id="164" name="AutoShape 3"/>
          <p:cNvSpPr>
            <a:spLocks noChangeAspect="1" noChangeArrowheads="1" noTextEdit="1"/>
          </p:cNvSpPr>
          <p:nvPr/>
        </p:nvSpPr>
        <p:spPr bwMode="auto">
          <a:xfrm>
            <a:off x="2494013" y="1268761"/>
            <a:ext cx="7056139" cy="17561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5" name="Rectangle 5"/>
          <p:cNvSpPr>
            <a:spLocks noChangeArrowheads="1"/>
          </p:cNvSpPr>
          <p:nvPr/>
        </p:nvSpPr>
        <p:spPr bwMode="auto">
          <a:xfrm>
            <a:off x="2505538" y="1280285"/>
            <a:ext cx="7033089" cy="57912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6" name="Rectangle 6"/>
          <p:cNvSpPr>
            <a:spLocks noChangeArrowheads="1"/>
          </p:cNvSpPr>
          <p:nvPr/>
        </p:nvSpPr>
        <p:spPr bwMode="auto">
          <a:xfrm>
            <a:off x="2505538" y="2434218"/>
            <a:ext cx="7033089" cy="29100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7" name="Rectangle 7"/>
          <p:cNvSpPr>
            <a:spLocks noChangeArrowheads="1"/>
          </p:cNvSpPr>
          <p:nvPr/>
        </p:nvSpPr>
        <p:spPr bwMode="auto">
          <a:xfrm>
            <a:off x="2596004" y="1271642"/>
            <a:ext cx="11974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Weekend 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Rectangle 8"/>
          <p:cNvSpPr>
            <a:spLocks noChangeArrowheads="1"/>
          </p:cNvSpPr>
          <p:nvPr/>
        </p:nvSpPr>
        <p:spPr bwMode="auto">
          <a:xfrm>
            <a:off x="2593244" y="1571290"/>
            <a:ext cx="12246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(Example)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Rectangle 9"/>
          <p:cNvSpPr>
            <a:spLocks noChangeArrowheads="1"/>
          </p:cNvSpPr>
          <p:nvPr/>
        </p:nvSpPr>
        <p:spPr bwMode="auto">
          <a:xfrm>
            <a:off x="4151980" y="1571290"/>
            <a:ext cx="1011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Weather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Rectangle 10"/>
          <p:cNvSpPr>
            <a:spLocks noChangeArrowheads="1"/>
          </p:cNvSpPr>
          <p:nvPr/>
        </p:nvSpPr>
        <p:spPr bwMode="auto">
          <a:xfrm>
            <a:off x="5884984" y="1571290"/>
            <a:ext cx="9409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Parents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11"/>
          <p:cNvSpPr>
            <a:spLocks noChangeArrowheads="1"/>
          </p:cNvSpPr>
          <p:nvPr/>
        </p:nvSpPr>
        <p:spPr bwMode="auto">
          <a:xfrm>
            <a:off x="7067755" y="1571290"/>
            <a:ext cx="8127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Money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12"/>
          <p:cNvSpPr>
            <a:spLocks noChangeArrowheads="1"/>
          </p:cNvSpPr>
          <p:nvPr/>
        </p:nvSpPr>
        <p:spPr bwMode="auto">
          <a:xfrm>
            <a:off x="8233219" y="1271642"/>
            <a:ext cx="11397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Decision 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13"/>
          <p:cNvSpPr>
            <a:spLocks noChangeArrowheads="1"/>
          </p:cNvSpPr>
          <p:nvPr/>
        </p:nvSpPr>
        <p:spPr bwMode="auto">
          <a:xfrm>
            <a:off x="8249160" y="1571290"/>
            <a:ext cx="8544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(Class)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Rectangle 14"/>
          <p:cNvSpPr>
            <a:spLocks noChangeArrowheads="1"/>
          </p:cNvSpPr>
          <p:nvPr/>
        </p:nvSpPr>
        <p:spPr bwMode="auto">
          <a:xfrm>
            <a:off x="2636513" y="1870939"/>
            <a:ext cx="5273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he-I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Rectangle 15"/>
          <p:cNvSpPr>
            <a:spLocks noChangeArrowheads="1"/>
          </p:cNvSpPr>
          <p:nvPr/>
        </p:nvSpPr>
        <p:spPr bwMode="auto">
          <a:xfrm>
            <a:off x="4656126" y="1865176"/>
            <a:ext cx="7277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Sunny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Rectangle 16"/>
          <p:cNvSpPr>
            <a:spLocks noChangeArrowheads="1"/>
          </p:cNvSpPr>
          <p:nvPr/>
        </p:nvSpPr>
        <p:spPr bwMode="auto">
          <a:xfrm>
            <a:off x="6258184" y="1865176"/>
            <a:ext cx="4424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Yes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Rectangle 17"/>
          <p:cNvSpPr>
            <a:spLocks noChangeArrowheads="1"/>
          </p:cNvSpPr>
          <p:nvPr/>
        </p:nvSpPr>
        <p:spPr bwMode="auto">
          <a:xfrm>
            <a:off x="7387644" y="1865176"/>
            <a:ext cx="5418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Poor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Rectangle 18"/>
          <p:cNvSpPr>
            <a:spLocks noChangeArrowheads="1"/>
          </p:cNvSpPr>
          <p:nvPr/>
        </p:nvSpPr>
        <p:spPr bwMode="auto">
          <a:xfrm>
            <a:off x="8486757" y="1859414"/>
            <a:ext cx="9265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Cinema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9" name="Rectangle 19"/>
          <p:cNvSpPr>
            <a:spLocks noChangeArrowheads="1"/>
          </p:cNvSpPr>
          <p:nvPr/>
        </p:nvSpPr>
        <p:spPr bwMode="auto">
          <a:xfrm>
            <a:off x="2636513" y="2153299"/>
            <a:ext cx="5273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he-I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15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Rectangle 20"/>
          <p:cNvSpPr>
            <a:spLocks noChangeArrowheads="1"/>
          </p:cNvSpPr>
          <p:nvPr/>
        </p:nvSpPr>
        <p:spPr bwMode="auto">
          <a:xfrm>
            <a:off x="4656126" y="2153299"/>
            <a:ext cx="7277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Sunny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Rectangle 21"/>
          <p:cNvSpPr>
            <a:spLocks noChangeArrowheads="1"/>
          </p:cNvSpPr>
          <p:nvPr/>
        </p:nvSpPr>
        <p:spPr bwMode="auto">
          <a:xfrm>
            <a:off x="6318693" y="2153299"/>
            <a:ext cx="3286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82" name="Rectangle 22"/>
          <p:cNvSpPr>
            <a:spLocks noChangeArrowheads="1"/>
          </p:cNvSpPr>
          <p:nvPr/>
        </p:nvSpPr>
        <p:spPr bwMode="auto">
          <a:xfrm>
            <a:off x="7400489" y="2153299"/>
            <a:ext cx="514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Rich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Rectangle 23"/>
          <p:cNvSpPr>
            <a:spLocks noChangeArrowheads="1"/>
          </p:cNvSpPr>
          <p:nvPr/>
        </p:nvSpPr>
        <p:spPr bwMode="auto">
          <a:xfrm>
            <a:off x="8535721" y="2147537"/>
            <a:ext cx="8271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Tennis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Rectangle 24"/>
          <p:cNvSpPr>
            <a:spLocks noChangeArrowheads="1"/>
          </p:cNvSpPr>
          <p:nvPr/>
        </p:nvSpPr>
        <p:spPr bwMode="auto">
          <a:xfrm>
            <a:off x="2636513" y="2447185"/>
            <a:ext cx="5273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he-I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16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Rectangle 25"/>
          <p:cNvSpPr>
            <a:spLocks noChangeArrowheads="1"/>
          </p:cNvSpPr>
          <p:nvPr/>
        </p:nvSpPr>
        <p:spPr bwMode="auto">
          <a:xfrm>
            <a:off x="4667671" y="2442863"/>
            <a:ext cx="713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Windy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Rectangle 26"/>
          <p:cNvSpPr>
            <a:spLocks noChangeArrowheads="1"/>
          </p:cNvSpPr>
          <p:nvPr/>
        </p:nvSpPr>
        <p:spPr bwMode="auto">
          <a:xfrm>
            <a:off x="6318693" y="2442863"/>
            <a:ext cx="3286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Rectangle 27"/>
          <p:cNvSpPr>
            <a:spLocks noChangeArrowheads="1"/>
          </p:cNvSpPr>
          <p:nvPr/>
        </p:nvSpPr>
        <p:spPr bwMode="auto">
          <a:xfrm>
            <a:off x="7400489" y="2442863"/>
            <a:ext cx="514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Rich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88" name="Rectangle 28"/>
          <p:cNvSpPr>
            <a:spLocks noChangeArrowheads="1"/>
          </p:cNvSpPr>
          <p:nvPr/>
        </p:nvSpPr>
        <p:spPr bwMode="auto">
          <a:xfrm>
            <a:off x="8486757" y="2437101"/>
            <a:ext cx="9265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Cinema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Rectangle 29"/>
          <p:cNvSpPr>
            <a:spLocks noChangeArrowheads="1"/>
          </p:cNvSpPr>
          <p:nvPr/>
        </p:nvSpPr>
        <p:spPr bwMode="auto">
          <a:xfrm>
            <a:off x="2636513" y="2730986"/>
            <a:ext cx="5273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he-I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17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0" name="Rectangle 30"/>
          <p:cNvSpPr>
            <a:spLocks noChangeArrowheads="1"/>
          </p:cNvSpPr>
          <p:nvPr/>
        </p:nvSpPr>
        <p:spPr bwMode="auto">
          <a:xfrm>
            <a:off x="4693524" y="2730986"/>
            <a:ext cx="6572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Rainy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91" name="Rectangle 31"/>
          <p:cNvSpPr>
            <a:spLocks noChangeArrowheads="1"/>
          </p:cNvSpPr>
          <p:nvPr/>
        </p:nvSpPr>
        <p:spPr bwMode="auto">
          <a:xfrm>
            <a:off x="6258184" y="2730986"/>
            <a:ext cx="4424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Yes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Rectangle 32"/>
          <p:cNvSpPr>
            <a:spLocks noChangeArrowheads="1"/>
          </p:cNvSpPr>
          <p:nvPr/>
        </p:nvSpPr>
        <p:spPr bwMode="auto">
          <a:xfrm>
            <a:off x="7387644" y="2730986"/>
            <a:ext cx="5418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Poor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93" name="Rectangle 33"/>
          <p:cNvSpPr>
            <a:spLocks noChangeArrowheads="1"/>
          </p:cNvSpPr>
          <p:nvPr/>
        </p:nvSpPr>
        <p:spPr bwMode="auto">
          <a:xfrm>
            <a:off x="8486757" y="2725224"/>
            <a:ext cx="9265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Cinema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Line 34"/>
          <p:cNvSpPr>
            <a:spLocks noChangeShapeType="1"/>
          </p:cNvSpPr>
          <p:nvPr/>
        </p:nvSpPr>
        <p:spPr bwMode="auto">
          <a:xfrm>
            <a:off x="2494013" y="1268761"/>
            <a:ext cx="1441" cy="5776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95" name="Rectangle 35"/>
          <p:cNvSpPr>
            <a:spLocks noChangeArrowheads="1"/>
          </p:cNvSpPr>
          <p:nvPr/>
        </p:nvSpPr>
        <p:spPr bwMode="auto">
          <a:xfrm>
            <a:off x="2494012" y="1268761"/>
            <a:ext cx="23050" cy="5776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96" name="Line 36"/>
          <p:cNvSpPr>
            <a:spLocks noChangeShapeType="1"/>
          </p:cNvSpPr>
          <p:nvPr/>
        </p:nvSpPr>
        <p:spPr bwMode="auto">
          <a:xfrm>
            <a:off x="2517062" y="1846448"/>
            <a:ext cx="1522732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97" name="Rectangle 37"/>
          <p:cNvSpPr>
            <a:spLocks noChangeArrowheads="1"/>
          </p:cNvSpPr>
          <p:nvPr/>
        </p:nvSpPr>
        <p:spPr bwMode="auto">
          <a:xfrm>
            <a:off x="2517062" y="1846448"/>
            <a:ext cx="1522732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98" name="Line 38"/>
          <p:cNvSpPr>
            <a:spLocks noChangeShapeType="1"/>
          </p:cNvSpPr>
          <p:nvPr/>
        </p:nvSpPr>
        <p:spPr bwMode="auto">
          <a:xfrm>
            <a:off x="4039794" y="1291811"/>
            <a:ext cx="1441" cy="55463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99" name="Rectangle 39"/>
          <p:cNvSpPr>
            <a:spLocks noChangeArrowheads="1"/>
          </p:cNvSpPr>
          <p:nvPr/>
        </p:nvSpPr>
        <p:spPr bwMode="auto">
          <a:xfrm>
            <a:off x="4039794" y="1291811"/>
            <a:ext cx="21609" cy="5546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0" name="Line 40"/>
          <p:cNvSpPr>
            <a:spLocks noChangeShapeType="1"/>
          </p:cNvSpPr>
          <p:nvPr/>
        </p:nvSpPr>
        <p:spPr bwMode="auto">
          <a:xfrm>
            <a:off x="2517062" y="2134571"/>
            <a:ext cx="1522732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1" name="Rectangle 41"/>
          <p:cNvSpPr>
            <a:spLocks noChangeArrowheads="1"/>
          </p:cNvSpPr>
          <p:nvPr/>
        </p:nvSpPr>
        <p:spPr bwMode="auto">
          <a:xfrm>
            <a:off x="2517062" y="2134571"/>
            <a:ext cx="1522732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2" name="Line 42"/>
          <p:cNvSpPr>
            <a:spLocks noChangeShapeType="1"/>
          </p:cNvSpPr>
          <p:nvPr/>
        </p:nvSpPr>
        <p:spPr bwMode="auto">
          <a:xfrm>
            <a:off x="4039794" y="1868056"/>
            <a:ext cx="1441" cy="26651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3" name="Rectangle 43"/>
          <p:cNvSpPr>
            <a:spLocks noChangeArrowheads="1"/>
          </p:cNvSpPr>
          <p:nvPr/>
        </p:nvSpPr>
        <p:spPr bwMode="auto">
          <a:xfrm>
            <a:off x="4039794" y="1868056"/>
            <a:ext cx="21609" cy="266514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4" name="Line 44"/>
          <p:cNvSpPr>
            <a:spLocks noChangeShapeType="1"/>
          </p:cNvSpPr>
          <p:nvPr/>
        </p:nvSpPr>
        <p:spPr bwMode="auto">
          <a:xfrm>
            <a:off x="2517062" y="2422694"/>
            <a:ext cx="1522732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5" name="Rectangle 45"/>
          <p:cNvSpPr>
            <a:spLocks noChangeArrowheads="1"/>
          </p:cNvSpPr>
          <p:nvPr/>
        </p:nvSpPr>
        <p:spPr bwMode="auto">
          <a:xfrm>
            <a:off x="2517062" y="2422693"/>
            <a:ext cx="1522732" cy="23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6" name="Line 46"/>
          <p:cNvSpPr>
            <a:spLocks noChangeShapeType="1"/>
          </p:cNvSpPr>
          <p:nvPr/>
        </p:nvSpPr>
        <p:spPr bwMode="auto">
          <a:xfrm>
            <a:off x="4039794" y="2156180"/>
            <a:ext cx="1441" cy="26651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7" name="Rectangle 47"/>
          <p:cNvSpPr>
            <a:spLocks noChangeArrowheads="1"/>
          </p:cNvSpPr>
          <p:nvPr/>
        </p:nvSpPr>
        <p:spPr bwMode="auto">
          <a:xfrm>
            <a:off x="4039794" y="2156180"/>
            <a:ext cx="21609" cy="266514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8" name="Line 48"/>
          <p:cNvSpPr>
            <a:spLocks noChangeShapeType="1"/>
          </p:cNvSpPr>
          <p:nvPr/>
        </p:nvSpPr>
        <p:spPr bwMode="auto">
          <a:xfrm>
            <a:off x="2517062" y="2710818"/>
            <a:ext cx="1522732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9" name="Rectangle 49"/>
          <p:cNvSpPr>
            <a:spLocks noChangeArrowheads="1"/>
          </p:cNvSpPr>
          <p:nvPr/>
        </p:nvSpPr>
        <p:spPr bwMode="auto">
          <a:xfrm>
            <a:off x="2517062" y="2710817"/>
            <a:ext cx="1522732" cy="23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0" name="Line 50"/>
          <p:cNvSpPr>
            <a:spLocks noChangeShapeType="1"/>
          </p:cNvSpPr>
          <p:nvPr/>
        </p:nvSpPr>
        <p:spPr bwMode="auto">
          <a:xfrm>
            <a:off x="4039794" y="2445744"/>
            <a:ext cx="1441" cy="26507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1" name="Rectangle 51"/>
          <p:cNvSpPr>
            <a:spLocks noChangeArrowheads="1"/>
          </p:cNvSpPr>
          <p:nvPr/>
        </p:nvSpPr>
        <p:spPr bwMode="auto">
          <a:xfrm>
            <a:off x="4039794" y="2445744"/>
            <a:ext cx="21609" cy="26507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2" name="Line 52"/>
          <p:cNvSpPr>
            <a:spLocks noChangeShapeType="1"/>
          </p:cNvSpPr>
          <p:nvPr/>
        </p:nvSpPr>
        <p:spPr bwMode="auto">
          <a:xfrm>
            <a:off x="2517062" y="3000382"/>
            <a:ext cx="1522732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3" name="Rectangle 53"/>
          <p:cNvSpPr>
            <a:spLocks noChangeArrowheads="1"/>
          </p:cNvSpPr>
          <p:nvPr/>
        </p:nvSpPr>
        <p:spPr bwMode="auto">
          <a:xfrm>
            <a:off x="2517062" y="3000382"/>
            <a:ext cx="1522732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4" name="Line 54"/>
          <p:cNvSpPr>
            <a:spLocks noChangeShapeType="1"/>
          </p:cNvSpPr>
          <p:nvPr/>
        </p:nvSpPr>
        <p:spPr bwMode="auto">
          <a:xfrm>
            <a:off x="2494013" y="1846448"/>
            <a:ext cx="1441" cy="117554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5" name="Rectangle 55"/>
          <p:cNvSpPr>
            <a:spLocks noChangeArrowheads="1"/>
          </p:cNvSpPr>
          <p:nvPr/>
        </p:nvSpPr>
        <p:spPr bwMode="auto">
          <a:xfrm>
            <a:off x="2494012" y="1846448"/>
            <a:ext cx="23050" cy="117554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6" name="Line 56"/>
          <p:cNvSpPr>
            <a:spLocks noChangeShapeType="1"/>
          </p:cNvSpPr>
          <p:nvPr/>
        </p:nvSpPr>
        <p:spPr bwMode="auto">
          <a:xfrm>
            <a:off x="4039794" y="2733867"/>
            <a:ext cx="1441" cy="26651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7" name="Rectangle 57"/>
          <p:cNvSpPr>
            <a:spLocks noChangeArrowheads="1"/>
          </p:cNvSpPr>
          <p:nvPr/>
        </p:nvSpPr>
        <p:spPr bwMode="auto">
          <a:xfrm>
            <a:off x="4039794" y="2733867"/>
            <a:ext cx="21609" cy="266514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8" name="Line 58"/>
          <p:cNvSpPr>
            <a:spLocks noChangeShapeType="1"/>
          </p:cNvSpPr>
          <p:nvPr/>
        </p:nvSpPr>
        <p:spPr bwMode="auto">
          <a:xfrm>
            <a:off x="5769975" y="1291810"/>
            <a:ext cx="1441" cy="17301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9" name="Rectangle 59"/>
          <p:cNvSpPr>
            <a:spLocks noChangeArrowheads="1"/>
          </p:cNvSpPr>
          <p:nvPr/>
        </p:nvSpPr>
        <p:spPr bwMode="auto">
          <a:xfrm>
            <a:off x="5769974" y="1291810"/>
            <a:ext cx="23050" cy="173018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0" name="Line 60"/>
          <p:cNvSpPr>
            <a:spLocks noChangeShapeType="1"/>
          </p:cNvSpPr>
          <p:nvPr/>
        </p:nvSpPr>
        <p:spPr bwMode="auto">
          <a:xfrm>
            <a:off x="6948399" y="1291810"/>
            <a:ext cx="1441" cy="17301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1" name="Rectangle 61"/>
          <p:cNvSpPr>
            <a:spLocks noChangeArrowheads="1"/>
          </p:cNvSpPr>
          <p:nvPr/>
        </p:nvSpPr>
        <p:spPr bwMode="auto">
          <a:xfrm>
            <a:off x="6948398" y="1291810"/>
            <a:ext cx="23050" cy="173018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2" name="Line 62"/>
          <p:cNvSpPr>
            <a:spLocks noChangeShapeType="1"/>
          </p:cNvSpPr>
          <p:nvPr/>
        </p:nvSpPr>
        <p:spPr bwMode="auto">
          <a:xfrm>
            <a:off x="8128264" y="1291810"/>
            <a:ext cx="1441" cy="17301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3" name="Rectangle 63"/>
          <p:cNvSpPr>
            <a:spLocks noChangeArrowheads="1"/>
          </p:cNvSpPr>
          <p:nvPr/>
        </p:nvSpPr>
        <p:spPr bwMode="auto">
          <a:xfrm>
            <a:off x="8128264" y="1291810"/>
            <a:ext cx="21609" cy="173018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4" name="Line 64"/>
          <p:cNvSpPr>
            <a:spLocks noChangeShapeType="1"/>
          </p:cNvSpPr>
          <p:nvPr/>
        </p:nvSpPr>
        <p:spPr bwMode="auto">
          <a:xfrm>
            <a:off x="9525662" y="1291810"/>
            <a:ext cx="1441" cy="17301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5" name="Rectangle 65"/>
          <p:cNvSpPr>
            <a:spLocks noChangeArrowheads="1"/>
          </p:cNvSpPr>
          <p:nvPr/>
        </p:nvSpPr>
        <p:spPr bwMode="auto">
          <a:xfrm>
            <a:off x="9525662" y="1291810"/>
            <a:ext cx="21609" cy="173018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6" name="Line 66"/>
          <p:cNvSpPr>
            <a:spLocks noChangeShapeType="1"/>
          </p:cNvSpPr>
          <p:nvPr/>
        </p:nvSpPr>
        <p:spPr bwMode="auto">
          <a:xfrm>
            <a:off x="2517062" y="1268761"/>
            <a:ext cx="7030208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7" name="Rectangle 67"/>
          <p:cNvSpPr>
            <a:spLocks noChangeArrowheads="1"/>
          </p:cNvSpPr>
          <p:nvPr/>
        </p:nvSpPr>
        <p:spPr bwMode="auto">
          <a:xfrm>
            <a:off x="2517062" y="1268760"/>
            <a:ext cx="7030208" cy="23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8" name="Line 68"/>
          <p:cNvSpPr>
            <a:spLocks noChangeShapeType="1"/>
          </p:cNvSpPr>
          <p:nvPr/>
        </p:nvSpPr>
        <p:spPr bwMode="auto">
          <a:xfrm>
            <a:off x="4039793" y="1846448"/>
            <a:ext cx="5507476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9" name="Rectangle 69"/>
          <p:cNvSpPr>
            <a:spLocks noChangeArrowheads="1"/>
          </p:cNvSpPr>
          <p:nvPr/>
        </p:nvSpPr>
        <p:spPr bwMode="auto">
          <a:xfrm>
            <a:off x="4039793" y="1846448"/>
            <a:ext cx="5507476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0" name="Line 70"/>
          <p:cNvSpPr>
            <a:spLocks noChangeShapeType="1"/>
          </p:cNvSpPr>
          <p:nvPr/>
        </p:nvSpPr>
        <p:spPr bwMode="auto">
          <a:xfrm>
            <a:off x="4039793" y="2134571"/>
            <a:ext cx="5507476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1" name="Rectangle 71"/>
          <p:cNvSpPr>
            <a:spLocks noChangeArrowheads="1"/>
          </p:cNvSpPr>
          <p:nvPr/>
        </p:nvSpPr>
        <p:spPr bwMode="auto">
          <a:xfrm>
            <a:off x="4039793" y="2134571"/>
            <a:ext cx="5507476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2" name="Line 72"/>
          <p:cNvSpPr>
            <a:spLocks noChangeShapeType="1"/>
          </p:cNvSpPr>
          <p:nvPr/>
        </p:nvSpPr>
        <p:spPr bwMode="auto">
          <a:xfrm>
            <a:off x="4039793" y="2422694"/>
            <a:ext cx="5507476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3" name="Rectangle 73"/>
          <p:cNvSpPr>
            <a:spLocks noChangeArrowheads="1"/>
          </p:cNvSpPr>
          <p:nvPr/>
        </p:nvSpPr>
        <p:spPr bwMode="auto">
          <a:xfrm>
            <a:off x="4039793" y="2422693"/>
            <a:ext cx="5507476" cy="23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4" name="Line 74"/>
          <p:cNvSpPr>
            <a:spLocks noChangeShapeType="1"/>
          </p:cNvSpPr>
          <p:nvPr/>
        </p:nvSpPr>
        <p:spPr bwMode="auto">
          <a:xfrm>
            <a:off x="4039793" y="2710818"/>
            <a:ext cx="5507476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5" name="Rectangle 75"/>
          <p:cNvSpPr>
            <a:spLocks noChangeArrowheads="1"/>
          </p:cNvSpPr>
          <p:nvPr/>
        </p:nvSpPr>
        <p:spPr bwMode="auto">
          <a:xfrm>
            <a:off x="4039793" y="2710817"/>
            <a:ext cx="5507476" cy="23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6" name="Line 76"/>
          <p:cNvSpPr>
            <a:spLocks noChangeShapeType="1"/>
          </p:cNvSpPr>
          <p:nvPr/>
        </p:nvSpPr>
        <p:spPr bwMode="auto">
          <a:xfrm>
            <a:off x="4039793" y="3000382"/>
            <a:ext cx="5507476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7" name="Rectangle 77"/>
          <p:cNvSpPr>
            <a:spLocks noChangeArrowheads="1"/>
          </p:cNvSpPr>
          <p:nvPr/>
        </p:nvSpPr>
        <p:spPr bwMode="auto">
          <a:xfrm>
            <a:off x="4039793" y="3000382"/>
            <a:ext cx="5507476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027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33</a:t>
            </a:fld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90156" y="3140968"/>
            <a:ext cx="11521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#3</a:t>
            </a:r>
            <a:endParaRPr lang="he-IL" sz="2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6338187" y="3193427"/>
            <a:ext cx="392392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Accuracy =3/4 = 75% 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33"/>
          <p:cNvSpPr>
            <a:spLocks noChangeArrowheads="1"/>
          </p:cNvSpPr>
          <p:nvPr/>
        </p:nvSpPr>
        <p:spPr bwMode="auto">
          <a:xfrm>
            <a:off x="8573319" y="2725224"/>
            <a:ext cx="8399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Stay in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AutoShape 3"/>
          <p:cNvSpPr>
            <a:spLocks noChangeAspect="1" noChangeArrowheads="1" noTextEdit="1"/>
          </p:cNvSpPr>
          <p:nvPr/>
        </p:nvSpPr>
        <p:spPr bwMode="auto">
          <a:xfrm>
            <a:off x="2494013" y="1268761"/>
            <a:ext cx="7056139" cy="17561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5" name="Rectangle 5"/>
          <p:cNvSpPr>
            <a:spLocks noChangeArrowheads="1"/>
          </p:cNvSpPr>
          <p:nvPr/>
        </p:nvSpPr>
        <p:spPr bwMode="auto">
          <a:xfrm>
            <a:off x="2505538" y="1280285"/>
            <a:ext cx="7033089" cy="57912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6" name="Rectangle 6"/>
          <p:cNvSpPr>
            <a:spLocks noChangeArrowheads="1"/>
          </p:cNvSpPr>
          <p:nvPr/>
        </p:nvSpPr>
        <p:spPr bwMode="auto">
          <a:xfrm>
            <a:off x="2505538" y="2434218"/>
            <a:ext cx="7033089" cy="29100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7" name="Rectangle 7"/>
          <p:cNvSpPr>
            <a:spLocks noChangeArrowheads="1"/>
          </p:cNvSpPr>
          <p:nvPr/>
        </p:nvSpPr>
        <p:spPr bwMode="auto">
          <a:xfrm>
            <a:off x="2596004" y="1271642"/>
            <a:ext cx="11974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Weekend 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Rectangle 8"/>
          <p:cNvSpPr>
            <a:spLocks noChangeArrowheads="1"/>
          </p:cNvSpPr>
          <p:nvPr/>
        </p:nvSpPr>
        <p:spPr bwMode="auto">
          <a:xfrm>
            <a:off x="2593244" y="1571290"/>
            <a:ext cx="12246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(Example)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Rectangle 9"/>
          <p:cNvSpPr>
            <a:spLocks noChangeArrowheads="1"/>
          </p:cNvSpPr>
          <p:nvPr/>
        </p:nvSpPr>
        <p:spPr bwMode="auto">
          <a:xfrm>
            <a:off x="4151980" y="1571290"/>
            <a:ext cx="1011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Weather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Rectangle 10"/>
          <p:cNvSpPr>
            <a:spLocks noChangeArrowheads="1"/>
          </p:cNvSpPr>
          <p:nvPr/>
        </p:nvSpPr>
        <p:spPr bwMode="auto">
          <a:xfrm>
            <a:off x="5884984" y="1571290"/>
            <a:ext cx="9409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Parents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11"/>
          <p:cNvSpPr>
            <a:spLocks noChangeArrowheads="1"/>
          </p:cNvSpPr>
          <p:nvPr/>
        </p:nvSpPr>
        <p:spPr bwMode="auto">
          <a:xfrm>
            <a:off x="7067755" y="1571290"/>
            <a:ext cx="8127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Money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12"/>
          <p:cNvSpPr>
            <a:spLocks noChangeArrowheads="1"/>
          </p:cNvSpPr>
          <p:nvPr/>
        </p:nvSpPr>
        <p:spPr bwMode="auto">
          <a:xfrm>
            <a:off x="8233219" y="1271642"/>
            <a:ext cx="11397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Decision 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13"/>
          <p:cNvSpPr>
            <a:spLocks noChangeArrowheads="1"/>
          </p:cNvSpPr>
          <p:nvPr/>
        </p:nvSpPr>
        <p:spPr bwMode="auto">
          <a:xfrm>
            <a:off x="8249160" y="1571290"/>
            <a:ext cx="8544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(Class)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Rectangle 14"/>
          <p:cNvSpPr>
            <a:spLocks noChangeArrowheads="1"/>
          </p:cNvSpPr>
          <p:nvPr/>
        </p:nvSpPr>
        <p:spPr bwMode="auto">
          <a:xfrm>
            <a:off x="2636513" y="1870939"/>
            <a:ext cx="5273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he-I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Rectangle 15"/>
          <p:cNvSpPr>
            <a:spLocks noChangeArrowheads="1"/>
          </p:cNvSpPr>
          <p:nvPr/>
        </p:nvSpPr>
        <p:spPr bwMode="auto">
          <a:xfrm>
            <a:off x="4656126" y="1865176"/>
            <a:ext cx="7277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Sunny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Rectangle 16"/>
          <p:cNvSpPr>
            <a:spLocks noChangeArrowheads="1"/>
          </p:cNvSpPr>
          <p:nvPr/>
        </p:nvSpPr>
        <p:spPr bwMode="auto">
          <a:xfrm>
            <a:off x="6258184" y="1865176"/>
            <a:ext cx="4424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Yes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Rectangle 17"/>
          <p:cNvSpPr>
            <a:spLocks noChangeArrowheads="1"/>
          </p:cNvSpPr>
          <p:nvPr/>
        </p:nvSpPr>
        <p:spPr bwMode="auto">
          <a:xfrm>
            <a:off x="7387644" y="1865176"/>
            <a:ext cx="5418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Poor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Rectangle 18"/>
          <p:cNvSpPr>
            <a:spLocks noChangeArrowheads="1"/>
          </p:cNvSpPr>
          <p:nvPr/>
        </p:nvSpPr>
        <p:spPr bwMode="auto">
          <a:xfrm>
            <a:off x="8486757" y="1859414"/>
            <a:ext cx="9265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Cinema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9" name="Rectangle 19"/>
          <p:cNvSpPr>
            <a:spLocks noChangeArrowheads="1"/>
          </p:cNvSpPr>
          <p:nvPr/>
        </p:nvSpPr>
        <p:spPr bwMode="auto">
          <a:xfrm>
            <a:off x="2636513" y="2153299"/>
            <a:ext cx="5273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he-I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15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Rectangle 20"/>
          <p:cNvSpPr>
            <a:spLocks noChangeArrowheads="1"/>
          </p:cNvSpPr>
          <p:nvPr/>
        </p:nvSpPr>
        <p:spPr bwMode="auto">
          <a:xfrm>
            <a:off x="4656126" y="2153299"/>
            <a:ext cx="7277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Sunny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Rectangle 21"/>
          <p:cNvSpPr>
            <a:spLocks noChangeArrowheads="1"/>
          </p:cNvSpPr>
          <p:nvPr/>
        </p:nvSpPr>
        <p:spPr bwMode="auto">
          <a:xfrm>
            <a:off x="6318693" y="2153299"/>
            <a:ext cx="3286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82" name="Rectangle 22"/>
          <p:cNvSpPr>
            <a:spLocks noChangeArrowheads="1"/>
          </p:cNvSpPr>
          <p:nvPr/>
        </p:nvSpPr>
        <p:spPr bwMode="auto">
          <a:xfrm>
            <a:off x="7400489" y="2153299"/>
            <a:ext cx="514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Rich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Rectangle 23"/>
          <p:cNvSpPr>
            <a:spLocks noChangeArrowheads="1"/>
          </p:cNvSpPr>
          <p:nvPr/>
        </p:nvSpPr>
        <p:spPr bwMode="auto">
          <a:xfrm>
            <a:off x="8535721" y="2147537"/>
            <a:ext cx="8271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Tennis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Rectangle 24"/>
          <p:cNvSpPr>
            <a:spLocks noChangeArrowheads="1"/>
          </p:cNvSpPr>
          <p:nvPr/>
        </p:nvSpPr>
        <p:spPr bwMode="auto">
          <a:xfrm>
            <a:off x="2636513" y="2447185"/>
            <a:ext cx="5273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he-I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16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Rectangle 25"/>
          <p:cNvSpPr>
            <a:spLocks noChangeArrowheads="1"/>
          </p:cNvSpPr>
          <p:nvPr/>
        </p:nvSpPr>
        <p:spPr bwMode="auto">
          <a:xfrm>
            <a:off x="4667671" y="2442863"/>
            <a:ext cx="713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Windy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Rectangle 26"/>
          <p:cNvSpPr>
            <a:spLocks noChangeArrowheads="1"/>
          </p:cNvSpPr>
          <p:nvPr/>
        </p:nvSpPr>
        <p:spPr bwMode="auto">
          <a:xfrm>
            <a:off x="6318693" y="2442863"/>
            <a:ext cx="3286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Rectangle 27"/>
          <p:cNvSpPr>
            <a:spLocks noChangeArrowheads="1"/>
          </p:cNvSpPr>
          <p:nvPr/>
        </p:nvSpPr>
        <p:spPr bwMode="auto">
          <a:xfrm>
            <a:off x="7400489" y="2442863"/>
            <a:ext cx="514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Rich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88" name="Rectangle 28"/>
          <p:cNvSpPr>
            <a:spLocks noChangeArrowheads="1"/>
          </p:cNvSpPr>
          <p:nvPr/>
        </p:nvSpPr>
        <p:spPr bwMode="auto">
          <a:xfrm>
            <a:off x="8486757" y="2437101"/>
            <a:ext cx="9265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Cinema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Rectangle 29"/>
          <p:cNvSpPr>
            <a:spLocks noChangeArrowheads="1"/>
          </p:cNvSpPr>
          <p:nvPr/>
        </p:nvSpPr>
        <p:spPr bwMode="auto">
          <a:xfrm>
            <a:off x="2636513" y="2730986"/>
            <a:ext cx="5273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he-I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17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0" name="Rectangle 30"/>
          <p:cNvSpPr>
            <a:spLocks noChangeArrowheads="1"/>
          </p:cNvSpPr>
          <p:nvPr/>
        </p:nvSpPr>
        <p:spPr bwMode="auto">
          <a:xfrm>
            <a:off x="4693524" y="2730986"/>
            <a:ext cx="6572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Rainy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91" name="Rectangle 31"/>
          <p:cNvSpPr>
            <a:spLocks noChangeArrowheads="1"/>
          </p:cNvSpPr>
          <p:nvPr/>
        </p:nvSpPr>
        <p:spPr bwMode="auto">
          <a:xfrm>
            <a:off x="6258184" y="2730986"/>
            <a:ext cx="4424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Yes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Rectangle 32"/>
          <p:cNvSpPr>
            <a:spLocks noChangeArrowheads="1"/>
          </p:cNvSpPr>
          <p:nvPr/>
        </p:nvSpPr>
        <p:spPr bwMode="auto">
          <a:xfrm>
            <a:off x="7387644" y="2730986"/>
            <a:ext cx="5418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Poor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93" name="Rectangle 33"/>
          <p:cNvSpPr>
            <a:spLocks noChangeArrowheads="1"/>
          </p:cNvSpPr>
          <p:nvPr/>
        </p:nvSpPr>
        <p:spPr bwMode="auto">
          <a:xfrm>
            <a:off x="8486757" y="2725224"/>
            <a:ext cx="9265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Cinema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Line 34"/>
          <p:cNvSpPr>
            <a:spLocks noChangeShapeType="1"/>
          </p:cNvSpPr>
          <p:nvPr/>
        </p:nvSpPr>
        <p:spPr bwMode="auto">
          <a:xfrm>
            <a:off x="2494013" y="1268761"/>
            <a:ext cx="1441" cy="5776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95" name="Rectangle 35"/>
          <p:cNvSpPr>
            <a:spLocks noChangeArrowheads="1"/>
          </p:cNvSpPr>
          <p:nvPr/>
        </p:nvSpPr>
        <p:spPr bwMode="auto">
          <a:xfrm>
            <a:off x="2494012" y="1268761"/>
            <a:ext cx="23050" cy="5776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96" name="Line 36"/>
          <p:cNvSpPr>
            <a:spLocks noChangeShapeType="1"/>
          </p:cNvSpPr>
          <p:nvPr/>
        </p:nvSpPr>
        <p:spPr bwMode="auto">
          <a:xfrm>
            <a:off x="2517062" y="1846448"/>
            <a:ext cx="1522732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97" name="Rectangle 37"/>
          <p:cNvSpPr>
            <a:spLocks noChangeArrowheads="1"/>
          </p:cNvSpPr>
          <p:nvPr/>
        </p:nvSpPr>
        <p:spPr bwMode="auto">
          <a:xfrm>
            <a:off x="2517062" y="1846448"/>
            <a:ext cx="1522732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98" name="Line 38"/>
          <p:cNvSpPr>
            <a:spLocks noChangeShapeType="1"/>
          </p:cNvSpPr>
          <p:nvPr/>
        </p:nvSpPr>
        <p:spPr bwMode="auto">
          <a:xfrm>
            <a:off x="4039794" y="1291811"/>
            <a:ext cx="1441" cy="55463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99" name="Rectangle 39"/>
          <p:cNvSpPr>
            <a:spLocks noChangeArrowheads="1"/>
          </p:cNvSpPr>
          <p:nvPr/>
        </p:nvSpPr>
        <p:spPr bwMode="auto">
          <a:xfrm>
            <a:off x="4039794" y="1291811"/>
            <a:ext cx="21609" cy="5546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0" name="Line 40"/>
          <p:cNvSpPr>
            <a:spLocks noChangeShapeType="1"/>
          </p:cNvSpPr>
          <p:nvPr/>
        </p:nvSpPr>
        <p:spPr bwMode="auto">
          <a:xfrm>
            <a:off x="2517062" y="2134571"/>
            <a:ext cx="1522732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1" name="Rectangle 41"/>
          <p:cNvSpPr>
            <a:spLocks noChangeArrowheads="1"/>
          </p:cNvSpPr>
          <p:nvPr/>
        </p:nvSpPr>
        <p:spPr bwMode="auto">
          <a:xfrm>
            <a:off x="2517062" y="2134571"/>
            <a:ext cx="1522732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2" name="Line 42"/>
          <p:cNvSpPr>
            <a:spLocks noChangeShapeType="1"/>
          </p:cNvSpPr>
          <p:nvPr/>
        </p:nvSpPr>
        <p:spPr bwMode="auto">
          <a:xfrm>
            <a:off x="4039794" y="1868056"/>
            <a:ext cx="1441" cy="26651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3" name="Rectangle 43"/>
          <p:cNvSpPr>
            <a:spLocks noChangeArrowheads="1"/>
          </p:cNvSpPr>
          <p:nvPr/>
        </p:nvSpPr>
        <p:spPr bwMode="auto">
          <a:xfrm>
            <a:off x="4039794" y="1868056"/>
            <a:ext cx="21609" cy="266514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4" name="Line 44"/>
          <p:cNvSpPr>
            <a:spLocks noChangeShapeType="1"/>
          </p:cNvSpPr>
          <p:nvPr/>
        </p:nvSpPr>
        <p:spPr bwMode="auto">
          <a:xfrm>
            <a:off x="2517062" y="2422694"/>
            <a:ext cx="1522732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5" name="Rectangle 45"/>
          <p:cNvSpPr>
            <a:spLocks noChangeArrowheads="1"/>
          </p:cNvSpPr>
          <p:nvPr/>
        </p:nvSpPr>
        <p:spPr bwMode="auto">
          <a:xfrm>
            <a:off x="2517062" y="2422693"/>
            <a:ext cx="1522732" cy="23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6" name="Line 46"/>
          <p:cNvSpPr>
            <a:spLocks noChangeShapeType="1"/>
          </p:cNvSpPr>
          <p:nvPr/>
        </p:nvSpPr>
        <p:spPr bwMode="auto">
          <a:xfrm>
            <a:off x="4039794" y="2156180"/>
            <a:ext cx="1441" cy="26651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7" name="Rectangle 47"/>
          <p:cNvSpPr>
            <a:spLocks noChangeArrowheads="1"/>
          </p:cNvSpPr>
          <p:nvPr/>
        </p:nvSpPr>
        <p:spPr bwMode="auto">
          <a:xfrm>
            <a:off x="4039794" y="2156180"/>
            <a:ext cx="21609" cy="266514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8" name="Line 48"/>
          <p:cNvSpPr>
            <a:spLocks noChangeShapeType="1"/>
          </p:cNvSpPr>
          <p:nvPr/>
        </p:nvSpPr>
        <p:spPr bwMode="auto">
          <a:xfrm>
            <a:off x="2517062" y="2710818"/>
            <a:ext cx="1522732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9" name="Rectangle 49"/>
          <p:cNvSpPr>
            <a:spLocks noChangeArrowheads="1"/>
          </p:cNvSpPr>
          <p:nvPr/>
        </p:nvSpPr>
        <p:spPr bwMode="auto">
          <a:xfrm>
            <a:off x="2517062" y="2710817"/>
            <a:ext cx="1522732" cy="23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0" name="Line 50"/>
          <p:cNvSpPr>
            <a:spLocks noChangeShapeType="1"/>
          </p:cNvSpPr>
          <p:nvPr/>
        </p:nvSpPr>
        <p:spPr bwMode="auto">
          <a:xfrm>
            <a:off x="4039794" y="2445744"/>
            <a:ext cx="1441" cy="26507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1" name="Rectangle 51"/>
          <p:cNvSpPr>
            <a:spLocks noChangeArrowheads="1"/>
          </p:cNvSpPr>
          <p:nvPr/>
        </p:nvSpPr>
        <p:spPr bwMode="auto">
          <a:xfrm>
            <a:off x="4039794" y="2445744"/>
            <a:ext cx="21609" cy="26507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2" name="Line 52"/>
          <p:cNvSpPr>
            <a:spLocks noChangeShapeType="1"/>
          </p:cNvSpPr>
          <p:nvPr/>
        </p:nvSpPr>
        <p:spPr bwMode="auto">
          <a:xfrm>
            <a:off x="2517062" y="3000382"/>
            <a:ext cx="1522732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3" name="Rectangle 53"/>
          <p:cNvSpPr>
            <a:spLocks noChangeArrowheads="1"/>
          </p:cNvSpPr>
          <p:nvPr/>
        </p:nvSpPr>
        <p:spPr bwMode="auto">
          <a:xfrm>
            <a:off x="2517062" y="3000382"/>
            <a:ext cx="1522732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4" name="Line 54"/>
          <p:cNvSpPr>
            <a:spLocks noChangeShapeType="1"/>
          </p:cNvSpPr>
          <p:nvPr/>
        </p:nvSpPr>
        <p:spPr bwMode="auto">
          <a:xfrm>
            <a:off x="2494013" y="1846448"/>
            <a:ext cx="1441" cy="117554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5" name="Rectangle 55"/>
          <p:cNvSpPr>
            <a:spLocks noChangeArrowheads="1"/>
          </p:cNvSpPr>
          <p:nvPr/>
        </p:nvSpPr>
        <p:spPr bwMode="auto">
          <a:xfrm>
            <a:off x="2494012" y="1846448"/>
            <a:ext cx="23050" cy="117554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6" name="Line 56"/>
          <p:cNvSpPr>
            <a:spLocks noChangeShapeType="1"/>
          </p:cNvSpPr>
          <p:nvPr/>
        </p:nvSpPr>
        <p:spPr bwMode="auto">
          <a:xfrm>
            <a:off x="4039794" y="2733867"/>
            <a:ext cx="1441" cy="26651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7" name="Rectangle 57"/>
          <p:cNvSpPr>
            <a:spLocks noChangeArrowheads="1"/>
          </p:cNvSpPr>
          <p:nvPr/>
        </p:nvSpPr>
        <p:spPr bwMode="auto">
          <a:xfrm>
            <a:off x="4039794" y="2733867"/>
            <a:ext cx="21609" cy="266514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8" name="Line 58"/>
          <p:cNvSpPr>
            <a:spLocks noChangeShapeType="1"/>
          </p:cNvSpPr>
          <p:nvPr/>
        </p:nvSpPr>
        <p:spPr bwMode="auto">
          <a:xfrm>
            <a:off x="5769975" y="1291810"/>
            <a:ext cx="1441" cy="17301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9" name="Rectangle 59"/>
          <p:cNvSpPr>
            <a:spLocks noChangeArrowheads="1"/>
          </p:cNvSpPr>
          <p:nvPr/>
        </p:nvSpPr>
        <p:spPr bwMode="auto">
          <a:xfrm>
            <a:off x="5769974" y="1291810"/>
            <a:ext cx="23050" cy="173018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0" name="Line 60"/>
          <p:cNvSpPr>
            <a:spLocks noChangeShapeType="1"/>
          </p:cNvSpPr>
          <p:nvPr/>
        </p:nvSpPr>
        <p:spPr bwMode="auto">
          <a:xfrm>
            <a:off x="6948399" y="1291810"/>
            <a:ext cx="1441" cy="17301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1" name="Rectangle 61"/>
          <p:cNvSpPr>
            <a:spLocks noChangeArrowheads="1"/>
          </p:cNvSpPr>
          <p:nvPr/>
        </p:nvSpPr>
        <p:spPr bwMode="auto">
          <a:xfrm>
            <a:off x="6948398" y="1291810"/>
            <a:ext cx="23050" cy="173018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2" name="Line 62"/>
          <p:cNvSpPr>
            <a:spLocks noChangeShapeType="1"/>
          </p:cNvSpPr>
          <p:nvPr/>
        </p:nvSpPr>
        <p:spPr bwMode="auto">
          <a:xfrm>
            <a:off x="8128264" y="1291810"/>
            <a:ext cx="1441" cy="17301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3" name="Rectangle 63"/>
          <p:cNvSpPr>
            <a:spLocks noChangeArrowheads="1"/>
          </p:cNvSpPr>
          <p:nvPr/>
        </p:nvSpPr>
        <p:spPr bwMode="auto">
          <a:xfrm>
            <a:off x="8128264" y="1291810"/>
            <a:ext cx="21609" cy="173018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4" name="Line 64"/>
          <p:cNvSpPr>
            <a:spLocks noChangeShapeType="1"/>
          </p:cNvSpPr>
          <p:nvPr/>
        </p:nvSpPr>
        <p:spPr bwMode="auto">
          <a:xfrm>
            <a:off x="9525662" y="1291810"/>
            <a:ext cx="1441" cy="17301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5" name="Rectangle 65"/>
          <p:cNvSpPr>
            <a:spLocks noChangeArrowheads="1"/>
          </p:cNvSpPr>
          <p:nvPr/>
        </p:nvSpPr>
        <p:spPr bwMode="auto">
          <a:xfrm>
            <a:off x="9525662" y="1291810"/>
            <a:ext cx="21609" cy="173018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6" name="Line 66"/>
          <p:cNvSpPr>
            <a:spLocks noChangeShapeType="1"/>
          </p:cNvSpPr>
          <p:nvPr/>
        </p:nvSpPr>
        <p:spPr bwMode="auto">
          <a:xfrm>
            <a:off x="2517062" y="1268761"/>
            <a:ext cx="7030208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7" name="Rectangle 67"/>
          <p:cNvSpPr>
            <a:spLocks noChangeArrowheads="1"/>
          </p:cNvSpPr>
          <p:nvPr/>
        </p:nvSpPr>
        <p:spPr bwMode="auto">
          <a:xfrm>
            <a:off x="2517062" y="1268760"/>
            <a:ext cx="7030208" cy="23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8" name="Line 68"/>
          <p:cNvSpPr>
            <a:spLocks noChangeShapeType="1"/>
          </p:cNvSpPr>
          <p:nvPr/>
        </p:nvSpPr>
        <p:spPr bwMode="auto">
          <a:xfrm>
            <a:off x="4039793" y="1846448"/>
            <a:ext cx="5507476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9" name="Rectangle 69"/>
          <p:cNvSpPr>
            <a:spLocks noChangeArrowheads="1"/>
          </p:cNvSpPr>
          <p:nvPr/>
        </p:nvSpPr>
        <p:spPr bwMode="auto">
          <a:xfrm>
            <a:off x="4039793" y="1846448"/>
            <a:ext cx="5507476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0" name="Line 70"/>
          <p:cNvSpPr>
            <a:spLocks noChangeShapeType="1"/>
          </p:cNvSpPr>
          <p:nvPr/>
        </p:nvSpPr>
        <p:spPr bwMode="auto">
          <a:xfrm>
            <a:off x="4039793" y="2134571"/>
            <a:ext cx="5507476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1" name="Rectangle 71"/>
          <p:cNvSpPr>
            <a:spLocks noChangeArrowheads="1"/>
          </p:cNvSpPr>
          <p:nvPr/>
        </p:nvSpPr>
        <p:spPr bwMode="auto">
          <a:xfrm>
            <a:off x="4039793" y="2134571"/>
            <a:ext cx="5507476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2" name="Line 72"/>
          <p:cNvSpPr>
            <a:spLocks noChangeShapeType="1"/>
          </p:cNvSpPr>
          <p:nvPr/>
        </p:nvSpPr>
        <p:spPr bwMode="auto">
          <a:xfrm>
            <a:off x="4039793" y="2422694"/>
            <a:ext cx="5507476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3" name="Rectangle 73"/>
          <p:cNvSpPr>
            <a:spLocks noChangeArrowheads="1"/>
          </p:cNvSpPr>
          <p:nvPr/>
        </p:nvSpPr>
        <p:spPr bwMode="auto">
          <a:xfrm>
            <a:off x="4039793" y="2422693"/>
            <a:ext cx="5507476" cy="23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4" name="Line 74"/>
          <p:cNvSpPr>
            <a:spLocks noChangeShapeType="1"/>
          </p:cNvSpPr>
          <p:nvPr/>
        </p:nvSpPr>
        <p:spPr bwMode="auto">
          <a:xfrm>
            <a:off x="4039793" y="2710818"/>
            <a:ext cx="5507476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5" name="Rectangle 75"/>
          <p:cNvSpPr>
            <a:spLocks noChangeArrowheads="1"/>
          </p:cNvSpPr>
          <p:nvPr/>
        </p:nvSpPr>
        <p:spPr bwMode="auto">
          <a:xfrm>
            <a:off x="4039793" y="2710817"/>
            <a:ext cx="5507476" cy="23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6" name="Line 76"/>
          <p:cNvSpPr>
            <a:spLocks noChangeShapeType="1"/>
          </p:cNvSpPr>
          <p:nvPr/>
        </p:nvSpPr>
        <p:spPr bwMode="auto">
          <a:xfrm>
            <a:off x="4039793" y="3000382"/>
            <a:ext cx="5507476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7" name="Rectangle 77"/>
          <p:cNvSpPr>
            <a:spLocks noChangeArrowheads="1"/>
          </p:cNvSpPr>
          <p:nvPr/>
        </p:nvSpPr>
        <p:spPr bwMode="auto">
          <a:xfrm>
            <a:off x="4039793" y="3000382"/>
            <a:ext cx="5507476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29" name="Right Arrow 114"/>
          <p:cNvSpPr/>
          <p:nvPr/>
        </p:nvSpPr>
        <p:spPr bwMode="auto">
          <a:xfrm>
            <a:off x="1845940" y="1844824"/>
            <a:ext cx="576064" cy="288032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 baseline="-2500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pSp>
        <p:nvGrpSpPr>
          <p:cNvPr id="100" name="Group 7"/>
          <p:cNvGrpSpPr>
            <a:grpSpLocks noGrp="1" noChangeAspect="1"/>
          </p:cNvGrpSpPr>
          <p:nvPr/>
        </p:nvGrpSpPr>
        <p:grpSpPr bwMode="auto">
          <a:xfrm>
            <a:off x="608012" y="4016687"/>
            <a:ext cx="6598644" cy="3629000"/>
            <a:chOff x="2412" y="7154"/>
            <a:chExt cx="9432" cy="4680"/>
          </a:xfrm>
        </p:grpSpPr>
        <p:sp>
          <p:nvSpPr>
            <p:cNvPr id="101" name="AutoShape 8"/>
            <p:cNvSpPr>
              <a:spLocks noChangeAspect="1" noChangeArrowheads="1"/>
            </p:cNvSpPr>
            <p:nvPr/>
          </p:nvSpPr>
          <p:spPr bwMode="auto">
            <a:xfrm>
              <a:off x="2412" y="7154"/>
              <a:ext cx="9432" cy="4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6804" y="7334"/>
              <a:ext cx="1617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Weather</a:t>
              </a:r>
            </a:p>
          </p:txBody>
        </p:sp>
        <p:cxnSp>
          <p:nvCxnSpPr>
            <p:cNvPr id="103" name="AutoShape 13"/>
            <p:cNvCxnSpPr>
              <a:cxnSpLocks noChangeShapeType="1"/>
              <a:stCxn id="102" idx="2"/>
            </p:cNvCxnSpPr>
            <p:nvPr/>
          </p:nvCxnSpPr>
          <p:spPr bwMode="auto">
            <a:xfrm flipH="1">
              <a:off x="4302" y="7874"/>
              <a:ext cx="3132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" name="AutoShape 14"/>
            <p:cNvCxnSpPr>
              <a:cxnSpLocks noChangeShapeType="1"/>
              <a:stCxn id="102" idx="2"/>
            </p:cNvCxnSpPr>
            <p:nvPr/>
          </p:nvCxnSpPr>
          <p:spPr bwMode="auto">
            <a:xfrm flipH="1">
              <a:off x="7074" y="7874"/>
              <a:ext cx="36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5" name="AutoShape 15"/>
            <p:cNvCxnSpPr>
              <a:cxnSpLocks noChangeShapeType="1"/>
              <a:stCxn id="102" idx="2"/>
            </p:cNvCxnSpPr>
            <p:nvPr/>
          </p:nvCxnSpPr>
          <p:spPr bwMode="auto">
            <a:xfrm>
              <a:off x="7434" y="7874"/>
              <a:ext cx="270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5007" y="7692"/>
              <a:ext cx="144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Sunny</a:t>
              </a:r>
            </a:p>
          </p:txBody>
        </p:sp>
        <p:sp>
          <p:nvSpPr>
            <p:cNvPr id="109" name="Text Box 25"/>
            <p:cNvSpPr txBox="1">
              <a:spLocks noChangeArrowheads="1"/>
            </p:cNvSpPr>
            <p:nvPr/>
          </p:nvSpPr>
          <p:spPr bwMode="auto">
            <a:xfrm>
              <a:off x="6981" y="8030"/>
              <a:ext cx="1440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Windy</a:t>
              </a:r>
            </a:p>
          </p:txBody>
        </p:sp>
        <p:sp>
          <p:nvSpPr>
            <p:cNvPr id="110" name="Text Box 26"/>
            <p:cNvSpPr txBox="1">
              <a:spLocks noChangeArrowheads="1"/>
            </p:cNvSpPr>
            <p:nvPr/>
          </p:nvSpPr>
          <p:spPr bwMode="auto">
            <a:xfrm>
              <a:off x="8514" y="7748"/>
              <a:ext cx="144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Rainy</a:t>
              </a:r>
            </a:p>
          </p:txBody>
        </p:sp>
        <p:sp>
          <p:nvSpPr>
            <p:cNvPr id="111" name="Text Box 35"/>
            <p:cNvSpPr txBox="1">
              <a:spLocks noChangeArrowheads="1"/>
            </p:cNvSpPr>
            <p:nvPr/>
          </p:nvSpPr>
          <p:spPr bwMode="auto">
            <a:xfrm>
              <a:off x="3497" y="8449"/>
              <a:ext cx="1332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Tennis</a:t>
              </a:r>
            </a:p>
            <a:p>
              <a:pPr algn="ctr" rtl="0"/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0" name="Text Box 40"/>
            <p:cNvSpPr txBox="1">
              <a:spLocks noChangeArrowheads="1"/>
            </p:cNvSpPr>
            <p:nvPr/>
          </p:nvSpPr>
          <p:spPr bwMode="auto">
            <a:xfrm>
              <a:off x="6468" y="8449"/>
              <a:ext cx="1923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Cinema</a:t>
              </a:r>
            </a:p>
            <a:p>
              <a:pPr algn="ctr" rtl="0"/>
              <a:endParaRPr lang="en-US" dirty="0"/>
            </a:p>
          </p:txBody>
        </p:sp>
        <p:sp>
          <p:nvSpPr>
            <p:cNvPr id="131" name="Text Box 41"/>
            <p:cNvSpPr txBox="1">
              <a:spLocks noChangeArrowheads="1"/>
            </p:cNvSpPr>
            <p:nvPr/>
          </p:nvSpPr>
          <p:spPr bwMode="auto">
            <a:xfrm>
              <a:off x="9604" y="8442"/>
              <a:ext cx="1656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Cinema</a:t>
              </a:r>
            </a:p>
          </p:txBody>
        </p:sp>
      </p:grpSp>
      <p:sp>
        <p:nvSpPr>
          <p:cNvPr id="95" name="Title 1"/>
          <p:cNvSpPr>
            <a:spLocks noGrp="1"/>
          </p:cNvSpPr>
          <p:nvPr>
            <p:ph type="title"/>
          </p:nvPr>
        </p:nvSpPr>
        <p:spPr>
          <a:xfrm>
            <a:off x="1314577" y="316414"/>
            <a:ext cx="9601200" cy="639363"/>
          </a:xfrm>
        </p:spPr>
        <p:txBody>
          <a:bodyPr/>
          <a:lstStyle/>
          <a:p>
            <a:r>
              <a:rPr lang="en-US" dirty="0" smtClean="0"/>
              <a:t>Compare Trees using Test Set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624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34</a:t>
            </a:fld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688897" y="3246060"/>
            <a:ext cx="180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Tree</a:t>
            </a:r>
            <a:endParaRPr lang="he-I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287196" y="3246982"/>
            <a:ext cx="392392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Accuracy =3/4 = 75% 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33"/>
          <p:cNvSpPr>
            <a:spLocks noChangeArrowheads="1"/>
          </p:cNvSpPr>
          <p:nvPr/>
        </p:nvSpPr>
        <p:spPr bwMode="auto">
          <a:xfrm>
            <a:off x="8573319" y="2725224"/>
            <a:ext cx="8399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Stay in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AutoShape 3"/>
          <p:cNvSpPr>
            <a:spLocks noChangeAspect="1" noChangeArrowheads="1" noTextEdit="1"/>
          </p:cNvSpPr>
          <p:nvPr/>
        </p:nvSpPr>
        <p:spPr bwMode="auto">
          <a:xfrm>
            <a:off x="2494013" y="1268761"/>
            <a:ext cx="7056139" cy="17561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5" name="Rectangle 5"/>
          <p:cNvSpPr>
            <a:spLocks noChangeArrowheads="1"/>
          </p:cNvSpPr>
          <p:nvPr/>
        </p:nvSpPr>
        <p:spPr bwMode="auto">
          <a:xfrm>
            <a:off x="2505538" y="1280285"/>
            <a:ext cx="7033089" cy="57912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6" name="Rectangle 6"/>
          <p:cNvSpPr>
            <a:spLocks noChangeArrowheads="1"/>
          </p:cNvSpPr>
          <p:nvPr/>
        </p:nvSpPr>
        <p:spPr bwMode="auto">
          <a:xfrm>
            <a:off x="2505538" y="2434218"/>
            <a:ext cx="7033089" cy="29100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7" name="Rectangle 7"/>
          <p:cNvSpPr>
            <a:spLocks noChangeArrowheads="1"/>
          </p:cNvSpPr>
          <p:nvPr/>
        </p:nvSpPr>
        <p:spPr bwMode="auto">
          <a:xfrm>
            <a:off x="2596004" y="1271642"/>
            <a:ext cx="11974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Weekend 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Rectangle 8"/>
          <p:cNvSpPr>
            <a:spLocks noChangeArrowheads="1"/>
          </p:cNvSpPr>
          <p:nvPr/>
        </p:nvSpPr>
        <p:spPr bwMode="auto">
          <a:xfrm>
            <a:off x="2593244" y="1571290"/>
            <a:ext cx="12246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(Example)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Rectangle 9"/>
          <p:cNvSpPr>
            <a:spLocks noChangeArrowheads="1"/>
          </p:cNvSpPr>
          <p:nvPr/>
        </p:nvSpPr>
        <p:spPr bwMode="auto">
          <a:xfrm>
            <a:off x="4151980" y="1571290"/>
            <a:ext cx="1011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Weather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Rectangle 10"/>
          <p:cNvSpPr>
            <a:spLocks noChangeArrowheads="1"/>
          </p:cNvSpPr>
          <p:nvPr/>
        </p:nvSpPr>
        <p:spPr bwMode="auto">
          <a:xfrm>
            <a:off x="5884984" y="1571290"/>
            <a:ext cx="9409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Parents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11"/>
          <p:cNvSpPr>
            <a:spLocks noChangeArrowheads="1"/>
          </p:cNvSpPr>
          <p:nvPr/>
        </p:nvSpPr>
        <p:spPr bwMode="auto">
          <a:xfrm>
            <a:off x="7067755" y="1571290"/>
            <a:ext cx="8127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Money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12"/>
          <p:cNvSpPr>
            <a:spLocks noChangeArrowheads="1"/>
          </p:cNvSpPr>
          <p:nvPr/>
        </p:nvSpPr>
        <p:spPr bwMode="auto">
          <a:xfrm>
            <a:off x="8233219" y="1271642"/>
            <a:ext cx="11397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Decision 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13"/>
          <p:cNvSpPr>
            <a:spLocks noChangeArrowheads="1"/>
          </p:cNvSpPr>
          <p:nvPr/>
        </p:nvSpPr>
        <p:spPr bwMode="auto">
          <a:xfrm>
            <a:off x="8249160" y="1571290"/>
            <a:ext cx="8544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(Class)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Rectangle 14"/>
          <p:cNvSpPr>
            <a:spLocks noChangeArrowheads="1"/>
          </p:cNvSpPr>
          <p:nvPr/>
        </p:nvSpPr>
        <p:spPr bwMode="auto">
          <a:xfrm>
            <a:off x="2636513" y="1870939"/>
            <a:ext cx="5273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he-I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Rectangle 15"/>
          <p:cNvSpPr>
            <a:spLocks noChangeArrowheads="1"/>
          </p:cNvSpPr>
          <p:nvPr/>
        </p:nvSpPr>
        <p:spPr bwMode="auto">
          <a:xfrm>
            <a:off x="4656126" y="1865176"/>
            <a:ext cx="7277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Sunny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Rectangle 16"/>
          <p:cNvSpPr>
            <a:spLocks noChangeArrowheads="1"/>
          </p:cNvSpPr>
          <p:nvPr/>
        </p:nvSpPr>
        <p:spPr bwMode="auto">
          <a:xfrm>
            <a:off x="6258184" y="1865176"/>
            <a:ext cx="4424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Yes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Rectangle 17"/>
          <p:cNvSpPr>
            <a:spLocks noChangeArrowheads="1"/>
          </p:cNvSpPr>
          <p:nvPr/>
        </p:nvSpPr>
        <p:spPr bwMode="auto">
          <a:xfrm>
            <a:off x="7387644" y="1865176"/>
            <a:ext cx="5418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Poor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Rectangle 18"/>
          <p:cNvSpPr>
            <a:spLocks noChangeArrowheads="1"/>
          </p:cNvSpPr>
          <p:nvPr/>
        </p:nvSpPr>
        <p:spPr bwMode="auto">
          <a:xfrm>
            <a:off x="8486757" y="1859414"/>
            <a:ext cx="9265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Cinema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9" name="Rectangle 19"/>
          <p:cNvSpPr>
            <a:spLocks noChangeArrowheads="1"/>
          </p:cNvSpPr>
          <p:nvPr/>
        </p:nvSpPr>
        <p:spPr bwMode="auto">
          <a:xfrm>
            <a:off x="2636513" y="2153299"/>
            <a:ext cx="5273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he-I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15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Rectangle 20"/>
          <p:cNvSpPr>
            <a:spLocks noChangeArrowheads="1"/>
          </p:cNvSpPr>
          <p:nvPr/>
        </p:nvSpPr>
        <p:spPr bwMode="auto">
          <a:xfrm>
            <a:off x="4656126" y="2153299"/>
            <a:ext cx="7277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Sunny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Rectangle 21"/>
          <p:cNvSpPr>
            <a:spLocks noChangeArrowheads="1"/>
          </p:cNvSpPr>
          <p:nvPr/>
        </p:nvSpPr>
        <p:spPr bwMode="auto">
          <a:xfrm>
            <a:off x="6318693" y="2153299"/>
            <a:ext cx="3286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82" name="Rectangle 22"/>
          <p:cNvSpPr>
            <a:spLocks noChangeArrowheads="1"/>
          </p:cNvSpPr>
          <p:nvPr/>
        </p:nvSpPr>
        <p:spPr bwMode="auto">
          <a:xfrm>
            <a:off x="7400489" y="2153299"/>
            <a:ext cx="514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Rich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Rectangle 23"/>
          <p:cNvSpPr>
            <a:spLocks noChangeArrowheads="1"/>
          </p:cNvSpPr>
          <p:nvPr/>
        </p:nvSpPr>
        <p:spPr bwMode="auto">
          <a:xfrm>
            <a:off x="8535721" y="2147537"/>
            <a:ext cx="8271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Tennis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Rectangle 24"/>
          <p:cNvSpPr>
            <a:spLocks noChangeArrowheads="1"/>
          </p:cNvSpPr>
          <p:nvPr/>
        </p:nvSpPr>
        <p:spPr bwMode="auto">
          <a:xfrm>
            <a:off x="2636513" y="2447185"/>
            <a:ext cx="5273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he-I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16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Rectangle 25"/>
          <p:cNvSpPr>
            <a:spLocks noChangeArrowheads="1"/>
          </p:cNvSpPr>
          <p:nvPr/>
        </p:nvSpPr>
        <p:spPr bwMode="auto">
          <a:xfrm>
            <a:off x="4667671" y="2442863"/>
            <a:ext cx="713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Windy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Rectangle 26"/>
          <p:cNvSpPr>
            <a:spLocks noChangeArrowheads="1"/>
          </p:cNvSpPr>
          <p:nvPr/>
        </p:nvSpPr>
        <p:spPr bwMode="auto">
          <a:xfrm>
            <a:off x="6318693" y="2442863"/>
            <a:ext cx="3286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Rectangle 27"/>
          <p:cNvSpPr>
            <a:spLocks noChangeArrowheads="1"/>
          </p:cNvSpPr>
          <p:nvPr/>
        </p:nvSpPr>
        <p:spPr bwMode="auto">
          <a:xfrm>
            <a:off x="7400489" y="2442863"/>
            <a:ext cx="514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Rich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88" name="Rectangle 28"/>
          <p:cNvSpPr>
            <a:spLocks noChangeArrowheads="1"/>
          </p:cNvSpPr>
          <p:nvPr/>
        </p:nvSpPr>
        <p:spPr bwMode="auto">
          <a:xfrm>
            <a:off x="8486757" y="2437101"/>
            <a:ext cx="9265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Cinema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Rectangle 29"/>
          <p:cNvSpPr>
            <a:spLocks noChangeArrowheads="1"/>
          </p:cNvSpPr>
          <p:nvPr/>
        </p:nvSpPr>
        <p:spPr bwMode="auto">
          <a:xfrm>
            <a:off x="2636513" y="2730986"/>
            <a:ext cx="5273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he-I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17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0" name="Rectangle 30"/>
          <p:cNvSpPr>
            <a:spLocks noChangeArrowheads="1"/>
          </p:cNvSpPr>
          <p:nvPr/>
        </p:nvSpPr>
        <p:spPr bwMode="auto">
          <a:xfrm>
            <a:off x="4693524" y="2730986"/>
            <a:ext cx="6572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Rainy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91" name="Rectangle 31"/>
          <p:cNvSpPr>
            <a:spLocks noChangeArrowheads="1"/>
          </p:cNvSpPr>
          <p:nvPr/>
        </p:nvSpPr>
        <p:spPr bwMode="auto">
          <a:xfrm>
            <a:off x="6258184" y="2730986"/>
            <a:ext cx="4424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Yes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Rectangle 32"/>
          <p:cNvSpPr>
            <a:spLocks noChangeArrowheads="1"/>
          </p:cNvSpPr>
          <p:nvPr/>
        </p:nvSpPr>
        <p:spPr bwMode="auto">
          <a:xfrm>
            <a:off x="7387644" y="2730986"/>
            <a:ext cx="5418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Poor</a:t>
            </a: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93" name="Rectangle 33"/>
          <p:cNvSpPr>
            <a:spLocks noChangeArrowheads="1"/>
          </p:cNvSpPr>
          <p:nvPr/>
        </p:nvSpPr>
        <p:spPr bwMode="auto">
          <a:xfrm>
            <a:off x="8486757" y="2725224"/>
            <a:ext cx="9265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Cinema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Line 34"/>
          <p:cNvSpPr>
            <a:spLocks noChangeShapeType="1"/>
          </p:cNvSpPr>
          <p:nvPr/>
        </p:nvSpPr>
        <p:spPr bwMode="auto">
          <a:xfrm>
            <a:off x="2494013" y="1268761"/>
            <a:ext cx="1441" cy="5776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95" name="Rectangle 35"/>
          <p:cNvSpPr>
            <a:spLocks noChangeArrowheads="1"/>
          </p:cNvSpPr>
          <p:nvPr/>
        </p:nvSpPr>
        <p:spPr bwMode="auto">
          <a:xfrm>
            <a:off x="2494012" y="1268761"/>
            <a:ext cx="23050" cy="5776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96" name="Line 36"/>
          <p:cNvSpPr>
            <a:spLocks noChangeShapeType="1"/>
          </p:cNvSpPr>
          <p:nvPr/>
        </p:nvSpPr>
        <p:spPr bwMode="auto">
          <a:xfrm>
            <a:off x="2517062" y="1846448"/>
            <a:ext cx="1522732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97" name="Rectangle 37"/>
          <p:cNvSpPr>
            <a:spLocks noChangeArrowheads="1"/>
          </p:cNvSpPr>
          <p:nvPr/>
        </p:nvSpPr>
        <p:spPr bwMode="auto">
          <a:xfrm>
            <a:off x="2517062" y="1846448"/>
            <a:ext cx="1522732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98" name="Line 38"/>
          <p:cNvSpPr>
            <a:spLocks noChangeShapeType="1"/>
          </p:cNvSpPr>
          <p:nvPr/>
        </p:nvSpPr>
        <p:spPr bwMode="auto">
          <a:xfrm>
            <a:off x="4039794" y="1291811"/>
            <a:ext cx="1441" cy="55463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99" name="Rectangle 39"/>
          <p:cNvSpPr>
            <a:spLocks noChangeArrowheads="1"/>
          </p:cNvSpPr>
          <p:nvPr/>
        </p:nvSpPr>
        <p:spPr bwMode="auto">
          <a:xfrm>
            <a:off x="4039794" y="1291811"/>
            <a:ext cx="21609" cy="5546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0" name="Line 40"/>
          <p:cNvSpPr>
            <a:spLocks noChangeShapeType="1"/>
          </p:cNvSpPr>
          <p:nvPr/>
        </p:nvSpPr>
        <p:spPr bwMode="auto">
          <a:xfrm>
            <a:off x="2517062" y="2134571"/>
            <a:ext cx="1522732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1" name="Rectangle 41"/>
          <p:cNvSpPr>
            <a:spLocks noChangeArrowheads="1"/>
          </p:cNvSpPr>
          <p:nvPr/>
        </p:nvSpPr>
        <p:spPr bwMode="auto">
          <a:xfrm>
            <a:off x="2517062" y="2134571"/>
            <a:ext cx="1522732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2" name="Line 42"/>
          <p:cNvSpPr>
            <a:spLocks noChangeShapeType="1"/>
          </p:cNvSpPr>
          <p:nvPr/>
        </p:nvSpPr>
        <p:spPr bwMode="auto">
          <a:xfrm>
            <a:off x="4039794" y="1868056"/>
            <a:ext cx="1441" cy="26651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3" name="Rectangle 43"/>
          <p:cNvSpPr>
            <a:spLocks noChangeArrowheads="1"/>
          </p:cNvSpPr>
          <p:nvPr/>
        </p:nvSpPr>
        <p:spPr bwMode="auto">
          <a:xfrm>
            <a:off x="4039794" y="1868056"/>
            <a:ext cx="21609" cy="266514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4" name="Line 44"/>
          <p:cNvSpPr>
            <a:spLocks noChangeShapeType="1"/>
          </p:cNvSpPr>
          <p:nvPr/>
        </p:nvSpPr>
        <p:spPr bwMode="auto">
          <a:xfrm>
            <a:off x="2517062" y="2422694"/>
            <a:ext cx="1522732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5" name="Rectangle 45"/>
          <p:cNvSpPr>
            <a:spLocks noChangeArrowheads="1"/>
          </p:cNvSpPr>
          <p:nvPr/>
        </p:nvSpPr>
        <p:spPr bwMode="auto">
          <a:xfrm>
            <a:off x="2517062" y="2422693"/>
            <a:ext cx="1522732" cy="23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6" name="Line 46"/>
          <p:cNvSpPr>
            <a:spLocks noChangeShapeType="1"/>
          </p:cNvSpPr>
          <p:nvPr/>
        </p:nvSpPr>
        <p:spPr bwMode="auto">
          <a:xfrm>
            <a:off x="4039794" y="2156180"/>
            <a:ext cx="1441" cy="26651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7" name="Rectangle 47"/>
          <p:cNvSpPr>
            <a:spLocks noChangeArrowheads="1"/>
          </p:cNvSpPr>
          <p:nvPr/>
        </p:nvSpPr>
        <p:spPr bwMode="auto">
          <a:xfrm>
            <a:off x="4039794" y="2156180"/>
            <a:ext cx="21609" cy="266514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8" name="Line 48"/>
          <p:cNvSpPr>
            <a:spLocks noChangeShapeType="1"/>
          </p:cNvSpPr>
          <p:nvPr/>
        </p:nvSpPr>
        <p:spPr bwMode="auto">
          <a:xfrm>
            <a:off x="2517062" y="2710818"/>
            <a:ext cx="1522732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9" name="Rectangle 49"/>
          <p:cNvSpPr>
            <a:spLocks noChangeArrowheads="1"/>
          </p:cNvSpPr>
          <p:nvPr/>
        </p:nvSpPr>
        <p:spPr bwMode="auto">
          <a:xfrm>
            <a:off x="2517062" y="2710817"/>
            <a:ext cx="1522732" cy="23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0" name="Line 50"/>
          <p:cNvSpPr>
            <a:spLocks noChangeShapeType="1"/>
          </p:cNvSpPr>
          <p:nvPr/>
        </p:nvSpPr>
        <p:spPr bwMode="auto">
          <a:xfrm>
            <a:off x="4039794" y="2445744"/>
            <a:ext cx="1441" cy="26507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1" name="Rectangle 51"/>
          <p:cNvSpPr>
            <a:spLocks noChangeArrowheads="1"/>
          </p:cNvSpPr>
          <p:nvPr/>
        </p:nvSpPr>
        <p:spPr bwMode="auto">
          <a:xfrm>
            <a:off x="4039794" y="2445744"/>
            <a:ext cx="21609" cy="26507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2" name="Line 52"/>
          <p:cNvSpPr>
            <a:spLocks noChangeShapeType="1"/>
          </p:cNvSpPr>
          <p:nvPr/>
        </p:nvSpPr>
        <p:spPr bwMode="auto">
          <a:xfrm>
            <a:off x="2517062" y="3000382"/>
            <a:ext cx="1522732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3" name="Rectangle 53"/>
          <p:cNvSpPr>
            <a:spLocks noChangeArrowheads="1"/>
          </p:cNvSpPr>
          <p:nvPr/>
        </p:nvSpPr>
        <p:spPr bwMode="auto">
          <a:xfrm>
            <a:off x="2517062" y="3000382"/>
            <a:ext cx="1522732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4" name="Line 54"/>
          <p:cNvSpPr>
            <a:spLocks noChangeShapeType="1"/>
          </p:cNvSpPr>
          <p:nvPr/>
        </p:nvSpPr>
        <p:spPr bwMode="auto">
          <a:xfrm>
            <a:off x="2494013" y="1846448"/>
            <a:ext cx="1441" cy="117554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5" name="Rectangle 55"/>
          <p:cNvSpPr>
            <a:spLocks noChangeArrowheads="1"/>
          </p:cNvSpPr>
          <p:nvPr/>
        </p:nvSpPr>
        <p:spPr bwMode="auto">
          <a:xfrm>
            <a:off x="2494012" y="1846448"/>
            <a:ext cx="23050" cy="117554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6" name="Line 56"/>
          <p:cNvSpPr>
            <a:spLocks noChangeShapeType="1"/>
          </p:cNvSpPr>
          <p:nvPr/>
        </p:nvSpPr>
        <p:spPr bwMode="auto">
          <a:xfrm>
            <a:off x="4039794" y="2733867"/>
            <a:ext cx="1441" cy="26651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7" name="Rectangle 57"/>
          <p:cNvSpPr>
            <a:spLocks noChangeArrowheads="1"/>
          </p:cNvSpPr>
          <p:nvPr/>
        </p:nvSpPr>
        <p:spPr bwMode="auto">
          <a:xfrm>
            <a:off x="4039794" y="2733867"/>
            <a:ext cx="21609" cy="266514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8" name="Line 58"/>
          <p:cNvSpPr>
            <a:spLocks noChangeShapeType="1"/>
          </p:cNvSpPr>
          <p:nvPr/>
        </p:nvSpPr>
        <p:spPr bwMode="auto">
          <a:xfrm>
            <a:off x="5769975" y="1291810"/>
            <a:ext cx="1441" cy="17301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9" name="Rectangle 59"/>
          <p:cNvSpPr>
            <a:spLocks noChangeArrowheads="1"/>
          </p:cNvSpPr>
          <p:nvPr/>
        </p:nvSpPr>
        <p:spPr bwMode="auto">
          <a:xfrm>
            <a:off x="5769974" y="1291810"/>
            <a:ext cx="23050" cy="173018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0" name="Line 60"/>
          <p:cNvSpPr>
            <a:spLocks noChangeShapeType="1"/>
          </p:cNvSpPr>
          <p:nvPr/>
        </p:nvSpPr>
        <p:spPr bwMode="auto">
          <a:xfrm>
            <a:off x="6948399" y="1291810"/>
            <a:ext cx="1441" cy="17301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1" name="Rectangle 61"/>
          <p:cNvSpPr>
            <a:spLocks noChangeArrowheads="1"/>
          </p:cNvSpPr>
          <p:nvPr/>
        </p:nvSpPr>
        <p:spPr bwMode="auto">
          <a:xfrm>
            <a:off x="6948398" y="1291810"/>
            <a:ext cx="23050" cy="173018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2" name="Line 62"/>
          <p:cNvSpPr>
            <a:spLocks noChangeShapeType="1"/>
          </p:cNvSpPr>
          <p:nvPr/>
        </p:nvSpPr>
        <p:spPr bwMode="auto">
          <a:xfrm>
            <a:off x="8128264" y="1291810"/>
            <a:ext cx="1441" cy="17301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3" name="Rectangle 63"/>
          <p:cNvSpPr>
            <a:spLocks noChangeArrowheads="1"/>
          </p:cNvSpPr>
          <p:nvPr/>
        </p:nvSpPr>
        <p:spPr bwMode="auto">
          <a:xfrm>
            <a:off x="8128264" y="1291810"/>
            <a:ext cx="21609" cy="173018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4" name="Line 64"/>
          <p:cNvSpPr>
            <a:spLocks noChangeShapeType="1"/>
          </p:cNvSpPr>
          <p:nvPr/>
        </p:nvSpPr>
        <p:spPr bwMode="auto">
          <a:xfrm>
            <a:off x="9525662" y="1291810"/>
            <a:ext cx="1441" cy="17301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5" name="Rectangle 65"/>
          <p:cNvSpPr>
            <a:spLocks noChangeArrowheads="1"/>
          </p:cNvSpPr>
          <p:nvPr/>
        </p:nvSpPr>
        <p:spPr bwMode="auto">
          <a:xfrm>
            <a:off x="9525662" y="1291810"/>
            <a:ext cx="21609" cy="173018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6" name="Line 66"/>
          <p:cNvSpPr>
            <a:spLocks noChangeShapeType="1"/>
          </p:cNvSpPr>
          <p:nvPr/>
        </p:nvSpPr>
        <p:spPr bwMode="auto">
          <a:xfrm>
            <a:off x="2517062" y="1268761"/>
            <a:ext cx="7030208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7" name="Rectangle 67"/>
          <p:cNvSpPr>
            <a:spLocks noChangeArrowheads="1"/>
          </p:cNvSpPr>
          <p:nvPr/>
        </p:nvSpPr>
        <p:spPr bwMode="auto">
          <a:xfrm>
            <a:off x="2517062" y="1268760"/>
            <a:ext cx="7030208" cy="23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8" name="Line 68"/>
          <p:cNvSpPr>
            <a:spLocks noChangeShapeType="1"/>
          </p:cNvSpPr>
          <p:nvPr/>
        </p:nvSpPr>
        <p:spPr bwMode="auto">
          <a:xfrm>
            <a:off x="4039793" y="1846448"/>
            <a:ext cx="5507476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9" name="Rectangle 69"/>
          <p:cNvSpPr>
            <a:spLocks noChangeArrowheads="1"/>
          </p:cNvSpPr>
          <p:nvPr/>
        </p:nvSpPr>
        <p:spPr bwMode="auto">
          <a:xfrm>
            <a:off x="4039793" y="1846448"/>
            <a:ext cx="5507476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0" name="Line 70"/>
          <p:cNvSpPr>
            <a:spLocks noChangeShapeType="1"/>
          </p:cNvSpPr>
          <p:nvPr/>
        </p:nvSpPr>
        <p:spPr bwMode="auto">
          <a:xfrm>
            <a:off x="4039793" y="2134571"/>
            <a:ext cx="5507476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1" name="Rectangle 71"/>
          <p:cNvSpPr>
            <a:spLocks noChangeArrowheads="1"/>
          </p:cNvSpPr>
          <p:nvPr/>
        </p:nvSpPr>
        <p:spPr bwMode="auto">
          <a:xfrm>
            <a:off x="4039793" y="2134571"/>
            <a:ext cx="5507476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2" name="Line 72"/>
          <p:cNvSpPr>
            <a:spLocks noChangeShapeType="1"/>
          </p:cNvSpPr>
          <p:nvPr/>
        </p:nvSpPr>
        <p:spPr bwMode="auto">
          <a:xfrm>
            <a:off x="4039793" y="2422694"/>
            <a:ext cx="5507476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3" name="Rectangle 73"/>
          <p:cNvSpPr>
            <a:spLocks noChangeArrowheads="1"/>
          </p:cNvSpPr>
          <p:nvPr/>
        </p:nvSpPr>
        <p:spPr bwMode="auto">
          <a:xfrm>
            <a:off x="4039793" y="2422693"/>
            <a:ext cx="5507476" cy="23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4" name="Line 74"/>
          <p:cNvSpPr>
            <a:spLocks noChangeShapeType="1"/>
          </p:cNvSpPr>
          <p:nvPr/>
        </p:nvSpPr>
        <p:spPr bwMode="auto">
          <a:xfrm>
            <a:off x="4039793" y="2710818"/>
            <a:ext cx="5507476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5" name="Rectangle 75"/>
          <p:cNvSpPr>
            <a:spLocks noChangeArrowheads="1"/>
          </p:cNvSpPr>
          <p:nvPr/>
        </p:nvSpPr>
        <p:spPr bwMode="auto">
          <a:xfrm>
            <a:off x="4039793" y="2710817"/>
            <a:ext cx="5507476" cy="23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6" name="Line 76"/>
          <p:cNvSpPr>
            <a:spLocks noChangeShapeType="1"/>
          </p:cNvSpPr>
          <p:nvPr/>
        </p:nvSpPr>
        <p:spPr bwMode="auto">
          <a:xfrm>
            <a:off x="4039793" y="3000382"/>
            <a:ext cx="5507476" cy="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7" name="Rectangle 77"/>
          <p:cNvSpPr>
            <a:spLocks noChangeArrowheads="1"/>
          </p:cNvSpPr>
          <p:nvPr/>
        </p:nvSpPr>
        <p:spPr bwMode="auto">
          <a:xfrm>
            <a:off x="4039793" y="3000382"/>
            <a:ext cx="5507476" cy="2160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29" name="Right Arrow 114"/>
          <p:cNvSpPr/>
          <p:nvPr/>
        </p:nvSpPr>
        <p:spPr bwMode="auto">
          <a:xfrm>
            <a:off x="1845940" y="1844824"/>
            <a:ext cx="576064" cy="288032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 baseline="-2500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pSp>
        <p:nvGrpSpPr>
          <p:cNvPr id="94" name="Group 7"/>
          <p:cNvGrpSpPr>
            <a:grpSpLocks noGrp="1" noChangeAspect="1"/>
          </p:cNvGrpSpPr>
          <p:nvPr/>
        </p:nvGrpSpPr>
        <p:grpSpPr bwMode="auto">
          <a:xfrm>
            <a:off x="1579004" y="3645024"/>
            <a:ext cx="7263590" cy="3212976"/>
            <a:chOff x="2047" y="7154"/>
            <a:chExt cx="9932" cy="4680"/>
          </a:xfrm>
        </p:grpSpPr>
        <p:sp>
          <p:nvSpPr>
            <p:cNvPr id="95" name="AutoShape 8"/>
            <p:cNvSpPr>
              <a:spLocks noChangeAspect="1" noChangeArrowheads="1"/>
            </p:cNvSpPr>
            <p:nvPr/>
          </p:nvSpPr>
          <p:spPr bwMode="auto">
            <a:xfrm>
              <a:off x="2412" y="7154"/>
              <a:ext cx="9432" cy="4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9"/>
            <p:cNvSpPr>
              <a:spLocks noChangeArrowheads="1"/>
            </p:cNvSpPr>
            <p:nvPr/>
          </p:nvSpPr>
          <p:spPr bwMode="auto">
            <a:xfrm>
              <a:off x="6804" y="7334"/>
              <a:ext cx="1521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Weather</a:t>
              </a:r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auto">
            <a:xfrm>
              <a:off x="3672" y="841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Parents</a:t>
              </a:r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auto">
            <a:xfrm>
              <a:off x="6444" y="841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Parents</a:t>
              </a:r>
              <a:endParaRPr lang="en-US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auto">
            <a:xfrm>
              <a:off x="9504" y="841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Money</a:t>
              </a:r>
            </a:p>
          </p:txBody>
        </p:sp>
        <p:cxnSp>
          <p:nvCxnSpPr>
            <p:cNvPr id="100" name="AutoShape 13"/>
            <p:cNvCxnSpPr>
              <a:cxnSpLocks noChangeShapeType="1"/>
              <a:stCxn id="96" idx="2"/>
              <a:endCxn id="97" idx="0"/>
            </p:cNvCxnSpPr>
            <p:nvPr/>
          </p:nvCxnSpPr>
          <p:spPr bwMode="auto">
            <a:xfrm flipH="1">
              <a:off x="4302" y="7874"/>
              <a:ext cx="3132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6" name="AutoShape 14"/>
            <p:cNvCxnSpPr>
              <a:cxnSpLocks noChangeShapeType="1"/>
              <a:stCxn id="96" idx="2"/>
              <a:endCxn id="98" idx="0"/>
            </p:cNvCxnSpPr>
            <p:nvPr/>
          </p:nvCxnSpPr>
          <p:spPr bwMode="auto">
            <a:xfrm flipH="1">
              <a:off x="7074" y="7874"/>
              <a:ext cx="36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7" name="AutoShape 15"/>
            <p:cNvCxnSpPr>
              <a:cxnSpLocks noChangeShapeType="1"/>
              <a:stCxn id="96" idx="2"/>
              <a:endCxn id="99" idx="0"/>
            </p:cNvCxnSpPr>
            <p:nvPr/>
          </p:nvCxnSpPr>
          <p:spPr bwMode="auto">
            <a:xfrm>
              <a:off x="7434" y="7874"/>
              <a:ext cx="270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14" name="Rectangle 16"/>
            <p:cNvSpPr>
              <a:spLocks noChangeArrowheads="1"/>
            </p:cNvSpPr>
            <p:nvPr/>
          </p:nvSpPr>
          <p:spPr bwMode="auto">
            <a:xfrm>
              <a:off x="5905" y="9494"/>
              <a:ext cx="1259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Money</a:t>
              </a:r>
            </a:p>
          </p:txBody>
        </p:sp>
        <p:cxnSp>
          <p:nvCxnSpPr>
            <p:cNvPr id="115" name="AutoShape 17"/>
            <p:cNvCxnSpPr>
              <a:cxnSpLocks noChangeShapeType="1"/>
              <a:stCxn id="98" idx="2"/>
              <a:endCxn id="114" idx="0"/>
            </p:cNvCxnSpPr>
            <p:nvPr/>
          </p:nvCxnSpPr>
          <p:spPr bwMode="auto">
            <a:xfrm flipH="1">
              <a:off x="6535" y="8954"/>
              <a:ext cx="539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6" name="AutoShape 18"/>
            <p:cNvCxnSpPr>
              <a:cxnSpLocks noChangeShapeType="1"/>
              <a:stCxn id="97" idx="2"/>
            </p:cNvCxnSpPr>
            <p:nvPr/>
          </p:nvCxnSpPr>
          <p:spPr bwMode="auto">
            <a:xfrm flipH="1">
              <a:off x="3487" y="8954"/>
              <a:ext cx="815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7" name="AutoShape 19"/>
            <p:cNvCxnSpPr>
              <a:cxnSpLocks noChangeShapeType="1"/>
              <a:stCxn id="97" idx="2"/>
              <a:endCxn id="136" idx="0"/>
            </p:cNvCxnSpPr>
            <p:nvPr/>
          </p:nvCxnSpPr>
          <p:spPr bwMode="auto">
            <a:xfrm>
              <a:off x="4302" y="8954"/>
              <a:ext cx="216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8" name="AutoShape 20"/>
            <p:cNvCxnSpPr>
              <a:cxnSpLocks noChangeShapeType="1"/>
              <a:stCxn id="114" idx="2"/>
            </p:cNvCxnSpPr>
            <p:nvPr/>
          </p:nvCxnSpPr>
          <p:spPr bwMode="auto">
            <a:xfrm flipH="1">
              <a:off x="5905" y="10034"/>
              <a:ext cx="630" cy="5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9" name="AutoShape 21"/>
            <p:cNvCxnSpPr>
              <a:cxnSpLocks noChangeShapeType="1"/>
              <a:stCxn id="114" idx="2"/>
            </p:cNvCxnSpPr>
            <p:nvPr/>
          </p:nvCxnSpPr>
          <p:spPr bwMode="auto">
            <a:xfrm>
              <a:off x="6535" y="10034"/>
              <a:ext cx="449" cy="5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0" name="AutoShape 22"/>
            <p:cNvCxnSpPr>
              <a:cxnSpLocks noChangeShapeType="1"/>
              <a:stCxn id="99" idx="2"/>
            </p:cNvCxnSpPr>
            <p:nvPr/>
          </p:nvCxnSpPr>
          <p:spPr bwMode="auto">
            <a:xfrm flipH="1">
              <a:off x="9685" y="8954"/>
              <a:ext cx="449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1" name="AutoShape 23"/>
            <p:cNvCxnSpPr>
              <a:cxnSpLocks noChangeShapeType="1"/>
              <a:stCxn id="99" idx="2"/>
            </p:cNvCxnSpPr>
            <p:nvPr/>
          </p:nvCxnSpPr>
          <p:spPr bwMode="auto">
            <a:xfrm>
              <a:off x="10134" y="8954"/>
              <a:ext cx="27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5121" y="7603"/>
              <a:ext cx="144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Sunny</a:t>
              </a:r>
            </a:p>
          </p:txBody>
        </p:sp>
        <p:sp>
          <p:nvSpPr>
            <p:cNvPr id="123" name="Text Box 25"/>
            <p:cNvSpPr txBox="1">
              <a:spLocks noChangeArrowheads="1"/>
            </p:cNvSpPr>
            <p:nvPr/>
          </p:nvSpPr>
          <p:spPr bwMode="auto">
            <a:xfrm>
              <a:off x="6879" y="8006"/>
              <a:ext cx="1440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Windy</a:t>
              </a:r>
            </a:p>
          </p:txBody>
        </p:sp>
        <p:sp>
          <p:nvSpPr>
            <p:cNvPr id="124" name="Text Box 26"/>
            <p:cNvSpPr txBox="1">
              <a:spLocks noChangeArrowheads="1"/>
            </p:cNvSpPr>
            <p:nvPr/>
          </p:nvSpPr>
          <p:spPr bwMode="auto">
            <a:xfrm>
              <a:off x="8502" y="7730"/>
              <a:ext cx="144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Rainy</a:t>
              </a:r>
            </a:p>
          </p:txBody>
        </p:sp>
        <p:sp>
          <p:nvSpPr>
            <p:cNvPr id="125" name="Text Box 27"/>
            <p:cNvSpPr txBox="1">
              <a:spLocks noChangeArrowheads="1"/>
            </p:cNvSpPr>
            <p:nvPr/>
          </p:nvSpPr>
          <p:spPr bwMode="auto">
            <a:xfrm>
              <a:off x="3297" y="8954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26" name="Text Box 28"/>
            <p:cNvSpPr txBox="1">
              <a:spLocks noChangeArrowheads="1"/>
            </p:cNvSpPr>
            <p:nvPr/>
          </p:nvSpPr>
          <p:spPr bwMode="auto">
            <a:xfrm>
              <a:off x="4464" y="8954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127" name="Text Box 29"/>
            <p:cNvSpPr txBox="1">
              <a:spLocks noChangeArrowheads="1"/>
            </p:cNvSpPr>
            <p:nvPr/>
          </p:nvSpPr>
          <p:spPr bwMode="auto">
            <a:xfrm>
              <a:off x="6294" y="8969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No</a:t>
              </a:r>
            </a:p>
          </p:txBody>
        </p:sp>
        <p:cxnSp>
          <p:nvCxnSpPr>
            <p:cNvPr id="128" name="AutoShape 30"/>
            <p:cNvCxnSpPr>
              <a:cxnSpLocks noChangeShapeType="1"/>
              <a:stCxn id="98" idx="2"/>
            </p:cNvCxnSpPr>
            <p:nvPr/>
          </p:nvCxnSpPr>
          <p:spPr bwMode="auto">
            <a:xfrm>
              <a:off x="7074" y="8954"/>
              <a:ext cx="63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32" name="Text Box 31"/>
            <p:cNvSpPr txBox="1">
              <a:spLocks noChangeArrowheads="1"/>
            </p:cNvSpPr>
            <p:nvPr/>
          </p:nvSpPr>
          <p:spPr bwMode="auto">
            <a:xfrm>
              <a:off x="7299" y="8984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33" name="Text Box 32"/>
            <p:cNvSpPr txBox="1">
              <a:spLocks noChangeArrowheads="1"/>
            </p:cNvSpPr>
            <p:nvPr/>
          </p:nvSpPr>
          <p:spPr bwMode="auto">
            <a:xfrm>
              <a:off x="9090" y="8948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Rich</a:t>
              </a:r>
            </a:p>
          </p:txBody>
        </p:sp>
        <p:sp>
          <p:nvSpPr>
            <p:cNvPr id="134" name="Text Box 33"/>
            <p:cNvSpPr txBox="1">
              <a:spLocks noChangeArrowheads="1"/>
            </p:cNvSpPr>
            <p:nvPr/>
          </p:nvSpPr>
          <p:spPr bwMode="auto">
            <a:xfrm>
              <a:off x="10224" y="8954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Poor</a:t>
              </a:r>
            </a:p>
          </p:txBody>
        </p:sp>
        <p:sp>
          <p:nvSpPr>
            <p:cNvPr id="135" name="Text Box 34"/>
            <p:cNvSpPr txBox="1">
              <a:spLocks noChangeArrowheads="1"/>
            </p:cNvSpPr>
            <p:nvPr/>
          </p:nvSpPr>
          <p:spPr bwMode="auto">
            <a:xfrm>
              <a:off x="2047" y="9494"/>
              <a:ext cx="1625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>
                  <a:latin typeface="Times New Roman" pitchFamily="18" charset="0"/>
                </a:rPr>
                <a:t>(W1)</a:t>
              </a:r>
            </a:p>
          </p:txBody>
        </p:sp>
        <p:sp>
          <p:nvSpPr>
            <p:cNvPr id="136" name="Text Box 35"/>
            <p:cNvSpPr txBox="1">
              <a:spLocks noChangeArrowheads="1"/>
            </p:cNvSpPr>
            <p:nvPr/>
          </p:nvSpPr>
          <p:spPr bwMode="auto">
            <a:xfrm>
              <a:off x="3852" y="9494"/>
              <a:ext cx="1738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Tennis</a:t>
              </a:r>
            </a:p>
            <a:p>
              <a:pPr algn="ctr" rtl="0"/>
              <a:r>
                <a:rPr lang="en-US">
                  <a:latin typeface="Times New Roman" pitchFamily="18" charset="0"/>
                </a:rPr>
                <a:t>(W2,W10)</a:t>
              </a:r>
            </a:p>
          </p:txBody>
        </p:sp>
        <p:sp>
          <p:nvSpPr>
            <p:cNvPr id="137" name="Text Box 36"/>
            <p:cNvSpPr txBox="1">
              <a:spLocks noChangeArrowheads="1"/>
            </p:cNvSpPr>
            <p:nvPr/>
          </p:nvSpPr>
          <p:spPr bwMode="auto">
            <a:xfrm>
              <a:off x="6624" y="10034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Rich</a:t>
              </a:r>
            </a:p>
          </p:txBody>
        </p:sp>
        <p:sp>
          <p:nvSpPr>
            <p:cNvPr id="138" name="Text Box 37"/>
            <p:cNvSpPr txBox="1">
              <a:spLocks noChangeArrowheads="1"/>
            </p:cNvSpPr>
            <p:nvPr/>
          </p:nvSpPr>
          <p:spPr bwMode="auto">
            <a:xfrm>
              <a:off x="5544" y="10034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Poor</a:t>
              </a:r>
            </a:p>
          </p:txBody>
        </p:sp>
        <p:sp>
          <p:nvSpPr>
            <p:cNvPr id="139" name="Text Box 38"/>
            <p:cNvSpPr txBox="1">
              <a:spLocks noChangeArrowheads="1"/>
            </p:cNvSpPr>
            <p:nvPr/>
          </p:nvSpPr>
          <p:spPr bwMode="auto">
            <a:xfrm>
              <a:off x="4932" y="10574"/>
              <a:ext cx="1332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>
                  <a:latin typeface="Times New Roman" pitchFamily="18" charset="0"/>
                </a:rPr>
                <a:t>(W7)</a:t>
              </a:r>
            </a:p>
          </p:txBody>
        </p:sp>
        <p:sp>
          <p:nvSpPr>
            <p:cNvPr id="140" name="Text Box 39"/>
            <p:cNvSpPr txBox="1">
              <a:spLocks noChangeArrowheads="1"/>
            </p:cNvSpPr>
            <p:nvPr/>
          </p:nvSpPr>
          <p:spPr bwMode="auto">
            <a:xfrm>
              <a:off x="6624" y="10574"/>
              <a:ext cx="1695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Shopping</a:t>
              </a:r>
            </a:p>
            <a:p>
              <a:pPr algn="ctr" rtl="0"/>
              <a:r>
                <a:rPr lang="en-US" dirty="0">
                  <a:latin typeface="Times New Roman" pitchFamily="18" charset="0"/>
                </a:rPr>
                <a:t>(W8, W11, W12)</a:t>
              </a:r>
            </a:p>
          </p:txBody>
        </p:sp>
        <p:sp>
          <p:nvSpPr>
            <p:cNvPr id="141" name="Text Box 40"/>
            <p:cNvSpPr txBox="1">
              <a:spLocks noChangeArrowheads="1"/>
            </p:cNvSpPr>
            <p:nvPr/>
          </p:nvSpPr>
          <p:spPr bwMode="auto">
            <a:xfrm>
              <a:off x="7344" y="9494"/>
              <a:ext cx="1706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 dirty="0">
                  <a:latin typeface="Times New Roman" pitchFamily="18" charset="0"/>
                </a:rPr>
                <a:t>(W3,W9, W13)</a:t>
              </a:r>
              <a:endParaRPr lang="en-US" dirty="0"/>
            </a:p>
          </p:txBody>
        </p:sp>
        <p:sp>
          <p:nvSpPr>
            <p:cNvPr id="142" name="Text Box 41"/>
            <p:cNvSpPr txBox="1">
              <a:spLocks noChangeArrowheads="1"/>
            </p:cNvSpPr>
            <p:nvPr/>
          </p:nvSpPr>
          <p:spPr bwMode="auto">
            <a:xfrm>
              <a:off x="8964" y="9494"/>
              <a:ext cx="126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Stay in</a:t>
              </a:r>
            </a:p>
            <a:p>
              <a:pPr algn="ctr" rtl="0"/>
              <a:r>
                <a:rPr lang="en-US">
                  <a:latin typeface="Times New Roman" pitchFamily="18" charset="0"/>
                </a:rPr>
                <a:t>(W5)</a:t>
              </a:r>
            </a:p>
          </p:txBody>
        </p:sp>
        <p:sp>
          <p:nvSpPr>
            <p:cNvPr id="143" name="Text Box 42"/>
            <p:cNvSpPr txBox="1">
              <a:spLocks noChangeArrowheads="1"/>
            </p:cNvSpPr>
            <p:nvPr/>
          </p:nvSpPr>
          <p:spPr bwMode="auto">
            <a:xfrm>
              <a:off x="10224" y="9494"/>
              <a:ext cx="1755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>
                  <a:latin typeface="Times New Roman" pitchFamily="18" charset="0"/>
                </a:rPr>
                <a:t>(W4,W6)</a:t>
              </a:r>
            </a:p>
          </p:txBody>
        </p:sp>
      </p:grpSp>
      <p:sp>
        <p:nvSpPr>
          <p:cNvPr id="130" name="Title 1"/>
          <p:cNvSpPr>
            <a:spLocks noGrp="1"/>
          </p:cNvSpPr>
          <p:nvPr>
            <p:ph type="title"/>
          </p:nvPr>
        </p:nvSpPr>
        <p:spPr>
          <a:xfrm>
            <a:off x="1314577" y="316414"/>
            <a:ext cx="9601200" cy="639363"/>
          </a:xfrm>
        </p:spPr>
        <p:txBody>
          <a:bodyPr/>
          <a:lstStyle/>
          <a:p>
            <a:r>
              <a:rPr lang="en-US" dirty="0" smtClean="0"/>
              <a:t>Compare Trees using Test Set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667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191" y="479263"/>
            <a:ext cx="9601200" cy="66333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Optimal Tree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99588" y="1269075"/>
            <a:ext cx="26928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600" b="1" dirty="0" smtClean="0"/>
              <a:t>Tree # </a:t>
            </a:r>
            <a:r>
              <a:rPr lang="en-US" sz="3600" b="1" dirty="0"/>
              <a:t>2</a:t>
            </a:r>
            <a:endParaRPr lang="he-IL" sz="3600" b="1" dirty="0"/>
          </a:p>
        </p:txBody>
      </p:sp>
      <p:grpSp>
        <p:nvGrpSpPr>
          <p:cNvPr id="36" name="Group 7"/>
          <p:cNvGrpSpPr>
            <a:grpSpLocks noGrp="1" noChangeAspect="1"/>
          </p:cNvGrpSpPr>
          <p:nvPr/>
        </p:nvGrpSpPr>
        <p:grpSpPr bwMode="auto">
          <a:xfrm>
            <a:off x="1751012" y="2441282"/>
            <a:ext cx="7986901" cy="4392488"/>
            <a:chOff x="2412" y="7154"/>
            <a:chExt cx="9432" cy="4680"/>
          </a:xfrm>
        </p:grpSpPr>
        <p:sp>
          <p:nvSpPr>
            <p:cNvPr id="37" name="AutoShape 8"/>
            <p:cNvSpPr>
              <a:spLocks noChangeAspect="1" noChangeArrowheads="1"/>
            </p:cNvSpPr>
            <p:nvPr/>
          </p:nvSpPr>
          <p:spPr bwMode="auto">
            <a:xfrm>
              <a:off x="2412" y="7154"/>
              <a:ext cx="9432" cy="4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6804" y="733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Weather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3672" y="841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Parents</a:t>
              </a: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9504" y="841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Money</a:t>
              </a:r>
            </a:p>
          </p:txBody>
        </p:sp>
        <p:cxnSp>
          <p:nvCxnSpPr>
            <p:cNvPr id="41" name="AutoShape 13"/>
            <p:cNvCxnSpPr>
              <a:cxnSpLocks noChangeShapeType="1"/>
              <a:stCxn id="38" idx="2"/>
              <a:endCxn id="39" idx="0"/>
            </p:cNvCxnSpPr>
            <p:nvPr/>
          </p:nvCxnSpPr>
          <p:spPr bwMode="auto">
            <a:xfrm flipH="1">
              <a:off x="4302" y="7874"/>
              <a:ext cx="3132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2" name="AutoShape 14"/>
            <p:cNvCxnSpPr>
              <a:cxnSpLocks noChangeShapeType="1"/>
              <a:stCxn id="38" idx="2"/>
            </p:cNvCxnSpPr>
            <p:nvPr/>
          </p:nvCxnSpPr>
          <p:spPr bwMode="auto">
            <a:xfrm flipH="1">
              <a:off x="7074" y="7874"/>
              <a:ext cx="36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" name="AutoShape 15"/>
            <p:cNvCxnSpPr>
              <a:cxnSpLocks noChangeShapeType="1"/>
              <a:stCxn id="38" idx="2"/>
              <a:endCxn id="40" idx="0"/>
            </p:cNvCxnSpPr>
            <p:nvPr/>
          </p:nvCxnSpPr>
          <p:spPr bwMode="auto">
            <a:xfrm>
              <a:off x="7434" y="7874"/>
              <a:ext cx="270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4" name="AutoShape 18"/>
            <p:cNvCxnSpPr>
              <a:cxnSpLocks noChangeShapeType="1"/>
              <a:stCxn id="39" idx="2"/>
            </p:cNvCxnSpPr>
            <p:nvPr/>
          </p:nvCxnSpPr>
          <p:spPr bwMode="auto">
            <a:xfrm flipH="1">
              <a:off x="3487" y="8954"/>
              <a:ext cx="815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5" name="AutoShape 19"/>
            <p:cNvCxnSpPr>
              <a:cxnSpLocks noChangeShapeType="1"/>
              <a:stCxn id="39" idx="2"/>
              <a:endCxn id="56" idx="0"/>
            </p:cNvCxnSpPr>
            <p:nvPr/>
          </p:nvCxnSpPr>
          <p:spPr bwMode="auto">
            <a:xfrm>
              <a:off x="4302" y="8954"/>
              <a:ext cx="216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" name="AutoShape 22"/>
            <p:cNvCxnSpPr>
              <a:cxnSpLocks noChangeShapeType="1"/>
              <a:stCxn id="40" idx="2"/>
            </p:cNvCxnSpPr>
            <p:nvPr/>
          </p:nvCxnSpPr>
          <p:spPr bwMode="auto">
            <a:xfrm flipH="1">
              <a:off x="9685" y="8954"/>
              <a:ext cx="449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7" name="AutoShape 23"/>
            <p:cNvCxnSpPr>
              <a:cxnSpLocks noChangeShapeType="1"/>
              <a:stCxn id="40" idx="2"/>
            </p:cNvCxnSpPr>
            <p:nvPr/>
          </p:nvCxnSpPr>
          <p:spPr bwMode="auto">
            <a:xfrm>
              <a:off x="10134" y="8954"/>
              <a:ext cx="27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5289" y="7724"/>
              <a:ext cx="144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Sunny</a:t>
              </a:r>
            </a:p>
          </p:txBody>
        </p: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>
              <a:off x="6978" y="8024"/>
              <a:ext cx="1440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Windy</a:t>
              </a:r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8424" y="7784"/>
              <a:ext cx="144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Rainy</a:t>
              </a:r>
            </a:p>
          </p:txBody>
        </p:sp>
        <p:sp>
          <p:nvSpPr>
            <p:cNvPr id="51" name="Text Box 27"/>
            <p:cNvSpPr txBox="1">
              <a:spLocks noChangeArrowheads="1"/>
            </p:cNvSpPr>
            <p:nvPr/>
          </p:nvSpPr>
          <p:spPr bwMode="auto">
            <a:xfrm>
              <a:off x="3297" y="8954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52" name="Text Box 28"/>
            <p:cNvSpPr txBox="1">
              <a:spLocks noChangeArrowheads="1"/>
            </p:cNvSpPr>
            <p:nvPr/>
          </p:nvSpPr>
          <p:spPr bwMode="auto">
            <a:xfrm>
              <a:off x="4464" y="8954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53" name="Text Box 32"/>
            <p:cNvSpPr txBox="1">
              <a:spLocks noChangeArrowheads="1"/>
            </p:cNvSpPr>
            <p:nvPr/>
          </p:nvSpPr>
          <p:spPr bwMode="auto">
            <a:xfrm>
              <a:off x="9141" y="8932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Rich</a:t>
              </a:r>
            </a:p>
          </p:txBody>
        </p:sp>
        <p:sp>
          <p:nvSpPr>
            <p:cNvPr id="54" name="Text Box 33"/>
            <p:cNvSpPr txBox="1">
              <a:spLocks noChangeArrowheads="1"/>
            </p:cNvSpPr>
            <p:nvPr/>
          </p:nvSpPr>
          <p:spPr bwMode="auto">
            <a:xfrm>
              <a:off x="10224" y="8954"/>
              <a:ext cx="9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Poor</a:t>
              </a: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2592" y="9494"/>
              <a:ext cx="108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>
                  <a:latin typeface="Times New Roman" pitchFamily="18" charset="0"/>
                </a:rPr>
                <a:t>(W1)</a:t>
              </a:r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3852" y="9494"/>
              <a:ext cx="180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Tennis</a:t>
              </a:r>
            </a:p>
            <a:p>
              <a:pPr algn="ctr" rtl="0"/>
              <a:r>
                <a:rPr lang="en-US">
                  <a:latin typeface="Times New Roman" pitchFamily="18" charset="0"/>
                </a:rPr>
                <a:t>(W2,W10)</a:t>
              </a:r>
            </a:p>
          </p:txBody>
        </p:sp>
        <p:sp>
          <p:nvSpPr>
            <p:cNvPr id="57" name="Text Box 40"/>
            <p:cNvSpPr txBox="1">
              <a:spLocks noChangeArrowheads="1"/>
            </p:cNvSpPr>
            <p:nvPr/>
          </p:nvSpPr>
          <p:spPr bwMode="auto">
            <a:xfrm>
              <a:off x="6468" y="8449"/>
              <a:ext cx="126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 dirty="0">
                  <a:latin typeface="Times New Roman" pitchFamily="18" charset="0"/>
                </a:rPr>
                <a:t>Cinema</a:t>
              </a:r>
            </a:p>
            <a:p>
              <a:pPr algn="ctr" rtl="0"/>
              <a:endParaRPr lang="en-US" dirty="0"/>
            </a:p>
          </p:txBody>
        </p:sp>
        <p:sp>
          <p:nvSpPr>
            <p:cNvPr id="58" name="Text Box 41"/>
            <p:cNvSpPr txBox="1">
              <a:spLocks noChangeArrowheads="1"/>
            </p:cNvSpPr>
            <p:nvPr/>
          </p:nvSpPr>
          <p:spPr bwMode="auto">
            <a:xfrm>
              <a:off x="8964" y="9494"/>
              <a:ext cx="108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Stay in</a:t>
              </a:r>
            </a:p>
            <a:p>
              <a:pPr algn="ctr" rtl="0"/>
              <a:r>
                <a:rPr lang="en-US">
                  <a:latin typeface="Times New Roman" pitchFamily="18" charset="0"/>
                </a:rPr>
                <a:t>(W5)</a:t>
              </a:r>
            </a:p>
          </p:txBody>
        </p:sp>
        <p:sp>
          <p:nvSpPr>
            <p:cNvPr id="59" name="Text Box 42"/>
            <p:cNvSpPr txBox="1">
              <a:spLocks noChangeArrowheads="1"/>
            </p:cNvSpPr>
            <p:nvPr/>
          </p:nvSpPr>
          <p:spPr bwMode="auto">
            <a:xfrm>
              <a:off x="10224" y="9494"/>
              <a:ext cx="126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rtl="0"/>
              <a:r>
                <a:rPr lang="en-US">
                  <a:latin typeface="Times New Roman" pitchFamily="18" charset="0"/>
                </a:rPr>
                <a:t>Cinema</a:t>
              </a:r>
            </a:p>
            <a:p>
              <a:pPr algn="ctr" rtl="0"/>
              <a:r>
                <a:rPr lang="en-US">
                  <a:latin typeface="Times New Roman" pitchFamily="18" charset="0"/>
                </a:rPr>
                <a:t>(W4,W6)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9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1686" y="0"/>
            <a:ext cx="10969943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Gain Ratio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C407-B17E-46A6-BB6A-68691891ABB6}" type="slidenum">
              <a:rPr lang="he-IL" smtClean="0"/>
              <a:pPr/>
              <a:t>4</a:t>
            </a:fld>
            <a:endParaRPr lang="en-US"/>
          </a:p>
        </p:txBody>
      </p:sp>
      <p:sp>
        <p:nvSpPr>
          <p:cNvPr id="4" name="מלבן 3"/>
          <p:cNvSpPr/>
          <p:nvPr/>
        </p:nvSpPr>
        <p:spPr>
          <a:xfrm>
            <a:off x="609441" y="1305766"/>
            <a:ext cx="11171611" cy="4776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1" hangingPunct="1">
              <a:lnSpc>
                <a:spcPct val="13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Gain Ratio Approach</a:t>
            </a:r>
          </a:p>
          <a:p>
            <a:pPr lvl="1" algn="l" rtl="0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“Punish” the multi-valued attributes via dividing (normalizing) their information gain by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Information: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l" rtl="0" eaLnBrk="1" hangingPunct="1">
              <a:lnSpc>
                <a:spcPct val="13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16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16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16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Information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tested attribute (in contrast to the entropy of the target attribute)</a:t>
            </a:r>
          </a:p>
          <a:p>
            <a:pPr lvl="1" algn="ctr" rtl="0" eaLnBrk="1" hangingPunct="1">
              <a:lnSpc>
                <a:spcPct val="130000"/>
              </a:lnSpc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Gain Ratio: 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Gain(A)/</a:t>
            </a:r>
            <a:r>
              <a:rPr lang="en-US" sz="3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SplitInfo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aphicFrame>
        <p:nvGraphicFramePr>
          <p:cNvPr id="10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6001"/>
              </p:ext>
            </p:extLst>
          </p:nvPr>
        </p:nvGraphicFramePr>
        <p:xfrm>
          <a:off x="3046412" y="3048000"/>
          <a:ext cx="517229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1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2" y="3048000"/>
                        <a:ext cx="5172293" cy="990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6198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304800"/>
            <a:ext cx="10969943" cy="88423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Gain Ratio Approach - Example</a:t>
            </a:r>
          </a:p>
        </p:txBody>
      </p:sp>
      <p:pic>
        <p:nvPicPr>
          <p:cNvPr id="54594" name="Picture 3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3012" y="1563688"/>
            <a:ext cx="6481763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596" name="Picture 3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5212" y="4013274"/>
            <a:ext cx="3960813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597" name="Picture 3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1012" y="4221235"/>
            <a:ext cx="4249737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38FD-272D-4BE6-84D8-E335679CB599}" type="slidenum">
              <a:rPr lang="he-IL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3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2719" y="-32327"/>
            <a:ext cx="96012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Gain Ratio Approach -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2" y="1447800"/>
            <a:ext cx="10972800" cy="4565104"/>
          </a:xfrm>
        </p:spPr>
        <p:txBody>
          <a:bodyPr>
            <a:normAutofit fontScale="92500" lnSpcReduction="10000"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Info(Decision) = Info(1,2,3) =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-1/6log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1/6 -2/6log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2/6 -3/6log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3/6 =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1.46</a:t>
            </a:r>
          </a:p>
          <a:p>
            <a:pPr algn="l" rtl="0"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(Decision) = 1/6*0 + 2/6*1 + 1/6*0 +1/6*0 + 1/6*0 =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0.33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Gain(Temperature) = 1.46-0.33 =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1.13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Gain Ratio: </a:t>
            </a:r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Gain(A) / IV(A)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Ratio (Temperature) = 1.13/2.25 =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0.502</a:t>
            </a:r>
            <a:endParaRPr lang="he-IL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None/>
            </a:pPr>
            <a:endParaRPr lang="en-US" sz="3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2719" y="431578"/>
            <a:ext cx="9601200" cy="609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Gain Ratio Approach -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012" y="1524000"/>
            <a:ext cx="10668000" cy="4565104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en-US" sz="3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(Decision) = 2/6*0 + 1/6*0 + 2/6*0 +1/6*0 = </a:t>
            </a:r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 rtl="0"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Gain(Humidity) = 1.46-0 = </a:t>
            </a:r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1.46</a:t>
            </a:r>
          </a:p>
          <a:p>
            <a:pPr algn="l" rtl="0"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Ratio (Humidity) = 1.46/1.92 = </a:t>
            </a:r>
            <a:r>
              <a:rPr lang="en-US" sz="3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0.76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0.76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0.502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W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e’ll prefer the Humidity attribute.</a:t>
            </a:r>
          </a:p>
          <a:p>
            <a:pPr algn="l" rtl="0"/>
            <a:endParaRPr lang="en-US" sz="3000" b="1" dirty="0"/>
          </a:p>
        </p:txBody>
      </p:sp>
      <p:pic>
        <p:nvPicPr>
          <p:cNvPr id="56324" name="Picture 4" descr="MCj0429827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14731" y="3962400"/>
            <a:ext cx="1119188" cy="136842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8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719" y="339452"/>
            <a:ext cx="9601200" cy="8382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Gain Ratio Split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684212" y="1549895"/>
                <a:ext cx="10861948" cy="4565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0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𝑛𝑓𝑜</m:t>
                    </m:r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 </m:t>
                    </m:r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  −</m:t>
                    </m:r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b>
                      <m:sSubPr>
                        <m:ctrlPr>
                          <a:rPr lang="en-US" sz="2000" i="1" kern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b="0" i="1" kern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b>
                      <m:sSubPr>
                        <m:ctrlPr>
                          <a:rPr lang="en-US" sz="20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−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b>
                      <m:sSubPr>
                        <m:ctrlPr>
                          <a:rPr lang="en-US" sz="20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−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b>
                      <m:sSubPr>
                        <m:ctrlPr>
                          <a:rPr lang="en-US" sz="20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92</m:t>
                    </m:r>
                  </m:oMath>
                </a14:m>
                <a:endParaRPr 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28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8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 </m:t>
                    </m:r>
                    <m:r>
                      <a:rPr lang="en-US" sz="28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sz="28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8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8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8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US" sz="28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8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8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971</m:t>
                    </m:r>
                  </m:oMath>
                </a14:m>
                <a:endParaRPr lang="en-US" sz="28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2" y="1549895"/>
                <a:ext cx="10861948" cy="4565104"/>
              </a:xfrm>
              <a:prstGeom prst="rect">
                <a:avLst/>
              </a:prstGeom>
              <a:blipFill>
                <a:blip r:embed="rId2"/>
                <a:stretch>
                  <a:fillRect l="-56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91032"/>
              </p:ext>
            </p:extLst>
          </p:nvPr>
        </p:nvGraphicFramePr>
        <p:xfrm>
          <a:off x="3732212" y="3505200"/>
          <a:ext cx="3886200" cy="1889677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latin typeface="Arial"/>
                        </a:rPr>
                        <a:t>Record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smtClean="0">
                          <a:latin typeface="Arial"/>
                        </a:rPr>
                        <a:t>Attribute</a:t>
                      </a:r>
                      <a:endParaRPr lang="en-US" sz="20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latin typeface="Arial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latin typeface="Arial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latin typeface="Arial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61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06970" y="337812"/>
            <a:ext cx="96012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Gain Ratio Split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9</a:t>
            </a:fld>
            <a:endParaRPr lang="en-US"/>
          </a:p>
        </p:txBody>
      </p:sp>
      <p:graphicFrame>
        <p:nvGraphicFramePr>
          <p:cNvPr id="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235584"/>
              </p:ext>
            </p:extLst>
          </p:nvPr>
        </p:nvGraphicFramePr>
        <p:xfrm>
          <a:off x="1674812" y="1370699"/>
          <a:ext cx="3886200" cy="182880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Record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latin typeface="Arial"/>
                        </a:rPr>
                        <a:t>Attribute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latin typeface="Arial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5"/>
          <p:cNvGraphicFramePr>
            <a:graphicFrameLocks noGrp="1"/>
          </p:cNvGraphicFramePr>
          <p:nvPr>
            <p:extLst/>
          </p:nvPr>
        </p:nvGraphicFramePr>
        <p:xfrm>
          <a:off x="2308197" y="3714752"/>
          <a:ext cx="7786744" cy="2857518"/>
        </p:xfrm>
        <a:graphic>
          <a:graphicData uri="http://schemas.openxmlformats.org/drawingml/2006/table">
            <a:tbl>
              <a:tblPr/>
              <a:tblGrid>
                <a:gridCol w="1112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62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latin typeface="Arial"/>
                        </a:rPr>
                        <a:t>N(L,R)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lang="en-US" sz="1800" b="1" i="0" u="none" strike="noStrike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</a:t>
                      </a:r>
                      <a:endParaRPr lang="en-US" sz="1800" b="1" i="0" u="none" strike="noStrike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</a:t>
                      </a:r>
                      <a:endParaRPr lang="en-US" sz="1800" b="1" i="0" u="none" strike="noStrike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ight Brace 9"/>
          <p:cNvSpPr/>
          <p:nvPr/>
        </p:nvSpPr>
        <p:spPr bwMode="auto">
          <a:xfrm rot="16200000">
            <a:off x="5482344" y="1736812"/>
            <a:ext cx="504056" cy="388843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 baseline="-25000" dirty="0">
              <a:latin typeface="Arial" charset="0"/>
              <a:cs typeface="Arial" charset="0"/>
            </a:endParaRPr>
          </a:p>
        </p:txBody>
      </p:sp>
      <p:sp>
        <p:nvSpPr>
          <p:cNvPr id="13" name="Rounded Rectangular Callout 10"/>
          <p:cNvSpPr/>
          <p:nvPr/>
        </p:nvSpPr>
        <p:spPr bwMode="auto">
          <a:xfrm>
            <a:off x="6598468" y="2708920"/>
            <a:ext cx="1008112" cy="432048"/>
          </a:xfrm>
          <a:prstGeom prst="wedgeRoundRectCallout">
            <a:avLst>
              <a:gd name="adj1" fmla="val -124976"/>
              <a:gd name="adj2" fmla="val 15192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baseline="-25000" dirty="0">
                <a:latin typeface="Arial" charset="0"/>
                <a:cs typeface="Arial" charset="0"/>
              </a:rPr>
              <a:t>Classes</a:t>
            </a:r>
            <a:endParaRPr lang="he-IL" sz="2400" b="1" baseline="-25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8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103</TotalTime>
  <Words>1982</Words>
  <Application>Microsoft Office PowerPoint</Application>
  <PresentationFormat>Custom</PresentationFormat>
  <Paragraphs>833</Paragraphs>
  <Slides>35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Cambria Math</vt:lpstr>
      <vt:lpstr>Century Gothic</vt:lpstr>
      <vt:lpstr>Gisha</vt:lpstr>
      <vt:lpstr>굴림</vt:lpstr>
      <vt:lpstr>Symbol</vt:lpstr>
      <vt:lpstr>Times New Roman</vt:lpstr>
      <vt:lpstr>Wingdings</vt:lpstr>
      <vt:lpstr>Vertical and Horizontal design template</vt:lpstr>
      <vt:lpstr>Equation</vt:lpstr>
      <vt:lpstr>משוואה</vt:lpstr>
      <vt:lpstr>PowerPoint Presentation</vt:lpstr>
      <vt:lpstr>Splitting Rules</vt:lpstr>
      <vt:lpstr>Information Gain Ratio</vt:lpstr>
      <vt:lpstr>The Gain Ratio Approach</vt:lpstr>
      <vt:lpstr>The Gain Ratio Approach - Example</vt:lpstr>
      <vt:lpstr>The Gain Ratio Approach - Example</vt:lpstr>
      <vt:lpstr>The Gain Ratio Approach - Example</vt:lpstr>
      <vt:lpstr>The Gain Ratio Split</vt:lpstr>
      <vt:lpstr>The Gain Ratio Split</vt:lpstr>
      <vt:lpstr>The Gain Ratio Split</vt:lpstr>
      <vt:lpstr>Gini Index</vt:lpstr>
      <vt:lpstr>Gini Index</vt:lpstr>
      <vt:lpstr>Gini Index - Example</vt:lpstr>
      <vt:lpstr>PowerPoint Presentation</vt:lpstr>
      <vt:lpstr>Twoing</vt:lpstr>
      <vt:lpstr>The Twoing Split Example</vt:lpstr>
      <vt:lpstr>CART – Classification and Regression Tree</vt:lpstr>
      <vt:lpstr>CART - Example</vt:lpstr>
      <vt:lpstr>CART – Example Maximal Tree ( = 0)</vt:lpstr>
      <vt:lpstr>CART – Example</vt:lpstr>
      <vt:lpstr>CART – Example Maximal Tree ( = 0)</vt:lpstr>
      <vt:lpstr>CART – Example</vt:lpstr>
      <vt:lpstr>CART – Example Maximal Tree ( = 0)</vt:lpstr>
      <vt:lpstr>CART – Example</vt:lpstr>
      <vt:lpstr>CART – Example Maximal Tree ( = 0)</vt:lpstr>
      <vt:lpstr>CART – Example Optimal Tree #1( = 0.25)</vt:lpstr>
      <vt:lpstr>CART – Example</vt:lpstr>
      <vt:lpstr>CART – Example Optimal Tree #1( = 0.25)</vt:lpstr>
      <vt:lpstr>CART – Example Optimal Tree #2( = 0.29)</vt:lpstr>
      <vt:lpstr>CART – Example Optimal Tree #3 ( = 0.33)</vt:lpstr>
      <vt:lpstr>Compare Trees using Test Set</vt:lpstr>
      <vt:lpstr>Compare Trees using Test Set</vt:lpstr>
      <vt:lpstr>Compare Trees using Test Set</vt:lpstr>
      <vt:lpstr>Compare Trees using Test Set</vt:lpstr>
      <vt:lpstr>The Optimal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niva hazon</dc:creator>
  <cp:lastModifiedBy>niva hazon</cp:lastModifiedBy>
  <cp:revision>32</cp:revision>
  <dcterms:created xsi:type="dcterms:W3CDTF">2019-03-31T12:41:41Z</dcterms:created>
  <dcterms:modified xsi:type="dcterms:W3CDTF">2019-04-10T06:53:54Z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