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29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3979" autoAdjust="0"/>
  </p:normalViewPr>
  <p:slideViewPr>
    <p:cSldViewPr>
      <p:cViewPr varScale="1">
        <p:scale>
          <a:sx n="69" d="100"/>
          <a:sy n="69" d="100"/>
        </p:scale>
        <p:origin x="568" y="44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5/1/2019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5/1/2019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1A735164-C177-428D-8993-0A86304A7251}" type="slidenum">
              <a:rPr lang="he-IL" altLang="he-IL" smtClean="0"/>
              <a:pPr algn="l">
                <a:spcBef>
                  <a:spcPct val="0"/>
                </a:spcBef>
              </a:pPr>
              <a:t>1</a:t>
            </a:fld>
            <a:endParaRPr lang="en-US" altLang="he-IL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328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9EA19E-6720-43C2-9693-C4ACED8B68FB}" type="slidenum">
              <a:rPr lang="he-IL"/>
              <a:pPr/>
              <a:t>11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63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214F62-6A22-4F47-BD25-58BF0724175F}" type="slidenum">
              <a:rPr lang="he-IL"/>
              <a:pPr/>
              <a:t>12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88975"/>
            <a:ext cx="6083300" cy="3424238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0037"/>
          </a:xfrm>
        </p:spPr>
        <p:txBody>
          <a:bodyPr lIns="95199" tIns="47599" rIns="95199" bIns="47599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0444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16AA16-9ACA-4D3A-9F47-CA6842627A1C}" type="slidenum">
              <a:rPr lang="he-IL"/>
              <a:pPr/>
              <a:t>13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78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2FC8F0-0902-4712-A185-7E90794EB256}" type="slidenum">
              <a:rPr lang="he-IL"/>
              <a:pPr/>
              <a:t>14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54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185A2C-32B0-469C-8659-15D7069B3B13}" type="slidenum">
              <a:rPr lang="he-IL"/>
              <a:pPr/>
              <a:t>15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80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5A0F26-B052-4135-97F6-3F75C5A2240B}" type="slidenum">
              <a:rPr lang="he-IL"/>
              <a:pPr/>
              <a:t>16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88975"/>
            <a:ext cx="6083300" cy="3424238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0037"/>
          </a:xfrm>
        </p:spPr>
        <p:txBody>
          <a:bodyPr lIns="95199" tIns="47599" rIns="95199" bIns="47599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0685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67E0BD-A55C-49B1-BD84-D0146226CDFD}" type="slidenum">
              <a:rPr lang="he-IL"/>
              <a:pPr/>
              <a:t>17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73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704E56-A3F8-4008-B511-15B639E8221A}" type="slidenum">
              <a:rPr lang="he-IL"/>
              <a:pPr/>
              <a:t>18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88975"/>
            <a:ext cx="6083300" cy="3424238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0037"/>
          </a:xfrm>
        </p:spPr>
        <p:txBody>
          <a:bodyPr lIns="95199" tIns="47599" rIns="95199" bIns="47599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5313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A80C03-DB1B-4C76-9118-C0CB4E679CD2}" type="slidenum">
              <a:rPr lang="he-IL"/>
              <a:pPr/>
              <a:t>19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62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0BFFB6-6927-428D-BCF5-0B08344AD516}" type="slidenum">
              <a:rPr lang="he-IL"/>
              <a:pPr/>
              <a:t>20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88975"/>
            <a:ext cx="6083300" cy="3424238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0037"/>
          </a:xfrm>
        </p:spPr>
        <p:txBody>
          <a:bodyPr lIns="95199" tIns="47599" rIns="95199" bIns="4759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52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1D462D-D964-4E29-BCB7-F4D40BCCC6FF}" type="slidenum">
              <a:rPr lang="he-IL"/>
              <a:pPr/>
              <a:t>3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319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824AC-807B-4FB0-AFF0-634ECBE98ECD}" type="slidenum">
              <a:rPr lang="he-IL"/>
              <a:pPr/>
              <a:t>21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208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26D9DF-B45B-4336-9995-5C302F03BACC}" type="slidenum">
              <a:rPr lang="he-IL"/>
              <a:pPr/>
              <a:t>22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625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26D9DF-B45B-4336-9995-5C302F03BACC}" type="slidenum">
              <a:rPr lang="he-IL"/>
              <a:pPr/>
              <a:t>23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58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Data Mining (BGU) - Lecture No. 7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5EB9960-A1DA-46BA-93E1-9A038C1A8F7A}" type="datetime4">
              <a:rPr lang="en-US" smtClean="0">
                <a:cs typeface="Times New Roman" pitchFamily="18" charset="0"/>
              </a:rPr>
              <a:pPr/>
              <a:t>01 May 2019</a:t>
            </a:fld>
            <a:endParaRPr lang="en-US" smtClean="0">
              <a:cs typeface="Times New Roman" pitchFamily="18" charset="0"/>
            </a:endParaRPr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Prof. Mark Last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C3B62F-8619-4528-9A8B-5204A29E0D86}" type="slidenum">
              <a:rPr lang="he-IL" smtClean="0"/>
              <a:pPr/>
              <a:t>24</a:t>
            </a:fld>
            <a:endParaRPr lang="en-US" smtClean="0"/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9459620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670646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44C821-34AF-4242-964D-598CFC1D35E1}" type="slidenum">
              <a:rPr lang="he-IL"/>
              <a:pPr/>
              <a:t>4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82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Data Mining (BGU) - Lecture No. 7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10CA01-E0FC-45D6-9059-382CF0FAD8C2}" type="datetime4">
              <a:rPr lang="en-US" smtClean="0">
                <a:cs typeface="Times New Roman" pitchFamily="18" charset="0"/>
              </a:rPr>
              <a:pPr/>
              <a:t>01 May 2019</a:t>
            </a:fld>
            <a:endParaRPr lang="en-US" smtClean="0">
              <a:cs typeface="Times New Roman" pitchFamily="18" charset="0"/>
            </a:endParaRPr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Prof. Mark Last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F18221-9709-480D-A399-2EBE572CF2F8}" type="slidenum">
              <a:rPr lang="he-IL" smtClean="0"/>
              <a:pPr/>
              <a:t>5</a:t>
            </a:fld>
            <a:endParaRPr lang="en-US" smtClean="0"/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960904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606502-978F-4DFB-9646-EDF8F0B4B27F}" type="slidenum">
              <a:rPr lang="he-IL"/>
              <a:pPr/>
              <a:t>6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04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606502-978F-4DFB-9646-EDF8F0B4B27F}" type="slidenum">
              <a:rPr lang="he-IL"/>
              <a:pPr/>
              <a:t>7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0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D8FC1E-7FF9-4A35-B7AF-11E9D0A38827}" type="slidenum">
              <a:rPr lang="he-IL"/>
              <a:pPr/>
              <a:t>8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62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18BA01-ED7F-4F4B-9018-F005BC69D2EA}" type="slidenum">
              <a:rPr lang="he-IL"/>
              <a:pPr/>
              <a:t>9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88975"/>
            <a:ext cx="6083300" cy="3424238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0037"/>
          </a:xfrm>
        </p:spPr>
        <p:txBody>
          <a:bodyPr lIns="95199" tIns="47599" rIns="95199" bIns="47599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7301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B9FEB-E315-41F7-82CA-3069CD271364}" type="slidenum">
              <a:rPr lang="he-IL"/>
              <a:pPr/>
              <a:t>10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29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5103812" y="457200"/>
            <a:ext cx="66294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-1" y="0"/>
            <a:ext cx="12188825" cy="6858000"/>
            <a:chOff x="-1" y="0"/>
            <a:chExt cx="12188825" cy="685800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.jpeg"/><Relationship Id="rId5" Type="http://schemas.openxmlformats.org/officeDocument/2006/relationships/image" Target="../media/image9.emf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3412" y="3091872"/>
            <a:ext cx="8229600" cy="1480127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lang="en-US" altLang="he-IL" sz="2399" b="1" dirty="0" smtClean="0">
                <a:solidFill>
                  <a:schemeClr val="tx2"/>
                </a:solidFill>
              </a:rPr>
              <a:t>#6 </a:t>
            </a:r>
            <a:r>
              <a:rPr lang="en-US" altLang="he-IL" sz="2399" b="1" dirty="0">
                <a:solidFill>
                  <a:schemeClr val="tx2"/>
                </a:solidFill>
              </a:rPr>
              <a:t>– </a:t>
            </a:r>
            <a:r>
              <a:rPr lang="en-US" altLang="he-IL" sz="2399" b="1" dirty="0" smtClean="0">
                <a:solidFill>
                  <a:schemeClr val="tx2"/>
                </a:solidFill>
              </a:rPr>
              <a:t>IFN </a:t>
            </a:r>
            <a:r>
              <a:rPr lang="en-US" altLang="he-IL" sz="2399" b="1" dirty="0">
                <a:solidFill>
                  <a:schemeClr val="tx2"/>
                </a:solidFill>
              </a:rPr>
              <a:t>- </a:t>
            </a:r>
            <a:r>
              <a:rPr lang="en-US" sz="2399" b="1" dirty="0">
                <a:solidFill>
                  <a:schemeClr val="tx2"/>
                </a:solidFill>
              </a:rPr>
              <a:t>Info Fuzzy Network </a:t>
            </a:r>
            <a:endParaRPr lang="en-US" altLang="he-IL" sz="2399" b="1" dirty="0">
              <a:solidFill>
                <a:schemeClr val="tx2"/>
              </a:solidFill>
            </a:endParaRPr>
          </a:p>
          <a:p>
            <a:pPr algn="ctr">
              <a:lnSpc>
                <a:spcPct val="100000"/>
              </a:lnSpc>
              <a:spcBef>
                <a:spcPts val="1000"/>
              </a:spcBef>
            </a:pPr>
            <a:endParaRPr lang="en-US" altLang="he-IL" sz="2399" b="1" dirty="0">
              <a:solidFill>
                <a:schemeClr val="tx2"/>
              </a:solidFill>
            </a:endParaRPr>
          </a:p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lang="en-US" altLang="he-IL" sz="2399" b="1" dirty="0">
                <a:solidFill>
                  <a:schemeClr val="tx2"/>
                </a:solidFill>
              </a:rPr>
              <a:t>nivah@post.bgu.ac.il</a:t>
            </a:r>
          </a:p>
          <a:p>
            <a:pPr algn="ctr">
              <a:lnSpc>
                <a:spcPct val="100000"/>
              </a:lnSpc>
              <a:spcBef>
                <a:spcPts val="1000"/>
              </a:spcBef>
            </a:pPr>
            <a:endParaRPr lang="he-IL" altLang="he-IL" sz="2399" b="1" dirty="0">
              <a:solidFill>
                <a:schemeClr val="tx2"/>
              </a:solidFill>
            </a:endParaRP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41E9078E-AD8D-4113-8869-BF79AD5053B4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1</a:t>
            </a:fld>
            <a:endParaRPr lang="en-US" altLang="he-IL" sz="1400"/>
          </a:p>
        </p:txBody>
      </p:sp>
      <p:sp>
        <p:nvSpPr>
          <p:cNvPr id="6" name="כותרת 1"/>
          <p:cNvSpPr txBox="1">
            <a:spLocks/>
          </p:cNvSpPr>
          <p:nvPr/>
        </p:nvSpPr>
        <p:spPr>
          <a:xfrm>
            <a:off x="1446212" y="838200"/>
            <a:ext cx="101346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Data Science and Business Intelligence</a:t>
            </a:r>
            <a:r>
              <a:rPr lang="en-US" sz="4000" b="1" dirty="0" smtClean="0">
                <a:solidFill>
                  <a:srgbClr val="0070C0"/>
                </a:solidFill>
              </a:rPr>
              <a:t/>
            </a:r>
            <a:br>
              <a:rPr lang="en-US" sz="4000" b="1" dirty="0" smtClean="0">
                <a:solidFill>
                  <a:srgbClr val="0070C0"/>
                </a:solidFill>
              </a:rPr>
            </a:br>
            <a:r>
              <a:rPr lang="en-US" sz="4000" b="1" dirty="0" smtClean="0">
                <a:solidFill>
                  <a:srgbClr val="0070C0"/>
                </a:solidFill>
              </a:rPr>
              <a:t> </a:t>
            </a:r>
            <a:endParaRPr lang="he-IL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65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150D-419C-4D32-88B0-8660AEC0B517}" type="slidenum">
              <a:rPr lang="he-IL"/>
              <a:pPr/>
              <a:t>10</a:t>
            </a:fld>
            <a:endParaRPr lang="en-US"/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910827" y="2899513"/>
            <a:ext cx="12348369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rtl="0">
              <a:lnSpc>
                <a:spcPct val="120000"/>
              </a:lnSpc>
            </a:pPr>
            <a:r>
              <a:rPr lang="it-IT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MI (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it-IT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=0 ; A =0 | z)</a:t>
            </a:r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= (306/690)*log</a:t>
            </a:r>
            <a:r>
              <a:rPr lang="it-IT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((306/690)/((329/690)*(383/690))) =</a:t>
            </a:r>
            <a:r>
              <a:rPr lang="he-IL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0.3303</a:t>
            </a:r>
          </a:p>
          <a:p>
            <a:pPr algn="l" rtl="0">
              <a:lnSpc>
                <a:spcPct val="120000"/>
              </a:lnSpc>
            </a:pPr>
            <a:r>
              <a:rPr lang="it-IT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MI (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it-IT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=1 ; A =0 | z)</a:t>
            </a:r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= (77/690)*log</a:t>
            </a:r>
            <a:r>
              <a:rPr lang="it-IT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((77/690)/((361/690)*(383/690))) =</a:t>
            </a:r>
            <a:r>
              <a:rPr lang="he-IL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-0.1540</a:t>
            </a:r>
          </a:p>
          <a:p>
            <a:pPr algn="l" rtl="0">
              <a:lnSpc>
                <a:spcPct val="120000"/>
              </a:lnSpc>
            </a:pPr>
            <a:r>
              <a:rPr lang="it-IT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MI (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it-IT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=0 ; A =1 | z)</a:t>
            </a:r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= (23/690)*log</a:t>
            </a:r>
            <a:r>
              <a:rPr lang="it-IT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((23/690)/((329/690)*(307/690))) =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000" dirty="0">
                <a:latin typeface="Times New Roman" pitchFamily="18" charset="0"/>
                <a:cs typeface="Times New Roman" pitchFamily="18" charset="0"/>
              </a:rPr>
              <a:t> 0.089-</a:t>
            </a:r>
            <a:endParaRPr lang="it-IT" sz="20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120000"/>
              </a:lnSpc>
            </a:pPr>
            <a:r>
              <a:rPr lang="it-IT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MI (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it-IT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=1 ; A =1 | z)</a:t>
            </a:r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= (284/690)*log</a:t>
            </a:r>
            <a:r>
              <a:rPr lang="it-IT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((284/690)/((361/690)*(307/690))) =</a:t>
            </a:r>
            <a:r>
              <a:rPr lang="he-IL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0.</a:t>
            </a:r>
            <a:r>
              <a:rPr lang="he-IL" sz="2000" dirty="0">
                <a:latin typeface="Times New Roman" pitchFamily="18" charset="0"/>
                <a:cs typeface="Times New Roman" pitchFamily="18" charset="0"/>
              </a:rPr>
              <a:t>3384</a:t>
            </a:r>
            <a:endParaRPr lang="it-IT" sz="2000" dirty="0">
              <a:latin typeface="Times New Roman" pitchFamily="18" charset="0"/>
              <a:cs typeface="Times New Roman" pitchFamily="18" charset="0"/>
            </a:endParaRPr>
          </a:p>
          <a:p>
            <a:pPr algn="l" rtl="0"/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Conditional mutual information - 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MI (A</a:t>
            </a:r>
            <a:r>
              <a:rPr lang="en-US" sz="20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’ ; A</a:t>
            </a:r>
            <a:r>
              <a:rPr lang="en-US" sz="20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| z)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0.3303 - 0.1540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0.089-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0.</a:t>
            </a:r>
            <a:r>
              <a:rPr lang="he-IL" sz="2000" dirty="0">
                <a:latin typeface="Times New Roman" pitchFamily="18" charset="0"/>
                <a:cs typeface="Times New Roman" pitchFamily="18" charset="0"/>
              </a:rPr>
              <a:t>3384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0.426 bits</a:t>
            </a:r>
            <a:endParaRPr lang="it-IT" sz="20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120000"/>
              </a:lnSpc>
            </a:pPr>
            <a:r>
              <a:rPr lang="it-IT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it-IT" sz="2000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= 2*LN(2)*690*0.426 = 407.48</a:t>
            </a:r>
          </a:p>
          <a:p>
            <a:pPr algn="l" rtl="0">
              <a:lnSpc>
                <a:spcPct val="120000"/>
              </a:lnSpc>
            </a:pPr>
            <a:r>
              <a:rPr lang="it-IT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Significance</a:t>
            </a:r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t-IT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</a:t>
            </a:r>
            <a:r>
              <a:rPr lang="it-IT" sz="20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it-IT" sz="20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0.001</a:t>
            </a:r>
            <a:r>
              <a:rPr lang="it-IT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(11) </a:t>
            </a:r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= 10.82 &lt; 407.48 </a:t>
            </a:r>
            <a:r>
              <a:rPr lang="it-IT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Thus:</a:t>
            </a:r>
            <a:endParaRPr lang="it-IT" sz="20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120000"/>
              </a:lnSpc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Conclusion: 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reject H</a:t>
            </a:r>
            <a:r>
              <a:rPr 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(consider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Other Investments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as the next input attribute)</a:t>
            </a:r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1609726" y="1989138"/>
            <a:ext cx="739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685" name="AutoShape 5"/>
          <p:cNvSpPr>
            <a:spLocks noChangeArrowheads="1"/>
          </p:cNvSpPr>
          <p:nvPr/>
        </p:nvSpPr>
        <p:spPr bwMode="auto">
          <a:xfrm>
            <a:off x="1722437" y="823357"/>
            <a:ext cx="2438400" cy="622300"/>
          </a:xfrm>
          <a:prstGeom prst="wedgeEllipseCallout">
            <a:avLst>
              <a:gd name="adj1" fmla="val -19150"/>
              <a:gd name="adj2" fmla="val 158946"/>
            </a:avLst>
          </a:prstGeom>
          <a:solidFill>
            <a:schemeClr val="accent1">
              <a:lumMod val="20000"/>
              <a:lumOff val="80000"/>
              <a:alpha val="62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of 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“Other Invest.”</a:t>
            </a:r>
          </a:p>
        </p:txBody>
      </p:sp>
      <p:graphicFrame>
        <p:nvGraphicFramePr>
          <p:cNvPr id="7169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7917215"/>
              </p:ext>
            </p:extLst>
          </p:nvPr>
        </p:nvGraphicFramePr>
        <p:xfrm>
          <a:off x="7085012" y="609600"/>
          <a:ext cx="4419600" cy="728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" name="Equation" r:id="rId4" imgW="2857320" imgH="482400" progId="Equation.3">
                  <p:embed/>
                </p:oleObj>
              </mc:Choice>
              <mc:Fallback>
                <p:oleObj name="Equation" r:id="rId4" imgW="2857320" imgH="482400" progId="Equation.3">
                  <p:embed/>
                  <p:pic>
                    <p:nvPicPr>
                      <p:cNvPr id="71694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5012" y="609600"/>
                        <a:ext cx="4419600" cy="728464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8"/>
          <p:cNvGrpSpPr>
            <a:grpSpLocks noChangeAspect="1"/>
          </p:cNvGrpSpPr>
          <p:nvPr/>
        </p:nvGrpSpPr>
        <p:grpSpPr bwMode="auto">
          <a:xfrm>
            <a:off x="1846262" y="1649886"/>
            <a:ext cx="8928100" cy="984249"/>
            <a:chOff x="1034" y="1225"/>
            <a:chExt cx="5624" cy="620"/>
          </a:xfrm>
        </p:grpSpPr>
        <p:sp>
          <p:nvSpPr>
            <p:cNvPr id="5" name="AutoShape 17"/>
            <p:cNvSpPr>
              <a:spLocks noChangeAspect="1" noChangeArrowheads="1" noTextEdit="1"/>
            </p:cNvSpPr>
            <p:nvPr/>
          </p:nvSpPr>
          <p:spPr bwMode="auto">
            <a:xfrm>
              <a:off x="1034" y="1225"/>
              <a:ext cx="5624" cy="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1063" y="1236"/>
              <a:ext cx="2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j/ j’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20"/>
            <p:cNvSpPr>
              <a:spLocks noChangeArrowheads="1"/>
            </p:cNvSpPr>
            <p:nvPr/>
          </p:nvSpPr>
          <p:spPr bwMode="auto">
            <a:xfrm>
              <a:off x="2371" y="1236"/>
              <a:ext cx="121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21"/>
            <p:cNvSpPr>
              <a:spLocks noChangeArrowheads="1"/>
            </p:cNvSpPr>
            <p:nvPr/>
          </p:nvSpPr>
          <p:spPr bwMode="auto">
            <a:xfrm>
              <a:off x="2483" y="1236"/>
              <a:ext cx="375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Cond.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22"/>
            <p:cNvSpPr>
              <a:spLocks noChangeArrowheads="1"/>
            </p:cNvSpPr>
            <p:nvPr/>
          </p:nvSpPr>
          <p:spPr bwMode="auto">
            <a:xfrm>
              <a:off x="3088" y="1236"/>
              <a:ext cx="311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Joint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23"/>
            <p:cNvSpPr>
              <a:spLocks noChangeArrowheads="1"/>
            </p:cNvSpPr>
            <p:nvPr/>
          </p:nvSpPr>
          <p:spPr bwMode="auto">
            <a:xfrm>
              <a:off x="4186" y="1236"/>
              <a:ext cx="121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24"/>
            <p:cNvSpPr>
              <a:spLocks noChangeArrowheads="1"/>
            </p:cNvSpPr>
            <p:nvPr/>
          </p:nvSpPr>
          <p:spPr bwMode="auto">
            <a:xfrm>
              <a:off x="4298" y="1236"/>
              <a:ext cx="375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Cond.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25"/>
            <p:cNvSpPr>
              <a:spLocks noChangeArrowheads="1"/>
            </p:cNvSpPr>
            <p:nvPr/>
          </p:nvSpPr>
          <p:spPr bwMode="auto">
            <a:xfrm>
              <a:off x="4903" y="1236"/>
              <a:ext cx="311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Joint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>
              <a:off x="5508" y="1236"/>
              <a:ext cx="326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Total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6067" y="1236"/>
              <a:ext cx="375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Cond.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28"/>
            <p:cNvSpPr>
              <a:spLocks noChangeArrowheads="1"/>
            </p:cNvSpPr>
            <p:nvPr/>
          </p:nvSpPr>
          <p:spPr bwMode="auto">
            <a:xfrm>
              <a:off x="1555" y="1386"/>
              <a:ext cx="121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29"/>
            <p:cNvSpPr>
              <a:spLocks noChangeArrowheads="1"/>
            </p:cNvSpPr>
            <p:nvPr/>
          </p:nvSpPr>
          <p:spPr bwMode="auto">
            <a:xfrm>
              <a:off x="2238" y="1386"/>
              <a:ext cx="25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306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30"/>
            <p:cNvSpPr>
              <a:spLocks noChangeArrowheads="1"/>
            </p:cNvSpPr>
            <p:nvPr/>
          </p:nvSpPr>
          <p:spPr bwMode="auto">
            <a:xfrm>
              <a:off x="2483" y="1386"/>
              <a:ext cx="559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=306/690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31"/>
            <p:cNvSpPr>
              <a:spLocks noChangeArrowheads="1"/>
            </p:cNvSpPr>
            <p:nvPr/>
          </p:nvSpPr>
          <p:spPr bwMode="auto">
            <a:xfrm>
              <a:off x="3088" y="1386"/>
              <a:ext cx="559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=306/690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32"/>
            <p:cNvSpPr>
              <a:spLocks noChangeArrowheads="1"/>
            </p:cNvSpPr>
            <p:nvPr/>
          </p:nvSpPr>
          <p:spPr bwMode="auto">
            <a:xfrm>
              <a:off x="4120" y="1386"/>
              <a:ext cx="187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33"/>
            <p:cNvSpPr>
              <a:spLocks noChangeArrowheads="1"/>
            </p:cNvSpPr>
            <p:nvPr/>
          </p:nvSpPr>
          <p:spPr bwMode="auto">
            <a:xfrm>
              <a:off x="4298" y="1386"/>
              <a:ext cx="493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=23/690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34"/>
            <p:cNvSpPr>
              <a:spLocks noChangeArrowheads="1"/>
            </p:cNvSpPr>
            <p:nvPr/>
          </p:nvSpPr>
          <p:spPr bwMode="auto">
            <a:xfrm>
              <a:off x="4903" y="1386"/>
              <a:ext cx="493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=23/690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35"/>
            <p:cNvSpPr>
              <a:spLocks noChangeArrowheads="1"/>
            </p:cNvSpPr>
            <p:nvPr/>
          </p:nvSpPr>
          <p:spPr bwMode="auto">
            <a:xfrm>
              <a:off x="5822" y="1386"/>
              <a:ext cx="25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329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36"/>
            <p:cNvSpPr>
              <a:spLocks noChangeArrowheads="1"/>
            </p:cNvSpPr>
            <p:nvPr/>
          </p:nvSpPr>
          <p:spPr bwMode="auto">
            <a:xfrm>
              <a:off x="6067" y="1386"/>
              <a:ext cx="559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=329/690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37"/>
            <p:cNvSpPr>
              <a:spLocks noChangeArrowheads="1"/>
            </p:cNvSpPr>
            <p:nvPr/>
          </p:nvSpPr>
          <p:spPr bwMode="auto">
            <a:xfrm>
              <a:off x="1555" y="1535"/>
              <a:ext cx="121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38"/>
            <p:cNvSpPr>
              <a:spLocks noChangeArrowheads="1"/>
            </p:cNvSpPr>
            <p:nvPr/>
          </p:nvSpPr>
          <p:spPr bwMode="auto">
            <a:xfrm>
              <a:off x="2305" y="1535"/>
              <a:ext cx="187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39"/>
            <p:cNvSpPr>
              <a:spLocks noChangeArrowheads="1"/>
            </p:cNvSpPr>
            <p:nvPr/>
          </p:nvSpPr>
          <p:spPr bwMode="auto">
            <a:xfrm>
              <a:off x="2483" y="1535"/>
              <a:ext cx="493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=77/690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40"/>
            <p:cNvSpPr>
              <a:spLocks noChangeArrowheads="1"/>
            </p:cNvSpPr>
            <p:nvPr/>
          </p:nvSpPr>
          <p:spPr bwMode="auto">
            <a:xfrm>
              <a:off x="3088" y="1535"/>
              <a:ext cx="493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=77/690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41"/>
            <p:cNvSpPr>
              <a:spLocks noChangeArrowheads="1"/>
            </p:cNvSpPr>
            <p:nvPr/>
          </p:nvSpPr>
          <p:spPr bwMode="auto">
            <a:xfrm>
              <a:off x="4053" y="1535"/>
              <a:ext cx="25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284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42"/>
            <p:cNvSpPr>
              <a:spLocks noChangeArrowheads="1"/>
            </p:cNvSpPr>
            <p:nvPr/>
          </p:nvSpPr>
          <p:spPr bwMode="auto">
            <a:xfrm>
              <a:off x="4298" y="1535"/>
              <a:ext cx="559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=284/690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43"/>
            <p:cNvSpPr>
              <a:spLocks noChangeArrowheads="1"/>
            </p:cNvSpPr>
            <p:nvPr/>
          </p:nvSpPr>
          <p:spPr bwMode="auto">
            <a:xfrm>
              <a:off x="4903" y="1535"/>
              <a:ext cx="559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=284/690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44"/>
            <p:cNvSpPr>
              <a:spLocks noChangeArrowheads="1"/>
            </p:cNvSpPr>
            <p:nvPr/>
          </p:nvSpPr>
          <p:spPr bwMode="auto">
            <a:xfrm>
              <a:off x="5822" y="1535"/>
              <a:ext cx="25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361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45"/>
            <p:cNvSpPr>
              <a:spLocks noChangeArrowheads="1"/>
            </p:cNvSpPr>
            <p:nvPr/>
          </p:nvSpPr>
          <p:spPr bwMode="auto">
            <a:xfrm>
              <a:off x="6067" y="1535"/>
              <a:ext cx="559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=361/690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46"/>
            <p:cNvSpPr>
              <a:spLocks noChangeArrowheads="1"/>
            </p:cNvSpPr>
            <p:nvPr/>
          </p:nvSpPr>
          <p:spPr bwMode="auto">
            <a:xfrm>
              <a:off x="1063" y="1684"/>
              <a:ext cx="326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Total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47"/>
            <p:cNvSpPr>
              <a:spLocks noChangeArrowheads="1"/>
            </p:cNvSpPr>
            <p:nvPr/>
          </p:nvSpPr>
          <p:spPr bwMode="auto">
            <a:xfrm>
              <a:off x="2238" y="1684"/>
              <a:ext cx="25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383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48"/>
            <p:cNvSpPr>
              <a:spLocks noChangeArrowheads="1"/>
            </p:cNvSpPr>
            <p:nvPr/>
          </p:nvSpPr>
          <p:spPr bwMode="auto">
            <a:xfrm>
              <a:off x="2483" y="1684"/>
              <a:ext cx="559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=383/690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49"/>
            <p:cNvSpPr>
              <a:spLocks noChangeArrowheads="1"/>
            </p:cNvSpPr>
            <p:nvPr/>
          </p:nvSpPr>
          <p:spPr bwMode="auto">
            <a:xfrm>
              <a:off x="4053" y="1684"/>
              <a:ext cx="25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307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50"/>
            <p:cNvSpPr>
              <a:spLocks noChangeArrowheads="1"/>
            </p:cNvSpPr>
            <p:nvPr/>
          </p:nvSpPr>
          <p:spPr bwMode="auto">
            <a:xfrm>
              <a:off x="4298" y="1684"/>
              <a:ext cx="559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=307/690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51"/>
            <p:cNvSpPr>
              <a:spLocks noChangeArrowheads="1"/>
            </p:cNvSpPr>
            <p:nvPr/>
          </p:nvSpPr>
          <p:spPr bwMode="auto">
            <a:xfrm>
              <a:off x="5822" y="1684"/>
              <a:ext cx="25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690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Line 52"/>
            <p:cNvSpPr>
              <a:spLocks noChangeShapeType="1"/>
            </p:cNvSpPr>
            <p:nvPr/>
          </p:nvSpPr>
          <p:spPr bwMode="auto">
            <a:xfrm>
              <a:off x="1046" y="1225"/>
              <a:ext cx="58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53"/>
            <p:cNvSpPr>
              <a:spLocks noChangeArrowheads="1"/>
            </p:cNvSpPr>
            <p:nvPr/>
          </p:nvSpPr>
          <p:spPr bwMode="auto">
            <a:xfrm>
              <a:off x="1046" y="1225"/>
              <a:ext cx="587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54"/>
            <p:cNvSpPr>
              <a:spLocks noChangeShapeType="1"/>
            </p:cNvSpPr>
            <p:nvPr/>
          </p:nvSpPr>
          <p:spPr bwMode="auto">
            <a:xfrm>
              <a:off x="1656" y="1225"/>
              <a:ext cx="200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55"/>
            <p:cNvSpPr>
              <a:spLocks noChangeArrowheads="1"/>
            </p:cNvSpPr>
            <p:nvPr/>
          </p:nvSpPr>
          <p:spPr bwMode="auto">
            <a:xfrm>
              <a:off x="1656" y="1225"/>
              <a:ext cx="2003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56"/>
            <p:cNvSpPr>
              <a:spLocks noChangeShapeType="1"/>
            </p:cNvSpPr>
            <p:nvPr/>
          </p:nvSpPr>
          <p:spPr bwMode="auto">
            <a:xfrm>
              <a:off x="3682" y="1225"/>
              <a:ext cx="179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57"/>
            <p:cNvSpPr>
              <a:spLocks noChangeArrowheads="1"/>
            </p:cNvSpPr>
            <p:nvPr/>
          </p:nvSpPr>
          <p:spPr bwMode="auto">
            <a:xfrm>
              <a:off x="3682" y="1225"/>
              <a:ext cx="1792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58"/>
            <p:cNvSpPr>
              <a:spLocks noChangeShapeType="1"/>
            </p:cNvSpPr>
            <p:nvPr/>
          </p:nvSpPr>
          <p:spPr bwMode="auto">
            <a:xfrm>
              <a:off x="1046" y="1374"/>
              <a:ext cx="58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59"/>
            <p:cNvSpPr>
              <a:spLocks noChangeArrowheads="1"/>
            </p:cNvSpPr>
            <p:nvPr/>
          </p:nvSpPr>
          <p:spPr bwMode="auto">
            <a:xfrm>
              <a:off x="1046" y="1374"/>
              <a:ext cx="587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60"/>
            <p:cNvSpPr>
              <a:spLocks noChangeShapeType="1"/>
            </p:cNvSpPr>
            <p:nvPr/>
          </p:nvSpPr>
          <p:spPr bwMode="auto">
            <a:xfrm>
              <a:off x="1656" y="1374"/>
              <a:ext cx="200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61"/>
            <p:cNvSpPr>
              <a:spLocks noChangeArrowheads="1"/>
            </p:cNvSpPr>
            <p:nvPr/>
          </p:nvSpPr>
          <p:spPr bwMode="auto">
            <a:xfrm>
              <a:off x="1656" y="1374"/>
              <a:ext cx="200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62"/>
            <p:cNvSpPr>
              <a:spLocks noChangeShapeType="1"/>
            </p:cNvSpPr>
            <p:nvPr/>
          </p:nvSpPr>
          <p:spPr bwMode="auto">
            <a:xfrm>
              <a:off x="3682" y="1374"/>
              <a:ext cx="179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63"/>
            <p:cNvSpPr>
              <a:spLocks noChangeArrowheads="1"/>
            </p:cNvSpPr>
            <p:nvPr/>
          </p:nvSpPr>
          <p:spPr bwMode="auto">
            <a:xfrm>
              <a:off x="3682" y="1374"/>
              <a:ext cx="179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64"/>
            <p:cNvSpPr>
              <a:spLocks noChangeShapeType="1"/>
            </p:cNvSpPr>
            <p:nvPr/>
          </p:nvSpPr>
          <p:spPr bwMode="auto">
            <a:xfrm>
              <a:off x="1046" y="1523"/>
              <a:ext cx="58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65"/>
            <p:cNvSpPr>
              <a:spLocks noChangeArrowheads="1"/>
            </p:cNvSpPr>
            <p:nvPr/>
          </p:nvSpPr>
          <p:spPr bwMode="auto">
            <a:xfrm>
              <a:off x="1046" y="1523"/>
              <a:ext cx="587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66"/>
            <p:cNvSpPr>
              <a:spLocks noChangeShapeType="1"/>
            </p:cNvSpPr>
            <p:nvPr/>
          </p:nvSpPr>
          <p:spPr bwMode="auto">
            <a:xfrm>
              <a:off x="1656" y="1523"/>
              <a:ext cx="200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67"/>
            <p:cNvSpPr>
              <a:spLocks noChangeArrowheads="1"/>
            </p:cNvSpPr>
            <p:nvPr/>
          </p:nvSpPr>
          <p:spPr bwMode="auto">
            <a:xfrm>
              <a:off x="1656" y="1523"/>
              <a:ext cx="200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68"/>
            <p:cNvSpPr>
              <a:spLocks noChangeShapeType="1"/>
            </p:cNvSpPr>
            <p:nvPr/>
          </p:nvSpPr>
          <p:spPr bwMode="auto">
            <a:xfrm>
              <a:off x="3682" y="1523"/>
              <a:ext cx="179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69"/>
            <p:cNvSpPr>
              <a:spLocks noChangeArrowheads="1"/>
            </p:cNvSpPr>
            <p:nvPr/>
          </p:nvSpPr>
          <p:spPr bwMode="auto">
            <a:xfrm>
              <a:off x="3682" y="1523"/>
              <a:ext cx="179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70"/>
            <p:cNvSpPr>
              <a:spLocks noChangeShapeType="1"/>
            </p:cNvSpPr>
            <p:nvPr/>
          </p:nvSpPr>
          <p:spPr bwMode="auto">
            <a:xfrm>
              <a:off x="1046" y="1672"/>
              <a:ext cx="58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71"/>
            <p:cNvSpPr>
              <a:spLocks noChangeArrowheads="1"/>
            </p:cNvSpPr>
            <p:nvPr/>
          </p:nvSpPr>
          <p:spPr bwMode="auto">
            <a:xfrm>
              <a:off x="1046" y="1672"/>
              <a:ext cx="587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72"/>
            <p:cNvSpPr>
              <a:spLocks noChangeShapeType="1"/>
            </p:cNvSpPr>
            <p:nvPr/>
          </p:nvSpPr>
          <p:spPr bwMode="auto">
            <a:xfrm>
              <a:off x="1656" y="1672"/>
              <a:ext cx="200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73"/>
            <p:cNvSpPr>
              <a:spLocks noChangeArrowheads="1"/>
            </p:cNvSpPr>
            <p:nvPr/>
          </p:nvSpPr>
          <p:spPr bwMode="auto">
            <a:xfrm>
              <a:off x="1656" y="1672"/>
              <a:ext cx="200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74"/>
            <p:cNvSpPr>
              <a:spLocks noChangeShapeType="1"/>
            </p:cNvSpPr>
            <p:nvPr/>
          </p:nvSpPr>
          <p:spPr bwMode="auto">
            <a:xfrm>
              <a:off x="3682" y="1672"/>
              <a:ext cx="179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75"/>
            <p:cNvSpPr>
              <a:spLocks noChangeArrowheads="1"/>
            </p:cNvSpPr>
            <p:nvPr/>
          </p:nvSpPr>
          <p:spPr bwMode="auto">
            <a:xfrm>
              <a:off x="3682" y="1672"/>
              <a:ext cx="179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80" name="Line 76"/>
            <p:cNvSpPr>
              <a:spLocks noChangeShapeType="1"/>
            </p:cNvSpPr>
            <p:nvPr/>
          </p:nvSpPr>
          <p:spPr bwMode="auto">
            <a:xfrm>
              <a:off x="1046" y="1822"/>
              <a:ext cx="58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81" name="Rectangle 77"/>
            <p:cNvSpPr>
              <a:spLocks noChangeArrowheads="1"/>
            </p:cNvSpPr>
            <p:nvPr/>
          </p:nvSpPr>
          <p:spPr bwMode="auto">
            <a:xfrm>
              <a:off x="1046" y="1822"/>
              <a:ext cx="587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89" name="Line 78"/>
            <p:cNvSpPr>
              <a:spLocks noChangeShapeType="1"/>
            </p:cNvSpPr>
            <p:nvPr/>
          </p:nvSpPr>
          <p:spPr bwMode="auto">
            <a:xfrm>
              <a:off x="1656" y="1822"/>
              <a:ext cx="200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93" name="Rectangle 79"/>
            <p:cNvSpPr>
              <a:spLocks noChangeArrowheads="1"/>
            </p:cNvSpPr>
            <p:nvPr/>
          </p:nvSpPr>
          <p:spPr bwMode="auto">
            <a:xfrm>
              <a:off x="1656" y="1822"/>
              <a:ext cx="2003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95" name="Line 80"/>
            <p:cNvSpPr>
              <a:spLocks noChangeShapeType="1"/>
            </p:cNvSpPr>
            <p:nvPr/>
          </p:nvSpPr>
          <p:spPr bwMode="auto">
            <a:xfrm>
              <a:off x="3682" y="1822"/>
              <a:ext cx="179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96" name="Rectangle 81"/>
            <p:cNvSpPr>
              <a:spLocks noChangeArrowheads="1"/>
            </p:cNvSpPr>
            <p:nvPr/>
          </p:nvSpPr>
          <p:spPr bwMode="auto">
            <a:xfrm>
              <a:off x="3682" y="1822"/>
              <a:ext cx="1792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97" name="Line 82"/>
            <p:cNvSpPr>
              <a:spLocks noChangeShapeType="1"/>
            </p:cNvSpPr>
            <p:nvPr/>
          </p:nvSpPr>
          <p:spPr bwMode="auto">
            <a:xfrm>
              <a:off x="1034" y="1225"/>
              <a:ext cx="0" cy="6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98" name="Rectangle 83"/>
            <p:cNvSpPr>
              <a:spLocks noChangeArrowheads="1"/>
            </p:cNvSpPr>
            <p:nvPr/>
          </p:nvSpPr>
          <p:spPr bwMode="auto">
            <a:xfrm>
              <a:off x="1034" y="1225"/>
              <a:ext cx="12" cy="6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99" name="Rectangle 84"/>
            <p:cNvSpPr>
              <a:spLocks noChangeArrowheads="1"/>
            </p:cNvSpPr>
            <p:nvPr/>
          </p:nvSpPr>
          <p:spPr bwMode="auto">
            <a:xfrm>
              <a:off x="1633" y="1225"/>
              <a:ext cx="23" cy="6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00" name="Line 85"/>
            <p:cNvSpPr>
              <a:spLocks noChangeShapeType="1"/>
            </p:cNvSpPr>
            <p:nvPr/>
          </p:nvSpPr>
          <p:spPr bwMode="auto">
            <a:xfrm>
              <a:off x="2454" y="1236"/>
              <a:ext cx="0" cy="5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01" name="Rectangle 86"/>
            <p:cNvSpPr>
              <a:spLocks noChangeArrowheads="1"/>
            </p:cNvSpPr>
            <p:nvPr/>
          </p:nvSpPr>
          <p:spPr bwMode="auto">
            <a:xfrm>
              <a:off x="2454" y="1236"/>
              <a:ext cx="12" cy="5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02" name="Line 87"/>
            <p:cNvSpPr>
              <a:spLocks noChangeShapeType="1"/>
            </p:cNvSpPr>
            <p:nvPr/>
          </p:nvSpPr>
          <p:spPr bwMode="auto">
            <a:xfrm>
              <a:off x="3059" y="1236"/>
              <a:ext cx="0" cy="5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03" name="Rectangle 88"/>
            <p:cNvSpPr>
              <a:spLocks noChangeArrowheads="1"/>
            </p:cNvSpPr>
            <p:nvPr/>
          </p:nvSpPr>
          <p:spPr bwMode="auto">
            <a:xfrm>
              <a:off x="3059" y="1236"/>
              <a:ext cx="12" cy="5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04" name="Rectangle 89"/>
            <p:cNvSpPr>
              <a:spLocks noChangeArrowheads="1"/>
            </p:cNvSpPr>
            <p:nvPr/>
          </p:nvSpPr>
          <p:spPr bwMode="auto">
            <a:xfrm>
              <a:off x="3659" y="1225"/>
              <a:ext cx="23" cy="6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05" name="Line 90"/>
            <p:cNvSpPr>
              <a:spLocks noChangeShapeType="1"/>
            </p:cNvSpPr>
            <p:nvPr/>
          </p:nvSpPr>
          <p:spPr bwMode="auto">
            <a:xfrm>
              <a:off x="4270" y="1236"/>
              <a:ext cx="0" cy="5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06" name="Rectangle 91"/>
            <p:cNvSpPr>
              <a:spLocks noChangeArrowheads="1"/>
            </p:cNvSpPr>
            <p:nvPr/>
          </p:nvSpPr>
          <p:spPr bwMode="auto">
            <a:xfrm>
              <a:off x="4270" y="1236"/>
              <a:ext cx="11" cy="5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07" name="Line 92"/>
            <p:cNvSpPr>
              <a:spLocks noChangeShapeType="1"/>
            </p:cNvSpPr>
            <p:nvPr/>
          </p:nvSpPr>
          <p:spPr bwMode="auto">
            <a:xfrm>
              <a:off x="4875" y="1236"/>
              <a:ext cx="0" cy="5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08" name="Rectangle 93"/>
            <p:cNvSpPr>
              <a:spLocks noChangeArrowheads="1"/>
            </p:cNvSpPr>
            <p:nvPr/>
          </p:nvSpPr>
          <p:spPr bwMode="auto">
            <a:xfrm>
              <a:off x="4875" y="1236"/>
              <a:ext cx="11" cy="5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09" name="Rectangle 94"/>
            <p:cNvSpPr>
              <a:spLocks noChangeArrowheads="1"/>
            </p:cNvSpPr>
            <p:nvPr/>
          </p:nvSpPr>
          <p:spPr bwMode="auto">
            <a:xfrm>
              <a:off x="5474" y="1225"/>
              <a:ext cx="23" cy="6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10" name="Line 95"/>
            <p:cNvSpPr>
              <a:spLocks noChangeShapeType="1"/>
            </p:cNvSpPr>
            <p:nvPr/>
          </p:nvSpPr>
          <p:spPr bwMode="auto">
            <a:xfrm>
              <a:off x="6039" y="1236"/>
              <a:ext cx="0" cy="5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11" name="Rectangle 96"/>
            <p:cNvSpPr>
              <a:spLocks noChangeArrowheads="1"/>
            </p:cNvSpPr>
            <p:nvPr/>
          </p:nvSpPr>
          <p:spPr bwMode="auto">
            <a:xfrm>
              <a:off x="6039" y="1236"/>
              <a:ext cx="11" cy="5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12" name="Line 97"/>
            <p:cNvSpPr>
              <a:spLocks noChangeShapeType="1"/>
            </p:cNvSpPr>
            <p:nvPr/>
          </p:nvSpPr>
          <p:spPr bwMode="auto">
            <a:xfrm>
              <a:off x="6644" y="1236"/>
              <a:ext cx="0" cy="5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13" name="Rectangle 98"/>
            <p:cNvSpPr>
              <a:spLocks noChangeArrowheads="1"/>
            </p:cNvSpPr>
            <p:nvPr/>
          </p:nvSpPr>
          <p:spPr bwMode="auto">
            <a:xfrm>
              <a:off x="6644" y="1236"/>
              <a:ext cx="11" cy="5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14" name="Line 99"/>
            <p:cNvSpPr>
              <a:spLocks noChangeShapeType="1"/>
            </p:cNvSpPr>
            <p:nvPr/>
          </p:nvSpPr>
          <p:spPr bwMode="auto">
            <a:xfrm>
              <a:off x="5497" y="1225"/>
              <a:ext cx="115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15" name="Rectangle 100"/>
            <p:cNvSpPr>
              <a:spLocks noChangeArrowheads="1"/>
            </p:cNvSpPr>
            <p:nvPr/>
          </p:nvSpPr>
          <p:spPr bwMode="auto">
            <a:xfrm>
              <a:off x="5497" y="1225"/>
              <a:ext cx="1158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16" name="Line 101"/>
            <p:cNvSpPr>
              <a:spLocks noChangeShapeType="1"/>
            </p:cNvSpPr>
            <p:nvPr/>
          </p:nvSpPr>
          <p:spPr bwMode="auto">
            <a:xfrm>
              <a:off x="5497" y="1374"/>
              <a:ext cx="115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17" name="Rectangle 102"/>
            <p:cNvSpPr>
              <a:spLocks noChangeArrowheads="1"/>
            </p:cNvSpPr>
            <p:nvPr/>
          </p:nvSpPr>
          <p:spPr bwMode="auto">
            <a:xfrm>
              <a:off x="5497" y="1374"/>
              <a:ext cx="1158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18" name="Line 103"/>
            <p:cNvSpPr>
              <a:spLocks noChangeShapeType="1"/>
            </p:cNvSpPr>
            <p:nvPr/>
          </p:nvSpPr>
          <p:spPr bwMode="auto">
            <a:xfrm>
              <a:off x="5497" y="1523"/>
              <a:ext cx="115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19" name="Rectangle 104"/>
            <p:cNvSpPr>
              <a:spLocks noChangeArrowheads="1"/>
            </p:cNvSpPr>
            <p:nvPr/>
          </p:nvSpPr>
          <p:spPr bwMode="auto">
            <a:xfrm>
              <a:off x="5497" y="1523"/>
              <a:ext cx="1158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20" name="Line 105"/>
            <p:cNvSpPr>
              <a:spLocks noChangeShapeType="1"/>
            </p:cNvSpPr>
            <p:nvPr/>
          </p:nvSpPr>
          <p:spPr bwMode="auto">
            <a:xfrm>
              <a:off x="5497" y="1672"/>
              <a:ext cx="115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21" name="Rectangle 106"/>
            <p:cNvSpPr>
              <a:spLocks noChangeArrowheads="1"/>
            </p:cNvSpPr>
            <p:nvPr/>
          </p:nvSpPr>
          <p:spPr bwMode="auto">
            <a:xfrm>
              <a:off x="5497" y="1672"/>
              <a:ext cx="1158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22" name="Line 107"/>
            <p:cNvSpPr>
              <a:spLocks noChangeShapeType="1"/>
            </p:cNvSpPr>
            <p:nvPr/>
          </p:nvSpPr>
          <p:spPr bwMode="auto">
            <a:xfrm>
              <a:off x="5497" y="1822"/>
              <a:ext cx="115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23" name="Rectangle 108"/>
            <p:cNvSpPr>
              <a:spLocks noChangeArrowheads="1"/>
            </p:cNvSpPr>
            <p:nvPr/>
          </p:nvSpPr>
          <p:spPr bwMode="auto">
            <a:xfrm>
              <a:off x="5497" y="1822"/>
              <a:ext cx="1158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833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F68F-E34F-4C75-B388-88293347288C}" type="slidenum">
              <a:rPr lang="he-IL"/>
              <a:pPr/>
              <a:t>11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2" y="363652"/>
            <a:ext cx="8229600" cy="914400"/>
          </a:xfrm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IFN: Example - Credit Dataset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Layer 0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>
            <p:extLst/>
          </p:nvPr>
        </p:nvGraphicFramePr>
        <p:xfrm>
          <a:off x="3427413" y="1371601"/>
          <a:ext cx="5051425" cy="515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Worksheet" r:id="rId4" imgW="3800498" imgH="3876786" progId="Excel.Sheet.8">
                  <p:embed/>
                </p:oleObj>
              </mc:Choice>
              <mc:Fallback>
                <p:oleObj name="Worksheet" r:id="rId4" imgW="3800498" imgH="3876786" progId="Excel.Sheet.8">
                  <p:embed/>
                  <p:pic>
                    <p:nvPicPr>
                      <p:cNvPr id="286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413" y="1371601"/>
                        <a:ext cx="5051425" cy="51530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430116" y="4221088"/>
            <a:ext cx="5040560" cy="369332"/>
          </a:xfrm>
          <a:prstGeom prst="rect">
            <a:avLst/>
          </a:prstGeom>
          <a:solidFill>
            <a:srgbClr val="92D050">
              <a:alpha val="36000"/>
            </a:srgbClr>
          </a:solidFill>
        </p:spPr>
        <p:txBody>
          <a:bodyPr wrap="square" rtlCol="1">
            <a:spAutoFit/>
          </a:bodyPr>
          <a:lstStyle/>
          <a:p>
            <a:endParaRPr lang="he-IL"/>
          </a:p>
        </p:txBody>
      </p:sp>
      <p:sp>
        <p:nvSpPr>
          <p:cNvPr id="3" name="אליפסה 2"/>
          <p:cNvSpPr/>
          <p:nvPr/>
        </p:nvSpPr>
        <p:spPr bwMode="auto">
          <a:xfrm>
            <a:off x="3358108" y="1844824"/>
            <a:ext cx="1080120" cy="36004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endParaRPr lang="he-IL">
              <a:latin typeface="Arial" charset="0"/>
              <a:cs typeface="Arial" charset="0"/>
            </a:endParaRPr>
          </a:p>
        </p:txBody>
      </p:sp>
      <p:sp>
        <p:nvSpPr>
          <p:cNvPr id="7" name="אליפסה 6"/>
          <p:cNvSpPr/>
          <p:nvPr/>
        </p:nvSpPr>
        <p:spPr bwMode="auto">
          <a:xfrm>
            <a:off x="3430116" y="5157192"/>
            <a:ext cx="2088232" cy="36004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endParaRPr lang="he-IL">
              <a:latin typeface="Arial" charset="0"/>
              <a:cs typeface="Arial" charset="0"/>
            </a:endParaRPr>
          </a:p>
        </p:txBody>
      </p:sp>
      <p:sp>
        <p:nvSpPr>
          <p:cNvPr id="8" name="אליפסה 7"/>
          <p:cNvSpPr/>
          <p:nvPr/>
        </p:nvSpPr>
        <p:spPr bwMode="auto">
          <a:xfrm>
            <a:off x="3430116" y="5517232"/>
            <a:ext cx="2304256" cy="36004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endParaRPr lang="he-IL"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1924" y="4196308"/>
            <a:ext cx="1224136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not significant</a:t>
            </a:r>
            <a:endParaRPr lang="he-IL" sz="1400" b="1" dirty="0">
              <a:solidFill>
                <a:schemeClr val="bg1"/>
              </a:solidFill>
            </a:endParaRPr>
          </a:p>
        </p:txBody>
      </p:sp>
      <p:cxnSp>
        <p:nvCxnSpPr>
          <p:cNvPr id="9" name="מחבר חץ ישר 8"/>
          <p:cNvCxnSpPr/>
          <p:nvPr/>
        </p:nvCxnSpPr>
        <p:spPr bwMode="auto">
          <a:xfrm>
            <a:off x="2926060" y="4509120"/>
            <a:ext cx="360040" cy="100811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מחבר חץ ישר 10"/>
          <p:cNvCxnSpPr>
            <a:stCxn id="4" idx="3"/>
          </p:cNvCxnSpPr>
          <p:nvPr/>
        </p:nvCxnSpPr>
        <p:spPr bwMode="auto">
          <a:xfrm flipV="1">
            <a:off x="2926060" y="2024844"/>
            <a:ext cx="360040" cy="243307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58502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3D50-AF79-49DC-A7E6-E57CDB8417CD}" type="slidenum">
              <a:rPr lang="he-IL" b="0"/>
              <a:pPr/>
              <a:t>12</a:t>
            </a:fld>
            <a:endParaRPr lang="en-US" b="0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66717" y="457199"/>
            <a:ext cx="8010525" cy="7524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IFN Construction Procedure (1)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40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Credit Approval Dataset</a:t>
            </a:r>
          </a:p>
        </p:txBody>
      </p:sp>
      <p:sp>
        <p:nvSpPr>
          <p:cNvPr id="78851" name="Rectangle 6"/>
          <p:cNvSpPr txBox="1">
            <a:spLocks noGrp="1" noChangeArrowheads="1"/>
          </p:cNvSpPr>
          <p:nvPr/>
        </p:nvSpPr>
        <p:spPr bwMode="auto">
          <a:xfrm>
            <a:off x="4646612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78852" name="Rectangle 7"/>
          <p:cNvSpPr txBox="1">
            <a:spLocks noGrp="1" noChangeArrowheads="1"/>
          </p:cNvSpPr>
          <p:nvPr/>
        </p:nvSpPr>
        <p:spPr bwMode="auto">
          <a:xfrm>
            <a:off x="1979612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fld id="{C0825D53-93B9-4E84-BCF1-17090E33808B}" type="slidenum">
              <a:rPr lang="he-IL" sz="1400"/>
              <a:pPr algn="l"/>
              <a:t>12</a:t>
            </a:fld>
            <a:endParaRPr lang="en-US" sz="1400"/>
          </a:p>
        </p:txBody>
      </p:sp>
      <p:sp>
        <p:nvSpPr>
          <p:cNvPr id="78853" name="Oval 3"/>
          <p:cNvSpPr>
            <a:spLocks noChangeArrowheads="1"/>
          </p:cNvSpPr>
          <p:nvPr/>
        </p:nvSpPr>
        <p:spPr bwMode="auto">
          <a:xfrm>
            <a:off x="2457451" y="3678239"/>
            <a:ext cx="649287" cy="663575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11300" name="Oval 4"/>
          <p:cNvSpPr>
            <a:spLocks noChangeArrowheads="1"/>
          </p:cNvSpPr>
          <p:nvPr/>
        </p:nvSpPr>
        <p:spPr bwMode="auto">
          <a:xfrm>
            <a:off x="4081462" y="2616201"/>
            <a:ext cx="649288" cy="663575"/>
          </a:xfrm>
          <a:prstGeom prst="ellipse">
            <a:avLst/>
          </a:prstGeom>
          <a:solidFill>
            <a:srgbClr val="FF6699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311305" name="Oval 9"/>
          <p:cNvSpPr>
            <a:spLocks noChangeArrowheads="1"/>
          </p:cNvSpPr>
          <p:nvPr/>
        </p:nvSpPr>
        <p:spPr bwMode="auto">
          <a:xfrm>
            <a:off x="3951287" y="4740276"/>
            <a:ext cx="649288" cy="665163"/>
          </a:xfrm>
          <a:prstGeom prst="ellipse">
            <a:avLst/>
          </a:prstGeom>
          <a:solidFill>
            <a:srgbClr val="FF6699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78856" name="Oval 10"/>
          <p:cNvSpPr>
            <a:spLocks noChangeArrowheads="1"/>
          </p:cNvSpPr>
          <p:nvPr/>
        </p:nvSpPr>
        <p:spPr bwMode="auto">
          <a:xfrm>
            <a:off x="8367713" y="2482851"/>
            <a:ext cx="714375" cy="796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sz="2400" i="1">
                <a:latin typeface="Times New Roman" pitchFamily="18" charset="0"/>
              </a:rPr>
              <a:t>0</a:t>
            </a:r>
          </a:p>
        </p:txBody>
      </p:sp>
      <p:sp>
        <p:nvSpPr>
          <p:cNvPr id="78857" name="Oval 11"/>
          <p:cNvSpPr>
            <a:spLocks noChangeArrowheads="1"/>
          </p:cNvSpPr>
          <p:nvPr/>
        </p:nvSpPr>
        <p:spPr bwMode="auto">
          <a:xfrm>
            <a:off x="8302625" y="5603876"/>
            <a:ext cx="779462" cy="796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sz="2400" i="1">
                <a:latin typeface="Times New Roman" pitchFamily="18" charset="0"/>
              </a:rPr>
              <a:t>1</a:t>
            </a:r>
          </a:p>
        </p:txBody>
      </p:sp>
      <p:sp>
        <p:nvSpPr>
          <p:cNvPr id="311309" name="Line 13"/>
          <p:cNvSpPr>
            <a:spLocks noChangeShapeType="1"/>
          </p:cNvSpPr>
          <p:nvPr/>
        </p:nvSpPr>
        <p:spPr bwMode="auto">
          <a:xfrm>
            <a:off x="2976563" y="4275138"/>
            <a:ext cx="974725" cy="665162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1310" name="Line 14"/>
          <p:cNvSpPr>
            <a:spLocks noChangeShapeType="1"/>
          </p:cNvSpPr>
          <p:nvPr/>
        </p:nvSpPr>
        <p:spPr bwMode="auto">
          <a:xfrm flipV="1">
            <a:off x="2976562" y="3014663"/>
            <a:ext cx="1104900" cy="73025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1315" name="Text Box 19"/>
          <p:cNvSpPr txBox="1">
            <a:spLocks noChangeArrowheads="1"/>
          </p:cNvSpPr>
          <p:nvPr/>
        </p:nvSpPr>
        <p:spPr bwMode="auto">
          <a:xfrm>
            <a:off x="2706688" y="2927350"/>
            <a:ext cx="155892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FF6699"/>
                </a:solidFill>
                <a:latin typeface="Times New Roman" pitchFamily="18" charset="0"/>
              </a:rPr>
              <a:t>Other investments = No</a:t>
            </a:r>
          </a:p>
        </p:txBody>
      </p:sp>
      <p:sp>
        <p:nvSpPr>
          <p:cNvPr id="311316" name="Text Box 20"/>
          <p:cNvSpPr txBox="1">
            <a:spLocks noChangeArrowheads="1"/>
          </p:cNvSpPr>
          <p:nvPr/>
        </p:nvSpPr>
        <p:spPr bwMode="auto">
          <a:xfrm>
            <a:off x="2322513" y="4594225"/>
            <a:ext cx="18669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FF6699"/>
                </a:solidFill>
                <a:latin typeface="Times New Roman" pitchFamily="18" charset="0"/>
              </a:rPr>
              <a:t>Other investments = Yes</a:t>
            </a:r>
          </a:p>
        </p:txBody>
      </p:sp>
      <p:sp>
        <p:nvSpPr>
          <p:cNvPr id="311321" name="Text Box 25"/>
          <p:cNvSpPr txBox="1">
            <a:spLocks noChangeArrowheads="1"/>
          </p:cNvSpPr>
          <p:nvPr/>
        </p:nvSpPr>
        <p:spPr bwMode="auto">
          <a:xfrm>
            <a:off x="3852862" y="1676401"/>
            <a:ext cx="201295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lnSpc>
                <a:spcPct val="60000"/>
              </a:lnSpc>
              <a:spcBef>
                <a:spcPct val="50000"/>
              </a:spcBef>
            </a:pPr>
            <a:r>
              <a:rPr lang="en-US" sz="2000">
                <a:solidFill>
                  <a:srgbClr val="FF6699"/>
                </a:solidFill>
                <a:latin typeface="Times New Roman" pitchFamily="18" charset="0"/>
              </a:rPr>
              <a:t>Layer 1</a:t>
            </a:r>
          </a:p>
          <a:p>
            <a:pPr algn="l" rtl="0">
              <a:lnSpc>
                <a:spcPct val="60000"/>
              </a:lnSpc>
              <a:spcBef>
                <a:spcPct val="50000"/>
              </a:spcBef>
            </a:pPr>
            <a:r>
              <a:rPr lang="en-US" sz="2000">
                <a:solidFill>
                  <a:srgbClr val="FF6699"/>
                </a:solidFill>
                <a:latin typeface="Times New Roman" pitchFamily="18" charset="0"/>
              </a:rPr>
              <a:t>(Other investments )</a:t>
            </a:r>
          </a:p>
        </p:txBody>
      </p:sp>
      <p:sp>
        <p:nvSpPr>
          <p:cNvPr id="78863" name="AutoShape 36"/>
          <p:cNvSpPr>
            <a:spLocks noChangeArrowheads="1"/>
          </p:cNvSpPr>
          <p:nvPr/>
        </p:nvSpPr>
        <p:spPr bwMode="auto">
          <a:xfrm>
            <a:off x="1751012" y="2438400"/>
            <a:ext cx="1143000" cy="533400"/>
          </a:xfrm>
          <a:prstGeom prst="wedgeRoundRectCallout">
            <a:avLst>
              <a:gd name="adj1" fmla="val 18611"/>
              <a:gd name="adj2" fmla="val 184819"/>
              <a:gd name="adj3" fmla="val 16667"/>
            </a:avLst>
          </a:prstGeom>
          <a:solidFill>
            <a:srgbClr val="FFFF99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000" b="1" dirty="0">
                <a:latin typeface="Times New Roman" pitchFamily="18" charset="0"/>
              </a:rPr>
              <a:t>Root node</a:t>
            </a:r>
          </a:p>
        </p:txBody>
      </p:sp>
      <p:sp>
        <p:nvSpPr>
          <p:cNvPr id="311333" name="AutoShape 37"/>
          <p:cNvSpPr>
            <a:spLocks noChangeArrowheads="1"/>
          </p:cNvSpPr>
          <p:nvPr/>
        </p:nvSpPr>
        <p:spPr bwMode="auto">
          <a:xfrm>
            <a:off x="1827212" y="5638800"/>
            <a:ext cx="1905000" cy="457200"/>
          </a:xfrm>
          <a:prstGeom prst="wedgeRoundRectCallout">
            <a:avLst>
              <a:gd name="adj1" fmla="val 67083"/>
              <a:gd name="adj2" fmla="val -122569"/>
              <a:gd name="adj3" fmla="val 16667"/>
            </a:avLst>
          </a:prstGeom>
          <a:solidFill>
            <a:srgbClr val="FFFF99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000" b="1" dirty="0">
                <a:latin typeface="Times New Roman" pitchFamily="18" charset="0"/>
              </a:rPr>
              <a:t>Hidden node</a:t>
            </a:r>
          </a:p>
        </p:txBody>
      </p:sp>
      <p:sp>
        <p:nvSpPr>
          <p:cNvPr id="78865" name="Text Box 47"/>
          <p:cNvSpPr txBox="1">
            <a:spLocks noChangeArrowheads="1"/>
          </p:cNvSpPr>
          <p:nvPr/>
        </p:nvSpPr>
        <p:spPr bwMode="auto">
          <a:xfrm>
            <a:off x="9142412" y="2667001"/>
            <a:ext cx="121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Times New Roman" pitchFamily="18" charset="0"/>
              </a:rPr>
              <a:t>Reject</a:t>
            </a:r>
          </a:p>
        </p:txBody>
      </p:sp>
      <p:sp>
        <p:nvSpPr>
          <p:cNvPr id="78866" name="Text Box 48"/>
          <p:cNvSpPr txBox="1">
            <a:spLocks noChangeArrowheads="1"/>
          </p:cNvSpPr>
          <p:nvPr/>
        </p:nvSpPr>
        <p:spPr bwMode="auto">
          <a:xfrm>
            <a:off x="9218612" y="57912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Times New Roman" pitchFamily="18" charset="0"/>
              </a:rPr>
              <a:t>Accept</a:t>
            </a:r>
          </a:p>
        </p:txBody>
      </p:sp>
      <p:sp>
        <p:nvSpPr>
          <p:cNvPr id="78867" name="AutoShape 49"/>
          <p:cNvSpPr>
            <a:spLocks noChangeArrowheads="1"/>
          </p:cNvSpPr>
          <p:nvPr/>
        </p:nvSpPr>
        <p:spPr bwMode="auto">
          <a:xfrm>
            <a:off x="8837612" y="1143000"/>
            <a:ext cx="1524000" cy="838200"/>
          </a:xfrm>
          <a:prstGeom prst="wedgeRoundRectCallout">
            <a:avLst>
              <a:gd name="adj1" fmla="val -36977"/>
              <a:gd name="adj2" fmla="val 108903"/>
              <a:gd name="adj3" fmla="val 16667"/>
            </a:avLst>
          </a:prstGeom>
          <a:solidFill>
            <a:srgbClr val="FFFF99"/>
          </a:solidFill>
          <a:ln w="9525" algn="ctr">
            <a:solidFill>
              <a:schemeClr val="hlink"/>
            </a:solidFill>
            <a:miter lim="800000"/>
            <a:headEnd/>
            <a:tailEnd/>
          </a:ln>
        </p:spPr>
        <p:txBody>
          <a:bodyPr anchor="ctr"/>
          <a:lstStyle/>
          <a:p>
            <a:pPr algn="ctr" rtl="0" eaLnBrk="0" hangingPunct="0"/>
            <a:r>
              <a:rPr lang="en-US" sz="2000" b="1" dirty="0">
                <a:latin typeface="Times New Roman" pitchFamily="18" charset="0"/>
              </a:rPr>
              <a:t>Target layer</a:t>
            </a:r>
          </a:p>
          <a:p>
            <a:pPr algn="ctr" rtl="0" eaLnBrk="0" hangingPunct="0"/>
            <a:r>
              <a:rPr lang="en-US" sz="2000" b="1" dirty="0">
                <a:latin typeface="Times New Roman" pitchFamily="18" charset="0"/>
              </a:rPr>
              <a:t>(Class)</a:t>
            </a:r>
          </a:p>
        </p:txBody>
      </p:sp>
      <p:sp>
        <p:nvSpPr>
          <p:cNvPr id="78868" name="Rectangle 50"/>
          <p:cNvSpPr>
            <a:spLocks noChangeArrowheads="1"/>
          </p:cNvSpPr>
          <p:nvPr/>
        </p:nvSpPr>
        <p:spPr bwMode="auto">
          <a:xfrm>
            <a:off x="1674813" y="1219201"/>
            <a:ext cx="711092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rtl="0" eaLnBrk="0" hangingPunct="0"/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</a:rPr>
              <a:t>Iteration No. 1: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</a:rPr>
              <a:t>one input attribute, one hidden layer</a:t>
            </a:r>
          </a:p>
        </p:txBody>
      </p:sp>
    </p:spTree>
    <p:extLst>
      <p:ext uri="{BB962C8B-B14F-4D97-AF65-F5344CB8AC3E}">
        <p14:creationId xmlns:p14="http://schemas.microsoft.com/office/powerpoint/2010/main" val="425091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0" grpId="0" animBg="1"/>
      <p:bldP spid="311305" grpId="0" animBg="1"/>
      <p:bldP spid="311309" grpId="0" animBg="1"/>
      <p:bldP spid="311310" grpId="0" animBg="1"/>
      <p:bldP spid="311315" grpId="0"/>
      <p:bldP spid="311316" grpId="0"/>
      <p:bldP spid="311321" grpId="0"/>
      <p:bldP spid="3113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BFA73-9706-497F-9878-E7B0AE0D3082}" type="slidenum">
              <a:rPr lang="he-IL"/>
              <a:pPr/>
              <a:t>13</a:t>
            </a:fld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2" y="415749"/>
            <a:ext cx="9601200" cy="1143000"/>
          </a:xfrm>
        </p:spPr>
        <p:txBody>
          <a:bodyPr>
            <a:normAutofit fontScale="90000"/>
          </a:bodyPr>
          <a:lstStyle/>
          <a:p>
            <a:pPr rtl="0">
              <a:lnSpc>
                <a:spcPct val="115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IFN: Example - Credit Dataset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Contingency Table: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Balance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Node </a:t>
            </a:r>
            <a:r>
              <a:rPr lang="he-IL" sz="2400" b="1" i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, T = </a:t>
            </a:r>
            <a:r>
              <a:rPr lang="he-IL" sz="2400" b="1" i="1" dirty="0">
                <a:latin typeface="Times New Roman" pitchFamily="18" charset="0"/>
                <a:cs typeface="Times New Roman" pitchFamily="18" charset="0"/>
              </a:rPr>
              <a:t>445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he-IL" sz="24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he-IL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Other Investments = No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790791" y="2709228"/>
            <a:ext cx="10759642" cy="326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rtl="0">
              <a:lnSpc>
                <a:spcPct val="95000"/>
              </a:lnSpc>
            </a:pPr>
            <a:r>
              <a:rPr lang="it-IT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MI(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’ </a:t>
            </a:r>
            <a:r>
              <a:rPr lang="it-IT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&lt;=445;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sz="20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=0|z)</a:t>
            </a:r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= (271/690)*log</a:t>
            </a:r>
            <a:r>
              <a:rPr lang="it-IT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((271/329)/((291/329)*(306/329))) </a:t>
            </a: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0.000719</a:t>
            </a:r>
          </a:p>
          <a:p>
            <a:pPr algn="l" rtl="0">
              <a:lnSpc>
                <a:spcPct val="95000"/>
              </a:lnSpc>
            </a:pPr>
            <a:r>
              <a:rPr lang="it-IT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MI(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it-IT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&gt; 445;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sz="20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=0|z)</a:t>
            </a:r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= (35/690)*log</a:t>
            </a:r>
            <a:r>
              <a:rPr lang="it-IT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((35/329)/((38/329)*(306/329</a:t>
            </a: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))) = </a:t>
            </a:r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-0.000714</a:t>
            </a:r>
          </a:p>
          <a:p>
            <a:pPr algn="l" rtl="0">
              <a:lnSpc>
                <a:spcPct val="95000"/>
              </a:lnSpc>
            </a:pPr>
            <a:r>
              <a:rPr lang="it-IT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MI(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it-IT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&lt;=445;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sz="20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=1|z)</a:t>
            </a:r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= (20/690)*log</a:t>
            </a:r>
            <a:r>
              <a:rPr lang="it-IT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((20/329)/((291/329)*(23/329))) </a:t>
            </a: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-0.000712</a:t>
            </a:r>
          </a:p>
          <a:p>
            <a:pPr algn="l" rtl="0">
              <a:lnSpc>
                <a:spcPct val="95000"/>
              </a:lnSpc>
            </a:pPr>
            <a:r>
              <a:rPr lang="it-IT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MI(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it-IT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&gt; 445;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sz="20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=1|z) </a:t>
            </a:r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= (3/690)*log</a:t>
            </a:r>
            <a:r>
              <a:rPr lang="it-IT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((3/329)/((38/329)*(23/329</a:t>
            </a: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))) = </a:t>
            </a:r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0.000762</a:t>
            </a:r>
          </a:p>
          <a:p>
            <a:endParaRPr lang="en-US" sz="20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Conditional 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mutual information - 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MI (A</a:t>
            </a:r>
            <a:r>
              <a:rPr lang="en-US" sz="20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’ ; A</a:t>
            </a:r>
            <a:r>
              <a:rPr lang="en-US" sz="20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| z)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0.0000546 bits</a:t>
            </a:r>
            <a:endParaRPr lang="it-IT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endParaRPr lang="it-IT" sz="20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it-IT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it-IT" sz="2000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= 2*LN(2)*690*0.0000546=0.0522</a:t>
            </a:r>
          </a:p>
          <a:p>
            <a:r>
              <a:rPr lang="it-IT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Significance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t-IT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</a:t>
            </a:r>
            <a:r>
              <a:rPr lang="it-IT" sz="20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it-IT" sz="20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0.001</a:t>
            </a:r>
            <a:r>
              <a:rPr lang="it-IT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(11)</a:t>
            </a:r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 = 10.82 &gt; 0.052, </a:t>
            </a:r>
            <a:r>
              <a:rPr lang="it-IT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Thus:</a:t>
            </a:r>
            <a:endParaRPr lang="it-IT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Conclusion: 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 not reject 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(do not split the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Balance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attribute at this node for the specified threshold).</a:t>
            </a:r>
          </a:p>
        </p:txBody>
      </p:sp>
      <p:sp>
        <p:nvSpPr>
          <p:cNvPr id="29703" name="AutoShape 7"/>
          <p:cNvSpPr>
            <a:spLocks noChangeArrowheads="1"/>
          </p:cNvSpPr>
          <p:nvPr/>
        </p:nvSpPr>
        <p:spPr bwMode="auto">
          <a:xfrm>
            <a:off x="7426560" y="524333"/>
            <a:ext cx="1258652" cy="817080"/>
          </a:xfrm>
          <a:prstGeom prst="wedgeEllipseCallout">
            <a:avLst>
              <a:gd name="adj1" fmla="val -96708"/>
              <a:gd name="adj2" fmla="val -6948"/>
            </a:avLst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200" dirty="0" smtClean="0"/>
              <a:t>A possible threshold</a:t>
            </a:r>
            <a:endParaRPr lang="en-US" sz="1200" dirty="0"/>
          </a:p>
        </p:txBody>
      </p:sp>
      <p:sp>
        <p:nvSpPr>
          <p:cNvPr id="2" name="מלבן 1"/>
          <p:cNvSpPr/>
          <p:nvPr/>
        </p:nvSpPr>
        <p:spPr bwMode="auto">
          <a:xfrm>
            <a:off x="4510236" y="1720059"/>
            <a:ext cx="936104" cy="288032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endParaRPr lang="he-IL">
              <a:latin typeface="Arial" charset="0"/>
              <a:cs typeface="Arial" charset="0"/>
            </a:endParaRPr>
          </a:p>
        </p:txBody>
      </p:sp>
      <p:sp>
        <p:nvSpPr>
          <p:cNvPr id="8" name="מלבן 7"/>
          <p:cNvSpPr/>
          <p:nvPr/>
        </p:nvSpPr>
        <p:spPr bwMode="auto">
          <a:xfrm>
            <a:off x="3544898" y="2779828"/>
            <a:ext cx="936104" cy="288032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endParaRPr lang="he-IL">
              <a:latin typeface="Arial" charset="0"/>
              <a:cs typeface="Arial" charset="0"/>
            </a:endParaRPr>
          </a:p>
        </p:txBody>
      </p:sp>
      <p:sp>
        <p:nvSpPr>
          <p:cNvPr id="9" name="מלבן 8"/>
          <p:cNvSpPr/>
          <p:nvPr/>
        </p:nvSpPr>
        <p:spPr bwMode="auto">
          <a:xfrm>
            <a:off x="5197923" y="2766508"/>
            <a:ext cx="936104" cy="288032"/>
          </a:xfrm>
          <a:prstGeom prst="rect">
            <a:avLst/>
          </a:prstGeom>
          <a:solidFill>
            <a:srgbClr val="92D050">
              <a:alpha val="2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endParaRPr lang="he-IL">
              <a:latin typeface="Arial" charset="0"/>
              <a:cs typeface="Arial" charset="0"/>
            </a:endParaRPr>
          </a:p>
        </p:txBody>
      </p:sp>
      <p:sp>
        <p:nvSpPr>
          <p:cNvPr id="11" name="מלבן 10"/>
          <p:cNvSpPr/>
          <p:nvPr/>
        </p:nvSpPr>
        <p:spPr bwMode="auto">
          <a:xfrm>
            <a:off x="3625377" y="1720059"/>
            <a:ext cx="936104" cy="288032"/>
          </a:xfrm>
          <a:prstGeom prst="rect">
            <a:avLst/>
          </a:prstGeom>
          <a:solidFill>
            <a:srgbClr val="92D050">
              <a:alpha val="2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endParaRPr lang="he-IL">
              <a:latin typeface="Arial" charset="0"/>
              <a:cs typeface="Arial" charset="0"/>
            </a:endParaRPr>
          </a:p>
        </p:txBody>
      </p:sp>
      <p:sp>
        <p:nvSpPr>
          <p:cNvPr id="12" name="מלבן 11"/>
          <p:cNvSpPr/>
          <p:nvPr/>
        </p:nvSpPr>
        <p:spPr bwMode="auto">
          <a:xfrm>
            <a:off x="6276011" y="2766508"/>
            <a:ext cx="936104" cy="288032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endParaRPr lang="he-IL">
              <a:latin typeface="Arial" charset="0"/>
              <a:cs typeface="Arial" charset="0"/>
            </a:endParaRPr>
          </a:p>
        </p:txBody>
      </p:sp>
      <p:sp>
        <p:nvSpPr>
          <p:cNvPr id="13" name="מלבן 12"/>
          <p:cNvSpPr/>
          <p:nvPr/>
        </p:nvSpPr>
        <p:spPr bwMode="auto">
          <a:xfrm>
            <a:off x="8844123" y="1763688"/>
            <a:ext cx="936104" cy="288032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endParaRPr lang="he-IL">
              <a:latin typeface="Arial" charset="0"/>
              <a:cs typeface="Arial" charset="0"/>
            </a:endParaRPr>
          </a:p>
        </p:txBody>
      </p:sp>
      <p:sp>
        <p:nvSpPr>
          <p:cNvPr id="14" name="מלבן 13"/>
          <p:cNvSpPr/>
          <p:nvPr/>
        </p:nvSpPr>
        <p:spPr bwMode="auto">
          <a:xfrm>
            <a:off x="7426560" y="2779828"/>
            <a:ext cx="936104" cy="288032"/>
          </a:xfrm>
          <a:prstGeom prst="rect">
            <a:avLst/>
          </a:prstGeom>
          <a:solidFill>
            <a:srgbClr val="7030A0">
              <a:alpha val="2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endParaRPr lang="he-IL">
              <a:latin typeface="Arial" charset="0"/>
              <a:cs typeface="Arial" charset="0"/>
            </a:endParaRPr>
          </a:p>
        </p:txBody>
      </p:sp>
      <p:sp>
        <p:nvSpPr>
          <p:cNvPr id="15" name="מלבן 14"/>
          <p:cNvSpPr/>
          <p:nvPr/>
        </p:nvSpPr>
        <p:spPr bwMode="auto">
          <a:xfrm>
            <a:off x="3625377" y="2279716"/>
            <a:ext cx="936104" cy="288032"/>
          </a:xfrm>
          <a:prstGeom prst="rect">
            <a:avLst/>
          </a:prstGeom>
          <a:solidFill>
            <a:srgbClr val="7030A0">
              <a:alpha val="2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endParaRPr lang="he-IL">
              <a:latin typeface="Arial" charset="0"/>
              <a:cs typeface="Arial" charset="0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1908175" y="1474787"/>
            <a:ext cx="7969250" cy="1101724"/>
            <a:chOff x="1202" y="929"/>
            <a:chExt cx="5020" cy="694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1208" y="935"/>
              <a:ext cx="4952" cy="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3412" y="1110"/>
              <a:ext cx="38" cy="0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412" y="1110"/>
              <a:ext cx="38" cy="6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3412" y="1116"/>
              <a:ext cx="32" cy="0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3412" y="1116"/>
              <a:ext cx="32" cy="6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3412" y="1122"/>
              <a:ext cx="25" cy="0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3412" y="1122"/>
              <a:ext cx="25" cy="7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>
              <a:off x="3412" y="1129"/>
              <a:ext cx="19" cy="0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3412" y="1129"/>
              <a:ext cx="19" cy="6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3412" y="1135"/>
              <a:ext cx="13" cy="0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3412" y="1135"/>
              <a:ext cx="13" cy="6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>
              <a:off x="3412" y="1141"/>
              <a:ext cx="7" cy="0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3412" y="1141"/>
              <a:ext cx="7" cy="6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>
              <a:off x="5061" y="1110"/>
              <a:ext cx="37" cy="0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5061" y="1110"/>
              <a:ext cx="37" cy="6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auto">
            <a:xfrm>
              <a:off x="5061" y="1116"/>
              <a:ext cx="31" cy="0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5061" y="1116"/>
              <a:ext cx="31" cy="6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1"/>
            <p:cNvSpPr>
              <a:spLocks noChangeShapeType="1"/>
            </p:cNvSpPr>
            <p:nvPr/>
          </p:nvSpPr>
          <p:spPr bwMode="auto">
            <a:xfrm>
              <a:off x="5061" y="1122"/>
              <a:ext cx="25" cy="0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auto">
            <a:xfrm>
              <a:off x="5061" y="1122"/>
              <a:ext cx="25" cy="7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23"/>
            <p:cNvSpPr>
              <a:spLocks noChangeShapeType="1"/>
            </p:cNvSpPr>
            <p:nvPr/>
          </p:nvSpPr>
          <p:spPr bwMode="auto">
            <a:xfrm>
              <a:off x="5061" y="1129"/>
              <a:ext cx="19" cy="0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4"/>
            <p:cNvSpPr>
              <a:spLocks noChangeArrowheads="1"/>
            </p:cNvSpPr>
            <p:nvPr/>
          </p:nvSpPr>
          <p:spPr bwMode="auto">
            <a:xfrm>
              <a:off x="5061" y="1129"/>
              <a:ext cx="19" cy="6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>
              <a:off x="5061" y="1135"/>
              <a:ext cx="12" cy="0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6"/>
            <p:cNvSpPr>
              <a:spLocks noChangeArrowheads="1"/>
            </p:cNvSpPr>
            <p:nvPr/>
          </p:nvSpPr>
          <p:spPr bwMode="auto">
            <a:xfrm>
              <a:off x="5061" y="1135"/>
              <a:ext cx="12" cy="6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>
              <a:off x="5061" y="1141"/>
              <a:ext cx="6" cy="0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28"/>
            <p:cNvSpPr>
              <a:spLocks noChangeArrowheads="1"/>
            </p:cNvSpPr>
            <p:nvPr/>
          </p:nvSpPr>
          <p:spPr bwMode="auto">
            <a:xfrm>
              <a:off x="5061" y="1141"/>
              <a:ext cx="6" cy="6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29"/>
            <p:cNvSpPr>
              <a:spLocks noChangeShapeType="1"/>
            </p:cNvSpPr>
            <p:nvPr/>
          </p:nvSpPr>
          <p:spPr bwMode="auto">
            <a:xfrm>
              <a:off x="3412" y="1279"/>
              <a:ext cx="38" cy="0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0"/>
            <p:cNvSpPr>
              <a:spLocks noChangeArrowheads="1"/>
            </p:cNvSpPr>
            <p:nvPr/>
          </p:nvSpPr>
          <p:spPr bwMode="auto">
            <a:xfrm>
              <a:off x="3412" y="1279"/>
              <a:ext cx="38" cy="6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1"/>
            <p:cNvSpPr>
              <a:spLocks noChangeShapeType="1"/>
            </p:cNvSpPr>
            <p:nvPr/>
          </p:nvSpPr>
          <p:spPr bwMode="auto">
            <a:xfrm>
              <a:off x="3412" y="1285"/>
              <a:ext cx="32" cy="0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2"/>
            <p:cNvSpPr>
              <a:spLocks noChangeArrowheads="1"/>
            </p:cNvSpPr>
            <p:nvPr/>
          </p:nvSpPr>
          <p:spPr bwMode="auto">
            <a:xfrm>
              <a:off x="3412" y="1285"/>
              <a:ext cx="32" cy="6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33"/>
            <p:cNvSpPr>
              <a:spLocks noChangeShapeType="1"/>
            </p:cNvSpPr>
            <p:nvPr/>
          </p:nvSpPr>
          <p:spPr bwMode="auto">
            <a:xfrm>
              <a:off x="3412" y="1291"/>
              <a:ext cx="25" cy="0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4"/>
            <p:cNvSpPr>
              <a:spLocks noChangeArrowheads="1"/>
            </p:cNvSpPr>
            <p:nvPr/>
          </p:nvSpPr>
          <p:spPr bwMode="auto">
            <a:xfrm>
              <a:off x="3412" y="1291"/>
              <a:ext cx="25" cy="6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35"/>
            <p:cNvSpPr>
              <a:spLocks noChangeShapeType="1"/>
            </p:cNvSpPr>
            <p:nvPr/>
          </p:nvSpPr>
          <p:spPr bwMode="auto">
            <a:xfrm>
              <a:off x="3412" y="1297"/>
              <a:ext cx="19" cy="0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36"/>
            <p:cNvSpPr>
              <a:spLocks noChangeArrowheads="1"/>
            </p:cNvSpPr>
            <p:nvPr/>
          </p:nvSpPr>
          <p:spPr bwMode="auto">
            <a:xfrm>
              <a:off x="3412" y="1297"/>
              <a:ext cx="19" cy="7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37"/>
            <p:cNvSpPr>
              <a:spLocks noChangeShapeType="1"/>
            </p:cNvSpPr>
            <p:nvPr/>
          </p:nvSpPr>
          <p:spPr bwMode="auto">
            <a:xfrm>
              <a:off x="3412" y="1304"/>
              <a:ext cx="13" cy="0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38"/>
            <p:cNvSpPr>
              <a:spLocks noChangeArrowheads="1"/>
            </p:cNvSpPr>
            <p:nvPr/>
          </p:nvSpPr>
          <p:spPr bwMode="auto">
            <a:xfrm>
              <a:off x="3412" y="1304"/>
              <a:ext cx="13" cy="6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39"/>
            <p:cNvSpPr>
              <a:spLocks noChangeShapeType="1"/>
            </p:cNvSpPr>
            <p:nvPr/>
          </p:nvSpPr>
          <p:spPr bwMode="auto">
            <a:xfrm>
              <a:off x="3412" y="1310"/>
              <a:ext cx="7" cy="0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0"/>
            <p:cNvSpPr>
              <a:spLocks noChangeArrowheads="1"/>
            </p:cNvSpPr>
            <p:nvPr/>
          </p:nvSpPr>
          <p:spPr bwMode="auto">
            <a:xfrm>
              <a:off x="3412" y="1310"/>
              <a:ext cx="7" cy="6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41"/>
            <p:cNvSpPr>
              <a:spLocks noChangeShapeType="1"/>
            </p:cNvSpPr>
            <p:nvPr/>
          </p:nvSpPr>
          <p:spPr bwMode="auto">
            <a:xfrm>
              <a:off x="5061" y="1279"/>
              <a:ext cx="37" cy="0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2"/>
            <p:cNvSpPr>
              <a:spLocks noChangeArrowheads="1"/>
            </p:cNvSpPr>
            <p:nvPr/>
          </p:nvSpPr>
          <p:spPr bwMode="auto">
            <a:xfrm>
              <a:off x="5061" y="1279"/>
              <a:ext cx="37" cy="6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43"/>
            <p:cNvSpPr>
              <a:spLocks noChangeShapeType="1"/>
            </p:cNvSpPr>
            <p:nvPr/>
          </p:nvSpPr>
          <p:spPr bwMode="auto">
            <a:xfrm>
              <a:off x="5061" y="1285"/>
              <a:ext cx="31" cy="0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44"/>
            <p:cNvSpPr>
              <a:spLocks noChangeArrowheads="1"/>
            </p:cNvSpPr>
            <p:nvPr/>
          </p:nvSpPr>
          <p:spPr bwMode="auto">
            <a:xfrm>
              <a:off x="5061" y="1285"/>
              <a:ext cx="31" cy="6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45"/>
            <p:cNvSpPr>
              <a:spLocks noChangeShapeType="1"/>
            </p:cNvSpPr>
            <p:nvPr/>
          </p:nvSpPr>
          <p:spPr bwMode="auto">
            <a:xfrm>
              <a:off x="5061" y="1291"/>
              <a:ext cx="25" cy="0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46"/>
            <p:cNvSpPr>
              <a:spLocks noChangeArrowheads="1"/>
            </p:cNvSpPr>
            <p:nvPr/>
          </p:nvSpPr>
          <p:spPr bwMode="auto">
            <a:xfrm>
              <a:off x="5061" y="1291"/>
              <a:ext cx="25" cy="6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47"/>
            <p:cNvSpPr>
              <a:spLocks noChangeShapeType="1"/>
            </p:cNvSpPr>
            <p:nvPr/>
          </p:nvSpPr>
          <p:spPr bwMode="auto">
            <a:xfrm>
              <a:off x="5061" y="1297"/>
              <a:ext cx="19" cy="0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48"/>
            <p:cNvSpPr>
              <a:spLocks noChangeArrowheads="1"/>
            </p:cNvSpPr>
            <p:nvPr/>
          </p:nvSpPr>
          <p:spPr bwMode="auto">
            <a:xfrm>
              <a:off x="5061" y="1297"/>
              <a:ext cx="19" cy="7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49"/>
            <p:cNvSpPr>
              <a:spLocks noChangeShapeType="1"/>
            </p:cNvSpPr>
            <p:nvPr/>
          </p:nvSpPr>
          <p:spPr bwMode="auto">
            <a:xfrm>
              <a:off x="5061" y="1304"/>
              <a:ext cx="12" cy="0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0"/>
            <p:cNvSpPr>
              <a:spLocks noChangeArrowheads="1"/>
            </p:cNvSpPr>
            <p:nvPr/>
          </p:nvSpPr>
          <p:spPr bwMode="auto">
            <a:xfrm>
              <a:off x="5061" y="1304"/>
              <a:ext cx="12" cy="6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51"/>
            <p:cNvSpPr>
              <a:spLocks noChangeShapeType="1"/>
            </p:cNvSpPr>
            <p:nvPr/>
          </p:nvSpPr>
          <p:spPr bwMode="auto">
            <a:xfrm>
              <a:off x="5061" y="1310"/>
              <a:ext cx="6" cy="0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2"/>
            <p:cNvSpPr>
              <a:spLocks noChangeArrowheads="1"/>
            </p:cNvSpPr>
            <p:nvPr/>
          </p:nvSpPr>
          <p:spPr bwMode="auto">
            <a:xfrm>
              <a:off x="5061" y="1310"/>
              <a:ext cx="6" cy="6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53"/>
            <p:cNvSpPr>
              <a:spLocks noChangeShapeType="1"/>
            </p:cNvSpPr>
            <p:nvPr/>
          </p:nvSpPr>
          <p:spPr bwMode="auto">
            <a:xfrm>
              <a:off x="3412" y="1447"/>
              <a:ext cx="38" cy="0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54"/>
            <p:cNvSpPr>
              <a:spLocks noChangeArrowheads="1"/>
            </p:cNvSpPr>
            <p:nvPr/>
          </p:nvSpPr>
          <p:spPr bwMode="auto">
            <a:xfrm>
              <a:off x="3412" y="1447"/>
              <a:ext cx="38" cy="7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55"/>
            <p:cNvSpPr>
              <a:spLocks noChangeShapeType="1"/>
            </p:cNvSpPr>
            <p:nvPr/>
          </p:nvSpPr>
          <p:spPr bwMode="auto">
            <a:xfrm>
              <a:off x="3412" y="1454"/>
              <a:ext cx="32" cy="0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96" name="Rectangle 56"/>
            <p:cNvSpPr>
              <a:spLocks noChangeArrowheads="1"/>
            </p:cNvSpPr>
            <p:nvPr/>
          </p:nvSpPr>
          <p:spPr bwMode="auto">
            <a:xfrm>
              <a:off x="3412" y="1454"/>
              <a:ext cx="32" cy="6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97" name="Line 57"/>
            <p:cNvSpPr>
              <a:spLocks noChangeShapeType="1"/>
            </p:cNvSpPr>
            <p:nvPr/>
          </p:nvSpPr>
          <p:spPr bwMode="auto">
            <a:xfrm>
              <a:off x="3412" y="1460"/>
              <a:ext cx="25" cy="0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0" name="Rectangle 58"/>
            <p:cNvSpPr>
              <a:spLocks noChangeArrowheads="1"/>
            </p:cNvSpPr>
            <p:nvPr/>
          </p:nvSpPr>
          <p:spPr bwMode="auto">
            <a:xfrm>
              <a:off x="3412" y="1460"/>
              <a:ext cx="25" cy="6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1" name="Line 59"/>
            <p:cNvSpPr>
              <a:spLocks noChangeShapeType="1"/>
            </p:cNvSpPr>
            <p:nvPr/>
          </p:nvSpPr>
          <p:spPr bwMode="auto">
            <a:xfrm>
              <a:off x="3412" y="1466"/>
              <a:ext cx="19" cy="0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2" name="Rectangle 60"/>
            <p:cNvSpPr>
              <a:spLocks noChangeArrowheads="1"/>
            </p:cNvSpPr>
            <p:nvPr/>
          </p:nvSpPr>
          <p:spPr bwMode="auto">
            <a:xfrm>
              <a:off x="3412" y="1466"/>
              <a:ext cx="19" cy="6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4" name="Line 61"/>
            <p:cNvSpPr>
              <a:spLocks noChangeShapeType="1"/>
            </p:cNvSpPr>
            <p:nvPr/>
          </p:nvSpPr>
          <p:spPr bwMode="auto">
            <a:xfrm>
              <a:off x="3412" y="1472"/>
              <a:ext cx="13" cy="0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5" name="Rectangle 62"/>
            <p:cNvSpPr>
              <a:spLocks noChangeArrowheads="1"/>
            </p:cNvSpPr>
            <p:nvPr/>
          </p:nvSpPr>
          <p:spPr bwMode="auto">
            <a:xfrm>
              <a:off x="3412" y="1472"/>
              <a:ext cx="13" cy="7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6" name="Line 63"/>
            <p:cNvSpPr>
              <a:spLocks noChangeShapeType="1"/>
            </p:cNvSpPr>
            <p:nvPr/>
          </p:nvSpPr>
          <p:spPr bwMode="auto">
            <a:xfrm>
              <a:off x="3412" y="1479"/>
              <a:ext cx="7" cy="0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7" name="Rectangle 64"/>
            <p:cNvSpPr>
              <a:spLocks noChangeArrowheads="1"/>
            </p:cNvSpPr>
            <p:nvPr/>
          </p:nvSpPr>
          <p:spPr bwMode="auto">
            <a:xfrm>
              <a:off x="3412" y="1479"/>
              <a:ext cx="7" cy="6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8" name="Line 65"/>
            <p:cNvSpPr>
              <a:spLocks noChangeShapeType="1"/>
            </p:cNvSpPr>
            <p:nvPr/>
          </p:nvSpPr>
          <p:spPr bwMode="auto">
            <a:xfrm>
              <a:off x="5061" y="1447"/>
              <a:ext cx="37" cy="0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9" name="Rectangle 66"/>
            <p:cNvSpPr>
              <a:spLocks noChangeArrowheads="1"/>
            </p:cNvSpPr>
            <p:nvPr/>
          </p:nvSpPr>
          <p:spPr bwMode="auto">
            <a:xfrm>
              <a:off x="5061" y="1447"/>
              <a:ext cx="37" cy="7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0" name="Line 67"/>
            <p:cNvSpPr>
              <a:spLocks noChangeShapeType="1"/>
            </p:cNvSpPr>
            <p:nvPr/>
          </p:nvSpPr>
          <p:spPr bwMode="auto">
            <a:xfrm>
              <a:off x="5061" y="1454"/>
              <a:ext cx="31" cy="0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1" name="Rectangle 68"/>
            <p:cNvSpPr>
              <a:spLocks noChangeArrowheads="1"/>
            </p:cNvSpPr>
            <p:nvPr/>
          </p:nvSpPr>
          <p:spPr bwMode="auto">
            <a:xfrm>
              <a:off x="5061" y="1454"/>
              <a:ext cx="31" cy="6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2" name="Line 69"/>
            <p:cNvSpPr>
              <a:spLocks noChangeShapeType="1"/>
            </p:cNvSpPr>
            <p:nvPr/>
          </p:nvSpPr>
          <p:spPr bwMode="auto">
            <a:xfrm>
              <a:off x="5061" y="1460"/>
              <a:ext cx="25" cy="0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3" name="Rectangle 70"/>
            <p:cNvSpPr>
              <a:spLocks noChangeArrowheads="1"/>
            </p:cNvSpPr>
            <p:nvPr/>
          </p:nvSpPr>
          <p:spPr bwMode="auto">
            <a:xfrm>
              <a:off x="5061" y="1460"/>
              <a:ext cx="25" cy="6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4" name="Line 71"/>
            <p:cNvSpPr>
              <a:spLocks noChangeShapeType="1"/>
            </p:cNvSpPr>
            <p:nvPr/>
          </p:nvSpPr>
          <p:spPr bwMode="auto">
            <a:xfrm>
              <a:off x="5061" y="1466"/>
              <a:ext cx="19" cy="0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5" name="Rectangle 72"/>
            <p:cNvSpPr>
              <a:spLocks noChangeArrowheads="1"/>
            </p:cNvSpPr>
            <p:nvPr/>
          </p:nvSpPr>
          <p:spPr bwMode="auto">
            <a:xfrm>
              <a:off x="5061" y="1466"/>
              <a:ext cx="19" cy="6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6" name="Line 73"/>
            <p:cNvSpPr>
              <a:spLocks noChangeShapeType="1"/>
            </p:cNvSpPr>
            <p:nvPr/>
          </p:nvSpPr>
          <p:spPr bwMode="auto">
            <a:xfrm>
              <a:off x="5061" y="1472"/>
              <a:ext cx="12" cy="0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7" name="Rectangle 74"/>
            <p:cNvSpPr>
              <a:spLocks noChangeArrowheads="1"/>
            </p:cNvSpPr>
            <p:nvPr/>
          </p:nvSpPr>
          <p:spPr bwMode="auto">
            <a:xfrm>
              <a:off x="5061" y="1472"/>
              <a:ext cx="12" cy="7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8" name="Line 75"/>
            <p:cNvSpPr>
              <a:spLocks noChangeShapeType="1"/>
            </p:cNvSpPr>
            <p:nvPr/>
          </p:nvSpPr>
          <p:spPr bwMode="auto">
            <a:xfrm>
              <a:off x="5061" y="1479"/>
              <a:ext cx="6" cy="0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9" name="Rectangle 76"/>
            <p:cNvSpPr>
              <a:spLocks noChangeArrowheads="1"/>
            </p:cNvSpPr>
            <p:nvPr/>
          </p:nvSpPr>
          <p:spPr bwMode="auto">
            <a:xfrm>
              <a:off x="5061" y="1479"/>
              <a:ext cx="6" cy="6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0" name="Rectangle 77"/>
            <p:cNvSpPr>
              <a:spLocks noChangeArrowheads="1"/>
            </p:cNvSpPr>
            <p:nvPr/>
          </p:nvSpPr>
          <p:spPr bwMode="auto">
            <a:xfrm>
              <a:off x="1233" y="948"/>
              <a:ext cx="269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j' / j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721" name="Rectangle 78"/>
            <p:cNvSpPr>
              <a:spLocks noChangeArrowheads="1"/>
            </p:cNvSpPr>
            <p:nvPr/>
          </p:nvSpPr>
          <p:spPr bwMode="auto">
            <a:xfrm>
              <a:off x="2220" y="948"/>
              <a:ext cx="131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722" name="Rectangle 79"/>
            <p:cNvSpPr>
              <a:spLocks noChangeArrowheads="1"/>
            </p:cNvSpPr>
            <p:nvPr/>
          </p:nvSpPr>
          <p:spPr bwMode="auto">
            <a:xfrm>
              <a:off x="2332" y="948"/>
              <a:ext cx="418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Cond.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723" name="Rectangle 80"/>
            <p:cNvSpPr>
              <a:spLocks noChangeArrowheads="1"/>
            </p:cNvSpPr>
            <p:nvPr/>
          </p:nvSpPr>
          <p:spPr bwMode="auto">
            <a:xfrm>
              <a:off x="2882" y="948"/>
              <a:ext cx="362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Joint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724" name="Rectangle 81"/>
            <p:cNvSpPr>
              <a:spLocks noChangeArrowheads="1"/>
            </p:cNvSpPr>
            <p:nvPr/>
          </p:nvSpPr>
          <p:spPr bwMode="auto">
            <a:xfrm>
              <a:off x="3868" y="948"/>
              <a:ext cx="131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725" name="Rectangle 82"/>
            <p:cNvSpPr>
              <a:spLocks noChangeArrowheads="1"/>
            </p:cNvSpPr>
            <p:nvPr/>
          </p:nvSpPr>
          <p:spPr bwMode="auto">
            <a:xfrm>
              <a:off x="3981" y="948"/>
              <a:ext cx="418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Cond.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726" name="Rectangle 83"/>
            <p:cNvSpPr>
              <a:spLocks noChangeArrowheads="1"/>
            </p:cNvSpPr>
            <p:nvPr/>
          </p:nvSpPr>
          <p:spPr bwMode="auto">
            <a:xfrm>
              <a:off x="4530" y="948"/>
              <a:ext cx="362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Joint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727" name="Rectangle 84"/>
            <p:cNvSpPr>
              <a:spLocks noChangeArrowheads="1"/>
            </p:cNvSpPr>
            <p:nvPr/>
          </p:nvSpPr>
          <p:spPr bwMode="auto">
            <a:xfrm>
              <a:off x="5080" y="948"/>
              <a:ext cx="362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Total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728" name="Rectangle 85"/>
            <p:cNvSpPr>
              <a:spLocks noChangeArrowheads="1"/>
            </p:cNvSpPr>
            <p:nvPr/>
          </p:nvSpPr>
          <p:spPr bwMode="auto">
            <a:xfrm>
              <a:off x="5629" y="948"/>
              <a:ext cx="418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Cond.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729" name="Rectangle 86"/>
            <p:cNvSpPr>
              <a:spLocks noChangeArrowheads="1"/>
            </p:cNvSpPr>
            <p:nvPr/>
          </p:nvSpPr>
          <p:spPr bwMode="auto">
            <a:xfrm>
              <a:off x="1233" y="1116"/>
              <a:ext cx="36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&lt;=445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730" name="Rectangle 87"/>
            <p:cNvSpPr>
              <a:spLocks noChangeArrowheads="1"/>
            </p:cNvSpPr>
            <p:nvPr/>
          </p:nvSpPr>
          <p:spPr bwMode="auto">
            <a:xfrm>
              <a:off x="1783" y="1116"/>
              <a:ext cx="275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271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731" name="Rectangle 88"/>
            <p:cNvSpPr>
              <a:spLocks noChangeArrowheads="1"/>
            </p:cNvSpPr>
            <p:nvPr/>
          </p:nvSpPr>
          <p:spPr bwMode="auto">
            <a:xfrm>
              <a:off x="2332" y="1116"/>
              <a:ext cx="59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=271/329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732" name="Rectangle 89"/>
            <p:cNvSpPr>
              <a:spLocks noChangeArrowheads="1"/>
            </p:cNvSpPr>
            <p:nvPr/>
          </p:nvSpPr>
          <p:spPr bwMode="auto">
            <a:xfrm>
              <a:off x="2882" y="1116"/>
              <a:ext cx="59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=271/690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733" name="Rectangle 90"/>
            <p:cNvSpPr>
              <a:spLocks noChangeArrowheads="1"/>
            </p:cNvSpPr>
            <p:nvPr/>
          </p:nvSpPr>
          <p:spPr bwMode="auto">
            <a:xfrm>
              <a:off x="3431" y="1116"/>
              <a:ext cx="20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734" name="Rectangle 91"/>
            <p:cNvSpPr>
              <a:spLocks noChangeArrowheads="1"/>
            </p:cNvSpPr>
            <p:nvPr/>
          </p:nvSpPr>
          <p:spPr bwMode="auto">
            <a:xfrm>
              <a:off x="3981" y="1116"/>
              <a:ext cx="518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=20/329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735" name="Rectangle 92"/>
            <p:cNvSpPr>
              <a:spLocks noChangeArrowheads="1"/>
            </p:cNvSpPr>
            <p:nvPr/>
          </p:nvSpPr>
          <p:spPr bwMode="auto">
            <a:xfrm>
              <a:off x="4530" y="1116"/>
              <a:ext cx="518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=20/690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736" name="Rectangle 93"/>
            <p:cNvSpPr>
              <a:spLocks noChangeArrowheads="1"/>
            </p:cNvSpPr>
            <p:nvPr/>
          </p:nvSpPr>
          <p:spPr bwMode="auto">
            <a:xfrm>
              <a:off x="5080" y="1116"/>
              <a:ext cx="275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291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737" name="Rectangle 94"/>
            <p:cNvSpPr>
              <a:spLocks noChangeArrowheads="1"/>
            </p:cNvSpPr>
            <p:nvPr/>
          </p:nvSpPr>
          <p:spPr bwMode="auto">
            <a:xfrm>
              <a:off x="5629" y="1116"/>
              <a:ext cx="59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=291/329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738" name="Rectangle 95"/>
            <p:cNvSpPr>
              <a:spLocks noChangeArrowheads="1"/>
            </p:cNvSpPr>
            <p:nvPr/>
          </p:nvSpPr>
          <p:spPr bwMode="auto">
            <a:xfrm>
              <a:off x="1233" y="1285"/>
              <a:ext cx="29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&gt;445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739" name="Rectangle 96"/>
            <p:cNvSpPr>
              <a:spLocks noChangeArrowheads="1"/>
            </p:cNvSpPr>
            <p:nvPr/>
          </p:nvSpPr>
          <p:spPr bwMode="auto">
            <a:xfrm>
              <a:off x="1783" y="1285"/>
              <a:ext cx="20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740" name="Rectangle 97"/>
            <p:cNvSpPr>
              <a:spLocks noChangeArrowheads="1"/>
            </p:cNvSpPr>
            <p:nvPr/>
          </p:nvSpPr>
          <p:spPr bwMode="auto">
            <a:xfrm>
              <a:off x="2332" y="1285"/>
              <a:ext cx="518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=35/329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741" name="Rectangle 98"/>
            <p:cNvSpPr>
              <a:spLocks noChangeArrowheads="1"/>
            </p:cNvSpPr>
            <p:nvPr/>
          </p:nvSpPr>
          <p:spPr bwMode="auto">
            <a:xfrm>
              <a:off x="2882" y="1285"/>
              <a:ext cx="518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=35/690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742" name="Rectangle 99"/>
            <p:cNvSpPr>
              <a:spLocks noChangeArrowheads="1"/>
            </p:cNvSpPr>
            <p:nvPr/>
          </p:nvSpPr>
          <p:spPr bwMode="auto">
            <a:xfrm>
              <a:off x="3431" y="1285"/>
              <a:ext cx="131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743" name="Rectangle 100"/>
            <p:cNvSpPr>
              <a:spLocks noChangeArrowheads="1"/>
            </p:cNvSpPr>
            <p:nvPr/>
          </p:nvSpPr>
          <p:spPr bwMode="auto">
            <a:xfrm>
              <a:off x="3981" y="1285"/>
              <a:ext cx="45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=3/329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744" name="Rectangle 101"/>
            <p:cNvSpPr>
              <a:spLocks noChangeArrowheads="1"/>
            </p:cNvSpPr>
            <p:nvPr/>
          </p:nvSpPr>
          <p:spPr bwMode="auto">
            <a:xfrm>
              <a:off x="4530" y="1285"/>
              <a:ext cx="45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=3/690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745" name="Rectangle 102"/>
            <p:cNvSpPr>
              <a:spLocks noChangeArrowheads="1"/>
            </p:cNvSpPr>
            <p:nvPr/>
          </p:nvSpPr>
          <p:spPr bwMode="auto">
            <a:xfrm>
              <a:off x="5080" y="1285"/>
              <a:ext cx="20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746" name="Rectangle 103"/>
            <p:cNvSpPr>
              <a:spLocks noChangeArrowheads="1"/>
            </p:cNvSpPr>
            <p:nvPr/>
          </p:nvSpPr>
          <p:spPr bwMode="auto">
            <a:xfrm>
              <a:off x="5629" y="1285"/>
              <a:ext cx="518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=38/329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747" name="Rectangle 104"/>
            <p:cNvSpPr>
              <a:spLocks noChangeArrowheads="1"/>
            </p:cNvSpPr>
            <p:nvPr/>
          </p:nvSpPr>
          <p:spPr bwMode="auto">
            <a:xfrm>
              <a:off x="1233" y="1454"/>
              <a:ext cx="362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Total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748" name="Rectangle 105"/>
            <p:cNvSpPr>
              <a:spLocks noChangeArrowheads="1"/>
            </p:cNvSpPr>
            <p:nvPr/>
          </p:nvSpPr>
          <p:spPr bwMode="auto">
            <a:xfrm>
              <a:off x="1783" y="1454"/>
              <a:ext cx="275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306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749" name="Rectangle 106"/>
            <p:cNvSpPr>
              <a:spLocks noChangeArrowheads="1"/>
            </p:cNvSpPr>
            <p:nvPr/>
          </p:nvSpPr>
          <p:spPr bwMode="auto">
            <a:xfrm>
              <a:off x="2332" y="1454"/>
              <a:ext cx="59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=306/329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750" name="Rectangle 107"/>
            <p:cNvSpPr>
              <a:spLocks noChangeArrowheads="1"/>
            </p:cNvSpPr>
            <p:nvPr/>
          </p:nvSpPr>
          <p:spPr bwMode="auto">
            <a:xfrm>
              <a:off x="2882" y="1454"/>
              <a:ext cx="59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=306/690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751" name="Rectangle 108"/>
            <p:cNvSpPr>
              <a:spLocks noChangeArrowheads="1"/>
            </p:cNvSpPr>
            <p:nvPr/>
          </p:nvSpPr>
          <p:spPr bwMode="auto">
            <a:xfrm>
              <a:off x="3431" y="1454"/>
              <a:ext cx="20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752" name="Rectangle 109"/>
            <p:cNvSpPr>
              <a:spLocks noChangeArrowheads="1"/>
            </p:cNvSpPr>
            <p:nvPr/>
          </p:nvSpPr>
          <p:spPr bwMode="auto">
            <a:xfrm>
              <a:off x="3981" y="1454"/>
              <a:ext cx="518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=23/329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753" name="Rectangle 110"/>
            <p:cNvSpPr>
              <a:spLocks noChangeArrowheads="1"/>
            </p:cNvSpPr>
            <p:nvPr/>
          </p:nvSpPr>
          <p:spPr bwMode="auto">
            <a:xfrm>
              <a:off x="5080" y="1454"/>
              <a:ext cx="275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329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754" name="Line 111"/>
            <p:cNvSpPr>
              <a:spLocks noChangeShapeType="1"/>
            </p:cNvSpPr>
            <p:nvPr/>
          </p:nvSpPr>
          <p:spPr bwMode="auto">
            <a:xfrm flipV="1">
              <a:off x="1208" y="935"/>
              <a:ext cx="1" cy="1"/>
            </a:xfrm>
            <a:prstGeom prst="line">
              <a:avLst/>
            </a:prstGeom>
            <a:noFill/>
            <a:ln w="0">
              <a:solidFill>
                <a:srgbClr val="DADCD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55" name="Rectangle 112"/>
            <p:cNvSpPr>
              <a:spLocks noChangeArrowheads="1"/>
            </p:cNvSpPr>
            <p:nvPr/>
          </p:nvSpPr>
          <p:spPr bwMode="auto">
            <a:xfrm>
              <a:off x="1208" y="929"/>
              <a:ext cx="6" cy="6"/>
            </a:xfrm>
            <a:prstGeom prst="rect">
              <a:avLst/>
            </a:prstGeom>
            <a:solidFill>
              <a:srgbClr val="DA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56" name="Line 113"/>
            <p:cNvSpPr>
              <a:spLocks noChangeShapeType="1"/>
            </p:cNvSpPr>
            <p:nvPr/>
          </p:nvSpPr>
          <p:spPr bwMode="auto">
            <a:xfrm flipV="1">
              <a:off x="1758" y="935"/>
              <a:ext cx="1" cy="1"/>
            </a:xfrm>
            <a:prstGeom prst="line">
              <a:avLst/>
            </a:prstGeom>
            <a:noFill/>
            <a:ln w="0">
              <a:solidFill>
                <a:srgbClr val="DADCD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57" name="Rectangle 114"/>
            <p:cNvSpPr>
              <a:spLocks noChangeArrowheads="1"/>
            </p:cNvSpPr>
            <p:nvPr/>
          </p:nvSpPr>
          <p:spPr bwMode="auto">
            <a:xfrm>
              <a:off x="1758" y="929"/>
              <a:ext cx="6" cy="6"/>
            </a:xfrm>
            <a:prstGeom prst="rect">
              <a:avLst/>
            </a:prstGeom>
            <a:solidFill>
              <a:srgbClr val="DA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58" name="Line 115"/>
            <p:cNvSpPr>
              <a:spLocks noChangeShapeType="1"/>
            </p:cNvSpPr>
            <p:nvPr/>
          </p:nvSpPr>
          <p:spPr bwMode="auto">
            <a:xfrm flipV="1">
              <a:off x="2307" y="935"/>
              <a:ext cx="1" cy="1"/>
            </a:xfrm>
            <a:prstGeom prst="line">
              <a:avLst/>
            </a:prstGeom>
            <a:noFill/>
            <a:ln w="0">
              <a:solidFill>
                <a:srgbClr val="DADCD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59" name="Rectangle 116"/>
            <p:cNvSpPr>
              <a:spLocks noChangeArrowheads="1"/>
            </p:cNvSpPr>
            <p:nvPr/>
          </p:nvSpPr>
          <p:spPr bwMode="auto">
            <a:xfrm>
              <a:off x="2307" y="929"/>
              <a:ext cx="6" cy="6"/>
            </a:xfrm>
            <a:prstGeom prst="rect">
              <a:avLst/>
            </a:prstGeom>
            <a:solidFill>
              <a:srgbClr val="DA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20" name="Line 117"/>
            <p:cNvSpPr>
              <a:spLocks noChangeShapeType="1"/>
            </p:cNvSpPr>
            <p:nvPr/>
          </p:nvSpPr>
          <p:spPr bwMode="auto">
            <a:xfrm flipV="1">
              <a:off x="2857" y="935"/>
              <a:ext cx="1" cy="1"/>
            </a:xfrm>
            <a:prstGeom prst="line">
              <a:avLst/>
            </a:prstGeom>
            <a:noFill/>
            <a:ln w="0">
              <a:solidFill>
                <a:srgbClr val="DADCD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21" name="Rectangle 118"/>
            <p:cNvSpPr>
              <a:spLocks noChangeArrowheads="1"/>
            </p:cNvSpPr>
            <p:nvPr/>
          </p:nvSpPr>
          <p:spPr bwMode="auto">
            <a:xfrm>
              <a:off x="2857" y="929"/>
              <a:ext cx="6" cy="6"/>
            </a:xfrm>
            <a:prstGeom prst="rect">
              <a:avLst/>
            </a:prstGeom>
            <a:solidFill>
              <a:srgbClr val="DA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23" name="Line 119"/>
            <p:cNvSpPr>
              <a:spLocks noChangeShapeType="1"/>
            </p:cNvSpPr>
            <p:nvPr/>
          </p:nvSpPr>
          <p:spPr bwMode="auto">
            <a:xfrm flipV="1">
              <a:off x="3406" y="935"/>
              <a:ext cx="1" cy="1"/>
            </a:xfrm>
            <a:prstGeom prst="line">
              <a:avLst/>
            </a:prstGeom>
            <a:noFill/>
            <a:ln w="0">
              <a:solidFill>
                <a:srgbClr val="DADCD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24" name="Rectangle 120"/>
            <p:cNvSpPr>
              <a:spLocks noChangeArrowheads="1"/>
            </p:cNvSpPr>
            <p:nvPr/>
          </p:nvSpPr>
          <p:spPr bwMode="auto">
            <a:xfrm>
              <a:off x="3406" y="929"/>
              <a:ext cx="6" cy="6"/>
            </a:xfrm>
            <a:prstGeom prst="rect">
              <a:avLst/>
            </a:prstGeom>
            <a:solidFill>
              <a:srgbClr val="DA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25" name="Line 121"/>
            <p:cNvSpPr>
              <a:spLocks noChangeShapeType="1"/>
            </p:cNvSpPr>
            <p:nvPr/>
          </p:nvSpPr>
          <p:spPr bwMode="auto">
            <a:xfrm flipV="1">
              <a:off x="3956" y="935"/>
              <a:ext cx="1" cy="1"/>
            </a:xfrm>
            <a:prstGeom prst="line">
              <a:avLst/>
            </a:prstGeom>
            <a:noFill/>
            <a:ln w="0">
              <a:solidFill>
                <a:srgbClr val="DADCD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26" name="Rectangle 122"/>
            <p:cNvSpPr>
              <a:spLocks noChangeArrowheads="1"/>
            </p:cNvSpPr>
            <p:nvPr/>
          </p:nvSpPr>
          <p:spPr bwMode="auto">
            <a:xfrm>
              <a:off x="3956" y="929"/>
              <a:ext cx="6" cy="6"/>
            </a:xfrm>
            <a:prstGeom prst="rect">
              <a:avLst/>
            </a:prstGeom>
            <a:solidFill>
              <a:srgbClr val="DA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27" name="Line 123"/>
            <p:cNvSpPr>
              <a:spLocks noChangeShapeType="1"/>
            </p:cNvSpPr>
            <p:nvPr/>
          </p:nvSpPr>
          <p:spPr bwMode="auto">
            <a:xfrm flipV="1">
              <a:off x="4505" y="935"/>
              <a:ext cx="1" cy="1"/>
            </a:xfrm>
            <a:prstGeom prst="line">
              <a:avLst/>
            </a:prstGeom>
            <a:noFill/>
            <a:ln w="0">
              <a:solidFill>
                <a:srgbClr val="DADCD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28" name="Rectangle 124"/>
            <p:cNvSpPr>
              <a:spLocks noChangeArrowheads="1"/>
            </p:cNvSpPr>
            <p:nvPr/>
          </p:nvSpPr>
          <p:spPr bwMode="auto">
            <a:xfrm>
              <a:off x="4505" y="929"/>
              <a:ext cx="6" cy="6"/>
            </a:xfrm>
            <a:prstGeom prst="rect">
              <a:avLst/>
            </a:prstGeom>
            <a:solidFill>
              <a:srgbClr val="DA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29" name="Line 125"/>
            <p:cNvSpPr>
              <a:spLocks noChangeShapeType="1"/>
            </p:cNvSpPr>
            <p:nvPr/>
          </p:nvSpPr>
          <p:spPr bwMode="auto">
            <a:xfrm flipV="1">
              <a:off x="5055" y="935"/>
              <a:ext cx="1" cy="1"/>
            </a:xfrm>
            <a:prstGeom prst="line">
              <a:avLst/>
            </a:prstGeom>
            <a:noFill/>
            <a:ln w="0">
              <a:solidFill>
                <a:srgbClr val="DADCD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30" name="Rectangle 126"/>
            <p:cNvSpPr>
              <a:spLocks noChangeArrowheads="1"/>
            </p:cNvSpPr>
            <p:nvPr/>
          </p:nvSpPr>
          <p:spPr bwMode="auto">
            <a:xfrm>
              <a:off x="5055" y="929"/>
              <a:ext cx="6" cy="6"/>
            </a:xfrm>
            <a:prstGeom prst="rect">
              <a:avLst/>
            </a:prstGeom>
            <a:solidFill>
              <a:srgbClr val="DA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31" name="Line 127"/>
            <p:cNvSpPr>
              <a:spLocks noChangeShapeType="1"/>
            </p:cNvSpPr>
            <p:nvPr/>
          </p:nvSpPr>
          <p:spPr bwMode="auto">
            <a:xfrm flipV="1">
              <a:off x="5604" y="935"/>
              <a:ext cx="1" cy="1"/>
            </a:xfrm>
            <a:prstGeom prst="line">
              <a:avLst/>
            </a:prstGeom>
            <a:noFill/>
            <a:ln w="0">
              <a:solidFill>
                <a:srgbClr val="DADCD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32" name="Rectangle 128"/>
            <p:cNvSpPr>
              <a:spLocks noChangeArrowheads="1"/>
            </p:cNvSpPr>
            <p:nvPr/>
          </p:nvSpPr>
          <p:spPr bwMode="auto">
            <a:xfrm>
              <a:off x="5604" y="929"/>
              <a:ext cx="6" cy="6"/>
            </a:xfrm>
            <a:prstGeom prst="rect">
              <a:avLst/>
            </a:prstGeom>
            <a:solidFill>
              <a:srgbClr val="DA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33" name="Rectangle 129"/>
            <p:cNvSpPr>
              <a:spLocks noChangeArrowheads="1"/>
            </p:cNvSpPr>
            <p:nvPr/>
          </p:nvSpPr>
          <p:spPr bwMode="auto">
            <a:xfrm>
              <a:off x="1214" y="929"/>
              <a:ext cx="494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34" name="Line 130"/>
            <p:cNvSpPr>
              <a:spLocks noChangeShapeType="1"/>
            </p:cNvSpPr>
            <p:nvPr/>
          </p:nvSpPr>
          <p:spPr bwMode="auto">
            <a:xfrm flipV="1">
              <a:off x="6154" y="935"/>
              <a:ext cx="1" cy="1"/>
            </a:xfrm>
            <a:prstGeom prst="line">
              <a:avLst/>
            </a:prstGeom>
            <a:noFill/>
            <a:ln w="0">
              <a:solidFill>
                <a:srgbClr val="DADCD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35" name="Rectangle 131"/>
            <p:cNvSpPr>
              <a:spLocks noChangeArrowheads="1"/>
            </p:cNvSpPr>
            <p:nvPr/>
          </p:nvSpPr>
          <p:spPr bwMode="auto">
            <a:xfrm>
              <a:off x="6154" y="929"/>
              <a:ext cx="6" cy="6"/>
            </a:xfrm>
            <a:prstGeom prst="rect">
              <a:avLst/>
            </a:prstGeom>
            <a:solidFill>
              <a:srgbClr val="DA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36" name="Rectangle 132"/>
            <p:cNvSpPr>
              <a:spLocks noChangeArrowheads="1"/>
            </p:cNvSpPr>
            <p:nvPr/>
          </p:nvSpPr>
          <p:spPr bwMode="auto">
            <a:xfrm>
              <a:off x="1214" y="1097"/>
              <a:ext cx="4946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37" name="Rectangle 133"/>
            <p:cNvSpPr>
              <a:spLocks noChangeArrowheads="1"/>
            </p:cNvSpPr>
            <p:nvPr/>
          </p:nvSpPr>
          <p:spPr bwMode="auto">
            <a:xfrm>
              <a:off x="1214" y="1266"/>
              <a:ext cx="4946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38" name="Rectangle 134"/>
            <p:cNvSpPr>
              <a:spLocks noChangeArrowheads="1"/>
            </p:cNvSpPr>
            <p:nvPr/>
          </p:nvSpPr>
          <p:spPr bwMode="auto">
            <a:xfrm>
              <a:off x="1214" y="1435"/>
              <a:ext cx="494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39" name="Rectangle 135"/>
            <p:cNvSpPr>
              <a:spLocks noChangeArrowheads="1"/>
            </p:cNvSpPr>
            <p:nvPr/>
          </p:nvSpPr>
          <p:spPr bwMode="auto">
            <a:xfrm>
              <a:off x="1202" y="929"/>
              <a:ext cx="12" cy="6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40" name="Rectangle 136"/>
            <p:cNvSpPr>
              <a:spLocks noChangeArrowheads="1"/>
            </p:cNvSpPr>
            <p:nvPr/>
          </p:nvSpPr>
          <p:spPr bwMode="auto">
            <a:xfrm>
              <a:off x="1751" y="941"/>
              <a:ext cx="13" cy="6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41" name="Rectangle 137"/>
            <p:cNvSpPr>
              <a:spLocks noChangeArrowheads="1"/>
            </p:cNvSpPr>
            <p:nvPr/>
          </p:nvSpPr>
          <p:spPr bwMode="auto">
            <a:xfrm>
              <a:off x="2301" y="941"/>
              <a:ext cx="12" cy="6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42" name="Rectangle 138"/>
            <p:cNvSpPr>
              <a:spLocks noChangeArrowheads="1"/>
            </p:cNvSpPr>
            <p:nvPr/>
          </p:nvSpPr>
          <p:spPr bwMode="auto">
            <a:xfrm>
              <a:off x="2850" y="941"/>
              <a:ext cx="13" cy="6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43" name="Rectangle 139"/>
            <p:cNvSpPr>
              <a:spLocks noChangeArrowheads="1"/>
            </p:cNvSpPr>
            <p:nvPr/>
          </p:nvSpPr>
          <p:spPr bwMode="auto">
            <a:xfrm>
              <a:off x="3400" y="941"/>
              <a:ext cx="12" cy="6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44" name="Rectangle 140"/>
            <p:cNvSpPr>
              <a:spLocks noChangeArrowheads="1"/>
            </p:cNvSpPr>
            <p:nvPr/>
          </p:nvSpPr>
          <p:spPr bwMode="auto">
            <a:xfrm>
              <a:off x="3949" y="941"/>
              <a:ext cx="13" cy="6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45" name="Rectangle 141"/>
            <p:cNvSpPr>
              <a:spLocks noChangeArrowheads="1"/>
            </p:cNvSpPr>
            <p:nvPr/>
          </p:nvSpPr>
          <p:spPr bwMode="auto">
            <a:xfrm>
              <a:off x="4499" y="941"/>
              <a:ext cx="12" cy="6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46" name="Rectangle 142"/>
            <p:cNvSpPr>
              <a:spLocks noChangeArrowheads="1"/>
            </p:cNvSpPr>
            <p:nvPr/>
          </p:nvSpPr>
          <p:spPr bwMode="auto">
            <a:xfrm>
              <a:off x="5048" y="941"/>
              <a:ext cx="13" cy="6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47" name="Rectangle 143"/>
            <p:cNvSpPr>
              <a:spLocks noChangeArrowheads="1"/>
            </p:cNvSpPr>
            <p:nvPr/>
          </p:nvSpPr>
          <p:spPr bwMode="auto">
            <a:xfrm>
              <a:off x="5598" y="941"/>
              <a:ext cx="12" cy="6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48" name="Rectangle 144"/>
            <p:cNvSpPr>
              <a:spLocks noChangeArrowheads="1"/>
            </p:cNvSpPr>
            <p:nvPr/>
          </p:nvSpPr>
          <p:spPr bwMode="auto">
            <a:xfrm>
              <a:off x="1214" y="1604"/>
              <a:ext cx="494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49" name="Rectangle 145"/>
            <p:cNvSpPr>
              <a:spLocks noChangeArrowheads="1"/>
            </p:cNvSpPr>
            <p:nvPr/>
          </p:nvSpPr>
          <p:spPr bwMode="auto">
            <a:xfrm>
              <a:off x="6147" y="941"/>
              <a:ext cx="13" cy="6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50" name="Line 146"/>
            <p:cNvSpPr>
              <a:spLocks noChangeShapeType="1"/>
            </p:cNvSpPr>
            <p:nvPr/>
          </p:nvSpPr>
          <p:spPr bwMode="auto">
            <a:xfrm>
              <a:off x="1208" y="1616"/>
              <a:ext cx="1" cy="1"/>
            </a:xfrm>
            <a:prstGeom prst="line">
              <a:avLst/>
            </a:prstGeom>
            <a:noFill/>
            <a:ln w="0">
              <a:solidFill>
                <a:srgbClr val="DADCD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51" name="Rectangle 147"/>
            <p:cNvSpPr>
              <a:spLocks noChangeArrowheads="1"/>
            </p:cNvSpPr>
            <p:nvPr/>
          </p:nvSpPr>
          <p:spPr bwMode="auto">
            <a:xfrm>
              <a:off x="1208" y="1616"/>
              <a:ext cx="6" cy="6"/>
            </a:xfrm>
            <a:prstGeom prst="rect">
              <a:avLst/>
            </a:prstGeom>
            <a:solidFill>
              <a:srgbClr val="DA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52" name="Line 148"/>
            <p:cNvSpPr>
              <a:spLocks noChangeShapeType="1"/>
            </p:cNvSpPr>
            <p:nvPr/>
          </p:nvSpPr>
          <p:spPr bwMode="auto">
            <a:xfrm>
              <a:off x="1758" y="1616"/>
              <a:ext cx="1" cy="1"/>
            </a:xfrm>
            <a:prstGeom prst="line">
              <a:avLst/>
            </a:prstGeom>
            <a:noFill/>
            <a:ln w="0">
              <a:solidFill>
                <a:srgbClr val="DADCD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53" name="Rectangle 149"/>
            <p:cNvSpPr>
              <a:spLocks noChangeArrowheads="1"/>
            </p:cNvSpPr>
            <p:nvPr/>
          </p:nvSpPr>
          <p:spPr bwMode="auto">
            <a:xfrm>
              <a:off x="1758" y="1616"/>
              <a:ext cx="6" cy="6"/>
            </a:xfrm>
            <a:prstGeom prst="rect">
              <a:avLst/>
            </a:prstGeom>
            <a:solidFill>
              <a:srgbClr val="DA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54" name="Line 150"/>
            <p:cNvSpPr>
              <a:spLocks noChangeShapeType="1"/>
            </p:cNvSpPr>
            <p:nvPr/>
          </p:nvSpPr>
          <p:spPr bwMode="auto">
            <a:xfrm>
              <a:off x="2307" y="1616"/>
              <a:ext cx="1" cy="1"/>
            </a:xfrm>
            <a:prstGeom prst="line">
              <a:avLst/>
            </a:prstGeom>
            <a:noFill/>
            <a:ln w="0">
              <a:solidFill>
                <a:srgbClr val="DADCD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55" name="Rectangle 151"/>
            <p:cNvSpPr>
              <a:spLocks noChangeArrowheads="1"/>
            </p:cNvSpPr>
            <p:nvPr/>
          </p:nvSpPr>
          <p:spPr bwMode="auto">
            <a:xfrm>
              <a:off x="2307" y="1616"/>
              <a:ext cx="6" cy="6"/>
            </a:xfrm>
            <a:prstGeom prst="rect">
              <a:avLst/>
            </a:prstGeom>
            <a:solidFill>
              <a:srgbClr val="DA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56" name="Line 152"/>
            <p:cNvSpPr>
              <a:spLocks noChangeShapeType="1"/>
            </p:cNvSpPr>
            <p:nvPr/>
          </p:nvSpPr>
          <p:spPr bwMode="auto">
            <a:xfrm>
              <a:off x="2857" y="1616"/>
              <a:ext cx="1" cy="1"/>
            </a:xfrm>
            <a:prstGeom prst="line">
              <a:avLst/>
            </a:prstGeom>
            <a:noFill/>
            <a:ln w="0">
              <a:solidFill>
                <a:srgbClr val="DADCD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57" name="Rectangle 153"/>
            <p:cNvSpPr>
              <a:spLocks noChangeArrowheads="1"/>
            </p:cNvSpPr>
            <p:nvPr/>
          </p:nvSpPr>
          <p:spPr bwMode="auto">
            <a:xfrm>
              <a:off x="2857" y="1616"/>
              <a:ext cx="6" cy="6"/>
            </a:xfrm>
            <a:prstGeom prst="rect">
              <a:avLst/>
            </a:prstGeom>
            <a:solidFill>
              <a:srgbClr val="DA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58" name="Line 154"/>
            <p:cNvSpPr>
              <a:spLocks noChangeShapeType="1"/>
            </p:cNvSpPr>
            <p:nvPr/>
          </p:nvSpPr>
          <p:spPr bwMode="auto">
            <a:xfrm>
              <a:off x="3406" y="1616"/>
              <a:ext cx="1" cy="1"/>
            </a:xfrm>
            <a:prstGeom prst="line">
              <a:avLst/>
            </a:prstGeom>
            <a:noFill/>
            <a:ln w="0">
              <a:solidFill>
                <a:srgbClr val="DADCD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59" name="Rectangle 155"/>
            <p:cNvSpPr>
              <a:spLocks noChangeArrowheads="1"/>
            </p:cNvSpPr>
            <p:nvPr/>
          </p:nvSpPr>
          <p:spPr bwMode="auto">
            <a:xfrm>
              <a:off x="3406" y="1616"/>
              <a:ext cx="6" cy="6"/>
            </a:xfrm>
            <a:prstGeom prst="rect">
              <a:avLst/>
            </a:prstGeom>
            <a:solidFill>
              <a:srgbClr val="DA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60" name="Line 156"/>
            <p:cNvSpPr>
              <a:spLocks noChangeShapeType="1"/>
            </p:cNvSpPr>
            <p:nvPr/>
          </p:nvSpPr>
          <p:spPr bwMode="auto">
            <a:xfrm>
              <a:off x="3956" y="1616"/>
              <a:ext cx="1" cy="1"/>
            </a:xfrm>
            <a:prstGeom prst="line">
              <a:avLst/>
            </a:prstGeom>
            <a:noFill/>
            <a:ln w="0">
              <a:solidFill>
                <a:srgbClr val="DADCD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61" name="Rectangle 157"/>
            <p:cNvSpPr>
              <a:spLocks noChangeArrowheads="1"/>
            </p:cNvSpPr>
            <p:nvPr/>
          </p:nvSpPr>
          <p:spPr bwMode="auto">
            <a:xfrm>
              <a:off x="3956" y="1616"/>
              <a:ext cx="6" cy="6"/>
            </a:xfrm>
            <a:prstGeom prst="rect">
              <a:avLst/>
            </a:prstGeom>
            <a:solidFill>
              <a:srgbClr val="DA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62" name="Line 158"/>
            <p:cNvSpPr>
              <a:spLocks noChangeShapeType="1"/>
            </p:cNvSpPr>
            <p:nvPr/>
          </p:nvSpPr>
          <p:spPr bwMode="auto">
            <a:xfrm>
              <a:off x="4505" y="1616"/>
              <a:ext cx="1" cy="1"/>
            </a:xfrm>
            <a:prstGeom prst="line">
              <a:avLst/>
            </a:prstGeom>
            <a:noFill/>
            <a:ln w="0">
              <a:solidFill>
                <a:srgbClr val="DADCD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63" name="Rectangle 159"/>
            <p:cNvSpPr>
              <a:spLocks noChangeArrowheads="1"/>
            </p:cNvSpPr>
            <p:nvPr/>
          </p:nvSpPr>
          <p:spPr bwMode="auto">
            <a:xfrm>
              <a:off x="4505" y="1616"/>
              <a:ext cx="6" cy="6"/>
            </a:xfrm>
            <a:prstGeom prst="rect">
              <a:avLst/>
            </a:prstGeom>
            <a:solidFill>
              <a:srgbClr val="DA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64" name="Line 160"/>
            <p:cNvSpPr>
              <a:spLocks noChangeShapeType="1"/>
            </p:cNvSpPr>
            <p:nvPr/>
          </p:nvSpPr>
          <p:spPr bwMode="auto">
            <a:xfrm>
              <a:off x="5055" y="1616"/>
              <a:ext cx="1" cy="1"/>
            </a:xfrm>
            <a:prstGeom prst="line">
              <a:avLst/>
            </a:prstGeom>
            <a:noFill/>
            <a:ln w="0">
              <a:solidFill>
                <a:srgbClr val="DADCD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65" name="Rectangle 161"/>
            <p:cNvSpPr>
              <a:spLocks noChangeArrowheads="1"/>
            </p:cNvSpPr>
            <p:nvPr/>
          </p:nvSpPr>
          <p:spPr bwMode="auto">
            <a:xfrm>
              <a:off x="5055" y="1616"/>
              <a:ext cx="6" cy="6"/>
            </a:xfrm>
            <a:prstGeom prst="rect">
              <a:avLst/>
            </a:prstGeom>
            <a:solidFill>
              <a:srgbClr val="DA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66" name="Line 162"/>
            <p:cNvSpPr>
              <a:spLocks noChangeShapeType="1"/>
            </p:cNvSpPr>
            <p:nvPr/>
          </p:nvSpPr>
          <p:spPr bwMode="auto">
            <a:xfrm>
              <a:off x="5604" y="1616"/>
              <a:ext cx="1" cy="1"/>
            </a:xfrm>
            <a:prstGeom prst="line">
              <a:avLst/>
            </a:prstGeom>
            <a:noFill/>
            <a:ln w="0">
              <a:solidFill>
                <a:srgbClr val="DADCD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67" name="Rectangle 163"/>
            <p:cNvSpPr>
              <a:spLocks noChangeArrowheads="1"/>
            </p:cNvSpPr>
            <p:nvPr/>
          </p:nvSpPr>
          <p:spPr bwMode="auto">
            <a:xfrm>
              <a:off x="5604" y="1616"/>
              <a:ext cx="6" cy="6"/>
            </a:xfrm>
            <a:prstGeom prst="rect">
              <a:avLst/>
            </a:prstGeom>
            <a:solidFill>
              <a:srgbClr val="DA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68" name="Line 164"/>
            <p:cNvSpPr>
              <a:spLocks noChangeShapeType="1"/>
            </p:cNvSpPr>
            <p:nvPr/>
          </p:nvSpPr>
          <p:spPr bwMode="auto">
            <a:xfrm>
              <a:off x="6154" y="1616"/>
              <a:ext cx="1" cy="1"/>
            </a:xfrm>
            <a:prstGeom prst="line">
              <a:avLst/>
            </a:prstGeom>
            <a:noFill/>
            <a:ln w="0">
              <a:solidFill>
                <a:srgbClr val="DADCD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69" name="Rectangle 165"/>
            <p:cNvSpPr>
              <a:spLocks noChangeArrowheads="1"/>
            </p:cNvSpPr>
            <p:nvPr/>
          </p:nvSpPr>
          <p:spPr bwMode="auto">
            <a:xfrm>
              <a:off x="6154" y="1616"/>
              <a:ext cx="6" cy="6"/>
            </a:xfrm>
            <a:prstGeom prst="rect">
              <a:avLst/>
            </a:prstGeom>
            <a:solidFill>
              <a:srgbClr val="DA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70" name="Line 166"/>
            <p:cNvSpPr>
              <a:spLocks noChangeShapeType="1"/>
            </p:cNvSpPr>
            <p:nvPr/>
          </p:nvSpPr>
          <p:spPr bwMode="auto">
            <a:xfrm>
              <a:off x="6160" y="935"/>
              <a:ext cx="1" cy="1"/>
            </a:xfrm>
            <a:prstGeom prst="line">
              <a:avLst/>
            </a:prstGeom>
            <a:noFill/>
            <a:ln w="0">
              <a:solidFill>
                <a:srgbClr val="DADCD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71" name="Rectangle 167"/>
            <p:cNvSpPr>
              <a:spLocks noChangeArrowheads="1"/>
            </p:cNvSpPr>
            <p:nvPr/>
          </p:nvSpPr>
          <p:spPr bwMode="auto">
            <a:xfrm>
              <a:off x="6160" y="935"/>
              <a:ext cx="6" cy="6"/>
            </a:xfrm>
            <a:prstGeom prst="rect">
              <a:avLst/>
            </a:prstGeom>
            <a:solidFill>
              <a:srgbClr val="DA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72" name="Line 168"/>
            <p:cNvSpPr>
              <a:spLocks noChangeShapeType="1"/>
            </p:cNvSpPr>
            <p:nvPr/>
          </p:nvSpPr>
          <p:spPr bwMode="auto">
            <a:xfrm>
              <a:off x="6160" y="1104"/>
              <a:ext cx="1" cy="1"/>
            </a:xfrm>
            <a:prstGeom prst="line">
              <a:avLst/>
            </a:prstGeom>
            <a:noFill/>
            <a:ln w="0">
              <a:solidFill>
                <a:srgbClr val="DADCD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73" name="Rectangle 169"/>
            <p:cNvSpPr>
              <a:spLocks noChangeArrowheads="1"/>
            </p:cNvSpPr>
            <p:nvPr/>
          </p:nvSpPr>
          <p:spPr bwMode="auto">
            <a:xfrm>
              <a:off x="6160" y="1104"/>
              <a:ext cx="6" cy="6"/>
            </a:xfrm>
            <a:prstGeom prst="rect">
              <a:avLst/>
            </a:prstGeom>
            <a:solidFill>
              <a:srgbClr val="DA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74" name="Line 170"/>
            <p:cNvSpPr>
              <a:spLocks noChangeShapeType="1"/>
            </p:cNvSpPr>
            <p:nvPr/>
          </p:nvSpPr>
          <p:spPr bwMode="auto">
            <a:xfrm>
              <a:off x="6160" y="1272"/>
              <a:ext cx="1" cy="1"/>
            </a:xfrm>
            <a:prstGeom prst="line">
              <a:avLst/>
            </a:prstGeom>
            <a:noFill/>
            <a:ln w="0">
              <a:solidFill>
                <a:srgbClr val="DADCD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75" name="Rectangle 171"/>
            <p:cNvSpPr>
              <a:spLocks noChangeArrowheads="1"/>
            </p:cNvSpPr>
            <p:nvPr/>
          </p:nvSpPr>
          <p:spPr bwMode="auto">
            <a:xfrm>
              <a:off x="6160" y="1272"/>
              <a:ext cx="6" cy="7"/>
            </a:xfrm>
            <a:prstGeom prst="rect">
              <a:avLst/>
            </a:prstGeom>
            <a:solidFill>
              <a:srgbClr val="DA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76" name="Line 172"/>
            <p:cNvSpPr>
              <a:spLocks noChangeShapeType="1"/>
            </p:cNvSpPr>
            <p:nvPr/>
          </p:nvSpPr>
          <p:spPr bwMode="auto">
            <a:xfrm>
              <a:off x="6160" y="1441"/>
              <a:ext cx="1" cy="1"/>
            </a:xfrm>
            <a:prstGeom prst="line">
              <a:avLst/>
            </a:prstGeom>
            <a:noFill/>
            <a:ln w="0">
              <a:solidFill>
                <a:srgbClr val="DADCD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77" name="Rectangle 173"/>
            <p:cNvSpPr>
              <a:spLocks noChangeArrowheads="1"/>
            </p:cNvSpPr>
            <p:nvPr/>
          </p:nvSpPr>
          <p:spPr bwMode="auto">
            <a:xfrm>
              <a:off x="6160" y="1441"/>
              <a:ext cx="6" cy="6"/>
            </a:xfrm>
            <a:prstGeom prst="rect">
              <a:avLst/>
            </a:prstGeom>
            <a:solidFill>
              <a:srgbClr val="DA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78" name="Line 174"/>
            <p:cNvSpPr>
              <a:spLocks noChangeShapeType="1"/>
            </p:cNvSpPr>
            <p:nvPr/>
          </p:nvSpPr>
          <p:spPr bwMode="auto">
            <a:xfrm>
              <a:off x="6160" y="1610"/>
              <a:ext cx="1" cy="1"/>
            </a:xfrm>
            <a:prstGeom prst="line">
              <a:avLst/>
            </a:prstGeom>
            <a:noFill/>
            <a:ln w="0">
              <a:solidFill>
                <a:srgbClr val="DADCD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79" name="Rectangle 175"/>
            <p:cNvSpPr>
              <a:spLocks noChangeArrowheads="1"/>
            </p:cNvSpPr>
            <p:nvPr/>
          </p:nvSpPr>
          <p:spPr bwMode="auto">
            <a:xfrm>
              <a:off x="6160" y="1610"/>
              <a:ext cx="6" cy="6"/>
            </a:xfrm>
            <a:prstGeom prst="rect">
              <a:avLst/>
            </a:prstGeom>
            <a:solidFill>
              <a:srgbClr val="DA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99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3233-8720-4DBF-8487-DD70B19F1D02}" type="slidenum">
              <a:rPr lang="he-IL"/>
              <a:pPr/>
              <a:t>14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820" y="399258"/>
            <a:ext cx="9601200" cy="1143000"/>
          </a:xfrm>
        </p:spPr>
        <p:txBody>
          <a:bodyPr>
            <a:normAutofit fontScale="90000"/>
          </a:bodyPr>
          <a:lstStyle/>
          <a:p>
            <a:pPr rtl="0">
              <a:lnSpc>
                <a:spcPct val="11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IFN: Example  - Credit Dataset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Contingency Table: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Balance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Node </a:t>
            </a:r>
            <a:r>
              <a:rPr lang="he-IL" sz="2400" b="1" i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, T = </a:t>
            </a:r>
            <a:r>
              <a:rPr lang="he-IL" sz="2400" b="1" i="1" dirty="0">
                <a:latin typeface="Times New Roman" pitchFamily="18" charset="0"/>
                <a:cs typeface="Times New Roman" pitchFamily="18" charset="0"/>
              </a:rPr>
              <a:t>445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Other Investments = Yes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989012" y="2844403"/>
            <a:ext cx="9906000" cy="315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rtl="0">
              <a:lnSpc>
                <a:spcPct val="95000"/>
              </a:lnSpc>
            </a:pPr>
            <a:r>
              <a:rPr lang="it-IT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MI (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it-IT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&lt;=445 ; 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=0 | z)</a:t>
            </a:r>
            <a:r>
              <a:rPr lang="it-IT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= (74/690)*log</a:t>
            </a:r>
            <a:r>
              <a:rPr lang="it-IT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((74/361)/((230/361)*(77/361))) =0.0636</a:t>
            </a:r>
          </a:p>
          <a:p>
            <a:pPr algn="l" rtl="0">
              <a:lnSpc>
                <a:spcPct val="95000"/>
              </a:lnSpc>
            </a:pPr>
            <a:r>
              <a:rPr lang="it-IT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MI (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it-IT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&gt; 445 ; 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=0 | z)</a:t>
            </a:r>
            <a:r>
              <a:rPr lang="it-IT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=(3/690)*log</a:t>
            </a:r>
            <a:r>
              <a:rPr lang="it-IT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((3/361)/((131/361)*(77/361)))= -0.0140</a:t>
            </a:r>
          </a:p>
          <a:p>
            <a:pPr algn="l" rtl="0">
              <a:lnSpc>
                <a:spcPct val="95000"/>
              </a:lnSpc>
            </a:pPr>
            <a:r>
              <a:rPr lang="it-IT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MI (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it-IT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&lt;=445 ; 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=1 | z)</a:t>
            </a:r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=(156/690)*log</a:t>
            </a:r>
            <a:r>
              <a:rPr lang="it-IT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((156/361)/((230/361)*(284/361)))= -0.0484</a:t>
            </a:r>
          </a:p>
          <a:p>
            <a:pPr algn="l" rtl="0">
              <a:lnSpc>
                <a:spcPct val="95000"/>
              </a:lnSpc>
            </a:pPr>
            <a:r>
              <a:rPr lang="it-IT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MI (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it-IT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&gt; 445 ; 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=1 | z)</a:t>
            </a:r>
            <a:r>
              <a:rPr lang="it-IT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= (128/690)*log</a:t>
            </a:r>
            <a:r>
              <a:rPr lang="it-IT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((128/361)/((131/361)*(284/361)))= 0.0580</a:t>
            </a:r>
          </a:p>
          <a:p>
            <a:pPr algn="l" rtl="0">
              <a:lnSpc>
                <a:spcPct val="105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Conditional mutual information 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MI (A</a:t>
            </a:r>
            <a:r>
              <a:rPr lang="en-US" sz="20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’ ; A</a:t>
            </a:r>
            <a:r>
              <a:rPr lang="en-US" sz="20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|z)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0.0592 bits</a:t>
            </a:r>
          </a:p>
          <a:p>
            <a:pPr algn="l" rtl="0">
              <a:lnSpc>
                <a:spcPct val="105000"/>
              </a:lnSpc>
            </a:pPr>
            <a:endParaRPr lang="it-IT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105000"/>
              </a:lnSpc>
            </a:pPr>
            <a:r>
              <a:rPr lang="it-IT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it-IT" sz="2000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t-IT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= 2*LN(2)*690*0.0592 = 56.6564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105000"/>
              </a:lnSpc>
            </a:pPr>
            <a:r>
              <a:rPr lang="it-IT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Significance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t-IT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</a:t>
            </a:r>
            <a:r>
              <a:rPr lang="it-IT" sz="20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it-IT" sz="20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0.001</a:t>
            </a:r>
            <a:r>
              <a:rPr lang="it-IT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(11)</a:t>
            </a:r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 = 10.82 &lt; 56.6564, </a:t>
            </a:r>
            <a:r>
              <a:rPr lang="it-IT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Thus:</a:t>
            </a:r>
            <a:endParaRPr lang="it-IT" sz="20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95000"/>
              </a:lnSpc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Conclusion: 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reject H</a:t>
            </a:r>
            <a:r>
              <a:rPr 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(split the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Balance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attribute at this node for the specified threshold)</a:t>
            </a:r>
          </a:p>
        </p:txBody>
      </p:sp>
      <p:sp>
        <p:nvSpPr>
          <p:cNvPr id="30727" name="AutoShape 7"/>
          <p:cNvSpPr>
            <a:spLocks noChangeArrowheads="1"/>
          </p:cNvSpPr>
          <p:nvPr/>
        </p:nvSpPr>
        <p:spPr bwMode="auto">
          <a:xfrm>
            <a:off x="9016999" y="4495800"/>
            <a:ext cx="2232025" cy="692150"/>
          </a:xfrm>
          <a:prstGeom prst="wedgeEllipseCallout">
            <a:avLst>
              <a:gd name="adj1" fmla="val -26751"/>
              <a:gd name="adj2" fmla="val 110711"/>
            </a:avLst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 dirty="0"/>
              <a:t>Suppose that </a:t>
            </a:r>
            <a:r>
              <a:rPr lang="en-US" sz="1400" dirty="0" err="1"/>
              <a:t>T</a:t>
            </a:r>
            <a:r>
              <a:rPr lang="en-US" sz="1400" baseline="-25000" dirty="0" err="1"/>
              <a:t>max</a:t>
            </a:r>
            <a:r>
              <a:rPr lang="en-US" sz="1400" dirty="0"/>
              <a:t> = 445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2125663" y="1668463"/>
            <a:ext cx="7632700" cy="1049337"/>
            <a:chOff x="1339" y="1051"/>
            <a:chExt cx="4808" cy="661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39" y="1051"/>
              <a:ext cx="4808" cy="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205"/>
            <p:cNvGrpSpPr>
              <a:grpSpLocks/>
            </p:cNvGrpSpPr>
            <p:nvPr/>
          </p:nvGrpSpPr>
          <p:grpSpPr bwMode="auto">
            <a:xfrm>
              <a:off x="1333" y="1045"/>
              <a:ext cx="4893" cy="685"/>
              <a:chOff x="1333" y="1045"/>
              <a:chExt cx="4893" cy="685"/>
            </a:xfrm>
          </p:grpSpPr>
          <p:sp>
            <p:nvSpPr>
              <p:cNvPr id="14" name="Line 5"/>
              <p:cNvSpPr>
                <a:spLocks noChangeShapeType="1"/>
              </p:cNvSpPr>
              <p:nvPr/>
            </p:nvSpPr>
            <p:spPr bwMode="auto">
              <a:xfrm>
                <a:off x="1879" y="1221"/>
                <a:ext cx="36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6"/>
              <p:cNvSpPr>
                <a:spLocks noChangeArrowheads="1"/>
              </p:cNvSpPr>
              <p:nvPr/>
            </p:nvSpPr>
            <p:spPr bwMode="auto">
              <a:xfrm>
                <a:off x="1879" y="1221"/>
                <a:ext cx="36" cy="6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>
                <a:off x="1879" y="1227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1879" y="1227"/>
                <a:ext cx="30" cy="6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Line 9"/>
              <p:cNvSpPr>
                <a:spLocks noChangeShapeType="1"/>
              </p:cNvSpPr>
              <p:nvPr/>
            </p:nvSpPr>
            <p:spPr bwMode="auto">
              <a:xfrm>
                <a:off x="1879" y="1233"/>
                <a:ext cx="24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10"/>
              <p:cNvSpPr>
                <a:spLocks noChangeArrowheads="1"/>
              </p:cNvSpPr>
              <p:nvPr/>
            </p:nvSpPr>
            <p:spPr bwMode="auto">
              <a:xfrm>
                <a:off x="1879" y="1233"/>
                <a:ext cx="24" cy="6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Line 11"/>
              <p:cNvSpPr>
                <a:spLocks noChangeShapeType="1"/>
              </p:cNvSpPr>
              <p:nvPr/>
            </p:nvSpPr>
            <p:spPr bwMode="auto">
              <a:xfrm>
                <a:off x="1879" y="1239"/>
                <a:ext cx="18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12"/>
              <p:cNvSpPr>
                <a:spLocks noChangeArrowheads="1"/>
              </p:cNvSpPr>
              <p:nvPr/>
            </p:nvSpPr>
            <p:spPr bwMode="auto">
              <a:xfrm>
                <a:off x="1879" y="1239"/>
                <a:ext cx="18" cy="6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Line 13"/>
              <p:cNvSpPr>
                <a:spLocks noChangeShapeType="1"/>
              </p:cNvSpPr>
              <p:nvPr/>
            </p:nvSpPr>
            <p:spPr bwMode="auto">
              <a:xfrm>
                <a:off x="1879" y="1245"/>
                <a:ext cx="12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14"/>
              <p:cNvSpPr>
                <a:spLocks noChangeArrowheads="1"/>
              </p:cNvSpPr>
              <p:nvPr/>
            </p:nvSpPr>
            <p:spPr bwMode="auto">
              <a:xfrm>
                <a:off x="1879" y="1245"/>
                <a:ext cx="12" cy="6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Line 15"/>
              <p:cNvSpPr>
                <a:spLocks noChangeShapeType="1"/>
              </p:cNvSpPr>
              <p:nvPr/>
            </p:nvSpPr>
            <p:spPr bwMode="auto">
              <a:xfrm>
                <a:off x="1879" y="1251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16"/>
              <p:cNvSpPr>
                <a:spLocks noChangeArrowheads="1"/>
              </p:cNvSpPr>
              <p:nvPr/>
            </p:nvSpPr>
            <p:spPr bwMode="auto">
              <a:xfrm>
                <a:off x="1879" y="1251"/>
                <a:ext cx="6" cy="6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Line 17"/>
              <p:cNvSpPr>
                <a:spLocks noChangeShapeType="1"/>
              </p:cNvSpPr>
              <p:nvPr/>
            </p:nvSpPr>
            <p:spPr bwMode="auto">
              <a:xfrm>
                <a:off x="3479" y="1221"/>
                <a:ext cx="37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18"/>
              <p:cNvSpPr>
                <a:spLocks noChangeArrowheads="1"/>
              </p:cNvSpPr>
              <p:nvPr/>
            </p:nvSpPr>
            <p:spPr bwMode="auto">
              <a:xfrm>
                <a:off x="3479" y="1221"/>
                <a:ext cx="37" cy="6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Line 19"/>
              <p:cNvSpPr>
                <a:spLocks noChangeShapeType="1"/>
              </p:cNvSpPr>
              <p:nvPr/>
            </p:nvSpPr>
            <p:spPr bwMode="auto">
              <a:xfrm>
                <a:off x="3479" y="1227"/>
                <a:ext cx="31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20"/>
              <p:cNvSpPr>
                <a:spLocks noChangeArrowheads="1"/>
              </p:cNvSpPr>
              <p:nvPr/>
            </p:nvSpPr>
            <p:spPr bwMode="auto">
              <a:xfrm>
                <a:off x="3479" y="1227"/>
                <a:ext cx="31" cy="6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Line 21"/>
              <p:cNvSpPr>
                <a:spLocks noChangeShapeType="1"/>
              </p:cNvSpPr>
              <p:nvPr/>
            </p:nvSpPr>
            <p:spPr bwMode="auto">
              <a:xfrm>
                <a:off x="3479" y="1233"/>
                <a:ext cx="25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Rectangle 22"/>
              <p:cNvSpPr>
                <a:spLocks noChangeArrowheads="1"/>
              </p:cNvSpPr>
              <p:nvPr/>
            </p:nvSpPr>
            <p:spPr bwMode="auto">
              <a:xfrm>
                <a:off x="3479" y="1233"/>
                <a:ext cx="25" cy="6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Line 23"/>
              <p:cNvSpPr>
                <a:spLocks noChangeShapeType="1"/>
              </p:cNvSpPr>
              <p:nvPr/>
            </p:nvSpPr>
            <p:spPr bwMode="auto">
              <a:xfrm>
                <a:off x="3479" y="1239"/>
                <a:ext cx="18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Rectangle 24"/>
              <p:cNvSpPr>
                <a:spLocks noChangeArrowheads="1"/>
              </p:cNvSpPr>
              <p:nvPr/>
            </p:nvSpPr>
            <p:spPr bwMode="auto">
              <a:xfrm>
                <a:off x="3479" y="1239"/>
                <a:ext cx="18" cy="6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Line 25"/>
              <p:cNvSpPr>
                <a:spLocks noChangeShapeType="1"/>
              </p:cNvSpPr>
              <p:nvPr/>
            </p:nvSpPr>
            <p:spPr bwMode="auto">
              <a:xfrm>
                <a:off x="3479" y="1245"/>
                <a:ext cx="12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Rectangle 26"/>
              <p:cNvSpPr>
                <a:spLocks noChangeArrowheads="1"/>
              </p:cNvSpPr>
              <p:nvPr/>
            </p:nvSpPr>
            <p:spPr bwMode="auto">
              <a:xfrm>
                <a:off x="3479" y="1245"/>
                <a:ext cx="12" cy="6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Line 27"/>
              <p:cNvSpPr>
                <a:spLocks noChangeShapeType="1"/>
              </p:cNvSpPr>
              <p:nvPr/>
            </p:nvSpPr>
            <p:spPr bwMode="auto">
              <a:xfrm>
                <a:off x="3479" y="1251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Rectangle 28"/>
              <p:cNvSpPr>
                <a:spLocks noChangeArrowheads="1"/>
              </p:cNvSpPr>
              <p:nvPr/>
            </p:nvSpPr>
            <p:spPr bwMode="auto">
              <a:xfrm>
                <a:off x="3479" y="1251"/>
                <a:ext cx="6" cy="6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Line 29"/>
              <p:cNvSpPr>
                <a:spLocks noChangeShapeType="1"/>
              </p:cNvSpPr>
              <p:nvPr/>
            </p:nvSpPr>
            <p:spPr bwMode="auto">
              <a:xfrm>
                <a:off x="5080" y="1221"/>
                <a:ext cx="36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Rectangle 30"/>
              <p:cNvSpPr>
                <a:spLocks noChangeArrowheads="1"/>
              </p:cNvSpPr>
              <p:nvPr/>
            </p:nvSpPr>
            <p:spPr bwMode="auto">
              <a:xfrm>
                <a:off x="5080" y="1221"/>
                <a:ext cx="36" cy="6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Line 31"/>
              <p:cNvSpPr>
                <a:spLocks noChangeShapeType="1"/>
              </p:cNvSpPr>
              <p:nvPr/>
            </p:nvSpPr>
            <p:spPr bwMode="auto">
              <a:xfrm>
                <a:off x="5080" y="1227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Rectangle 32"/>
              <p:cNvSpPr>
                <a:spLocks noChangeArrowheads="1"/>
              </p:cNvSpPr>
              <p:nvPr/>
            </p:nvSpPr>
            <p:spPr bwMode="auto">
              <a:xfrm>
                <a:off x="5080" y="1227"/>
                <a:ext cx="30" cy="6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Line 33"/>
              <p:cNvSpPr>
                <a:spLocks noChangeShapeType="1"/>
              </p:cNvSpPr>
              <p:nvPr/>
            </p:nvSpPr>
            <p:spPr bwMode="auto">
              <a:xfrm>
                <a:off x="5080" y="1233"/>
                <a:ext cx="24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Rectangle 34"/>
              <p:cNvSpPr>
                <a:spLocks noChangeArrowheads="1"/>
              </p:cNvSpPr>
              <p:nvPr/>
            </p:nvSpPr>
            <p:spPr bwMode="auto">
              <a:xfrm>
                <a:off x="5080" y="1233"/>
                <a:ext cx="24" cy="6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Line 35"/>
              <p:cNvSpPr>
                <a:spLocks noChangeShapeType="1"/>
              </p:cNvSpPr>
              <p:nvPr/>
            </p:nvSpPr>
            <p:spPr bwMode="auto">
              <a:xfrm>
                <a:off x="5080" y="1239"/>
                <a:ext cx="18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36"/>
              <p:cNvSpPr>
                <a:spLocks noChangeArrowheads="1"/>
              </p:cNvSpPr>
              <p:nvPr/>
            </p:nvSpPr>
            <p:spPr bwMode="auto">
              <a:xfrm>
                <a:off x="5080" y="1239"/>
                <a:ext cx="18" cy="6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Line 37"/>
              <p:cNvSpPr>
                <a:spLocks noChangeShapeType="1"/>
              </p:cNvSpPr>
              <p:nvPr/>
            </p:nvSpPr>
            <p:spPr bwMode="auto">
              <a:xfrm>
                <a:off x="5080" y="1245"/>
                <a:ext cx="12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38"/>
              <p:cNvSpPr>
                <a:spLocks noChangeArrowheads="1"/>
              </p:cNvSpPr>
              <p:nvPr/>
            </p:nvSpPr>
            <p:spPr bwMode="auto">
              <a:xfrm>
                <a:off x="5080" y="1245"/>
                <a:ext cx="12" cy="6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Line 39"/>
              <p:cNvSpPr>
                <a:spLocks noChangeShapeType="1"/>
              </p:cNvSpPr>
              <p:nvPr/>
            </p:nvSpPr>
            <p:spPr bwMode="auto">
              <a:xfrm>
                <a:off x="5080" y="1251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Rectangle 40"/>
              <p:cNvSpPr>
                <a:spLocks noChangeArrowheads="1"/>
              </p:cNvSpPr>
              <p:nvPr/>
            </p:nvSpPr>
            <p:spPr bwMode="auto">
              <a:xfrm>
                <a:off x="5080" y="1251"/>
                <a:ext cx="6" cy="6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Line 41"/>
              <p:cNvSpPr>
                <a:spLocks noChangeShapeType="1"/>
              </p:cNvSpPr>
              <p:nvPr/>
            </p:nvSpPr>
            <p:spPr bwMode="auto">
              <a:xfrm>
                <a:off x="1879" y="1385"/>
                <a:ext cx="36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Rectangle 42"/>
              <p:cNvSpPr>
                <a:spLocks noChangeArrowheads="1"/>
              </p:cNvSpPr>
              <p:nvPr/>
            </p:nvSpPr>
            <p:spPr bwMode="auto">
              <a:xfrm>
                <a:off x="1879" y="1385"/>
                <a:ext cx="36" cy="6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Line 43"/>
              <p:cNvSpPr>
                <a:spLocks noChangeShapeType="1"/>
              </p:cNvSpPr>
              <p:nvPr/>
            </p:nvSpPr>
            <p:spPr bwMode="auto">
              <a:xfrm>
                <a:off x="1879" y="1391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44"/>
              <p:cNvSpPr>
                <a:spLocks noChangeArrowheads="1"/>
              </p:cNvSpPr>
              <p:nvPr/>
            </p:nvSpPr>
            <p:spPr bwMode="auto">
              <a:xfrm>
                <a:off x="1879" y="1391"/>
                <a:ext cx="30" cy="6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Line 45"/>
              <p:cNvSpPr>
                <a:spLocks noChangeShapeType="1"/>
              </p:cNvSpPr>
              <p:nvPr/>
            </p:nvSpPr>
            <p:spPr bwMode="auto">
              <a:xfrm>
                <a:off x="1879" y="1397"/>
                <a:ext cx="24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Rectangle 46"/>
              <p:cNvSpPr>
                <a:spLocks noChangeArrowheads="1"/>
              </p:cNvSpPr>
              <p:nvPr/>
            </p:nvSpPr>
            <p:spPr bwMode="auto">
              <a:xfrm>
                <a:off x="1879" y="1397"/>
                <a:ext cx="24" cy="6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47"/>
              <p:cNvSpPr>
                <a:spLocks noChangeShapeType="1"/>
              </p:cNvSpPr>
              <p:nvPr/>
            </p:nvSpPr>
            <p:spPr bwMode="auto">
              <a:xfrm>
                <a:off x="1879" y="1403"/>
                <a:ext cx="18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48"/>
              <p:cNvSpPr>
                <a:spLocks noChangeArrowheads="1"/>
              </p:cNvSpPr>
              <p:nvPr/>
            </p:nvSpPr>
            <p:spPr bwMode="auto">
              <a:xfrm>
                <a:off x="1879" y="1403"/>
                <a:ext cx="18" cy="6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Line 49"/>
              <p:cNvSpPr>
                <a:spLocks noChangeShapeType="1"/>
              </p:cNvSpPr>
              <p:nvPr/>
            </p:nvSpPr>
            <p:spPr bwMode="auto">
              <a:xfrm>
                <a:off x="1879" y="1409"/>
                <a:ext cx="12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50"/>
              <p:cNvSpPr>
                <a:spLocks noChangeArrowheads="1"/>
              </p:cNvSpPr>
              <p:nvPr/>
            </p:nvSpPr>
            <p:spPr bwMode="auto">
              <a:xfrm>
                <a:off x="1879" y="1409"/>
                <a:ext cx="12" cy="6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51"/>
              <p:cNvSpPr>
                <a:spLocks noChangeShapeType="1"/>
              </p:cNvSpPr>
              <p:nvPr/>
            </p:nvSpPr>
            <p:spPr bwMode="auto">
              <a:xfrm>
                <a:off x="1879" y="1415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Rectangle 52"/>
              <p:cNvSpPr>
                <a:spLocks noChangeArrowheads="1"/>
              </p:cNvSpPr>
              <p:nvPr/>
            </p:nvSpPr>
            <p:spPr bwMode="auto">
              <a:xfrm>
                <a:off x="1879" y="1415"/>
                <a:ext cx="6" cy="6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Line 53"/>
              <p:cNvSpPr>
                <a:spLocks noChangeShapeType="1"/>
              </p:cNvSpPr>
              <p:nvPr/>
            </p:nvSpPr>
            <p:spPr bwMode="auto">
              <a:xfrm>
                <a:off x="3479" y="1385"/>
                <a:ext cx="37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Rectangle 54"/>
              <p:cNvSpPr>
                <a:spLocks noChangeArrowheads="1"/>
              </p:cNvSpPr>
              <p:nvPr/>
            </p:nvSpPr>
            <p:spPr bwMode="auto">
              <a:xfrm>
                <a:off x="3479" y="1385"/>
                <a:ext cx="37" cy="6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20" name="Line 55"/>
              <p:cNvSpPr>
                <a:spLocks noChangeShapeType="1"/>
              </p:cNvSpPr>
              <p:nvPr/>
            </p:nvSpPr>
            <p:spPr bwMode="auto">
              <a:xfrm>
                <a:off x="3479" y="1391"/>
                <a:ext cx="31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21" name="Rectangle 56"/>
              <p:cNvSpPr>
                <a:spLocks noChangeArrowheads="1"/>
              </p:cNvSpPr>
              <p:nvPr/>
            </p:nvSpPr>
            <p:spPr bwMode="auto">
              <a:xfrm>
                <a:off x="3479" y="1391"/>
                <a:ext cx="31" cy="6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24" name="Line 57"/>
              <p:cNvSpPr>
                <a:spLocks noChangeShapeType="1"/>
              </p:cNvSpPr>
              <p:nvPr/>
            </p:nvSpPr>
            <p:spPr bwMode="auto">
              <a:xfrm>
                <a:off x="3479" y="1397"/>
                <a:ext cx="25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25" name="Rectangle 58"/>
              <p:cNvSpPr>
                <a:spLocks noChangeArrowheads="1"/>
              </p:cNvSpPr>
              <p:nvPr/>
            </p:nvSpPr>
            <p:spPr bwMode="auto">
              <a:xfrm>
                <a:off x="3479" y="1397"/>
                <a:ext cx="25" cy="6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26" name="Line 59"/>
              <p:cNvSpPr>
                <a:spLocks noChangeShapeType="1"/>
              </p:cNvSpPr>
              <p:nvPr/>
            </p:nvSpPr>
            <p:spPr bwMode="auto">
              <a:xfrm>
                <a:off x="3479" y="1403"/>
                <a:ext cx="18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28" name="Rectangle 60"/>
              <p:cNvSpPr>
                <a:spLocks noChangeArrowheads="1"/>
              </p:cNvSpPr>
              <p:nvPr/>
            </p:nvSpPr>
            <p:spPr bwMode="auto">
              <a:xfrm>
                <a:off x="3479" y="1403"/>
                <a:ext cx="18" cy="6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29" name="Line 61"/>
              <p:cNvSpPr>
                <a:spLocks noChangeShapeType="1"/>
              </p:cNvSpPr>
              <p:nvPr/>
            </p:nvSpPr>
            <p:spPr bwMode="auto">
              <a:xfrm>
                <a:off x="3479" y="1409"/>
                <a:ext cx="12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30" name="Rectangle 62"/>
              <p:cNvSpPr>
                <a:spLocks noChangeArrowheads="1"/>
              </p:cNvSpPr>
              <p:nvPr/>
            </p:nvSpPr>
            <p:spPr bwMode="auto">
              <a:xfrm>
                <a:off x="3479" y="1409"/>
                <a:ext cx="12" cy="6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31" name="Line 63"/>
              <p:cNvSpPr>
                <a:spLocks noChangeShapeType="1"/>
              </p:cNvSpPr>
              <p:nvPr/>
            </p:nvSpPr>
            <p:spPr bwMode="auto">
              <a:xfrm>
                <a:off x="3479" y="1415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32" name="Rectangle 64"/>
              <p:cNvSpPr>
                <a:spLocks noChangeArrowheads="1"/>
              </p:cNvSpPr>
              <p:nvPr/>
            </p:nvSpPr>
            <p:spPr bwMode="auto">
              <a:xfrm>
                <a:off x="3479" y="1415"/>
                <a:ext cx="6" cy="6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33" name="Line 65"/>
              <p:cNvSpPr>
                <a:spLocks noChangeShapeType="1"/>
              </p:cNvSpPr>
              <p:nvPr/>
            </p:nvSpPr>
            <p:spPr bwMode="auto">
              <a:xfrm>
                <a:off x="5080" y="1385"/>
                <a:ext cx="36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34" name="Rectangle 66"/>
              <p:cNvSpPr>
                <a:spLocks noChangeArrowheads="1"/>
              </p:cNvSpPr>
              <p:nvPr/>
            </p:nvSpPr>
            <p:spPr bwMode="auto">
              <a:xfrm>
                <a:off x="5080" y="1385"/>
                <a:ext cx="36" cy="6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35" name="Line 67"/>
              <p:cNvSpPr>
                <a:spLocks noChangeShapeType="1"/>
              </p:cNvSpPr>
              <p:nvPr/>
            </p:nvSpPr>
            <p:spPr bwMode="auto">
              <a:xfrm>
                <a:off x="5080" y="1391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36" name="Rectangle 68"/>
              <p:cNvSpPr>
                <a:spLocks noChangeArrowheads="1"/>
              </p:cNvSpPr>
              <p:nvPr/>
            </p:nvSpPr>
            <p:spPr bwMode="auto">
              <a:xfrm>
                <a:off x="5080" y="1391"/>
                <a:ext cx="30" cy="6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37" name="Line 69"/>
              <p:cNvSpPr>
                <a:spLocks noChangeShapeType="1"/>
              </p:cNvSpPr>
              <p:nvPr/>
            </p:nvSpPr>
            <p:spPr bwMode="auto">
              <a:xfrm>
                <a:off x="5080" y="1397"/>
                <a:ext cx="24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38" name="Rectangle 70"/>
              <p:cNvSpPr>
                <a:spLocks noChangeArrowheads="1"/>
              </p:cNvSpPr>
              <p:nvPr/>
            </p:nvSpPr>
            <p:spPr bwMode="auto">
              <a:xfrm>
                <a:off x="5080" y="1397"/>
                <a:ext cx="24" cy="6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39" name="Line 71"/>
              <p:cNvSpPr>
                <a:spLocks noChangeShapeType="1"/>
              </p:cNvSpPr>
              <p:nvPr/>
            </p:nvSpPr>
            <p:spPr bwMode="auto">
              <a:xfrm>
                <a:off x="5080" y="1403"/>
                <a:ext cx="18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40" name="Rectangle 72"/>
              <p:cNvSpPr>
                <a:spLocks noChangeArrowheads="1"/>
              </p:cNvSpPr>
              <p:nvPr/>
            </p:nvSpPr>
            <p:spPr bwMode="auto">
              <a:xfrm>
                <a:off x="5080" y="1403"/>
                <a:ext cx="18" cy="6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41" name="Line 73"/>
              <p:cNvSpPr>
                <a:spLocks noChangeShapeType="1"/>
              </p:cNvSpPr>
              <p:nvPr/>
            </p:nvSpPr>
            <p:spPr bwMode="auto">
              <a:xfrm>
                <a:off x="5080" y="1409"/>
                <a:ext cx="12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42" name="Rectangle 74"/>
              <p:cNvSpPr>
                <a:spLocks noChangeArrowheads="1"/>
              </p:cNvSpPr>
              <p:nvPr/>
            </p:nvSpPr>
            <p:spPr bwMode="auto">
              <a:xfrm>
                <a:off x="5080" y="1409"/>
                <a:ext cx="12" cy="6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43" name="Line 75"/>
              <p:cNvSpPr>
                <a:spLocks noChangeShapeType="1"/>
              </p:cNvSpPr>
              <p:nvPr/>
            </p:nvSpPr>
            <p:spPr bwMode="auto">
              <a:xfrm>
                <a:off x="5080" y="1415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44" name="Rectangle 76"/>
              <p:cNvSpPr>
                <a:spLocks noChangeArrowheads="1"/>
              </p:cNvSpPr>
              <p:nvPr/>
            </p:nvSpPr>
            <p:spPr bwMode="auto">
              <a:xfrm>
                <a:off x="5080" y="1415"/>
                <a:ext cx="6" cy="6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45" name="Line 77"/>
              <p:cNvSpPr>
                <a:spLocks noChangeShapeType="1"/>
              </p:cNvSpPr>
              <p:nvPr/>
            </p:nvSpPr>
            <p:spPr bwMode="auto">
              <a:xfrm>
                <a:off x="1879" y="1548"/>
                <a:ext cx="36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46" name="Rectangle 78"/>
              <p:cNvSpPr>
                <a:spLocks noChangeArrowheads="1"/>
              </p:cNvSpPr>
              <p:nvPr/>
            </p:nvSpPr>
            <p:spPr bwMode="auto">
              <a:xfrm>
                <a:off x="1879" y="1548"/>
                <a:ext cx="36" cy="6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47" name="Line 79"/>
              <p:cNvSpPr>
                <a:spLocks noChangeShapeType="1"/>
              </p:cNvSpPr>
              <p:nvPr/>
            </p:nvSpPr>
            <p:spPr bwMode="auto">
              <a:xfrm>
                <a:off x="1879" y="1554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48" name="Rectangle 80"/>
              <p:cNvSpPr>
                <a:spLocks noChangeArrowheads="1"/>
              </p:cNvSpPr>
              <p:nvPr/>
            </p:nvSpPr>
            <p:spPr bwMode="auto">
              <a:xfrm>
                <a:off x="1879" y="1554"/>
                <a:ext cx="30" cy="6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49" name="Line 81"/>
              <p:cNvSpPr>
                <a:spLocks noChangeShapeType="1"/>
              </p:cNvSpPr>
              <p:nvPr/>
            </p:nvSpPr>
            <p:spPr bwMode="auto">
              <a:xfrm>
                <a:off x="1879" y="1560"/>
                <a:ext cx="24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50" name="Rectangle 82"/>
              <p:cNvSpPr>
                <a:spLocks noChangeArrowheads="1"/>
              </p:cNvSpPr>
              <p:nvPr/>
            </p:nvSpPr>
            <p:spPr bwMode="auto">
              <a:xfrm>
                <a:off x="1879" y="1560"/>
                <a:ext cx="24" cy="7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51" name="Line 83"/>
              <p:cNvSpPr>
                <a:spLocks noChangeShapeType="1"/>
              </p:cNvSpPr>
              <p:nvPr/>
            </p:nvSpPr>
            <p:spPr bwMode="auto">
              <a:xfrm>
                <a:off x="1879" y="1567"/>
                <a:ext cx="18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52" name="Rectangle 84"/>
              <p:cNvSpPr>
                <a:spLocks noChangeArrowheads="1"/>
              </p:cNvSpPr>
              <p:nvPr/>
            </p:nvSpPr>
            <p:spPr bwMode="auto">
              <a:xfrm>
                <a:off x="1879" y="1567"/>
                <a:ext cx="18" cy="6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53" name="Line 85"/>
              <p:cNvSpPr>
                <a:spLocks noChangeShapeType="1"/>
              </p:cNvSpPr>
              <p:nvPr/>
            </p:nvSpPr>
            <p:spPr bwMode="auto">
              <a:xfrm>
                <a:off x="1879" y="1573"/>
                <a:ext cx="12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54" name="Rectangle 86"/>
              <p:cNvSpPr>
                <a:spLocks noChangeArrowheads="1"/>
              </p:cNvSpPr>
              <p:nvPr/>
            </p:nvSpPr>
            <p:spPr bwMode="auto">
              <a:xfrm>
                <a:off x="1879" y="1573"/>
                <a:ext cx="12" cy="6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55" name="Line 87"/>
              <p:cNvSpPr>
                <a:spLocks noChangeShapeType="1"/>
              </p:cNvSpPr>
              <p:nvPr/>
            </p:nvSpPr>
            <p:spPr bwMode="auto">
              <a:xfrm>
                <a:off x="1879" y="1579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56" name="Rectangle 88"/>
              <p:cNvSpPr>
                <a:spLocks noChangeArrowheads="1"/>
              </p:cNvSpPr>
              <p:nvPr/>
            </p:nvSpPr>
            <p:spPr bwMode="auto">
              <a:xfrm>
                <a:off x="1879" y="1579"/>
                <a:ext cx="6" cy="6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57" name="Line 89"/>
              <p:cNvSpPr>
                <a:spLocks noChangeShapeType="1"/>
              </p:cNvSpPr>
              <p:nvPr/>
            </p:nvSpPr>
            <p:spPr bwMode="auto">
              <a:xfrm>
                <a:off x="3479" y="1548"/>
                <a:ext cx="37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58" name="Rectangle 90"/>
              <p:cNvSpPr>
                <a:spLocks noChangeArrowheads="1"/>
              </p:cNvSpPr>
              <p:nvPr/>
            </p:nvSpPr>
            <p:spPr bwMode="auto">
              <a:xfrm>
                <a:off x="3479" y="1548"/>
                <a:ext cx="37" cy="6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59" name="Line 91"/>
              <p:cNvSpPr>
                <a:spLocks noChangeShapeType="1"/>
              </p:cNvSpPr>
              <p:nvPr/>
            </p:nvSpPr>
            <p:spPr bwMode="auto">
              <a:xfrm>
                <a:off x="3479" y="1554"/>
                <a:ext cx="31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60" name="Rectangle 92"/>
              <p:cNvSpPr>
                <a:spLocks noChangeArrowheads="1"/>
              </p:cNvSpPr>
              <p:nvPr/>
            </p:nvSpPr>
            <p:spPr bwMode="auto">
              <a:xfrm>
                <a:off x="3479" y="1554"/>
                <a:ext cx="31" cy="6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61" name="Line 93"/>
              <p:cNvSpPr>
                <a:spLocks noChangeShapeType="1"/>
              </p:cNvSpPr>
              <p:nvPr/>
            </p:nvSpPr>
            <p:spPr bwMode="auto">
              <a:xfrm>
                <a:off x="3479" y="1560"/>
                <a:ext cx="25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62" name="Rectangle 94"/>
              <p:cNvSpPr>
                <a:spLocks noChangeArrowheads="1"/>
              </p:cNvSpPr>
              <p:nvPr/>
            </p:nvSpPr>
            <p:spPr bwMode="auto">
              <a:xfrm>
                <a:off x="3479" y="1560"/>
                <a:ext cx="25" cy="7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63" name="Line 95"/>
              <p:cNvSpPr>
                <a:spLocks noChangeShapeType="1"/>
              </p:cNvSpPr>
              <p:nvPr/>
            </p:nvSpPr>
            <p:spPr bwMode="auto">
              <a:xfrm>
                <a:off x="3479" y="1567"/>
                <a:ext cx="18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64" name="Rectangle 96"/>
              <p:cNvSpPr>
                <a:spLocks noChangeArrowheads="1"/>
              </p:cNvSpPr>
              <p:nvPr/>
            </p:nvSpPr>
            <p:spPr bwMode="auto">
              <a:xfrm>
                <a:off x="3479" y="1567"/>
                <a:ext cx="18" cy="6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65" name="Line 97"/>
              <p:cNvSpPr>
                <a:spLocks noChangeShapeType="1"/>
              </p:cNvSpPr>
              <p:nvPr/>
            </p:nvSpPr>
            <p:spPr bwMode="auto">
              <a:xfrm>
                <a:off x="3479" y="1573"/>
                <a:ext cx="12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66" name="Rectangle 98"/>
              <p:cNvSpPr>
                <a:spLocks noChangeArrowheads="1"/>
              </p:cNvSpPr>
              <p:nvPr/>
            </p:nvSpPr>
            <p:spPr bwMode="auto">
              <a:xfrm>
                <a:off x="3479" y="1573"/>
                <a:ext cx="12" cy="6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67" name="Line 99"/>
              <p:cNvSpPr>
                <a:spLocks noChangeShapeType="1"/>
              </p:cNvSpPr>
              <p:nvPr/>
            </p:nvSpPr>
            <p:spPr bwMode="auto">
              <a:xfrm>
                <a:off x="3479" y="1579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68" name="Rectangle 100"/>
              <p:cNvSpPr>
                <a:spLocks noChangeArrowheads="1"/>
              </p:cNvSpPr>
              <p:nvPr/>
            </p:nvSpPr>
            <p:spPr bwMode="auto">
              <a:xfrm>
                <a:off x="3479" y="1579"/>
                <a:ext cx="6" cy="6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69" name="Line 101"/>
              <p:cNvSpPr>
                <a:spLocks noChangeShapeType="1"/>
              </p:cNvSpPr>
              <p:nvPr/>
            </p:nvSpPr>
            <p:spPr bwMode="auto">
              <a:xfrm>
                <a:off x="5080" y="1548"/>
                <a:ext cx="36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70" name="Rectangle 102"/>
              <p:cNvSpPr>
                <a:spLocks noChangeArrowheads="1"/>
              </p:cNvSpPr>
              <p:nvPr/>
            </p:nvSpPr>
            <p:spPr bwMode="auto">
              <a:xfrm>
                <a:off x="5080" y="1548"/>
                <a:ext cx="36" cy="6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71" name="Line 103"/>
              <p:cNvSpPr>
                <a:spLocks noChangeShapeType="1"/>
              </p:cNvSpPr>
              <p:nvPr/>
            </p:nvSpPr>
            <p:spPr bwMode="auto">
              <a:xfrm>
                <a:off x="5080" y="1554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72" name="Rectangle 104"/>
              <p:cNvSpPr>
                <a:spLocks noChangeArrowheads="1"/>
              </p:cNvSpPr>
              <p:nvPr/>
            </p:nvSpPr>
            <p:spPr bwMode="auto">
              <a:xfrm>
                <a:off x="5080" y="1554"/>
                <a:ext cx="30" cy="6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73" name="Line 105"/>
              <p:cNvSpPr>
                <a:spLocks noChangeShapeType="1"/>
              </p:cNvSpPr>
              <p:nvPr/>
            </p:nvSpPr>
            <p:spPr bwMode="auto">
              <a:xfrm>
                <a:off x="5080" y="1560"/>
                <a:ext cx="24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74" name="Rectangle 106"/>
              <p:cNvSpPr>
                <a:spLocks noChangeArrowheads="1"/>
              </p:cNvSpPr>
              <p:nvPr/>
            </p:nvSpPr>
            <p:spPr bwMode="auto">
              <a:xfrm>
                <a:off x="5080" y="1560"/>
                <a:ext cx="24" cy="7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75" name="Line 107"/>
              <p:cNvSpPr>
                <a:spLocks noChangeShapeType="1"/>
              </p:cNvSpPr>
              <p:nvPr/>
            </p:nvSpPr>
            <p:spPr bwMode="auto">
              <a:xfrm>
                <a:off x="5080" y="1567"/>
                <a:ext cx="18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76" name="Rectangle 108"/>
              <p:cNvSpPr>
                <a:spLocks noChangeArrowheads="1"/>
              </p:cNvSpPr>
              <p:nvPr/>
            </p:nvSpPr>
            <p:spPr bwMode="auto">
              <a:xfrm>
                <a:off x="5080" y="1567"/>
                <a:ext cx="18" cy="6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77" name="Line 109"/>
              <p:cNvSpPr>
                <a:spLocks noChangeShapeType="1"/>
              </p:cNvSpPr>
              <p:nvPr/>
            </p:nvSpPr>
            <p:spPr bwMode="auto">
              <a:xfrm>
                <a:off x="5080" y="1573"/>
                <a:ext cx="12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78" name="Rectangle 110"/>
              <p:cNvSpPr>
                <a:spLocks noChangeArrowheads="1"/>
              </p:cNvSpPr>
              <p:nvPr/>
            </p:nvSpPr>
            <p:spPr bwMode="auto">
              <a:xfrm>
                <a:off x="5080" y="1573"/>
                <a:ext cx="12" cy="6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79" name="Line 111"/>
              <p:cNvSpPr>
                <a:spLocks noChangeShapeType="1"/>
              </p:cNvSpPr>
              <p:nvPr/>
            </p:nvSpPr>
            <p:spPr bwMode="auto">
              <a:xfrm>
                <a:off x="5080" y="1579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80" name="Rectangle 112"/>
              <p:cNvSpPr>
                <a:spLocks noChangeArrowheads="1"/>
              </p:cNvSpPr>
              <p:nvPr/>
            </p:nvSpPr>
            <p:spPr bwMode="auto">
              <a:xfrm>
                <a:off x="5080" y="1579"/>
                <a:ext cx="6" cy="6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81" name="Rectangle 113"/>
              <p:cNvSpPr>
                <a:spLocks noChangeArrowheads="1"/>
              </p:cNvSpPr>
              <p:nvPr/>
            </p:nvSpPr>
            <p:spPr bwMode="auto">
              <a:xfrm>
                <a:off x="1363" y="1063"/>
                <a:ext cx="267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j' / j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782" name="Rectangle 114"/>
              <p:cNvSpPr>
                <a:spLocks noChangeArrowheads="1"/>
              </p:cNvSpPr>
              <p:nvPr/>
            </p:nvSpPr>
            <p:spPr bwMode="auto">
              <a:xfrm>
                <a:off x="2321" y="1063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783" name="Rectangle 115"/>
              <p:cNvSpPr>
                <a:spLocks noChangeArrowheads="1"/>
              </p:cNvSpPr>
              <p:nvPr/>
            </p:nvSpPr>
            <p:spPr bwMode="auto">
              <a:xfrm>
                <a:off x="2430" y="1063"/>
                <a:ext cx="424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Cond.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344" name="Rectangle 116"/>
              <p:cNvSpPr>
                <a:spLocks noChangeArrowheads="1"/>
              </p:cNvSpPr>
              <p:nvPr/>
            </p:nvSpPr>
            <p:spPr bwMode="auto">
              <a:xfrm>
                <a:off x="2964" y="1063"/>
                <a:ext cx="364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Joint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345" name="Rectangle 117"/>
              <p:cNvSpPr>
                <a:spLocks noChangeArrowheads="1"/>
              </p:cNvSpPr>
              <p:nvPr/>
            </p:nvSpPr>
            <p:spPr bwMode="auto">
              <a:xfrm>
                <a:off x="3922" y="1063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347" name="Rectangle 118"/>
              <p:cNvSpPr>
                <a:spLocks noChangeArrowheads="1"/>
              </p:cNvSpPr>
              <p:nvPr/>
            </p:nvSpPr>
            <p:spPr bwMode="auto">
              <a:xfrm>
                <a:off x="4031" y="1063"/>
                <a:ext cx="424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Cond.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348" name="Rectangle 119"/>
              <p:cNvSpPr>
                <a:spLocks noChangeArrowheads="1"/>
              </p:cNvSpPr>
              <p:nvPr/>
            </p:nvSpPr>
            <p:spPr bwMode="auto">
              <a:xfrm>
                <a:off x="4565" y="1063"/>
                <a:ext cx="364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Joint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349" name="Rectangle 120"/>
              <p:cNvSpPr>
                <a:spLocks noChangeArrowheads="1"/>
              </p:cNvSpPr>
              <p:nvPr/>
            </p:nvSpPr>
            <p:spPr bwMode="auto">
              <a:xfrm>
                <a:off x="5098" y="1063"/>
                <a:ext cx="364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Total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350" name="Rectangle 121"/>
              <p:cNvSpPr>
                <a:spLocks noChangeArrowheads="1"/>
              </p:cNvSpPr>
              <p:nvPr/>
            </p:nvSpPr>
            <p:spPr bwMode="auto">
              <a:xfrm>
                <a:off x="5632" y="1063"/>
                <a:ext cx="424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Cond.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351" name="Rectangle 122"/>
              <p:cNvSpPr>
                <a:spLocks noChangeArrowheads="1"/>
              </p:cNvSpPr>
              <p:nvPr/>
            </p:nvSpPr>
            <p:spPr bwMode="auto">
              <a:xfrm>
                <a:off x="1363" y="1227"/>
                <a:ext cx="344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&lt;=445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352" name="Rectangle 123"/>
              <p:cNvSpPr>
                <a:spLocks noChangeArrowheads="1"/>
              </p:cNvSpPr>
              <p:nvPr/>
            </p:nvSpPr>
            <p:spPr bwMode="auto">
              <a:xfrm>
                <a:off x="1897" y="1227"/>
                <a:ext cx="200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74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353" name="Rectangle 124"/>
              <p:cNvSpPr>
                <a:spLocks noChangeArrowheads="1"/>
              </p:cNvSpPr>
              <p:nvPr/>
            </p:nvSpPr>
            <p:spPr bwMode="auto">
              <a:xfrm>
                <a:off x="2430" y="1227"/>
                <a:ext cx="528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=74/361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354" name="Rectangle 125"/>
              <p:cNvSpPr>
                <a:spLocks noChangeArrowheads="1"/>
              </p:cNvSpPr>
              <p:nvPr/>
            </p:nvSpPr>
            <p:spPr bwMode="auto">
              <a:xfrm>
                <a:off x="2964" y="1227"/>
                <a:ext cx="528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=74/690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355" name="Rectangle 126"/>
              <p:cNvSpPr>
                <a:spLocks noChangeArrowheads="1"/>
              </p:cNvSpPr>
              <p:nvPr/>
            </p:nvSpPr>
            <p:spPr bwMode="auto">
              <a:xfrm>
                <a:off x="3497" y="1227"/>
                <a:ext cx="27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156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356" name="Rectangle 127"/>
              <p:cNvSpPr>
                <a:spLocks noChangeArrowheads="1"/>
              </p:cNvSpPr>
              <p:nvPr/>
            </p:nvSpPr>
            <p:spPr bwMode="auto">
              <a:xfrm>
                <a:off x="4031" y="1227"/>
                <a:ext cx="594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=156/361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357" name="Rectangle 128"/>
              <p:cNvSpPr>
                <a:spLocks noChangeArrowheads="1"/>
              </p:cNvSpPr>
              <p:nvPr/>
            </p:nvSpPr>
            <p:spPr bwMode="auto">
              <a:xfrm>
                <a:off x="4565" y="1227"/>
                <a:ext cx="594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=156/690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358" name="Rectangle 129"/>
              <p:cNvSpPr>
                <a:spLocks noChangeArrowheads="1"/>
              </p:cNvSpPr>
              <p:nvPr/>
            </p:nvSpPr>
            <p:spPr bwMode="auto">
              <a:xfrm>
                <a:off x="5098" y="1227"/>
                <a:ext cx="27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230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359" name="Rectangle 130"/>
              <p:cNvSpPr>
                <a:spLocks noChangeArrowheads="1"/>
              </p:cNvSpPr>
              <p:nvPr/>
            </p:nvSpPr>
            <p:spPr bwMode="auto">
              <a:xfrm>
                <a:off x="5632" y="1227"/>
                <a:ext cx="52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230/361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360" name="Rectangle 131"/>
              <p:cNvSpPr>
                <a:spLocks noChangeArrowheads="1"/>
              </p:cNvSpPr>
              <p:nvPr/>
            </p:nvSpPr>
            <p:spPr bwMode="auto">
              <a:xfrm>
                <a:off x="1363" y="1391"/>
                <a:ext cx="274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&gt;445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361" name="Rectangle 132"/>
              <p:cNvSpPr>
                <a:spLocks noChangeArrowheads="1"/>
              </p:cNvSpPr>
              <p:nvPr/>
            </p:nvSpPr>
            <p:spPr bwMode="auto">
              <a:xfrm>
                <a:off x="1897" y="1391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362" name="Rectangle 133"/>
              <p:cNvSpPr>
                <a:spLocks noChangeArrowheads="1"/>
              </p:cNvSpPr>
              <p:nvPr/>
            </p:nvSpPr>
            <p:spPr bwMode="auto">
              <a:xfrm>
                <a:off x="2430" y="1391"/>
                <a:ext cx="455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=3/361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363" name="Rectangle 134"/>
              <p:cNvSpPr>
                <a:spLocks noChangeArrowheads="1"/>
              </p:cNvSpPr>
              <p:nvPr/>
            </p:nvSpPr>
            <p:spPr bwMode="auto">
              <a:xfrm>
                <a:off x="2964" y="1391"/>
                <a:ext cx="455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=3/690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364" name="Rectangle 135"/>
              <p:cNvSpPr>
                <a:spLocks noChangeArrowheads="1"/>
              </p:cNvSpPr>
              <p:nvPr/>
            </p:nvSpPr>
            <p:spPr bwMode="auto">
              <a:xfrm>
                <a:off x="3497" y="1391"/>
                <a:ext cx="27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128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365" name="Rectangle 136"/>
              <p:cNvSpPr>
                <a:spLocks noChangeArrowheads="1"/>
              </p:cNvSpPr>
              <p:nvPr/>
            </p:nvSpPr>
            <p:spPr bwMode="auto">
              <a:xfrm>
                <a:off x="4031" y="1391"/>
                <a:ext cx="594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=128/361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366" name="Rectangle 137"/>
              <p:cNvSpPr>
                <a:spLocks noChangeArrowheads="1"/>
              </p:cNvSpPr>
              <p:nvPr/>
            </p:nvSpPr>
            <p:spPr bwMode="auto">
              <a:xfrm>
                <a:off x="4565" y="1391"/>
                <a:ext cx="594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=128/690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367" name="Rectangle 138"/>
              <p:cNvSpPr>
                <a:spLocks noChangeArrowheads="1"/>
              </p:cNvSpPr>
              <p:nvPr/>
            </p:nvSpPr>
            <p:spPr bwMode="auto">
              <a:xfrm>
                <a:off x="5098" y="1391"/>
                <a:ext cx="27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131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368" name="Rectangle 139"/>
              <p:cNvSpPr>
                <a:spLocks noChangeArrowheads="1"/>
              </p:cNvSpPr>
              <p:nvPr/>
            </p:nvSpPr>
            <p:spPr bwMode="auto">
              <a:xfrm>
                <a:off x="5632" y="1391"/>
                <a:ext cx="594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=131/361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369" name="Rectangle 140"/>
              <p:cNvSpPr>
                <a:spLocks noChangeArrowheads="1"/>
              </p:cNvSpPr>
              <p:nvPr/>
            </p:nvSpPr>
            <p:spPr bwMode="auto">
              <a:xfrm>
                <a:off x="1363" y="1554"/>
                <a:ext cx="364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Total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370" name="Rectangle 141"/>
              <p:cNvSpPr>
                <a:spLocks noChangeArrowheads="1"/>
              </p:cNvSpPr>
              <p:nvPr/>
            </p:nvSpPr>
            <p:spPr bwMode="auto">
              <a:xfrm>
                <a:off x="1897" y="1554"/>
                <a:ext cx="200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77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371" name="Rectangle 142"/>
              <p:cNvSpPr>
                <a:spLocks noChangeArrowheads="1"/>
              </p:cNvSpPr>
              <p:nvPr/>
            </p:nvSpPr>
            <p:spPr bwMode="auto">
              <a:xfrm>
                <a:off x="2430" y="1554"/>
                <a:ext cx="528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=77/361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372" name="Rectangle 143"/>
              <p:cNvSpPr>
                <a:spLocks noChangeArrowheads="1"/>
              </p:cNvSpPr>
              <p:nvPr/>
            </p:nvSpPr>
            <p:spPr bwMode="auto">
              <a:xfrm>
                <a:off x="2964" y="1554"/>
                <a:ext cx="528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=77/690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373" name="Rectangle 144"/>
              <p:cNvSpPr>
                <a:spLocks noChangeArrowheads="1"/>
              </p:cNvSpPr>
              <p:nvPr/>
            </p:nvSpPr>
            <p:spPr bwMode="auto">
              <a:xfrm>
                <a:off x="3497" y="1554"/>
                <a:ext cx="27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284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374" name="Rectangle 145"/>
              <p:cNvSpPr>
                <a:spLocks noChangeArrowheads="1"/>
              </p:cNvSpPr>
              <p:nvPr/>
            </p:nvSpPr>
            <p:spPr bwMode="auto">
              <a:xfrm>
                <a:off x="4031" y="1554"/>
                <a:ext cx="594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=284/361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375" name="Rectangle 146"/>
              <p:cNvSpPr>
                <a:spLocks noChangeArrowheads="1"/>
              </p:cNvSpPr>
              <p:nvPr/>
            </p:nvSpPr>
            <p:spPr bwMode="auto">
              <a:xfrm>
                <a:off x="4565" y="1554"/>
                <a:ext cx="594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=284/690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376" name="Rectangle 147"/>
              <p:cNvSpPr>
                <a:spLocks noChangeArrowheads="1"/>
              </p:cNvSpPr>
              <p:nvPr/>
            </p:nvSpPr>
            <p:spPr bwMode="auto">
              <a:xfrm>
                <a:off x="5098" y="1554"/>
                <a:ext cx="27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361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377" name="Line 148"/>
              <p:cNvSpPr>
                <a:spLocks noChangeShapeType="1"/>
              </p:cNvSpPr>
              <p:nvPr/>
            </p:nvSpPr>
            <p:spPr bwMode="auto">
              <a:xfrm flipV="1">
                <a:off x="1339" y="1051"/>
                <a:ext cx="1" cy="1"/>
              </a:xfrm>
              <a:prstGeom prst="line">
                <a:avLst/>
              </a:prstGeom>
              <a:noFill/>
              <a:ln w="0">
                <a:solidFill>
                  <a:srgbClr val="DADCD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378" name="Rectangle 149"/>
              <p:cNvSpPr>
                <a:spLocks noChangeArrowheads="1"/>
              </p:cNvSpPr>
              <p:nvPr/>
            </p:nvSpPr>
            <p:spPr bwMode="auto">
              <a:xfrm>
                <a:off x="1339" y="1045"/>
                <a:ext cx="6" cy="6"/>
              </a:xfrm>
              <a:prstGeom prst="rect">
                <a:avLst/>
              </a:prstGeom>
              <a:solidFill>
                <a:srgbClr val="DADC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379" name="Line 150"/>
              <p:cNvSpPr>
                <a:spLocks noChangeShapeType="1"/>
              </p:cNvSpPr>
              <p:nvPr/>
            </p:nvSpPr>
            <p:spPr bwMode="auto">
              <a:xfrm flipV="1">
                <a:off x="1873" y="1051"/>
                <a:ext cx="1" cy="1"/>
              </a:xfrm>
              <a:prstGeom prst="line">
                <a:avLst/>
              </a:prstGeom>
              <a:noFill/>
              <a:ln w="0">
                <a:solidFill>
                  <a:srgbClr val="DADCD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380" name="Rectangle 151"/>
              <p:cNvSpPr>
                <a:spLocks noChangeArrowheads="1"/>
              </p:cNvSpPr>
              <p:nvPr/>
            </p:nvSpPr>
            <p:spPr bwMode="auto">
              <a:xfrm>
                <a:off x="1873" y="1045"/>
                <a:ext cx="6" cy="6"/>
              </a:xfrm>
              <a:prstGeom prst="rect">
                <a:avLst/>
              </a:prstGeom>
              <a:solidFill>
                <a:srgbClr val="DADC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381" name="Line 152"/>
              <p:cNvSpPr>
                <a:spLocks noChangeShapeType="1"/>
              </p:cNvSpPr>
              <p:nvPr/>
            </p:nvSpPr>
            <p:spPr bwMode="auto">
              <a:xfrm flipV="1">
                <a:off x="2406" y="1051"/>
                <a:ext cx="1" cy="1"/>
              </a:xfrm>
              <a:prstGeom prst="line">
                <a:avLst/>
              </a:prstGeom>
              <a:noFill/>
              <a:ln w="0">
                <a:solidFill>
                  <a:srgbClr val="DADCD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382" name="Rectangle 153"/>
              <p:cNvSpPr>
                <a:spLocks noChangeArrowheads="1"/>
              </p:cNvSpPr>
              <p:nvPr/>
            </p:nvSpPr>
            <p:spPr bwMode="auto">
              <a:xfrm>
                <a:off x="2406" y="1045"/>
                <a:ext cx="6" cy="6"/>
              </a:xfrm>
              <a:prstGeom prst="rect">
                <a:avLst/>
              </a:prstGeom>
              <a:solidFill>
                <a:srgbClr val="DADC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383" name="Line 154"/>
              <p:cNvSpPr>
                <a:spLocks noChangeShapeType="1"/>
              </p:cNvSpPr>
              <p:nvPr/>
            </p:nvSpPr>
            <p:spPr bwMode="auto">
              <a:xfrm flipV="1">
                <a:off x="2940" y="1051"/>
                <a:ext cx="1" cy="1"/>
              </a:xfrm>
              <a:prstGeom prst="line">
                <a:avLst/>
              </a:prstGeom>
              <a:noFill/>
              <a:ln w="0">
                <a:solidFill>
                  <a:srgbClr val="DADCD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384" name="Rectangle 155"/>
              <p:cNvSpPr>
                <a:spLocks noChangeArrowheads="1"/>
              </p:cNvSpPr>
              <p:nvPr/>
            </p:nvSpPr>
            <p:spPr bwMode="auto">
              <a:xfrm>
                <a:off x="2940" y="1045"/>
                <a:ext cx="6" cy="6"/>
              </a:xfrm>
              <a:prstGeom prst="rect">
                <a:avLst/>
              </a:prstGeom>
              <a:solidFill>
                <a:srgbClr val="DADC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385" name="Line 156"/>
              <p:cNvSpPr>
                <a:spLocks noChangeShapeType="1"/>
              </p:cNvSpPr>
              <p:nvPr/>
            </p:nvSpPr>
            <p:spPr bwMode="auto">
              <a:xfrm flipV="1">
                <a:off x="3473" y="1051"/>
                <a:ext cx="1" cy="1"/>
              </a:xfrm>
              <a:prstGeom prst="line">
                <a:avLst/>
              </a:prstGeom>
              <a:noFill/>
              <a:ln w="0">
                <a:solidFill>
                  <a:srgbClr val="DADCD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386" name="Rectangle 157"/>
              <p:cNvSpPr>
                <a:spLocks noChangeArrowheads="1"/>
              </p:cNvSpPr>
              <p:nvPr/>
            </p:nvSpPr>
            <p:spPr bwMode="auto">
              <a:xfrm>
                <a:off x="3473" y="1045"/>
                <a:ext cx="6" cy="6"/>
              </a:xfrm>
              <a:prstGeom prst="rect">
                <a:avLst/>
              </a:prstGeom>
              <a:solidFill>
                <a:srgbClr val="DADC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387" name="Line 158"/>
              <p:cNvSpPr>
                <a:spLocks noChangeShapeType="1"/>
              </p:cNvSpPr>
              <p:nvPr/>
            </p:nvSpPr>
            <p:spPr bwMode="auto">
              <a:xfrm flipV="1">
                <a:off x="4007" y="1051"/>
                <a:ext cx="1" cy="1"/>
              </a:xfrm>
              <a:prstGeom prst="line">
                <a:avLst/>
              </a:prstGeom>
              <a:noFill/>
              <a:ln w="0">
                <a:solidFill>
                  <a:srgbClr val="DADCD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388" name="Rectangle 159"/>
              <p:cNvSpPr>
                <a:spLocks noChangeArrowheads="1"/>
              </p:cNvSpPr>
              <p:nvPr/>
            </p:nvSpPr>
            <p:spPr bwMode="auto">
              <a:xfrm>
                <a:off x="4007" y="1045"/>
                <a:ext cx="6" cy="6"/>
              </a:xfrm>
              <a:prstGeom prst="rect">
                <a:avLst/>
              </a:prstGeom>
              <a:solidFill>
                <a:srgbClr val="DADC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389" name="Line 160"/>
              <p:cNvSpPr>
                <a:spLocks noChangeShapeType="1"/>
              </p:cNvSpPr>
              <p:nvPr/>
            </p:nvSpPr>
            <p:spPr bwMode="auto">
              <a:xfrm flipV="1">
                <a:off x="4540" y="1051"/>
                <a:ext cx="1" cy="1"/>
              </a:xfrm>
              <a:prstGeom prst="line">
                <a:avLst/>
              </a:prstGeom>
              <a:noFill/>
              <a:ln w="0">
                <a:solidFill>
                  <a:srgbClr val="DADCD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390" name="Rectangle 161"/>
              <p:cNvSpPr>
                <a:spLocks noChangeArrowheads="1"/>
              </p:cNvSpPr>
              <p:nvPr/>
            </p:nvSpPr>
            <p:spPr bwMode="auto">
              <a:xfrm>
                <a:off x="4540" y="1045"/>
                <a:ext cx="6" cy="6"/>
              </a:xfrm>
              <a:prstGeom prst="rect">
                <a:avLst/>
              </a:prstGeom>
              <a:solidFill>
                <a:srgbClr val="DADC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391" name="Line 162"/>
              <p:cNvSpPr>
                <a:spLocks noChangeShapeType="1"/>
              </p:cNvSpPr>
              <p:nvPr/>
            </p:nvSpPr>
            <p:spPr bwMode="auto">
              <a:xfrm flipV="1">
                <a:off x="5074" y="1051"/>
                <a:ext cx="1" cy="1"/>
              </a:xfrm>
              <a:prstGeom prst="line">
                <a:avLst/>
              </a:prstGeom>
              <a:noFill/>
              <a:ln w="0">
                <a:solidFill>
                  <a:srgbClr val="DADCD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392" name="Rectangle 163"/>
              <p:cNvSpPr>
                <a:spLocks noChangeArrowheads="1"/>
              </p:cNvSpPr>
              <p:nvPr/>
            </p:nvSpPr>
            <p:spPr bwMode="auto">
              <a:xfrm>
                <a:off x="5074" y="1045"/>
                <a:ext cx="6" cy="6"/>
              </a:xfrm>
              <a:prstGeom prst="rect">
                <a:avLst/>
              </a:prstGeom>
              <a:solidFill>
                <a:srgbClr val="DADC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393" name="Line 164"/>
              <p:cNvSpPr>
                <a:spLocks noChangeShapeType="1"/>
              </p:cNvSpPr>
              <p:nvPr/>
            </p:nvSpPr>
            <p:spPr bwMode="auto">
              <a:xfrm flipV="1">
                <a:off x="5607" y="1051"/>
                <a:ext cx="1" cy="1"/>
              </a:xfrm>
              <a:prstGeom prst="line">
                <a:avLst/>
              </a:prstGeom>
              <a:noFill/>
              <a:ln w="0">
                <a:solidFill>
                  <a:srgbClr val="DADCD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394" name="Rectangle 165"/>
              <p:cNvSpPr>
                <a:spLocks noChangeArrowheads="1"/>
              </p:cNvSpPr>
              <p:nvPr/>
            </p:nvSpPr>
            <p:spPr bwMode="auto">
              <a:xfrm>
                <a:off x="5607" y="1045"/>
                <a:ext cx="6" cy="6"/>
              </a:xfrm>
              <a:prstGeom prst="rect">
                <a:avLst/>
              </a:prstGeom>
              <a:solidFill>
                <a:srgbClr val="DADC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395" name="Rectangle 166"/>
              <p:cNvSpPr>
                <a:spLocks noChangeArrowheads="1"/>
              </p:cNvSpPr>
              <p:nvPr/>
            </p:nvSpPr>
            <p:spPr bwMode="auto">
              <a:xfrm>
                <a:off x="1345" y="1045"/>
                <a:ext cx="480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396" name="Line 167"/>
              <p:cNvSpPr>
                <a:spLocks noChangeShapeType="1"/>
              </p:cNvSpPr>
              <p:nvPr/>
            </p:nvSpPr>
            <p:spPr bwMode="auto">
              <a:xfrm flipV="1">
                <a:off x="6141" y="1051"/>
                <a:ext cx="1" cy="1"/>
              </a:xfrm>
              <a:prstGeom prst="line">
                <a:avLst/>
              </a:prstGeom>
              <a:noFill/>
              <a:ln w="0">
                <a:solidFill>
                  <a:srgbClr val="DADCD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397" name="Rectangle 168"/>
              <p:cNvSpPr>
                <a:spLocks noChangeArrowheads="1"/>
              </p:cNvSpPr>
              <p:nvPr/>
            </p:nvSpPr>
            <p:spPr bwMode="auto">
              <a:xfrm>
                <a:off x="6141" y="1045"/>
                <a:ext cx="6" cy="6"/>
              </a:xfrm>
              <a:prstGeom prst="rect">
                <a:avLst/>
              </a:prstGeom>
              <a:solidFill>
                <a:srgbClr val="DADC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398" name="Rectangle 169"/>
              <p:cNvSpPr>
                <a:spLocks noChangeArrowheads="1"/>
              </p:cNvSpPr>
              <p:nvPr/>
            </p:nvSpPr>
            <p:spPr bwMode="auto">
              <a:xfrm>
                <a:off x="1345" y="1209"/>
                <a:ext cx="480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399" name="Rectangle 170"/>
              <p:cNvSpPr>
                <a:spLocks noChangeArrowheads="1"/>
              </p:cNvSpPr>
              <p:nvPr/>
            </p:nvSpPr>
            <p:spPr bwMode="auto">
              <a:xfrm>
                <a:off x="1345" y="1372"/>
                <a:ext cx="4802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400" name="Rectangle 171"/>
              <p:cNvSpPr>
                <a:spLocks noChangeArrowheads="1"/>
              </p:cNvSpPr>
              <p:nvPr/>
            </p:nvSpPr>
            <p:spPr bwMode="auto">
              <a:xfrm>
                <a:off x="1345" y="1536"/>
                <a:ext cx="480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401" name="Rectangle 172"/>
              <p:cNvSpPr>
                <a:spLocks noChangeArrowheads="1"/>
              </p:cNvSpPr>
              <p:nvPr/>
            </p:nvSpPr>
            <p:spPr bwMode="auto">
              <a:xfrm>
                <a:off x="1333" y="1045"/>
                <a:ext cx="12" cy="66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402" name="Rectangle 173"/>
              <p:cNvSpPr>
                <a:spLocks noChangeArrowheads="1"/>
              </p:cNvSpPr>
              <p:nvPr/>
            </p:nvSpPr>
            <p:spPr bwMode="auto">
              <a:xfrm>
                <a:off x="1867" y="1057"/>
                <a:ext cx="12" cy="6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403" name="Rectangle 174"/>
              <p:cNvSpPr>
                <a:spLocks noChangeArrowheads="1"/>
              </p:cNvSpPr>
              <p:nvPr/>
            </p:nvSpPr>
            <p:spPr bwMode="auto">
              <a:xfrm>
                <a:off x="2400" y="1057"/>
                <a:ext cx="12" cy="6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404" name="Rectangle 175"/>
              <p:cNvSpPr>
                <a:spLocks noChangeArrowheads="1"/>
              </p:cNvSpPr>
              <p:nvPr/>
            </p:nvSpPr>
            <p:spPr bwMode="auto">
              <a:xfrm>
                <a:off x="2934" y="1057"/>
                <a:ext cx="12" cy="6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405" name="Rectangle 176"/>
              <p:cNvSpPr>
                <a:spLocks noChangeArrowheads="1"/>
              </p:cNvSpPr>
              <p:nvPr/>
            </p:nvSpPr>
            <p:spPr bwMode="auto">
              <a:xfrm>
                <a:off x="3467" y="1057"/>
                <a:ext cx="12" cy="6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406" name="Rectangle 177"/>
              <p:cNvSpPr>
                <a:spLocks noChangeArrowheads="1"/>
              </p:cNvSpPr>
              <p:nvPr/>
            </p:nvSpPr>
            <p:spPr bwMode="auto">
              <a:xfrm>
                <a:off x="4001" y="1057"/>
                <a:ext cx="12" cy="6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407" name="Rectangle 178"/>
              <p:cNvSpPr>
                <a:spLocks noChangeArrowheads="1"/>
              </p:cNvSpPr>
              <p:nvPr/>
            </p:nvSpPr>
            <p:spPr bwMode="auto">
              <a:xfrm>
                <a:off x="4534" y="1057"/>
                <a:ext cx="12" cy="6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408" name="Rectangle 179"/>
              <p:cNvSpPr>
                <a:spLocks noChangeArrowheads="1"/>
              </p:cNvSpPr>
              <p:nvPr/>
            </p:nvSpPr>
            <p:spPr bwMode="auto">
              <a:xfrm>
                <a:off x="5068" y="1057"/>
                <a:ext cx="12" cy="6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409" name="Rectangle 180"/>
              <p:cNvSpPr>
                <a:spLocks noChangeArrowheads="1"/>
              </p:cNvSpPr>
              <p:nvPr/>
            </p:nvSpPr>
            <p:spPr bwMode="auto">
              <a:xfrm>
                <a:off x="5601" y="1057"/>
                <a:ext cx="12" cy="6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410" name="Rectangle 181"/>
              <p:cNvSpPr>
                <a:spLocks noChangeArrowheads="1"/>
              </p:cNvSpPr>
              <p:nvPr/>
            </p:nvSpPr>
            <p:spPr bwMode="auto">
              <a:xfrm>
                <a:off x="1345" y="1700"/>
                <a:ext cx="480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411" name="Rectangle 182"/>
              <p:cNvSpPr>
                <a:spLocks noChangeArrowheads="1"/>
              </p:cNvSpPr>
              <p:nvPr/>
            </p:nvSpPr>
            <p:spPr bwMode="auto">
              <a:xfrm>
                <a:off x="6135" y="1057"/>
                <a:ext cx="12" cy="6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412" name="Line 183"/>
              <p:cNvSpPr>
                <a:spLocks noChangeShapeType="1"/>
              </p:cNvSpPr>
              <p:nvPr/>
            </p:nvSpPr>
            <p:spPr bwMode="auto">
              <a:xfrm>
                <a:off x="1339" y="1712"/>
                <a:ext cx="1" cy="1"/>
              </a:xfrm>
              <a:prstGeom prst="line">
                <a:avLst/>
              </a:prstGeom>
              <a:noFill/>
              <a:ln w="0">
                <a:solidFill>
                  <a:srgbClr val="DADCD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413" name="Rectangle 184"/>
              <p:cNvSpPr>
                <a:spLocks noChangeArrowheads="1"/>
              </p:cNvSpPr>
              <p:nvPr/>
            </p:nvSpPr>
            <p:spPr bwMode="auto">
              <a:xfrm>
                <a:off x="1339" y="1712"/>
                <a:ext cx="6" cy="6"/>
              </a:xfrm>
              <a:prstGeom prst="rect">
                <a:avLst/>
              </a:prstGeom>
              <a:solidFill>
                <a:srgbClr val="DADC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414" name="Line 185"/>
              <p:cNvSpPr>
                <a:spLocks noChangeShapeType="1"/>
              </p:cNvSpPr>
              <p:nvPr/>
            </p:nvSpPr>
            <p:spPr bwMode="auto">
              <a:xfrm>
                <a:off x="1873" y="1712"/>
                <a:ext cx="1" cy="1"/>
              </a:xfrm>
              <a:prstGeom prst="line">
                <a:avLst/>
              </a:prstGeom>
              <a:noFill/>
              <a:ln w="0">
                <a:solidFill>
                  <a:srgbClr val="DADCD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415" name="Rectangle 186"/>
              <p:cNvSpPr>
                <a:spLocks noChangeArrowheads="1"/>
              </p:cNvSpPr>
              <p:nvPr/>
            </p:nvSpPr>
            <p:spPr bwMode="auto">
              <a:xfrm>
                <a:off x="1873" y="1712"/>
                <a:ext cx="6" cy="6"/>
              </a:xfrm>
              <a:prstGeom prst="rect">
                <a:avLst/>
              </a:prstGeom>
              <a:solidFill>
                <a:srgbClr val="DADC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416" name="Line 187"/>
              <p:cNvSpPr>
                <a:spLocks noChangeShapeType="1"/>
              </p:cNvSpPr>
              <p:nvPr/>
            </p:nvSpPr>
            <p:spPr bwMode="auto">
              <a:xfrm>
                <a:off x="2406" y="1712"/>
                <a:ext cx="1" cy="1"/>
              </a:xfrm>
              <a:prstGeom prst="line">
                <a:avLst/>
              </a:prstGeom>
              <a:noFill/>
              <a:ln w="0">
                <a:solidFill>
                  <a:srgbClr val="DADCD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417" name="Rectangle 188"/>
              <p:cNvSpPr>
                <a:spLocks noChangeArrowheads="1"/>
              </p:cNvSpPr>
              <p:nvPr/>
            </p:nvSpPr>
            <p:spPr bwMode="auto">
              <a:xfrm>
                <a:off x="2406" y="1712"/>
                <a:ext cx="6" cy="6"/>
              </a:xfrm>
              <a:prstGeom prst="rect">
                <a:avLst/>
              </a:prstGeom>
              <a:solidFill>
                <a:srgbClr val="DADC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418" name="Line 189"/>
              <p:cNvSpPr>
                <a:spLocks noChangeShapeType="1"/>
              </p:cNvSpPr>
              <p:nvPr/>
            </p:nvSpPr>
            <p:spPr bwMode="auto">
              <a:xfrm>
                <a:off x="2940" y="1712"/>
                <a:ext cx="1" cy="1"/>
              </a:xfrm>
              <a:prstGeom prst="line">
                <a:avLst/>
              </a:prstGeom>
              <a:noFill/>
              <a:ln w="0">
                <a:solidFill>
                  <a:srgbClr val="DADCD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419" name="Rectangle 190"/>
              <p:cNvSpPr>
                <a:spLocks noChangeArrowheads="1"/>
              </p:cNvSpPr>
              <p:nvPr/>
            </p:nvSpPr>
            <p:spPr bwMode="auto">
              <a:xfrm>
                <a:off x="2940" y="1712"/>
                <a:ext cx="6" cy="6"/>
              </a:xfrm>
              <a:prstGeom prst="rect">
                <a:avLst/>
              </a:prstGeom>
              <a:solidFill>
                <a:srgbClr val="DADC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420" name="Line 191"/>
              <p:cNvSpPr>
                <a:spLocks noChangeShapeType="1"/>
              </p:cNvSpPr>
              <p:nvPr/>
            </p:nvSpPr>
            <p:spPr bwMode="auto">
              <a:xfrm>
                <a:off x="3473" y="1712"/>
                <a:ext cx="1" cy="1"/>
              </a:xfrm>
              <a:prstGeom prst="line">
                <a:avLst/>
              </a:prstGeom>
              <a:noFill/>
              <a:ln w="0">
                <a:solidFill>
                  <a:srgbClr val="DADCD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421" name="Rectangle 192"/>
              <p:cNvSpPr>
                <a:spLocks noChangeArrowheads="1"/>
              </p:cNvSpPr>
              <p:nvPr/>
            </p:nvSpPr>
            <p:spPr bwMode="auto">
              <a:xfrm>
                <a:off x="3473" y="1712"/>
                <a:ext cx="6" cy="6"/>
              </a:xfrm>
              <a:prstGeom prst="rect">
                <a:avLst/>
              </a:prstGeom>
              <a:solidFill>
                <a:srgbClr val="DADC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422" name="Line 193"/>
              <p:cNvSpPr>
                <a:spLocks noChangeShapeType="1"/>
              </p:cNvSpPr>
              <p:nvPr/>
            </p:nvSpPr>
            <p:spPr bwMode="auto">
              <a:xfrm>
                <a:off x="4007" y="1712"/>
                <a:ext cx="1" cy="1"/>
              </a:xfrm>
              <a:prstGeom prst="line">
                <a:avLst/>
              </a:prstGeom>
              <a:noFill/>
              <a:ln w="0">
                <a:solidFill>
                  <a:srgbClr val="DADCD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423" name="Rectangle 194"/>
              <p:cNvSpPr>
                <a:spLocks noChangeArrowheads="1"/>
              </p:cNvSpPr>
              <p:nvPr/>
            </p:nvSpPr>
            <p:spPr bwMode="auto">
              <a:xfrm>
                <a:off x="4007" y="1712"/>
                <a:ext cx="6" cy="6"/>
              </a:xfrm>
              <a:prstGeom prst="rect">
                <a:avLst/>
              </a:prstGeom>
              <a:solidFill>
                <a:srgbClr val="DADC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424" name="Line 195"/>
              <p:cNvSpPr>
                <a:spLocks noChangeShapeType="1"/>
              </p:cNvSpPr>
              <p:nvPr/>
            </p:nvSpPr>
            <p:spPr bwMode="auto">
              <a:xfrm>
                <a:off x="4540" y="1712"/>
                <a:ext cx="1" cy="1"/>
              </a:xfrm>
              <a:prstGeom prst="line">
                <a:avLst/>
              </a:prstGeom>
              <a:noFill/>
              <a:ln w="0">
                <a:solidFill>
                  <a:srgbClr val="DADCD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425" name="Rectangle 196"/>
              <p:cNvSpPr>
                <a:spLocks noChangeArrowheads="1"/>
              </p:cNvSpPr>
              <p:nvPr/>
            </p:nvSpPr>
            <p:spPr bwMode="auto">
              <a:xfrm>
                <a:off x="4540" y="1712"/>
                <a:ext cx="6" cy="6"/>
              </a:xfrm>
              <a:prstGeom prst="rect">
                <a:avLst/>
              </a:prstGeom>
              <a:solidFill>
                <a:srgbClr val="DADC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426" name="Line 197"/>
              <p:cNvSpPr>
                <a:spLocks noChangeShapeType="1"/>
              </p:cNvSpPr>
              <p:nvPr/>
            </p:nvSpPr>
            <p:spPr bwMode="auto">
              <a:xfrm>
                <a:off x="5074" y="1712"/>
                <a:ext cx="1" cy="1"/>
              </a:xfrm>
              <a:prstGeom prst="line">
                <a:avLst/>
              </a:prstGeom>
              <a:noFill/>
              <a:ln w="0">
                <a:solidFill>
                  <a:srgbClr val="DADCD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427" name="Rectangle 198"/>
              <p:cNvSpPr>
                <a:spLocks noChangeArrowheads="1"/>
              </p:cNvSpPr>
              <p:nvPr/>
            </p:nvSpPr>
            <p:spPr bwMode="auto">
              <a:xfrm>
                <a:off x="5074" y="1712"/>
                <a:ext cx="6" cy="6"/>
              </a:xfrm>
              <a:prstGeom prst="rect">
                <a:avLst/>
              </a:prstGeom>
              <a:solidFill>
                <a:srgbClr val="DADC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428" name="Line 199"/>
              <p:cNvSpPr>
                <a:spLocks noChangeShapeType="1"/>
              </p:cNvSpPr>
              <p:nvPr/>
            </p:nvSpPr>
            <p:spPr bwMode="auto">
              <a:xfrm>
                <a:off x="5607" y="1712"/>
                <a:ext cx="1" cy="1"/>
              </a:xfrm>
              <a:prstGeom prst="line">
                <a:avLst/>
              </a:prstGeom>
              <a:noFill/>
              <a:ln w="0">
                <a:solidFill>
                  <a:srgbClr val="DADCD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429" name="Rectangle 200"/>
              <p:cNvSpPr>
                <a:spLocks noChangeArrowheads="1"/>
              </p:cNvSpPr>
              <p:nvPr/>
            </p:nvSpPr>
            <p:spPr bwMode="auto">
              <a:xfrm>
                <a:off x="5607" y="1712"/>
                <a:ext cx="6" cy="6"/>
              </a:xfrm>
              <a:prstGeom prst="rect">
                <a:avLst/>
              </a:prstGeom>
              <a:solidFill>
                <a:srgbClr val="DADC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430" name="Line 201"/>
              <p:cNvSpPr>
                <a:spLocks noChangeShapeType="1"/>
              </p:cNvSpPr>
              <p:nvPr/>
            </p:nvSpPr>
            <p:spPr bwMode="auto">
              <a:xfrm>
                <a:off x="6141" y="1712"/>
                <a:ext cx="1" cy="1"/>
              </a:xfrm>
              <a:prstGeom prst="line">
                <a:avLst/>
              </a:prstGeom>
              <a:noFill/>
              <a:ln w="0">
                <a:solidFill>
                  <a:srgbClr val="DADCD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431" name="Rectangle 202"/>
              <p:cNvSpPr>
                <a:spLocks noChangeArrowheads="1"/>
              </p:cNvSpPr>
              <p:nvPr/>
            </p:nvSpPr>
            <p:spPr bwMode="auto">
              <a:xfrm>
                <a:off x="6141" y="1712"/>
                <a:ext cx="6" cy="6"/>
              </a:xfrm>
              <a:prstGeom prst="rect">
                <a:avLst/>
              </a:prstGeom>
              <a:solidFill>
                <a:srgbClr val="DADC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432" name="Line 203"/>
              <p:cNvSpPr>
                <a:spLocks noChangeShapeType="1"/>
              </p:cNvSpPr>
              <p:nvPr/>
            </p:nvSpPr>
            <p:spPr bwMode="auto">
              <a:xfrm>
                <a:off x="6147" y="1051"/>
                <a:ext cx="1" cy="1"/>
              </a:xfrm>
              <a:prstGeom prst="line">
                <a:avLst/>
              </a:prstGeom>
              <a:noFill/>
              <a:ln w="0">
                <a:solidFill>
                  <a:srgbClr val="DADCD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433" name="Rectangle 204"/>
              <p:cNvSpPr>
                <a:spLocks noChangeArrowheads="1"/>
              </p:cNvSpPr>
              <p:nvPr/>
            </p:nvSpPr>
            <p:spPr bwMode="auto">
              <a:xfrm>
                <a:off x="6147" y="1051"/>
                <a:ext cx="6" cy="6"/>
              </a:xfrm>
              <a:prstGeom prst="rect">
                <a:avLst/>
              </a:prstGeom>
              <a:solidFill>
                <a:srgbClr val="DADC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" name="Line 206"/>
            <p:cNvSpPr>
              <a:spLocks noChangeShapeType="1"/>
            </p:cNvSpPr>
            <p:nvPr/>
          </p:nvSpPr>
          <p:spPr bwMode="auto">
            <a:xfrm>
              <a:off x="6147" y="1215"/>
              <a:ext cx="1" cy="1"/>
            </a:xfrm>
            <a:prstGeom prst="line">
              <a:avLst/>
            </a:prstGeom>
            <a:noFill/>
            <a:ln w="0">
              <a:solidFill>
                <a:srgbClr val="DADCD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207"/>
            <p:cNvSpPr>
              <a:spLocks noChangeArrowheads="1"/>
            </p:cNvSpPr>
            <p:nvPr/>
          </p:nvSpPr>
          <p:spPr bwMode="auto">
            <a:xfrm>
              <a:off x="6147" y="1215"/>
              <a:ext cx="6" cy="6"/>
            </a:xfrm>
            <a:prstGeom prst="rect">
              <a:avLst/>
            </a:prstGeom>
            <a:solidFill>
              <a:srgbClr val="DA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208"/>
            <p:cNvSpPr>
              <a:spLocks noChangeShapeType="1"/>
            </p:cNvSpPr>
            <p:nvPr/>
          </p:nvSpPr>
          <p:spPr bwMode="auto">
            <a:xfrm>
              <a:off x="6147" y="1379"/>
              <a:ext cx="1" cy="1"/>
            </a:xfrm>
            <a:prstGeom prst="line">
              <a:avLst/>
            </a:prstGeom>
            <a:noFill/>
            <a:ln w="0">
              <a:solidFill>
                <a:srgbClr val="DADCD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209"/>
            <p:cNvSpPr>
              <a:spLocks noChangeArrowheads="1"/>
            </p:cNvSpPr>
            <p:nvPr/>
          </p:nvSpPr>
          <p:spPr bwMode="auto">
            <a:xfrm>
              <a:off x="6147" y="1379"/>
              <a:ext cx="6" cy="6"/>
            </a:xfrm>
            <a:prstGeom prst="rect">
              <a:avLst/>
            </a:prstGeom>
            <a:solidFill>
              <a:srgbClr val="DA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210"/>
            <p:cNvSpPr>
              <a:spLocks noChangeShapeType="1"/>
            </p:cNvSpPr>
            <p:nvPr/>
          </p:nvSpPr>
          <p:spPr bwMode="auto">
            <a:xfrm>
              <a:off x="6147" y="1542"/>
              <a:ext cx="1" cy="1"/>
            </a:xfrm>
            <a:prstGeom prst="line">
              <a:avLst/>
            </a:prstGeom>
            <a:noFill/>
            <a:ln w="0">
              <a:solidFill>
                <a:srgbClr val="DADCD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211"/>
            <p:cNvSpPr>
              <a:spLocks noChangeArrowheads="1"/>
            </p:cNvSpPr>
            <p:nvPr/>
          </p:nvSpPr>
          <p:spPr bwMode="auto">
            <a:xfrm>
              <a:off x="6147" y="1542"/>
              <a:ext cx="6" cy="6"/>
            </a:xfrm>
            <a:prstGeom prst="rect">
              <a:avLst/>
            </a:prstGeom>
            <a:solidFill>
              <a:srgbClr val="DA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212"/>
            <p:cNvSpPr>
              <a:spLocks noChangeShapeType="1"/>
            </p:cNvSpPr>
            <p:nvPr/>
          </p:nvSpPr>
          <p:spPr bwMode="auto">
            <a:xfrm>
              <a:off x="6147" y="1706"/>
              <a:ext cx="1" cy="1"/>
            </a:xfrm>
            <a:prstGeom prst="line">
              <a:avLst/>
            </a:prstGeom>
            <a:noFill/>
            <a:ln w="0">
              <a:solidFill>
                <a:srgbClr val="DADCD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213"/>
            <p:cNvSpPr>
              <a:spLocks noChangeArrowheads="1"/>
            </p:cNvSpPr>
            <p:nvPr/>
          </p:nvSpPr>
          <p:spPr bwMode="auto">
            <a:xfrm>
              <a:off x="6147" y="1706"/>
              <a:ext cx="6" cy="6"/>
            </a:xfrm>
            <a:prstGeom prst="rect">
              <a:avLst/>
            </a:prstGeom>
            <a:solidFill>
              <a:srgbClr val="DA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899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ECF5-04BE-4E61-ACBA-A23B638F82D8}" type="slidenum">
              <a:rPr lang="he-IL"/>
              <a:pPr/>
              <a:t>15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2413" y="304800"/>
            <a:ext cx="9601200" cy="1143000"/>
          </a:xfrm>
        </p:spPr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IFN: Example - Credit Dataset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Layer 1</a:t>
            </a: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819499"/>
              </p:ext>
            </p:extLst>
          </p:nvPr>
        </p:nvGraphicFramePr>
        <p:xfrm>
          <a:off x="3427412" y="1447800"/>
          <a:ext cx="5257800" cy="501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Worksheet" r:id="rId4" imgW="3800498" imgH="3628987" progId="Excel.Sheet.8">
                  <p:embed/>
                </p:oleObj>
              </mc:Choice>
              <mc:Fallback>
                <p:oleObj name="Worksheet" r:id="rId4" imgW="3800498" imgH="3628987" progId="Excel.Sheet.8">
                  <p:embed/>
                  <p:pic>
                    <p:nvPicPr>
                      <p:cNvPr id="327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412" y="1447800"/>
                        <a:ext cx="5257800" cy="5019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368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9D54-6927-4951-8270-0CFCBA0640A1}" type="slidenum">
              <a:rPr lang="he-IL"/>
              <a:pPr/>
              <a:t>16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5575" y="377824"/>
            <a:ext cx="8010525" cy="82391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IFN Construction Procedure (2)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40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Credit Approval Dataset</a:t>
            </a:r>
          </a:p>
        </p:txBody>
      </p:sp>
      <p:sp>
        <p:nvSpPr>
          <p:cNvPr id="80899" name="Rectangle 6"/>
          <p:cNvSpPr txBox="1">
            <a:spLocks noGrp="1" noChangeArrowheads="1"/>
          </p:cNvSpPr>
          <p:nvPr/>
        </p:nvSpPr>
        <p:spPr bwMode="auto">
          <a:xfrm>
            <a:off x="4646612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80901" name="Oval 3"/>
          <p:cNvSpPr>
            <a:spLocks noChangeArrowheads="1"/>
          </p:cNvSpPr>
          <p:nvPr/>
        </p:nvSpPr>
        <p:spPr bwMode="auto">
          <a:xfrm>
            <a:off x="2457451" y="3678239"/>
            <a:ext cx="649287" cy="663575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0902" name="Oval 4"/>
          <p:cNvSpPr>
            <a:spLocks noChangeArrowheads="1"/>
          </p:cNvSpPr>
          <p:nvPr/>
        </p:nvSpPr>
        <p:spPr bwMode="auto">
          <a:xfrm>
            <a:off x="4081462" y="2616201"/>
            <a:ext cx="649288" cy="663575"/>
          </a:xfrm>
          <a:prstGeom prst="ellipse">
            <a:avLst/>
          </a:prstGeom>
          <a:solidFill>
            <a:srgbClr val="FF6699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313349" name="Oval 5"/>
          <p:cNvSpPr>
            <a:spLocks noChangeArrowheads="1"/>
          </p:cNvSpPr>
          <p:nvPr/>
        </p:nvSpPr>
        <p:spPr bwMode="auto">
          <a:xfrm>
            <a:off x="5640387" y="4143376"/>
            <a:ext cx="649288" cy="663575"/>
          </a:xfrm>
          <a:prstGeom prst="ellipse">
            <a:avLst/>
          </a:prstGeom>
          <a:solidFill>
            <a:srgbClr val="66FF99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sz="2400">
                <a:latin typeface="Times New Roman" pitchFamily="18" charset="0"/>
              </a:rPr>
              <a:t>3</a:t>
            </a:r>
          </a:p>
        </p:txBody>
      </p:sp>
      <p:sp>
        <p:nvSpPr>
          <p:cNvPr id="313350" name="Oval 6"/>
          <p:cNvSpPr>
            <a:spLocks noChangeArrowheads="1"/>
          </p:cNvSpPr>
          <p:nvPr/>
        </p:nvSpPr>
        <p:spPr bwMode="auto">
          <a:xfrm>
            <a:off x="5640387" y="5737226"/>
            <a:ext cx="649288" cy="663575"/>
          </a:xfrm>
          <a:prstGeom prst="ellipse">
            <a:avLst/>
          </a:prstGeom>
          <a:solidFill>
            <a:srgbClr val="66FF99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80905" name="Oval 9"/>
          <p:cNvSpPr>
            <a:spLocks noChangeArrowheads="1"/>
          </p:cNvSpPr>
          <p:nvPr/>
        </p:nvSpPr>
        <p:spPr bwMode="auto">
          <a:xfrm>
            <a:off x="3951287" y="4740276"/>
            <a:ext cx="649288" cy="665163"/>
          </a:xfrm>
          <a:prstGeom prst="ellipse">
            <a:avLst/>
          </a:prstGeom>
          <a:solidFill>
            <a:srgbClr val="FF6699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80906" name="Oval 10"/>
          <p:cNvSpPr>
            <a:spLocks noChangeArrowheads="1"/>
          </p:cNvSpPr>
          <p:nvPr/>
        </p:nvSpPr>
        <p:spPr bwMode="auto">
          <a:xfrm>
            <a:off x="8367713" y="2482851"/>
            <a:ext cx="714375" cy="796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sz="2400" i="1">
                <a:latin typeface="Times New Roman" pitchFamily="18" charset="0"/>
              </a:rPr>
              <a:t>0</a:t>
            </a:r>
          </a:p>
        </p:txBody>
      </p:sp>
      <p:sp>
        <p:nvSpPr>
          <p:cNvPr id="80907" name="Oval 11"/>
          <p:cNvSpPr>
            <a:spLocks noChangeArrowheads="1"/>
          </p:cNvSpPr>
          <p:nvPr/>
        </p:nvSpPr>
        <p:spPr bwMode="auto">
          <a:xfrm>
            <a:off x="8302625" y="5603876"/>
            <a:ext cx="779462" cy="796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sz="2400" i="1">
                <a:latin typeface="Times New Roman" pitchFamily="18" charset="0"/>
              </a:rPr>
              <a:t>1</a:t>
            </a:r>
          </a:p>
        </p:txBody>
      </p:sp>
      <p:sp>
        <p:nvSpPr>
          <p:cNvPr id="80908" name="Line 13"/>
          <p:cNvSpPr>
            <a:spLocks noChangeShapeType="1"/>
          </p:cNvSpPr>
          <p:nvPr/>
        </p:nvSpPr>
        <p:spPr bwMode="auto">
          <a:xfrm>
            <a:off x="2976563" y="4275138"/>
            <a:ext cx="974725" cy="665162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9" name="Line 14"/>
          <p:cNvSpPr>
            <a:spLocks noChangeShapeType="1"/>
          </p:cNvSpPr>
          <p:nvPr/>
        </p:nvSpPr>
        <p:spPr bwMode="auto">
          <a:xfrm flipV="1">
            <a:off x="2976562" y="3014663"/>
            <a:ext cx="1104900" cy="73025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3359" name="Line 15"/>
          <p:cNvSpPr>
            <a:spLocks noChangeShapeType="1"/>
          </p:cNvSpPr>
          <p:nvPr/>
        </p:nvSpPr>
        <p:spPr bwMode="auto">
          <a:xfrm flipV="1">
            <a:off x="4535487" y="4608514"/>
            <a:ext cx="1104900" cy="331787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3360" name="Line 16"/>
          <p:cNvSpPr>
            <a:spLocks noChangeShapeType="1"/>
          </p:cNvSpPr>
          <p:nvPr/>
        </p:nvSpPr>
        <p:spPr bwMode="auto">
          <a:xfrm>
            <a:off x="4535487" y="5205413"/>
            <a:ext cx="1104900" cy="73025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12" name="Text Box 19"/>
          <p:cNvSpPr txBox="1">
            <a:spLocks noChangeArrowheads="1"/>
          </p:cNvSpPr>
          <p:nvPr/>
        </p:nvSpPr>
        <p:spPr bwMode="auto">
          <a:xfrm>
            <a:off x="2706688" y="2927350"/>
            <a:ext cx="155892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lnSpc>
                <a:spcPct val="70000"/>
              </a:lnSpc>
              <a:spcBef>
                <a:spcPct val="50000"/>
              </a:spcBef>
            </a:pPr>
            <a:r>
              <a:rPr lang="en-US" sz="2000">
                <a:solidFill>
                  <a:srgbClr val="FF6699"/>
                </a:solidFill>
                <a:latin typeface="Times New Roman" pitchFamily="18" charset="0"/>
              </a:rPr>
              <a:t>Other investments = No</a:t>
            </a:r>
          </a:p>
        </p:txBody>
      </p:sp>
      <p:sp>
        <p:nvSpPr>
          <p:cNvPr id="80913" name="Text Box 20"/>
          <p:cNvSpPr txBox="1">
            <a:spLocks noChangeArrowheads="1"/>
          </p:cNvSpPr>
          <p:nvPr/>
        </p:nvSpPr>
        <p:spPr bwMode="auto">
          <a:xfrm>
            <a:off x="2630488" y="4594225"/>
            <a:ext cx="15589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FF6699"/>
                </a:solidFill>
                <a:latin typeface="Times New Roman" pitchFamily="18" charset="0"/>
              </a:rPr>
              <a:t>Other investments = Yes</a:t>
            </a:r>
          </a:p>
        </p:txBody>
      </p:sp>
      <p:sp>
        <p:nvSpPr>
          <p:cNvPr id="313365" name="Text Box 21"/>
          <p:cNvSpPr txBox="1">
            <a:spLocks noChangeArrowheads="1"/>
          </p:cNvSpPr>
          <p:nvPr/>
        </p:nvSpPr>
        <p:spPr bwMode="auto">
          <a:xfrm>
            <a:off x="4489450" y="3657601"/>
            <a:ext cx="130016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lnSpc>
                <a:spcPct val="90000"/>
              </a:lnSpc>
              <a:spcBef>
                <a:spcPct val="50000"/>
              </a:spcBef>
            </a:pPr>
            <a:r>
              <a:rPr lang="en-US" sz="2000">
                <a:solidFill>
                  <a:srgbClr val="00CC00"/>
                </a:solidFill>
                <a:latin typeface="Times New Roman" pitchFamily="18" charset="0"/>
              </a:rPr>
              <a:t>Balance between $1 and $445</a:t>
            </a:r>
          </a:p>
        </p:txBody>
      </p:sp>
      <p:sp>
        <p:nvSpPr>
          <p:cNvPr id="313366" name="Text Box 22"/>
          <p:cNvSpPr txBox="1">
            <a:spLocks noChangeArrowheads="1"/>
          </p:cNvSpPr>
          <p:nvPr/>
        </p:nvSpPr>
        <p:spPr bwMode="auto">
          <a:xfrm>
            <a:off x="4113212" y="5410200"/>
            <a:ext cx="1104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lnSpc>
                <a:spcPct val="90000"/>
              </a:lnSpc>
              <a:spcBef>
                <a:spcPct val="50000"/>
              </a:spcBef>
            </a:pPr>
            <a:r>
              <a:rPr lang="en-US" sz="2000">
                <a:solidFill>
                  <a:srgbClr val="00CC00"/>
                </a:solidFill>
                <a:latin typeface="Times New Roman" pitchFamily="18" charset="0"/>
              </a:rPr>
              <a:t>Balance&gt; $445</a:t>
            </a:r>
          </a:p>
        </p:txBody>
      </p:sp>
      <p:sp>
        <p:nvSpPr>
          <p:cNvPr id="80916" name="Text Box 25"/>
          <p:cNvSpPr txBox="1">
            <a:spLocks noChangeArrowheads="1"/>
          </p:cNvSpPr>
          <p:nvPr/>
        </p:nvSpPr>
        <p:spPr bwMode="auto">
          <a:xfrm>
            <a:off x="3852862" y="1676401"/>
            <a:ext cx="201295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lnSpc>
                <a:spcPct val="60000"/>
              </a:lnSpc>
              <a:spcBef>
                <a:spcPct val="50000"/>
              </a:spcBef>
            </a:pPr>
            <a:r>
              <a:rPr lang="en-US" sz="2000" b="1">
                <a:solidFill>
                  <a:srgbClr val="FF6699"/>
                </a:solidFill>
                <a:latin typeface="Times New Roman" pitchFamily="18" charset="0"/>
              </a:rPr>
              <a:t>Layer 1</a:t>
            </a:r>
          </a:p>
          <a:p>
            <a:pPr algn="l" rtl="0">
              <a:lnSpc>
                <a:spcPct val="60000"/>
              </a:lnSpc>
              <a:spcBef>
                <a:spcPct val="50000"/>
              </a:spcBef>
            </a:pPr>
            <a:r>
              <a:rPr lang="en-US" sz="2000" b="1">
                <a:solidFill>
                  <a:srgbClr val="FF6699"/>
                </a:solidFill>
                <a:latin typeface="Times New Roman" pitchFamily="18" charset="0"/>
              </a:rPr>
              <a:t>(Other investments )</a:t>
            </a:r>
          </a:p>
        </p:txBody>
      </p:sp>
      <p:sp>
        <p:nvSpPr>
          <p:cNvPr id="313370" name="Text Box 26"/>
          <p:cNvSpPr txBox="1">
            <a:spLocks noChangeArrowheads="1"/>
          </p:cNvSpPr>
          <p:nvPr/>
        </p:nvSpPr>
        <p:spPr bwMode="auto">
          <a:xfrm>
            <a:off x="5430838" y="1600201"/>
            <a:ext cx="18827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rgbClr val="00CC00"/>
                </a:solidFill>
                <a:latin typeface="Times New Roman" pitchFamily="18" charset="0"/>
              </a:rPr>
              <a:t>Layer 2</a:t>
            </a:r>
          </a:p>
          <a:p>
            <a:pPr algn="l" rtl="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rgbClr val="00CC00"/>
                </a:solidFill>
                <a:latin typeface="Times New Roman" pitchFamily="18" charset="0"/>
              </a:rPr>
              <a:t>(Balance)</a:t>
            </a:r>
          </a:p>
        </p:txBody>
      </p:sp>
      <p:sp>
        <p:nvSpPr>
          <p:cNvPr id="313372" name="Line 28"/>
          <p:cNvSpPr>
            <a:spLocks noChangeShapeType="1"/>
          </p:cNvSpPr>
          <p:nvPr/>
        </p:nvSpPr>
        <p:spPr bwMode="auto">
          <a:xfrm>
            <a:off x="4730750" y="2881313"/>
            <a:ext cx="36369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3373" name="Line 29"/>
          <p:cNvSpPr>
            <a:spLocks noChangeShapeType="1"/>
          </p:cNvSpPr>
          <p:nvPr/>
        </p:nvSpPr>
        <p:spPr bwMode="auto">
          <a:xfrm>
            <a:off x="4665662" y="3146426"/>
            <a:ext cx="3767138" cy="25241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20" name="AutoShape 36"/>
          <p:cNvSpPr>
            <a:spLocks noChangeArrowheads="1"/>
          </p:cNvSpPr>
          <p:nvPr/>
        </p:nvSpPr>
        <p:spPr bwMode="auto">
          <a:xfrm>
            <a:off x="1751012" y="2438400"/>
            <a:ext cx="1143000" cy="533400"/>
          </a:xfrm>
          <a:prstGeom prst="wedgeRoundRectCallout">
            <a:avLst>
              <a:gd name="adj1" fmla="val 18611"/>
              <a:gd name="adj2" fmla="val 184819"/>
              <a:gd name="adj3" fmla="val 16667"/>
            </a:avLst>
          </a:prstGeom>
          <a:solidFill>
            <a:srgbClr val="FFFF99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000">
                <a:solidFill>
                  <a:schemeClr val="hlink"/>
                </a:solidFill>
                <a:latin typeface="Times New Roman" pitchFamily="18" charset="0"/>
              </a:rPr>
              <a:t>Root node</a:t>
            </a:r>
          </a:p>
        </p:txBody>
      </p:sp>
      <p:sp>
        <p:nvSpPr>
          <p:cNvPr id="80921" name="AutoShape 37"/>
          <p:cNvSpPr>
            <a:spLocks noChangeArrowheads="1"/>
          </p:cNvSpPr>
          <p:nvPr/>
        </p:nvSpPr>
        <p:spPr bwMode="auto">
          <a:xfrm>
            <a:off x="1827212" y="5638800"/>
            <a:ext cx="1905000" cy="457200"/>
          </a:xfrm>
          <a:prstGeom prst="wedgeRoundRectCallout">
            <a:avLst>
              <a:gd name="adj1" fmla="val 67083"/>
              <a:gd name="adj2" fmla="val -122569"/>
              <a:gd name="adj3" fmla="val 16667"/>
            </a:avLst>
          </a:prstGeom>
          <a:solidFill>
            <a:srgbClr val="FFFF99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000">
                <a:solidFill>
                  <a:schemeClr val="hlink"/>
                </a:solidFill>
                <a:latin typeface="Times New Roman" pitchFamily="18" charset="0"/>
              </a:rPr>
              <a:t>Hidden node</a:t>
            </a:r>
          </a:p>
        </p:txBody>
      </p:sp>
      <p:sp>
        <p:nvSpPr>
          <p:cNvPr id="313383" name="Text Box 39"/>
          <p:cNvSpPr txBox="1">
            <a:spLocks noChangeArrowheads="1"/>
          </p:cNvSpPr>
          <p:nvPr/>
        </p:nvSpPr>
        <p:spPr bwMode="auto">
          <a:xfrm>
            <a:off x="4924425" y="3081338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-0.089</a:t>
            </a:r>
          </a:p>
        </p:txBody>
      </p:sp>
      <p:sp>
        <p:nvSpPr>
          <p:cNvPr id="313384" name="Text Box 40"/>
          <p:cNvSpPr txBox="1">
            <a:spLocks noChangeArrowheads="1"/>
          </p:cNvSpPr>
          <p:nvPr/>
        </p:nvSpPr>
        <p:spPr bwMode="auto">
          <a:xfrm>
            <a:off x="5054600" y="2549526"/>
            <a:ext cx="10398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0.3303</a:t>
            </a:r>
          </a:p>
        </p:txBody>
      </p:sp>
      <p:sp>
        <p:nvSpPr>
          <p:cNvPr id="80924" name="Text Box 47"/>
          <p:cNvSpPr txBox="1">
            <a:spLocks noChangeArrowheads="1"/>
          </p:cNvSpPr>
          <p:nvPr/>
        </p:nvSpPr>
        <p:spPr bwMode="auto">
          <a:xfrm>
            <a:off x="9142412" y="26670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Reject</a:t>
            </a:r>
          </a:p>
        </p:txBody>
      </p:sp>
      <p:sp>
        <p:nvSpPr>
          <p:cNvPr id="80925" name="Text Box 48"/>
          <p:cNvSpPr txBox="1">
            <a:spLocks noChangeArrowheads="1"/>
          </p:cNvSpPr>
          <p:nvPr/>
        </p:nvSpPr>
        <p:spPr bwMode="auto">
          <a:xfrm>
            <a:off x="9218612" y="57912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Accept</a:t>
            </a:r>
          </a:p>
        </p:txBody>
      </p:sp>
      <p:sp>
        <p:nvSpPr>
          <p:cNvPr id="80926" name="AutoShape 49"/>
          <p:cNvSpPr>
            <a:spLocks noChangeArrowheads="1"/>
          </p:cNvSpPr>
          <p:nvPr/>
        </p:nvSpPr>
        <p:spPr bwMode="auto">
          <a:xfrm>
            <a:off x="8837612" y="1143000"/>
            <a:ext cx="1524000" cy="838200"/>
          </a:xfrm>
          <a:prstGeom prst="wedgeRoundRectCallout">
            <a:avLst>
              <a:gd name="adj1" fmla="val -36977"/>
              <a:gd name="adj2" fmla="val 108903"/>
              <a:gd name="adj3" fmla="val 16667"/>
            </a:avLst>
          </a:prstGeom>
          <a:solidFill>
            <a:srgbClr val="FFFF99"/>
          </a:solidFill>
          <a:ln w="9525" algn="ctr">
            <a:solidFill>
              <a:schemeClr val="hlink"/>
            </a:solidFill>
            <a:miter lim="800000"/>
            <a:headEnd/>
            <a:tailEnd/>
          </a:ln>
        </p:spPr>
        <p:txBody>
          <a:bodyPr anchor="ctr"/>
          <a:lstStyle/>
          <a:p>
            <a:pPr algn="ctr" rtl="0" eaLnBrk="0" hangingPunct="0"/>
            <a:r>
              <a:rPr lang="en-US" sz="2000">
                <a:solidFill>
                  <a:schemeClr val="hlink"/>
                </a:solidFill>
                <a:latin typeface="Times New Roman" pitchFamily="18" charset="0"/>
              </a:rPr>
              <a:t>Target layer</a:t>
            </a:r>
          </a:p>
          <a:p>
            <a:pPr algn="ctr" rtl="0" eaLnBrk="0" hangingPunct="0"/>
            <a:r>
              <a:rPr lang="en-US" sz="2000">
                <a:solidFill>
                  <a:schemeClr val="hlink"/>
                </a:solidFill>
                <a:latin typeface="Times New Roman" pitchFamily="18" charset="0"/>
              </a:rPr>
              <a:t>(Class)</a:t>
            </a:r>
          </a:p>
        </p:txBody>
      </p:sp>
      <p:sp>
        <p:nvSpPr>
          <p:cNvPr id="80927" name="Rectangle 50"/>
          <p:cNvSpPr>
            <a:spLocks noChangeArrowheads="1"/>
          </p:cNvSpPr>
          <p:nvPr/>
        </p:nvSpPr>
        <p:spPr bwMode="auto">
          <a:xfrm>
            <a:off x="1566862" y="1219201"/>
            <a:ext cx="701955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rtl="0" eaLnBrk="0" hangingPunct="0"/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</a:rPr>
              <a:t>Iteration No. 2: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</a:rPr>
              <a:t>two input attributes, two hidden layers</a:t>
            </a:r>
          </a:p>
        </p:txBody>
      </p:sp>
      <p:sp>
        <p:nvSpPr>
          <p:cNvPr id="313396" name="AutoShape 52"/>
          <p:cNvSpPr>
            <a:spLocks noChangeArrowheads="1"/>
          </p:cNvSpPr>
          <p:nvPr/>
        </p:nvSpPr>
        <p:spPr bwMode="auto">
          <a:xfrm>
            <a:off x="6704012" y="1828800"/>
            <a:ext cx="1600200" cy="609600"/>
          </a:xfrm>
          <a:prstGeom prst="wedgeRoundRectCallout">
            <a:avLst>
              <a:gd name="adj1" fmla="val -174801"/>
              <a:gd name="adj2" fmla="val 94009"/>
              <a:gd name="adj3" fmla="val 16667"/>
            </a:avLst>
          </a:prstGeom>
          <a:solidFill>
            <a:srgbClr val="FFFF99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lnSpc>
                <a:spcPct val="70000"/>
              </a:lnSpc>
            </a:pPr>
            <a:r>
              <a:rPr lang="en-US" sz="2000">
                <a:solidFill>
                  <a:schemeClr val="hlink"/>
                </a:solidFill>
                <a:latin typeface="Times New Roman" pitchFamily="18" charset="0"/>
              </a:rPr>
              <a:t>Terminal node</a:t>
            </a:r>
          </a:p>
        </p:txBody>
      </p:sp>
    </p:spTree>
    <p:extLst>
      <p:ext uri="{BB962C8B-B14F-4D97-AF65-F5344CB8AC3E}">
        <p14:creationId xmlns:p14="http://schemas.microsoft.com/office/powerpoint/2010/main" val="282618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9" grpId="0" animBg="1"/>
      <p:bldP spid="313350" grpId="0" animBg="1"/>
      <p:bldP spid="313359" grpId="0" animBg="1"/>
      <p:bldP spid="313360" grpId="0" animBg="1"/>
      <p:bldP spid="313365" grpId="0"/>
      <p:bldP spid="313366" grpId="0"/>
      <p:bldP spid="313370" grpId="0"/>
      <p:bldP spid="313372" grpId="0" animBg="1"/>
      <p:bldP spid="313373" grpId="0" animBg="1"/>
      <p:bldP spid="313383" grpId="0"/>
      <p:bldP spid="313384" grpId="0"/>
      <p:bldP spid="31339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0A2F-59C6-4A10-B3C3-BA1AE0D3AA1B}" type="slidenum">
              <a:rPr lang="he-IL"/>
              <a:pPr/>
              <a:t>17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11589" y="228600"/>
            <a:ext cx="9601200" cy="1143000"/>
          </a:xfrm>
        </p:spPr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IFN: Example 1 - Credit Dataset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Layer 2</a:t>
            </a: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454560"/>
              </p:ext>
            </p:extLst>
          </p:nvPr>
        </p:nvGraphicFramePr>
        <p:xfrm>
          <a:off x="3351212" y="1433511"/>
          <a:ext cx="5480050" cy="487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Worksheet" r:id="rId4" imgW="3800498" imgH="3381458" progId="Excel.Sheet.8">
                  <p:embed/>
                </p:oleObj>
              </mc:Choice>
              <mc:Fallback>
                <p:oleObj name="Worksheet" r:id="rId4" imgW="3800498" imgH="3381458" progId="Excel.Sheet.8">
                  <p:embed/>
                  <p:pic>
                    <p:nvPicPr>
                      <p:cNvPr id="33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212" y="1433511"/>
                        <a:ext cx="5480050" cy="48752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1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FC85-36D9-45FD-B38F-6B8093E4FEAF}" type="slidenum">
              <a:rPr lang="he-IL"/>
              <a:pPr/>
              <a:t>18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69070" y="390021"/>
            <a:ext cx="8010525" cy="74771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IFN Construction Procedure (3)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40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Credit Approval Dataset</a:t>
            </a:r>
          </a:p>
        </p:txBody>
      </p:sp>
      <p:sp>
        <p:nvSpPr>
          <p:cNvPr id="82947" name="Rectangle 6"/>
          <p:cNvSpPr txBox="1">
            <a:spLocks noGrp="1" noChangeArrowheads="1"/>
          </p:cNvSpPr>
          <p:nvPr/>
        </p:nvSpPr>
        <p:spPr bwMode="auto">
          <a:xfrm>
            <a:off x="4646612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82948" name="Rectangle 7"/>
          <p:cNvSpPr txBox="1">
            <a:spLocks noGrp="1" noChangeArrowheads="1"/>
          </p:cNvSpPr>
          <p:nvPr/>
        </p:nvSpPr>
        <p:spPr bwMode="auto">
          <a:xfrm>
            <a:off x="1979612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fld id="{19B4D895-077D-4A7D-A662-E66DF59F5083}" type="slidenum">
              <a:rPr lang="he-IL" sz="1400"/>
              <a:pPr algn="l"/>
              <a:t>18</a:t>
            </a:fld>
            <a:endParaRPr lang="en-US" sz="1400"/>
          </a:p>
        </p:txBody>
      </p:sp>
      <p:sp>
        <p:nvSpPr>
          <p:cNvPr id="82949" name="Oval 3"/>
          <p:cNvSpPr>
            <a:spLocks noChangeArrowheads="1"/>
          </p:cNvSpPr>
          <p:nvPr/>
        </p:nvSpPr>
        <p:spPr bwMode="auto">
          <a:xfrm>
            <a:off x="2457451" y="3678239"/>
            <a:ext cx="649287" cy="663575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2950" name="Oval 4"/>
          <p:cNvSpPr>
            <a:spLocks noChangeArrowheads="1"/>
          </p:cNvSpPr>
          <p:nvPr/>
        </p:nvSpPr>
        <p:spPr bwMode="auto">
          <a:xfrm>
            <a:off x="4081462" y="2616201"/>
            <a:ext cx="649288" cy="663575"/>
          </a:xfrm>
          <a:prstGeom prst="ellipse">
            <a:avLst/>
          </a:prstGeom>
          <a:solidFill>
            <a:srgbClr val="FF6699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82951" name="Oval 5"/>
          <p:cNvSpPr>
            <a:spLocks noChangeArrowheads="1"/>
          </p:cNvSpPr>
          <p:nvPr/>
        </p:nvSpPr>
        <p:spPr bwMode="auto">
          <a:xfrm>
            <a:off x="5640387" y="4143376"/>
            <a:ext cx="649288" cy="663575"/>
          </a:xfrm>
          <a:prstGeom prst="ellipse">
            <a:avLst/>
          </a:prstGeom>
          <a:solidFill>
            <a:srgbClr val="66FF99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sz="2400">
                <a:latin typeface="Times New Roman" pitchFamily="18" charset="0"/>
              </a:rPr>
              <a:t>3</a:t>
            </a:r>
          </a:p>
        </p:txBody>
      </p:sp>
      <p:sp>
        <p:nvSpPr>
          <p:cNvPr id="82952" name="Oval 6"/>
          <p:cNvSpPr>
            <a:spLocks noChangeArrowheads="1"/>
          </p:cNvSpPr>
          <p:nvPr/>
        </p:nvSpPr>
        <p:spPr bwMode="auto">
          <a:xfrm>
            <a:off x="5640387" y="5737226"/>
            <a:ext cx="649288" cy="663575"/>
          </a:xfrm>
          <a:prstGeom prst="ellipse">
            <a:avLst/>
          </a:prstGeom>
          <a:solidFill>
            <a:srgbClr val="66FF99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315399" name="Oval 7"/>
          <p:cNvSpPr>
            <a:spLocks noChangeArrowheads="1"/>
          </p:cNvSpPr>
          <p:nvPr/>
        </p:nvSpPr>
        <p:spPr bwMode="auto">
          <a:xfrm>
            <a:off x="6938962" y="3213101"/>
            <a:ext cx="649288" cy="665163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315400" name="Oval 8"/>
          <p:cNvSpPr>
            <a:spLocks noChangeArrowheads="1"/>
          </p:cNvSpPr>
          <p:nvPr/>
        </p:nvSpPr>
        <p:spPr bwMode="auto">
          <a:xfrm>
            <a:off x="6873876" y="5138738"/>
            <a:ext cx="649287" cy="665162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82955" name="Oval 9"/>
          <p:cNvSpPr>
            <a:spLocks noChangeArrowheads="1"/>
          </p:cNvSpPr>
          <p:nvPr/>
        </p:nvSpPr>
        <p:spPr bwMode="auto">
          <a:xfrm>
            <a:off x="3951287" y="4740276"/>
            <a:ext cx="649288" cy="665163"/>
          </a:xfrm>
          <a:prstGeom prst="ellipse">
            <a:avLst/>
          </a:prstGeom>
          <a:solidFill>
            <a:srgbClr val="FF6699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82956" name="Oval 10"/>
          <p:cNvSpPr>
            <a:spLocks noChangeArrowheads="1"/>
          </p:cNvSpPr>
          <p:nvPr/>
        </p:nvSpPr>
        <p:spPr bwMode="auto">
          <a:xfrm>
            <a:off x="8367713" y="2482851"/>
            <a:ext cx="714375" cy="796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sz="2400" i="1">
                <a:latin typeface="Times New Roman" pitchFamily="18" charset="0"/>
              </a:rPr>
              <a:t>0</a:t>
            </a:r>
          </a:p>
        </p:txBody>
      </p:sp>
      <p:sp>
        <p:nvSpPr>
          <p:cNvPr id="82957" name="Oval 11"/>
          <p:cNvSpPr>
            <a:spLocks noChangeArrowheads="1"/>
          </p:cNvSpPr>
          <p:nvPr/>
        </p:nvSpPr>
        <p:spPr bwMode="auto">
          <a:xfrm>
            <a:off x="8302625" y="5603876"/>
            <a:ext cx="779462" cy="796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sz="2400" i="1">
                <a:latin typeface="Times New Roman" pitchFamily="18" charset="0"/>
              </a:rPr>
              <a:t>1</a:t>
            </a:r>
          </a:p>
        </p:txBody>
      </p:sp>
      <p:sp>
        <p:nvSpPr>
          <p:cNvPr id="82958" name="Line 13"/>
          <p:cNvSpPr>
            <a:spLocks noChangeShapeType="1"/>
          </p:cNvSpPr>
          <p:nvPr/>
        </p:nvSpPr>
        <p:spPr bwMode="auto">
          <a:xfrm>
            <a:off x="2976563" y="4275138"/>
            <a:ext cx="974725" cy="665162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9" name="Line 14"/>
          <p:cNvSpPr>
            <a:spLocks noChangeShapeType="1"/>
          </p:cNvSpPr>
          <p:nvPr/>
        </p:nvSpPr>
        <p:spPr bwMode="auto">
          <a:xfrm flipV="1">
            <a:off x="2976562" y="3014663"/>
            <a:ext cx="1104900" cy="73025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60" name="Line 15"/>
          <p:cNvSpPr>
            <a:spLocks noChangeShapeType="1"/>
          </p:cNvSpPr>
          <p:nvPr/>
        </p:nvSpPr>
        <p:spPr bwMode="auto">
          <a:xfrm flipV="1">
            <a:off x="4535487" y="4608514"/>
            <a:ext cx="1104900" cy="331787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61" name="Line 16"/>
          <p:cNvSpPr>
            <a:spLocks noChangeShapeType="1"/>
          </p:cNvSpPr>
          <p:nvPr/>
        </p:nvSpPr>
        <p:spPr bwMode="auto">
          <a:xfrm>
            <a:off x="4535487" y="5205413"/>
            <a:ext cx="1104900" cy="73025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09" name="Line 17"/>
          <p:cNvSpPr>
            <a:spLocks noChangeShapeType="1"/>
          </p:cNvSpPr>
          <p:nvPr/>
        </p:nvSpPr>
        <p:spPr bwMode="auto">
          <a:xfrm flipV="1">
            <a:off x="6159500" y="3744914"/>
            <a:ext cx="844550" cy="465137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10" name="Line 18"/>
          <p:cNvSpPr>
            <a:spLocks noChangeShapeType="1"/>
          </p:cNvSpPr>
          <p:nvPr/>
        </p:nvSpPr>
        <p:spPr bwMode="auto">
          <a:xfrm>
            <a:off x="6224588" y="4673600"/>
            <a:ext cx="714375" cy="598488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64" name="Text Box 19"/>
          <p:cNvSpPr txBox="1">
            <a:spLocks noChangeArrowheads="1"/>
          </p:cNvSpPr>
          <p:nvPr/>
        </p:nvSpPr>
        <p:spPr bwMode="auto">
          <a:xfrm>
            <a:off x="2706688" y="2927350"/>
            <a:ext cx="155892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lnSpc>
                <a:spcPct val="70000"/>
              </a:lnSpc>
              <a:spcBef>
                <a:spcPct val="50000"/>
              </a:spcBef>
            </a:pPr>
            <a:r>
              <a:rPr lang="en-US" sz="2000">
                <a:solidFill>
                  <a:srgbClr val="FF6699"/>
                </a:solidFill>
                <a:latin typeface="Times New Roman" pitchFamily="18" charset="0"/>
              </a:rPr>
              <a:t>Other investments = No</a:t>
            </a:r>
          </a:p>
        </p:txBody>
      </p:sp>
      <p:sp>
        <p:nvSpPr>
          <p:cNvPr id="82965" name="Text Box 20"/>
          <p:cNvSpPr txBox="1">
            <a:spLocks noChangeArrowheads="1"/>
          </p:cNvSpPr>
          <p:nvPr/>
        </p:nvSpPr>
        <p:spPr bwMode="auto">
          <a:xfrm>
            <a:off x="2630488" y="4594225"/>
            <a:ext cx="15589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FF6699"/>
                </a:solidFill>
                <a:latin typeface="Times New Roman" pitchFamily="18" charset="0"/>
              </a:rPr>
              <a:t>Other investments = Yes</a:t>
            </a:r>
          </a:p>
        </p:txBody>
      </p:sp>
      <p:sp>
        <p:nvSpPr>
          <p:cNvPr id="82966" name="Text Box 21"/>
          <p:cNvSpPr txBox="1">
            <a:spLocks noChangeArrowheads="1"/>
          </p:cNvSpPr>
          <p:nvPr/>
        </p:nvSpPr>
        <p:spPr bwMode="auto">
          <a:xfrm>
            <a:off x="4570413" y="3505201"/>
            <a:ext cx="130016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lnSpc>
                <a:spcPct val="90000"/>
              </a:lnSpc>
              <a:spcBef>
                <a:spcPct val="50000"/>
              </a:spcBef>
            </a:pPr>
            <a:r>
              <a:rPr lang="en-US" sz="2000">
                <a:solidFill>
                  <a:srgbClr val="00CC00"/>
                </a:solidFill>
                <a:latin typeface="Times New Roman" pitchFamily="18" charset="0"/>
              </a:rPr>
              <a:t>Balance between $1 and $445</a:t>
            </a:r>
          </a:p>
        </p:txBody>
      </p:sp>
      <p:sp>
        <p:nvSpPr>
          <p:cNvPr id="82967" name="Text Box 22"/>
          <p:cNvSpPr txBox="1">
            <a:spLocks noChangeArrowheads="1"/>
          </p:cNvSpPr>
          <p:nvPr/>
        </p:nvSpPr>
        <p:spPr bwMode="auto">
          <a:xfrm>
            <a:off x="4113212" y="5410200"/>
            <a:ext cx="1104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lnSpc>
                <a:spcPct val="90000"/>
              </a:lnSpc>
              <a:spcBef>
                <a:spcPct val="50000"/>
              </a:spcBef>
            </a:pPr>
            <a:r>
              <a:rPr lang="en-US" sz="2000">
                <a:solidFill>
                  <a:srgbClr val="00CC00"/>
                </a:solidFill>
                <a:latin typeface="Times New Roman" pitchFamily="18" charset="0"/>
              </a:rPr>
              <a:t>Balance&gt; $445</a:t>
            </a:r>
          </a:p>
        </p:txBody>
      </p:sp>
      <p:sp>
        <p:nvSpPr>
          <p:cNvPr id="315415" name="Text Box 23"/>
          <p:cNvSpPr txBox="1">
            <a:spLocks noChangeArrowheads="1"/>
          </p:cNvSpPr>
          <p:nvPr/>
        </p:nvSpPr>
        <p:spPr bwMode="auto">
          <a:xfrm>
            <a:off x="5640388" y="4956176"/>
            <a:ext cx="144462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  <a:latin typeface="Times New Roman" pitchFamily="18" charset="0"/>
              </a:rPr>
              <a:t>Bank account=Yes</a:t>
            </a:r>
          </a:p>
        </p:txBody>
      </p:sp>
      <p:sp>
        <p:nvSpPr>
          <p:cNvPr id="315416" name="Text Box 24"/>
          <p:cNvSpPr txBox="1">
            <a:spLocks noChangeArrowheads="1"/>
          </p:cNvSpPr>
          <p:nvPr/>
        </p:nvSpPr>
        <p:spPr bwMode="auto">
          <a:xfrm>
            <a:off x="5561012" y="3276600"/>
            <a:ext cx="14684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  <a:latin typeface="Times New Roman" pitchFamily="18" charset="0"/>
              </a:rPr>
              <a:t>Bank account=No</a:t>
            </a:r>
          </a:p>
        </p:txBody>
      </p:sp>
      <p:sp>
        <p:nvSpPr>
          <p:cNvPr id="82970" name="Text Box 25"/>
          <p:cNvSpPr txBox="1">
            <a:spLocks noChangeArrowheads="1"/>
          </p:cNvSpPr>
          <p:nvPr/>
        </p:nvSpPr>
        <p:spPr bwMode="auto">
          <a:xfrm>
            <a:off x="3808412" y="1739901"/>
            <a:ext cx="201295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lnSpc>
                <a:spcPct val="60000"/>
              </a:lnSpc>
              <a:spcBef>
                <a:spcPct val="50000"/>
              </a:spcBef>
            </a:pPr>
            <a:r>
              <a:rPr lang="en-US" sz="2000" b="1">
                <a:solidFill>
                  <a:srgbClr val="FF6699"/>
                </a:solidFill>
                <a:latin typeface="Times New Roman" pitchFamily="18" charset="0"/>
              </a:rPr>
              <a:t>Layer 1</a:t>
            </a:r>
          </a:p>
          <a:p>
            <a:pPr algn="l" rtl="0">
              <a:lnSpc>
                <a:spcPct val="60000"/>
              </a:lnSpc>
              <a:spcBef>
                <a:spcPct val="50000"/>
              </a:spcBef>
            </a:pPr>
            <a:r>
              <a:rPr lang="en-US" sz="2000" b="1">
                <a:solidFill>
                  <a:srgbClr val="FF6699"/>
                </a:solidFill>
                <a:latin typeface="Times New Roman" pitchFamily="18" charset="0"/>
              </a:rPr>
              <a:t>(Other investments )</a:t>
            </a:r>
          </a:p>
        </p:txBody>
      </p:sp>
      <p:sp>
        <p:nvSpPr>
          <p:cNvPr id="82971" name="Text Box 26"/>
          <p:cNvSpPr txBox="1">
            <a:spLocks noChangeArrowheads="1"/>
          </p:cNvSpPr>
          <p:nvPr/>
        </p:nvSpPr>
        <p:spPr bwMode="auto">
          <a:xfrm>
            <a:off x="5374333" y="1700809"/>
            <a:ext cx="18827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00CC00"/>
                </a:solidFill>
                <a:latin typeface="Times New Roman" pitchFamily="18" charset="0"/>
              </a:rPr>
              <a:t>Layer 2</a:t>
            </a:r>
          </a:p>
          <a:p>
            <a:pPr algn="l" rtl="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00CC00"/>
                </a:solidFill>
                <a:latin typeface="Times New Roman" pitchFamily="18" charset="0"/>
              </a:rPr>
              <a:t>(Balance)</a:t>
            </a:r>
          </a:p>
        </p:txBody>
      </p:sp>
      <p:sp>
        <p:nvSpPr>
          <p:cNvPr id="315419" name="Text Box 27"/>
          <p:cNvSpPr txBox="1">
            <a:spLocks noChangeArrowheads="1"/>
          </p:cNvSpPr>
          <p:nvPr/>
        </p:nvSpPr>
        <p:spPr bwMode="auto">
          <a:xfrm>
            <a:off x="6832600" y="1702884"/>
            <a:ext cx="1884362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hlink"/>
                </a:solidFill>
                <a:latin typeface="Times New Roman" pitchFamily="18" charset="0"/>
              </a:rPr>
              <a:t>Layer 3</a:t>
            </a:r>
          </a:p>
          <a:p>
            <a:pPr algn="l" rtl="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hlink"/>
                </a:solidFill>
                <a:latin typeface="Times New Roman" pitchFamily="18" charset="0"/>
              </a:rPr>
              <a:t>(Bank Account)</a:t>
            </a:r>
          </a:p>
        </p:txBody>
      </p:sp>
      <p:sp>
        <p:nvSpPr>
          <p:cNvPr id="82973" name="Line 28"/>
          <p:cNvSpPr>
            <a:spLocks noChangeShapeType="1"/>
          </p:cNvSpPr>
          <p:nvPr/>
        </p:nvSpPr>
        <p:spPr bwMode="auto">
          <a:xfrm>
            <a:off x="4730750" y="2881313"/>
            <a:ext cx="36369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74" name="Line 29"/>
          <p:cNvSpPr>
            <a:spLocks noChangeShapeType="1"/>
          </p:cNvSpPr>
          <p:nvPr/>
        </p:nvSpPr>
        <p:spPr bwMode="auto">
          <a:xfrm>
            <a:off x="4665662" y="3146426"/>
            <a:ext cx="3767138" cy="25241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79" name="Line 34"/>
          <p:cNvSpPr>
            <a:spLocks noChangeShapeType="1"/>
          </p:cNvSpPr>
          <p:nvPr/>
        </p:nvSpPr>
        <p:spPr bwMode="auto">
          <a:xfrm flipV="1">
            <a:off x="6224588" y="3081338"/>
            <a:ext cx="2208213" cy="2787650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80" name="Line 35"/>
          <p:cNvSpPr>
            <a:spLocks noChangeShapeType="1"/>
          </p:cNvSpPr>
          <p:nvPr/>
        </p:nvSpPr>
        <p:spPr bwMode="auto">
          <a:xfrm>
            <a:off x="6289675" y="6069013"/>
            <a:ext cx="2012950" cy="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81" name="AutoShape 36"/>
          <p:cNvSpPr>
            <a:spLocks noChangeArrowheads="1"/>
          </p:cNvSpPr>
          <p:nvPr/>
        </p:nvSpPr>
        <p:spPr bwMode="auto">
          <a:xfrm>
            <a:off x="1751012" y="2438400"/>
            <a:ext cx="1143000" cy="533400"/>
          </a:xfrm>
          <a:prstGeom prst="wedgeRoundRectCallout">
            <a:avLst>
              <a:gd name="adj1" fmla="val 18611"/>
              <a:gd name="adj2" fmla="val 184819"/>
              <a:gd name="adj3" fmla="val 16667"/>
            </a:avLst>
          </a:prstGeom>
          <a:solidFill>
            <a:srgbClr val="FFFF99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000">
                <a:solidFill>
                  <a:schemeClr val="hlink"/>
                </a:solidFill>
                <a:latin typeface="Times New Roman" pitchFamily="18" charset="0"/>
              </a:rPr>
              <a:t>Root node</a:t>
            </a:r>
          </a:p>
        </p:txBody>
      </p:sp>
      <p:sp>
        <p:nvSpPr>
          <p:cNvPr id="82982" name="AutoShape 37"/>
          <p:cNvSpPr>
            <a:spLocks noChangeArrowheads="1"/>
          </p:cNvSpPr>
          <p:nvPr/>
        </p:nvSpPr>
        <p:spPr bwMode="auto">
          <a:xfrm>
            <a:off x="1827212" y="5638800"/>
            <a:ext cx="1905000" cy="457200"/>
          </a:xfrm>
          <a:prstGeom prst="wedgeRoundRectCallout">
            <a:avLst>
              <a:gd name="adj1" fmla="val 67083"/>
              <a:gd name="adj2" fmla="val -122569"/>
              <a:gd name="adj3" fmla="val 16667"/>
            </a:avLst>
          </a:prstGeom>
          <a:solidFill>
            <a:srgbClr val="FFFF99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000">
                <a:solidFill>
                  <a:schemeClr val="hlink"/>
                </a:solidFill>
                <a:latin typeface="Times New Roman" pitchFamily="18" charset="0"/>
              </a:rPr>
              <a:t>Hidden node</a:t>
            </a:r>
          </a:p>
        </p:txBody>
      </p:sp>
      <p:sp>
        <p:nvSpPr>
          <p:cNvPr id="82983" name="Text Box 39"/>
          <p:cNvSpPr txBox="1">
            <a:spLocks noChangeArrowheads="1"/>
          </p:cNvSpPr>
          <p:nvPr/>
        </p:nvSpPr>
        <p:spPr bwMode="auto">
          <a:xfrm>
            <a:off x="4924425" y="3081338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-0.089</a:t>
            </a:r>
          </a:p>
        </p:txBody>
      </p:sp>
      <p:sp>
        <p:nvSpPr>
          <p:cNvPr id="82984" name="Text Box 40"/>
          <p:cNvSpPr txBox="1">
            <a:spLocks noChangeArrowheads="1"/>
          </p:cNvSpPr>
          <p:nvPr/>
        </p:nvSpPr>
        <p:spPr bwMode="auto">
          <a:xfrm>
            <a:off x="5054600" y="2549526"/>
            <a:ext cx="10398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0.3303</a:t>
            </a:r>
          </a:p>
        </p:txBody>
      </p:sp>
      <p:sp>
        <p:nvSpPr>
          <p:cNvPr id="82985" name="Text Box 41"/>
          <p:cNvSpPr txBox="1">
            <a:spLocks noChangeArrowheads="1"/>
          </p:cNvSpPr>
          <p:nvPr/>
        </p:nvSpPr>
        <p:spPr bwMode="auto">
          <a:xfrm>
            <a:off x="5768975" y="5338763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>
                <a:solidFill>
                  <a:srgbClr val="00CC00"/>
                </a:solidFill>
                <a:latin typeface="Times New Roman" pitchFamily="18" charset="0"/>
              </a:rPr>
              <a:t>-0.02</a:t>
            </a:r>
          </a:p>
        </p:txBody>
      </p:sp>
      <p:sp>
        <p:nvSpPr>
          <p:cNvPr id="82986" name="Text Box 42"/>
          <p:cNvSpPr txBox="1">
            <a:spLocks noChangeArrowheads="1"/>
          </p:cNvSpPr>
          <p:nvPr/>
        </p:nvSpPr>
        <p:spPr bwMode="auto">
          <a:xfrm>
            <a:off x="6289675" y="5670551"/>
            <a:ext cx="116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b="1">
                <a:solidFill>
                  <a:srgbClr val="00CC00"/>
                </a:solidFill>
                <a:latin typeface="Times New Roman" pitchFamily="18" charset="0"/>
              </a:rPr>
              <a:t>0.2106</a:t>
            </a:r>
          </a:p>
        </p:txBody>
      </p:sp>
      <p:sp>
        <p:nvSpPr>
          <p:cNvPr id="82991" name="Text Box 47"/>
          <p:cNvSpPr txBox="1">
            <a:spLocks noChangeArrowheads="1"/>
          </p:cNvSpPr>
          <p:nvPr/>
        </p:nvSpPr>
        <p:spPr bwMode="auto">
          <a:xfrm>
            <a:off x="9142412" y="2667001"/>
            <a:ext cx="990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Reject</a:t>
            </a:r>
          </a:p>
        </p:txBody>
      </p:sp>
      <p:sp>
        <p:nvSpPr>
          <p:cNvPr id="82992" name="Text Box 48"/>
          <p:cNvSpPr txBox="1">
            <a:spLocks noChangeArrowheads="1"/>
          </p:cNvSpPr>
          <p:nvPr/>
        </p:nvSpPr>
        <p:spPr bwMode="auto">
          <a:xfrm>
            <a:off x="9218612" y="57912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Accept</a:t>
            </a:r>
          </a:p>
        </p:txBody>
      </p:sp>
      <p:sp>
        <p:nvSpPr>
          <p:cNvPr id="82993" name="AutoShape 49"/>
          <p:cNvSpPr>
            <a:spLocks noChangeArrowheads="1"/>
          </p:cNvSpPr>
          <p:nvPr/>
        </p:nvSpPr>
        <p:spPr bwMode="auto">
          <a:xfrm>
            <a:off x="8837612" y="1143000"/>
            <a:ext cx="1524000" cy="838200"/>
          </a:xfrm>
          <a:prstGeom prst="wedgeRoundRectCallout">
            <a:avLst>
              <a:gd name="adj1" fmla="val -36977"/>
              <a:gd name="adj2" fmla="val 108903"/>
              <a:gd name="adj3" fmla="val 16667"/>
            </a:avLst>
          </a:prstGeom>
          <a:solidFill>
            <a:srgbClr val="FFFF99"/>
          </a:solidFill>
          <a:ln w="9525" algn="ctr">
            <a:solidFill>
              <a:schemeClr val="hlink"/>
            </a:solidFill>
            <a:miter lim="800000"/>
            <a:headEnd/>
            <a:tailEnd/>
          </a:ln>
        </p:spPr>
        <p:txBody>
          <a:bodyPr anchor="ctr"/>
          <a:lstStyle/>
          <a:p>
            <a:pPr algn="ctr" rtl="0" eaLnBrk="0" hangingPunct="0"/>
            <a:r>
              <a:rPr lang="en-US" sz="2000" b="1" dirty="0">
                <a:latin typeface="Times New Roman" pitchFamily="18" charset="0"/>
              </a:rPr>
              <a:t>Target layer</a:t>
            </a:r>
          </a:p>
          <a:p>
            <a:pPr algn="ctr" rtl="0" eaLnBrk="0" hangingPunct="0"/>
            <a:r>
              <a:rPr lang="en-US" sz="2000" b="1" dirty="0">
                <a:latin typeface="Times New Roman" pitchFamily="18" charset="0"/>
              </a:rPr>
              <a:t>(Class)</a:t>
            </a:r>
          </a:p>
        </p:txBody>
      </p:sp>
      <p:sp>
        <p:nvSpPr>
          <p:cNvPr id="82994" name="Rectangle 50"/>
          <p:cNvSpPr>
            <a:spLocks noChangeArrowheads="1"/>
          </p:cNvSpPr>
          <p:nvPr/>
        </p:nvSpPr>
        <p:spPr bwMode="auto">
          <a:xfrm>
            <a:off x="1566863" y="1219201"/>
            <a:ext cx="732412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rtl="0" eaLnBrk="0" hangingPunct="0"/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</a:rPr>
              <a:t>Iteration No. 3: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</a:rPr>
              <a:t>three input attributes, three hidden layers</a:t>
            </a:r>
          </a:p>
        </p:txBody>
      </p:sp>
    </p:spTree>
    <p:extLst>
      <p:ext uri="{BB962C8B-B14F-4D97-AF65-F5344CB8AC3E}">
        <p14:creationId xmlns:p14="http://schemas.microsoft.com/office/powerpoint/2010/main" val="277693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9" grpId="0" animBg="1"/>
      <p:bldP spid="315400" grpId="0" animBg="1"/>
      <p:bldP spid="315409" grpId="0" animBg="1"/>
      <p:bldP spid="315410" grpId="0" animBg="1"/>
      <p:bldP spid="315415" grpId="0"/>
      <p:bldP spid="315416" grpId="0"/>
      <p:bldP spid="315419" grpId="0"/>
      <p:bldP spid="82979" grpId="0" animBg="1"/>
      <p:bldP spid="82980" grpId="0" animBg="1"/>
      <p:bldP spid="82985" grpId="0"/>
      <p:bldP spid="8298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4AB9-1B24-428A-BB47-A4323AA16506}" type="slidenum">
              <a:rPr lang="he-IL"/>
              <a:pPr/>
              <a:t>19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2" y="304800"/>
            <a:ext cx="9601200" cy="96520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IFN: Example 1 - Credit Dataset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Layer 3</a:t>
            </a: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3198812" y="1752600"/>
          <a:ext cx="5253038" cy="433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Worksheet" r:id="rId4" imgW="4488840" imgH="3701160" progId="Excel.Sheet.8">
                  <p:embed/>
                </p:oleObj>
              </mc:Choice>
              <mc:Fallback>
                <p:oleObj name="Worksheet" r:id="rId4" imgW="4488840" imgH="3701160" progId="Excel.Sheet.8">
                  <p:embed/>
                  <p:pic>
                    <p:nvPicPr>
                      <p:cNvPr id="34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2" y="1752600"/>
                        <a:ext cx="5253038" cy="4330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תמונה 5" descr="stop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37612" y="3948414"/>
            <a:ext cx="1594048" cy="21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36990" y="457200"/>
            <a:ext cx="9601200" cy="762000"/>
          </a:xfrm>
        </p:spPr>
        <p:txBody>
          <a:bodyPr>
            <a:normAutofit/>
          </a:bodyPr>
          <a:lstStyle/>
          <a:p>
            <a:r>
              <a:rPr lang="en-US" b="1" dirty="0"/>
              <a:t>IFN </a:t>
            </a:r>
            <a:r>
              <a:rPr lang="en-US" b="1" dirty="0" smtClean="0"/>
              <a:t>- Network </a:t>
            </a:r>
            <a:r>
              <a:rPr lang="en-US" b="1" dirty="0"/>
              <a:t>Construction Procedure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22691" y="1600200"/>
            <a:ext cx="9829798" cy="4191000"/>
          </a:xfrm>
        </p:spPr>
        <p:txBody>
          <a:bodyPr>
            <a:normAutofit/>
          </a:bodyPr>
          <a:lstStyle/>
          <a:p>
            <a:pPr algn="r" rt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IFN</a:t>
            </a:r>
            <a:r>
              <a:rPr lang="he-I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מייצר מודל של רשת נוירונים. </a:t>
            </a:r>
          </a:p>
          <a:p>
            <a:pPr algn="r" rtl="1"/>
            <a:r>
              <a:rPr lang="he-I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האלגוריתם מבצע גיזום מוקדם.</a:t>
            </a:r>
          </a:p>
          <a:p>
            <a:pPr algn="r" rtl="1"/>
            <a:r>
              <a:rPr lang="he-I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בכל אחת מהרמות השונות של הרשת יש התחשבות בכל התצפיות ב-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he-I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r" rtl="1"/>
            <a:r>
              <a:rPr lang="he-I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כל רמה ברשת תפוצל לפי תכונה אחת בלבד.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A588-9BEB-4C01-9003-6111E9FE7306}" type="slidenum">
              <a:rPr lang="he-IL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4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0DA2-844A-42FE-882E-2B15B79C1609}" type="slidenum">
              <a:rPr lang="he-IL"/>
              <a:pPr/>
              <a:t>20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2412" y="188913"/>
            <a:ext cx="9144000" cy="1066800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- Credit Approval Dataset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Info-Fuzzy Network (IFN)</a:t>
            </a:r>
          </a:p>
        </p:txBody>
      </p:sp>
      <p:grpSp>
        <p:nvGrpSpPr>
          <p:cNvPr id="35889" name="Group 49"/>
          <p:cNvGrpSpPr>
            <a:grpSpLocks/>
          </p:cNvGrpSpPr>
          <p:nvPr/>
        </p:nvGrpSpPr>
        <p:grpSpPr bwMode="auto">
          <a:xfrm>
            <a:off x="1751012" y="1281115"/>
            <a:ext cx="9023350" cy="5245101"/>
            <a:chOff x="144" y="968"/>
            <a:chExt cx="5684" cy="3304"/>
          </a:xfrm>
        </p:grpSpPr>
        <p:sp>
          <p:nvSpPr>
            <p:cNvPr id="35843" name="Oval 3"/>
            <p:cNvSpPr>
              <a:spLocks noChangeArrowheads="1"/>
            </p:cNvSpPr>
            <p:nvPr/>
          </p:nvSpPr>
          <p:spPr bwMode="auto">
            <a:xfrm>
              <a:off x="589" y="2317"/>
              <a:ext cx="409" cy="418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rtl="0"/>
              <a:r>
                <a:rPr lang="en-US" sz="2400">
                  <a:solidFill>
                    <a:schemeClr val="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5844" name="Oval 4"/>
            <p:cNvSpPr>
              <a:spLocks noChangeArrowheads="1"/>
            </p:cNvSpPr>
            <p:nvPr/>
          </p:nvSpPr>
          <p:spPr bwMode="auto">
            <a:xfrm>
              <a:off x="1612" y="1648"/>
              <a:ext cx="409" cy="418"/>
            </a:xfrm>
            <a:prstGeom prst="ellipse">
              <a:avLst/>
            </a:prstGeom>
            <a:solidFill>
              <a:srgbClr val="FF6699"/>
            </a:solidFill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rtl="0"/>
              <a:r>
                <a:rPr 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845" name="Oval 5"/>
            <p:cNvSpPr>
              <a:spLocks noChangeArrowheads="1"/>
            </p:cNvSpPr>
            <p:nvPr/>
          </p:nvSpPr>
          <p:spPr bwMode="auto">
            <a:xfrm>
              <a:off x="2594" y="2610"/>
              <a:ext cx="409" cy="418"/>
            </a:xfrm>
            <a:prstGeom prst="ellipse">
              <a:avLst/>
            </a:prstGeom>
            <a:solidFill>
              <a:srgbClr val="66FF99"/>
            </a:solidFill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rtl="0"/>
              <a:r>
                <a:rPr lang="en-US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5846" name="Oval 6"/>
            <p:cNvSpPr>
              <a:spLocks noChangeArrowheads="1"/>
            </p:cNvSpPr>
            <p:nvPr/>
          </p:nvSpPr>
          <p:spPr bwMode="auto">
            <a:xfrm>
              <a:off x="2594" y="3614"/>
              <a:ext cx="409" cy="418"/>
            </a:xfrm>
            <a:prstGeom prst="ellipse">
              <a:avLst/>
            </a:prstGeom>
            <a:solidFill>
              <a:srgbClr val="66FF99"/>
            </a:solidFill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rtl="0"/>
              <a:r>
                <a:rPr 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5847" name="Oval 7"/>
            <p:cNvSpPr>
              <a:spLocks noChangeArrowheads="1"/>
            </p:cNvSpPr>
            <p:nvPr/>
          </p:nvSpPr>
          <p:spPr bwMode="auto">
            <a:xfrm>
              <a:off x="3412" y="2024"/>
              <a:ext cx="409" cy="419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rtl="0"/>
              <a:r>
                <a:rPr lang="en-US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5848" name="Oval 8"/>
            <p:cNvSpPr>
              <a:spLocks noChangeArrowheads="1"/>
            </p:cNvSpPr>
            <p:nvPr/>
          </p:nvSpPr>
          <p:spPr bwMode="auto">
            <a:xfrm>
              <a:off x="3371" y="3237"/>
              <a:ext cx="409" cy="419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rtl="0"/>
              <a:r>
                <a:rPr lang="en-US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5849" name="Oval 9"/>
            <p:cNvSpPr>
              <a:spLocks noChangeArrowheads="1"/>
            </p:cNvSpPr>
            <p:nvPr/>
          </p:nvSpPr>
          <p:spPr bwMode="auto">
            <a:xfrm>
              <a:off x="1530" y="2986"/>
              <a:ext cx="409" cy="419"/>
            </a:xfrm>
            <a:prstGeom prst="ellipse">
              <a:avLst/>
            </a:prstGeom>
            <a:solidFill>
              <a:srgbClr val="FF6699"/>
            </a:solidFill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rtl="0"/>
              <a:r>
                <a:rPr lang="en-US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5850" name="Oval 10"/>
            <p:cNvSpPr>
              <a:spLocks noChangeArrowheads="1"/>
            </p:cNvSpPr>
            <p:nvPr/>
          </p:nvSpPr>
          <p:spPr bwMode="auto">
            <a:xfrm>
              <a:off x="4312" y="1564"/>
              <a:ext cx="450" cy="502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rtl="0"/>
              <a:r>
                <a:rPr lang="en-US" sz="2400" i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5851" name="Oval 11"/>
            <p:cNvSpPr>
              <a:spLocks noChangeArrowheads="1"/>
            </p:cNvSpPr>
            <p:nvPr/>
          </p:nvSpPr>
          <p:spPr bwMode="auto">
            <a:xfrm>
              <a:off x="4271" y="3530"/>
              <a:ext cx="491" cy="502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rtl="0"/>
              <a:r>
                <a:rPr lang="en-US" sz="2400" i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852" name="Text Box 12"/>
            <p:cNvSpPr txBox="1">
              <a:spLocks noChangeArrowheads="1"/>
            </p:cNvSpPr>
            <p:nvPr/>
          </p:nvSpPr>
          <p:spPr bwMode="auto">
            <a:xfrm>
              <a:off x="4533" y="968"/>
              <a:ext cx="1023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000" b="1" i="1" dirty="0">
                  <a:solidFill>
                    <a:srgbClr val="00CCFF"/>
                  </a:solidFill>
                  <a:latin typeface="Times New Roman" pitchFamily="18" charset="0"/>
                </a:rPr>
                <a:t>Target layer</a:t>
              </a:r>
            </a:p>
            <a:p>
              <a:pPr algn="l" rtl="0">
                <a:spcBef>
                  <a:spcPct val="50000"/>
                </a:spcBef>
              </a:pPr>
              <a:r>
                <a:rPr lang="en-US" sz="2000" b="1" i="1" dirty="0">
                  <a:solidFill>
                    <a:srgbClr val="00CCFF"/>
                  </a:solidFill>
                  <a:latin typeface="Times New Roman" pitchFamily="18" charset="0"/>
                </a:rPr>
                <a:t>(Class)</a:t>
              </a:r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>
              <a:off x="916" y="2693"/>
              <a:ext cx="614" cy="419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54" name="Line 14"/>
            <p:cNvSpPr>
              <a:spLocks noChangeShapeType="1"/>
            </p:cNvSpPr>
            <p:nvPr/>
          </p:nvSpPr>
          <p:spPr bwMode="auto">
            <a:xfrm flipV="1">
              <a:off x="916" y="1899"/>
              <a:ext cx="696" cy="46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 flipV="1">
              <a:off x="1898" y="2903"/>
              <a:ext cx="696" cy="209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56" name="Line 16"/>
            <p:cNvSpPr>
              <a:spLocks noChangeShapeType="1"/>
            </p:cNvSpPr>
            <p:nvPr/>
          </p:nvSpPr>
          <p:spPr bwMode="auto">
            <a:xfrm>
              <a:off x="1898" y="3279"/>
              <a:ext cx="696" cy="46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 flipV="1">
              <a:off x="2921" y="2359"/>
              <a:ext cx="532" cy="29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>
              <a:off x="2962" y="2944"/>
              <a:ext cx="450" cy="37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59" name="Text Box 19"/>
            <p:cNvSpPr txBox="1">
              <a:spLocks noChangeArrowheads="1"/>
            </p:cNvSpPr>
            <p:nvPr/>
          </p:nvSpPr>
          <p:spPr bwMode="auto">
            <a:xfrm>
              <a:off x="746" y="1844"/>
              <a:ext cx="982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>
                  <a:solidFill>
                    <a:srgbClr val="FF6699"/>
                  </a:solidFill>
                  <a:latin typeface="Times New Roman" pitchFamily="18" charset="0"/>
                </a:rPr>
                <a:t>Other investments = No</a:t>
              </a:r>
            </a:p>
          </p:txBody>
        </p:sp>
        <p:sp>
          <p:nvSpPr>
            <p:cNvPr id="35860" name="Text Box 20"/>
            <p:cNvSpPr txBox="1">
              <a:spLocks noChangeArrowheads="1"/>
            </p:cNvSpPr>
            <p:nvPr/>
          </p:nvSpPr>
          <p:spPr bwMode="auto">
            <a:xfrm>
              <a:off x="698" y="2894"/>
              <a:ext cx="982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>
                  <a:solidFill>
                    <a:srgbClr val="FF6699"/>
                  </a:solidFill>
                  <a:latin typeface="Times New Roman" pitchFamily="18" charset="0"/>
                </a:rPr>
                <a:t>Other investments = Yes</a:t>
              </a:r>
            </a:p>
          </p:txBody>
        </p:sp>
        <p:sp>
          <p:nvSpPr>
            <p:cNvPr id="35861" name="Text Box 21"/>
            <p:cNvSpPr txBox="1">
              <a:spLocks noChangeArrowheads="1"/>
            </p:cNvSpPr>
            <p:nvPr/>
          </p:nvSpPr>
          <p:spPr bwMode="auto">
            <a:xfrm>
              <a:off x="1869" y="2304"/>
              <a:ext cx="819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>
                  <a:solidFill>
                    <a:srgbClr val="00CC00"/>
                  </a:solidFill>
                  <a:latin typeface="Times New Roman" pitchFamily="18" charset="0"/>
                </a:rPr>
                <a:t>Balance between $1 and $445</a:t>
              </a:r>
            </a:p>
          </p:txBody>
        </p:sp>
        <p:sp>
          <p:nvSpPr>
            <p:cNvPr id="35862" name="Text Box 22"/>
            <p:cNvSpPr txBox="1">
              <a:spLocks noChangeArrowheads="1"/>
            </p:cNvSpPr>
            <p:nvPr/>
          </p:nvSpPr>
          <p:spPr bwMode="auto">
            <a:xfrm>
              <a:off x="1632" y="3408"/>
              <a:ext cx="69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>
                  <a:solidFill>
                    <a:srgbClr val="00CC00"/>
                  </a:solidFill>
                  <a:latin typeface="Times New Roman" pitchFamily="18" charset="0"/>
                </a:rPr>
                <a:t>Balance&gt; $445</a:t>
              </a:r>
            </a:p>
          </p:txBody>
        </p:sp>
        <p:sp>
          <p:nvSpPr>
            <p:cNvPr id="35863" name="Text Box 23"/>
            <p:cNvSpPr txBox="1">
              <a:spLocks noChangeArrowheads="1"/>
            </p:cNvSpPr>
            <p:nvPr/>
          </p:nvSpPr>
          <p:spPr bwMode="auto">
            <a:xfrm>
              <a:off x="2594" y="3002"/>
              <a:ext cx="910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lnSpc>
                  <a:spcPct val="8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Times New Roman" pitchFamily="18" charset="0"/>
                </a:rPr>
                <a:t>Bank account=Yes</a:t>
              </a:r>
            </a:p>
          </p:txBody>
        </p:sp>
        <p:sp>
          <p:nvSpPr>
            <p:cNvPr id="35864" name="Text Box 24"/>
            <p:cNvSpPr txBox="1">
              <a:spLocks noChangeArrowheads="1"/>
            </p:cNvSpPr>
            <p:nvPr/>
          </p:nvSpPr>
          <p:spPr bwMode="auto">
            <a:xfrm>
              <a:off x="2544" y="2064"/>
              <a:ext cx="92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Times New Roman" pitchFamily="18" charset="0"/>
                </a:rPr>
                <a:t>Bank account=No</a:t>
              </a:r>
            </a:p>
          </p:txBody>
        </p:sp>
        <p:sp>
          <p:nvSpPr>
            <p:cNvPr id="35865" name="Text Box 25"/>
            <p:cNvSpPr txBox="1">
              <a:spLocks noChangeArrowheads="1"/>
            </p:cNvSpPr>
            <p:nvPr/>
          </p:nvSpPr>
          <p:spPr bwMode="auto">
            <a:xfrm>
              <a:off x="1468" y="1056"/>
              <a:ext cx="1268" cy="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1">
                  <a:solidFill>
                    <a:srgbClr val="FF6699"/>
                  </a:solidFill>
                  <a:latin typeface="Times New Roman" pitchFamily="18" charset="0"/>
                </a:rPr>
                <a:t>Layer 1</a:t>
              </a:r>
            </a:p>
            <a:p>
              <a:pPr algn="l" rtl="0"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1">
                  <a:solidFill>
                    <a:srgbClr val="FF6699"/>
                  </a:solidFill>
                  <a:latin typeface="Times New Roman" pitchFamily="18" charset="0"/>
                </a:rPr>
                <a:t>(Other investments )</a:t>
              </a:r>
            </a:p>
          </p:txBody>
        </p:sp>
        <p:sp>
          <p:nvSpPr>
            <p:cNvPr id="35866" name="Text Box 26"/>
            <p:cNvSpPr txBox="1">
              <a:spLocks noChangeArrowheads="1"/>
            </p:cNvSpPr>
            <p:nvPr/>
          </p:nvSpPr>
          <p:spPr bwMode="auto">
            <a:xfrm>
              <a:off x="2462" y="1008"/>
              <a:ext cx="1186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 b="1">
                  <a:solidFill>
                    <a:srgbClr val="00CC00"/>
                  </a:solidFill>
                  <a:latin typeface="Times New Roman" pitchFamily="18" charset="0"/>
                </a:rPr>
                <a:t>Layer 2</a:t>
              </a:r>
            </a:p>
            <a:p>
              <a:pPr algn="l" rtl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 b="1">
                  <a:solidFill>
                    <a:srgbClr val="00CC00"/>
                  </a:solidFill>
                  <a:latin typeface="Times New Roman" pitchFamily="18" charset="0"/>
                </a:rPr>
                <a:t>(Balance)</a:t>
              </a:r>
            </a:p>
          </p:txBody>
        </p:sp>
        <p:sp>
          <p:nvSpPr>
            <p:cNvPr id="35867" name="Text Box 27"/>
            <p:cNvSpPr txBox="1">
              <a:spLocks noChangeArrowheads="1"/>
            </p:cNvSpPr>
            <p:nvPr/>
          </p:nvSpPr>
          <p:spPr bwMode="auto">
            <a:xfrm>
              <a:off x="3334" y="997"/>
              <a:ext cx="1187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 b="1" dirty="0">
                  <a:solidFill>
                    <a:schemeClr val="hlink"/>
                  </a:solidFill>
                  <a:latin typeface="Times New Roman" pitchFamily="18" charset="0"/>
                </a:rPr>
                <a:t>Layer 3</a:t>
              </a:r>
            </a:p>
            <a:p>
              <a:pPr algn="l" rtl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 b="1" dirty="0">
                  <a:solidFill>
                    <a:schemeClr val="hlink"/>
                  </a:solidFill>
                  <a:latin typeface="Times New Roman" pitchFamily="18" charset="0"/>
                </a:rPr>
                <a:t>(Bank Account)</a:t>
              </a:r>
            </a:p>
          </p:txBody>
        </p:sp>
        <p:sp>
          <p:nvSpPr>
            <p:cNvPr id="35868" name="Line 28"/>
            <p:cNvSpPr>
              <a:spLocks noChangeShapeType="1"/>
            </p:cNvSpPr>
            <p:nvPr/>
          </p:nvSpPr>
          <p:spPr bwMode="auto">
            <a:xfrm>
              <a:off x="2021" y="1815"/>
              <a:ext cx="22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69" name="Line 29"/>
            <p:cNvSpPr>
              <a:spLocks noChangeShapeType="1"/>
            </p:cNvSpPr>
            <p:nvPr/>
          </p:nvSpPr>
          <p:spPr bwMode="auto">
            <a:xfrm>
              <a:off x="1980" y="1982"/>
              <a:ext cx="2373" cy="15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70" name="Line 30"/>
            <p:cNvSpPr>
              <a:spLocks noChangeShapeType="1"/>
            </p:cNvSpPr>
            <p:nvPr/>
          </p:nvSpPr>
          <p:spPr bwMode="auto">
            <a:xfrm flipV="1">
              <a:off x="3821" y="1899"/>
              <a:ext cx="491" cy="25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71" name="Line 31"/>
            <p:cNvSpPr>
              <a:spLocks noChangeShapeType="1"/>
            </p:cNvSpPr>
            <p:nvPr/>
          </p:nvSpPr>
          <p:spPr bwMode="auto">
            <a:xfrm>
              <a:off x="3780" y="2317"/>
              <a:ext cx="655" cy="125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72" name="Line 32"/>
            <p:cNvSpPr>
              <a:spLocks noChangeShapeType="1"/>
            </p:cNvSpPr>
            <p:nvPr/>
          </p:nvSpPr>
          <p:spPr bwMode="auto">
            <a:xfrm flipV="1">
              <a:off x="3657" y="2066"/>
              <a:ext cx="778" cy="1213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>
              <a:off x="3739" y="3446"/>
              <a:ext cx="573" cy="25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 flipV="1">
              <a:off x="2962" y="1941"/>
              <a:ext cx="1391" cy="1756"/>
            </a:xfrm>
            <a:prstGeom prst="line">
              <a:avLst/>
            </a:prstGeom>
            <a:noFill/>
            <a:ln w="12700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75" name="Line 35"/>
            <p:cNvSpPr>
              <a:spLocks noChangeShapeType="1"/>
            </p:cNvSpPr>
            <p:nvPr/>
          </p:nvSpPr>
          <p:spPr bwMode="auto">
            <a:xfrm>
              <a:off x="3003" y="3823"/>
              <a:ext cx="1268" cy="0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76" name="AutoShape 36"/>
            <p:cNvSpPr>
              <a:spLocks noChangeArrowheads="1"/>
            </p:cNvSpPr>
            <p:nvPr/>
          </p:nvSpPr>
          <p:spPr bwMode="auto">
            <a:xfrm>
              <a:off x="144" y="1536"/>
              <a:ext cx="720" cy="336"/>
            </a:xfrm>
            <a:prstGeom prst="wedgeRoundRectCallout">
              <a:avLst>
                <a:gd name="adj1" fmla="val 18611"/>
                <a:gd name="adj2" fmla="val 184819"/>
                <a:gd name="adj3" fmla="val 16667"/>
              </a:avLst>
            </a:prstGeom>
            <a:solidFill>
              <a:srgbClr val="FFFF99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2000">
                  <a:solidFill>
                    <a:schemeClr val="hlink"/>
                  </a:solidFill>
                  <a:latin typeface="Times New Roman" pitchFamily="18" charset="0"/>
                </a:rPr>
                <a:t>Root node</a:t>
              </a:r>
            </a:p>
          </p:txBody>
        </p:sp>
        <p:sp>
          <p:nvSpPr>
            <p:cNvPr id="35877" name="AutoShape 37"/>
            <p:cNvSpPr>
              <a:spLocks noChangeArrowheads="1"/>
            </p:cNvSpPr>
            <p:nvPr/>
          </p:nvSpPr>
          <p:spPr bwMode="auto">
            <a:xfrm>
              <a:off x="192" y="3552"/>
              <a:ext cx="1200" cy="288"/>
            </a:xfrm>
            <a:prstGeom prst="wedgeRoundRectCallout">
              <a:avLst>
                <a:gd name="adj1" fmla="val 67083"/>
                <a:gd name="adj2" fmla="val -122569"/>
                <a:gd name="adj3" fmla="val 16667"/>
              </a:avLst>
            </a:prstGeom>
            <a:solidFill>
              <a:srgbClr val="FFFF99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2000">
                  <a:solidFill>
                    <a:schemeClr val="hlink"/>
                  </a:solidFill>
                  <a:latin typeface="Times New Roman" pitchFamily="18" charset="0"/>
                </a:rPr>
                <a:t>Hidden node</a:t>
              </a:r>
            </a:p>
          </p:txBody>
        </p:sp>
        <p:sp>
          <p:nvSpPr>
            <p:cNvPr id="35878" name="AutoShape 38"/>
            <p:cNvSpPr>
              <a:spLocks noChangeArrowheads="1"/>
            </p:cNvSpPr>
            <p:nvPr/>
          </p:nvSpPr>
          <p:spPr bwMode="auto">
            <a:xfrm>
              <a:off x="1392" y="3888"/>
              <a:ext cx="1008" cy="384"/>
            </a:xfrm>
            <a:prstGeom prst="wedgeRoundRectCallout">
              <a:avLst>
                <a:gd name="adj1" fmla="val 71130"/>
                <a:gd name="adj2" fmla="val -46093"/>
                <a:gd name="adj3" fmla="val 16667"/>
              </a:avLst>
            </a:prstGeom>
            <a:solidFill>
              <a:srgbClr val="FFFF99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>
                <a:lnSpc>
                  <a:spcPct val="70000"/>
                </a:lnSpc>
              </a:pPr>
              <a:r>
                <a:rPr lang="en-US" sz="2000">
                  <a:solidFill>
                    <a:schemeClr val="hlink"/>
                  </a:solidFill>
                  <a:latin typeface="Times New Roman" pitchFamily="18" charset="0"/>
                </a:rPr>
                <a:t>Terminal node</a:t>
              </a:r>
            </a:p>
          </p:txBody>
        </p:sp>
        <p:sp>
          <p:nvSpPr>
            <p:cNvPr id="35879" name="Text Box 39"/>
            <p:cNvSpPr txBox="1">
              <a:spLocks noChangeArrowheads="1"/>
            </p:cNvSpPr>
            <p:nvPr/>
          </p:nvSpPr>
          <p:spPr bwMode="auto">
            <a:xfrm>
              <a:off x="2143" y="1941"/>
              <a:ext cx="5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  <a:latin typeface="Times New Roman" pitchFamily="18" charset="0"/>
                </a:rPr>
                <a:t>-0.089</a:t>
              </a:r>
            </a:p>
          </p:txBody>
        </p:sp>
        <p:sp>
          <p:nvSpPr>
            <p:cNvPr id="35880" name="Text Box 40"/>
            <p:cNvSpPr txBox="1">
              <a:spLocks noChangeArrowheads="1"/>
            </p:cNvSpPr>
            <p:nvPr/>
          </p:nvSpPr>
          <p:spPr bwMode="auto">
            <a:xfrm>
              <a:off x="2225" y="1606"/>
              <a:ext cx="65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b="1">
                  <a:solidFill>
                    <a:srgbClr val="FF0000"/>
                  </a:solidFill>
                  <a:latin typeface="Times New Roman" pitchFamily="18" charset="0"/>
                </a:rPr>
                <a:t>0.3303</a:t>
              </a:r>
            </a:p>
          </p:txBody>
        </p:sp>
        <p:sp>
          <p:nvSpPr>
            <p:cNvPr id="35881" name="Text Box 41"/>
            <p:cNvSpPr txBox="1">
              <a:spLocks noChangeArrowheads="1"/>
            </p:cNvSpPr>
            <p:nvPr/>
          </p:nvSpPr>
          <p:spPr bwMode="auto">
            <a:xfrm>
              <a:off x="2675" y="3363"/>
              <a:ext cx="5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>
                  <a:solidFill>
                    <a:srgbClr val="00CC00"/>
                  </a:solidFill>
                  <a:latin typeface="Times New Roman" pitchFamily="18" charset="0"/>
                </a:rPr>
                <a:t>-0.02</a:t>
              </a:r>
            </a:p>
          </p:txBody>
        </p:sp>
        <p:sp>
          <p:nvSpPr>
            <p:cNvPr id="35882" name="Text Box 42"/>
            <p:cNvSpPr txBox="1">
              <a:spLocks noChangeArrowheads="1"/>
            </p:cNvSpPr>
            <p:nvPr/>
          </p:nvSpPr>
          <p:spPr bwMode="auto">
            <a:xfrm>
              <a:off x="3003" y="3572"/>
              <a:ext cx="7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b="1">
                  <a:solidFill>
                    <a:srgbClr val="00CC00"/>
                  </a:solidFill>
                  <a:latin typeface="Times New Roman" pitchFamily="18" charset="0"/>
                </a:rPr>
                <a:t>0.2106</a:t>
              </a:r>
            </a:p>
          </p:txBody>
        </p:sp>
        <p:sp>
          <p:nvSpPr>
            <p:cNvPr id="35883" name="Text Box 43"/>
            <p:cNvSpPr txBox="1">
              <a:spLocks noChangeArrowheads="1"/>
            </p:cNvSpPr>
            <p:nvPr/>
          </p:nvSpPr>
          <p:spPr bwMode="auto">
            <a:xfrm>
              <a:off x="3576" y="1815"/>
              <a:ext cx="73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dirty="0">
                  <a:solidFill>
                    <a:schemeClr val="hlink"/>
                  </a:solidFill>
                  <a:latin typeface="Times New Roman" pitchFamily="18" charset="0"/>
                </a:rPr>
                <a:t>-0.0141</a:t>
              </a:r>
            </a:p>
          </p:txBody>
        </p:sp>
        <p:sp>
          <p:nvSpPr>
            <p:cNvPr id="35884" name="Text Box 44"/>
            <p:cNvSpPr txBox="1">
              <a:spLocks noChangeArrowheads="1"/>
            </p:cNvSpPr>
            <p:nvPr/>
          </p:nvSpPr>
          <p:spPr bwMode="auto">
            <a:xfrm>
              <a:off x="4173" y="2889"/>
              <a:ext cx="8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  <a:latin typeface="Times New Roman" pitchFamily="18" charset="0"/>
                </a:rPr>
                <a:t>0.016</a:t>
              </a:r>
            </a:p>
          </p:txBody>
        </p:sp>
        <p:sp>
          <p:nvSpPr>
            <p:cNvPr id="35885" name="Text Box 45"/>
            <p:cNvSpPr txBox="1">
              <a:spLocks noChangeArrowheads="1"/>
            </p:cNvSpPr>
            <p:nvPr/>
          </p:nvSpPr>
          <p:spPr bwMode="auto">
            <a:xfrm>
              <a:off x="4224" y="2304"/>
              <a:ext cx="9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Times New Roman" pitchFamily="18" charset="0"/>
                </a:rPr>
                <a:t>-0.0492</a:t>
              </a:r>
            </a:p>
          </p:txBody>
        </p:sp>
        <p:sp>
          <p:nvSpPr>
            <p:cNvPr id="35886" name="Text Box 46"/>
            <p:cNvSpPr txBox="1">
              <a:spLocks noChangeArrowheads="1"/>
            </p:cNvSpPr>
            <p:nvPr/>
          </p:nvSpPr>
          <p:spPr bwMode="auto">
            <a:xfrm>
              <a:off x="3780" y="3279"/>
              <a:ext cx="6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  <a:latin typeface="Times New Roman" pitchFamily="18" charset="0"/>
                </a:rPr>
                <a:t>0.1313</a:t>
              </a:r>
            </a:p>
          </p:txBody>
        </p:sp>
        <p:sp>
          <p:nvSpPr>
            <p:cNvPr id="35887" name="Text Box 47"/>
            <p:cNvSpPr txBox="1">
              <a:spLocks noChangeArrowheads="1"/>
            </p:cNvSpPr>
            <p:nvPr/>
          </p:nvSpPr>
          <p:spPr bwMode="auto">
            <a:xfrm>
              <a:off x="4800" y="1680"/>
              <a:ext cx="66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400" b="1" dirty="0">
                  <a:latin typeface="Times New Roman" pitchFamily="18" charset="0"/>
                </a:rPr>
                <a:t>Reject</a:t>
              </a:r>
            </a:p>
          </p:txBody>
        </p:sp>
        <p:sp>
          <p:nvSpPr>
            <p:cNvPr id="35888" name="Text Box 48"/>
            <p:cNvSpPr txBox="1">
              <a:spLocks noChangeArrowheads="1"/>
            </p:cNvSpPr>
            <p:nvPr/>
          </p:nvSpPr>
          <p:spPr bwMode="auto">
            <a:xfrm>
              <a:off x="4848" y="3656"/>
              <a:ext cx="9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400" b="1" dirty="0">
                  <a:latin typeface="Times New Roman" pitchFamily="18" charset="0"/>
                </a:rPr>
                <a:t>Accept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131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A9D7-47F8-4CE9-B770-C1706A4EE449}" type="slidenum">
              <a:rPr lang="he-IL"/>
              <a:pPr/>
              <a:t>21</a:t>
            </a:fld>
            <a:endParaRPr lang="en-US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557337" y="1435100"/>
            <a:ext cx="37798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Connection Weight:</a:t>
            </a:r>
          </a:p>
        </p:txBody>
      </p:sp>
      <p:graphicFrame>
        <p:nvGraphicFramePr>
          <p:cNvPr id="2150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7343154"/>
              </p:ext>
            </p:extLst>
          </p:nvPr>
        </p:nvGraphicFramePr>
        <p:xfrm>
          <a:off x="5472112" y="1282701"/>
          <a:ext cx="47498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Equation" r:id="rId4" imgW="1726920" imgH="469800" progId="Equation.3">
                  <p:embed/>
                </p:oleObj>
              </mc:Choice>
              <mc:Fallback>
                <p:oleObj name="Equation" r:id="rId4" imgW="1726920" imgH="469800" progId="Equation.3">
                  <p:embed/>
                  <p:pic>
                    <p:nvPicPr>
                      <p:cNvPr id="21507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12" y="1282701"/>
                        <a:ext cx="4749800" cy="93662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876426" y="4365626"/>
            <a:ext cx="8321675" cy="782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rtl="0" eaLnBrk="0" hangingPunct="0">
              <a:lnSpc>
                <a:spcPct val="80000"/>
              </a:lnSpc>
              <a:spcBef>
                <a:spcPct val="48000"/>
              </a:spcBef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Interpretation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mutual information between a node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the value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the target attribute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title"/>
          </p:nvPr>
        </p:nvSpPr>
        <p:spPr>
          <a:xfrm>
            <a:off x="1450975" y="299651"/>
            <a:ext cx="7772400" cy="762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Rule Extraction and Scoring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422525" y="5373689"/>
            <a:ext cx="7239000" cy="91736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rtl="0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baseline="-25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baseline="30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sz="2800" baseline="30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&gt; 0: If </a:t>
            </a:r>
            <a:r>
              <a:rPr lang="en-US" sz="28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then </a:t>
            </a: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baseline="-25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endParaRPr lang="en-US" sz="2800" baseline="-250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rtl="0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baseline="-25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baseline="30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sz="2800" baseline="30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 0: If </a:t>
            </a:r>
            <a:r>
              <a:rPr lang="en-US" sz="28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then not </a:t>
            </a: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baseline="-25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endParaRPr lang="en-US" sz="2800" baseline="-250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751012" y="2362201"/>
            <a:ext cx="8458200" cy="1711325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rtl="0" eaLnBrk="0" hangingPunct="0">
              <a:lnSpc>
                <a:spcPct val="110000"/>
              </a:lnSpc>
            </a:pPr>
            <a:r>
              <a:rPr lang="en-US" sz="2400" i="1" dirty="0" err="1">
                <a:latin typeface="Times New Roman" pitchFamily="18" charset="0"/>
                <a:cs typeface="Arial" pitchFamily="34" charset="0"/>
              </a:rPr>
              <a:t>V</a:t>
            </a:r>
            <a:r>
              <a:rPr lang="en-US" sz="2400" i="1" baseline="-25000" dirty="0" err="1">
                <a:latin typeface="Times New Roman" pitchFamily="18" charset="0"/>
                <a:cs typeface="Arial" pitchFamily="34" charset="0"/>
              </a:rPr>
              <a:t>ij</a:t>
            </a:r>
            <a:r>
              <a:rPr lang="en-US" sz="2400" dirty="0">
                <a:latin typeface="Times New Roman" pitchFamily="18" charset="0"/>
                <a:cs typeface="Arial" pitchFamily="34" charset="0"/>
              </a:rPr>
              <a:t> - value No. </a:t>
            </a:r>
            <a:r>
              <a:rPr lang="en-US" sz="2400" i="1" dirty="0">
                <a:latin typeface="Times New Roman" pitchFamily="18" charset="0"/>
                <a:cs typeface="Arial" pitchFamily="34" charset="0"/>
              </a:rPr>
              <a:t>j</a:t>
            </a:r>
            <a:r>
              <a:rPr lang="en-US" sz="2400" dirty="0">
                <a:latin typeface="Times New Roman" pitchFamily="18" charset="0"/>
                <a:cs typeface="Arial" pitchFamily="34" charset="0"/>
              </a:rPr>
              <a:t> of target attribute </a:t>
            </a:r>
            <a:r>
              <a:rPr lang="en-US" sz="2400" i="1" dirty="0">
                <a:latin typeface="Times New Roman" pitchFamily="18" charset="0"/>
                <a:cs typeface="Arial" pitchFamily="34" charset="0"/>
              </a:rPr>
              <a:t>A</a:t>
            </a:r>
            <a:r>
              <a:rPr lang="en-US" sz="2400" i="1" baseline="-25000" dirty="0">
                <a:latin typeface="Times New Roman" pitchFamily="18" charset="0"/>
                <a:cs typeface="Arial" pitchFamily="34" charset="0"/>
              </a:rPr>
              <a:t>i</a:t>
            </a:r>
          </a:p>
          <a:p>
            <a:pPr algn="l" rtl="0" eaLnBrk="0" hangingPunct="0">
              <a:lnSpc>
                <a:spcPct val="110000"/>
              </a:lnSpc>
            </a:pPr>
            <a:r>
              <a:rPr lang="en-US" sz="2400" i="1" dirty="0">
                <a:latin typeface="Times New Roman" pitchFamily="18" charset="0"/>
                <a:cs typeface="Arial" pitchFamily="34" charset="0"/>
              </a:rPr>
              <a:t>P (</a:t>
            </a:r>
            <a:r>
              <a:rPr lang="en-US" sz="2400" i="1" dirty="0" err="1">
                <a:latin typeface="Times New Roman" pitchFamily="18" charset="0"/>
                <a:cs typeface="Arial" pitchFamily="34" charset="0"/>
              </a:rPr>
              <a:t>V</a:t>
            </a:r>
            <a:r>
              <a:rPr lang="en-US" sz="2400" i="1" baseline="-25000" dirty="0" err="1">
                <a:latin typeface="Times New Roman" pitchFamily="18" charset="0"/>
                <a:cs typeface="Arial" pitchFamily="34" charset="0"/>
              </a:rPr>
              <a:t>ij</a:t>
            </a:r>
            <a:r>
              <a:rPr lang="en-US" sz="2400" i="1" dirty="0">
                <a:latin typeface="Times New Roman" pitchFamily="18" charset="0"/>
                <a:cs typeface="Arial" pitchFamily="34" charset="0"/>
              </a:rPr>
              <a:t>)</a:t>
            </a:r>
            <a:r>
              <a:rPr lang="en-US" sz="2400" dirty="0">
                <a:latin typeface="Times New Roman" pitchFamily="18" charset="0"/>
                <a:cs typeface="Arial" pitchFamily="34" charset="0"/>
              </a:rPr>
              <a:t> - an estimated unconditional (a priori) probability of </a:t>
            </a:r>
            <a:r>
              <a:rPr lang="en-US" sz="2400" i="1" dirty="0" err="1">
                <a:latin typeface="Times New Roman" pitchFamily="18" charset="0"/>
                <a:cs typeface="Arial" pitchFamily="34" charset="0"/>
              </a:rPr>
              <a:t>V</a:t>
            </a:r>
            <a:r>
              <a:rPr lang="en-US" sz="2400" i="1" baseline="-25000" dirty="0" err="1">
                <a:latin typeface="Times New Roman" pitchFamily="18" charset="0"/>
                <a:cs typeface="Arial" pitchFamily="34" charset="0"/>
              </a:rPr>
              <a:t>ij</a:t>
            </a:r>
            <a:r>
              <a:rPr lang="en-US" sz="2400" dirty="0">
                <a:latin typeface="Times New Roman" pitchFamily="18" charset="0"/>
                <a:cs typeface="Arial" pitchFamily="34" charset="0"/>
              </a:rPr>
              <a:t>, </a:t>
            </a:r>
            <a:endParaRPr lang="en-US" sz="2400" i="1" baseline="-25000" dirty="0">
              <a:latin typeface="Times New Roman" pitchFamily="18" charset="0"/>
              <a:cs typeface="Arial" pitchFamily="34" charset="0"/>
            </a:endParaRPr>
          </a:p>
          <a:p>
            <a:pPr algn="l" rtl="0" eaLnBrk="0" hangingPunct="0">
              <a:lnSpc>
                <a:spcPct val="110000"/>
              </a:lnSpc>
            </a:pPr>
            <a:r>
              <a:rPr lang="en-US" sz="2400" i="1" dirty="0">
                <a:latin typeface="Times New Roman" pitchFamily="18" charset="0"/>
                <a:cs typeface="Arial" pitchFamily="34" charset="0"/>
              </a:rPr>
              <a:t>P (</a:t>
            </a:r>
            <a:r>
              <a:rPr lang="en-US" sz="2400" i="1" dirty="0" err="1">
                <a:latin typeface="Times New Roman" pitchFamily="18" charset="0"/>
                <a:cs typeface="Arial" pitchFamily="34" charset="0"/>
              </a:rPr>
              <a:t>V</a:t>
            </a:r>
            <a:r>
              <a:rPr lang="en-US" sz="2400" i="1" baseline="-25000" dirty="0" err="1">
                <a:latin typeface="Times New Roman" pitchFamily="18" charset="0"/>
                <a:cs typeface="Arial" pitchFamily="34" charset="0"/>
              </a:rPr>
              <a:t>ij</a:t>
            </a:r>
            <a:r>
              <a:rPr lang="en-US" sz="2400" i="1" dirty="0">
                <a:latin typeface="Times New Roman" pitchFamily="18" charset="0"/>
                <a:cs typeface="Arial" pitchFamily="34" charset="0"/>
              </a:rPr>
              <a:t>/ z)</a:t>
            </a:r>
            <a:r>
              <a:rPr lang="en-US" sz="2400" dirty="0">
                <a:latin typeface="Times New Roman" pitchFamily="18" charset="0"/>
                <a:cs typeface="Arial" pitchFamily="34" charset="0"/>
              </a:rPr>
              <a:t> - an estimated conditional (a posteriori) probability of </a:t>
            </a:r>
            <a:r>
              <a:rPr lang="en-US" sz="2400" i="1" dirty="0" err="1">
                <a:latin typeface="Times New Roman" pitchFamily="18" charset="0"/>
                <a:cs typeface="Arial" pitchFamily="34" charset="0"/>
              </a:rPr>
              <a:t>V</a:t>
            </a:r>
            <a:r>
              <a:rPr lang="en-US" sz="2400" i="1" baseline="-25000" dirty="0" err="1">
                <a:latin typeface="Times New Roman" pitchFamily="18" charset="0"/>
                <a:cs typeface="Arial" pitchFamily="34" charset="0"/>
              </a:rPr>
              <a:t>ij</a:t>
            </a:r>
            <a:r>
              <a:rPr lang="en-US" sz="2400" dirty="0">
                <a:latin typeface="Times New Roman" pitchFamily="18" charset="0"/>
                <a:cs typeface="Arial" pitchFamily="34" charset="0"/>
              </a:rPr>
              <a:t>, given the node z.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973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890F-0910-4B90-B4F6-2B1C732AFCEE}" type="slidenum">
              <a:rPr lang="he-IL"/>
              <a:pPr/>
              <a:t>22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5719" y="212345"/>
            <a:ext cx="8229600" cy="1143001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IFN: Example - Credit Dataset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760412" y="3012704"/>
            <a:ext cx="8496300" cy="326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Other investments = No: 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329 records</a:t>
            </a:r>
          </a:p>
          <a:p>
            <a:pPr algn="l" rtl="0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Other investments = No and Class = Reject: 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306 records</a:t>
            </a:r>
          </a:p>
          <a:p>
            <a:pPr algn="l" rtl="0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= Reject: 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383 records</a:t>
            </a:r>
          </a:p>
          <a:p>
            <a:pPr algn="l" rtl="0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Total records: 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690</a:t>
            </a:r>
          </a:p>
          <a:p>
            <a:pPr algn="l" rtl="0">
              <a:lnSpc>
                <a:spcPct val="70000"/>
              </a:lnSpc>
              <a:spcBef>
                <a:spcPct val="50000"/>
              </a:spcBef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 (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383 / 690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0.5551</a:t>
            </a:r>
          </a:p>
          <a:p>
            <a:pPr algn="l" rtl="0">
              <a:lnSpc>
                <a:spcPct val="70000"/>
              </a:lnSpc>
              <a:spcBef>
                <a:spcPct val="50000"/>
              </a:spcBef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 (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| z)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306 / 329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0.9301</a:t>
            </a:r>
          </a:p>
          <a:p>
            <a:pPr algn="l" rtl="0">
              <a:lnSpc>
                <a:spcPct val="70000"/>
              </a:lnSpc>
              <a:spcBef>
                <a:spcPct val="50000"/>
              </a:spcBef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 (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; z)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306 / 690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0.4435</a:t>
            </a:r>
          </a:p>
          <a:p>
            <a:pPr algn="l" rtl="0">
              <a:lnSpc>
                <a:spcPct val="70000"/>
              </a:lnSpc>
              <a:spcBef>
                <a:spcPct val="50000"/>
              </a:spcBef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70000"/>
              </a:lnSpc>
              <a:spcBef>
                <a:spcPct val="50000"/>
              </a:spcBef>
            </a:pPr>
            <a:endParaRPr lang="en-US" sz="2000" b="1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7893" name="Object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67887"/>
              </p:ext>
            </p:extLst>
          </p:nvPr>
        </p:nvGraphicFramePr>
        <p:xfrm>
          <a:off x="5656611" y="1729896"/>
          <a:ext cx="33528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Equation" r:id="rId4" imgW="1726920" imgH="469800" progId="Equation.3">
                  <p:embed/>
                </p:oleObj>
              </mc:Choice>
              <mc:Fallback>
                <p:oleObj name="Equation" r:id="rId4" imgW="1726920" imgH="469800" progId="Equation.3">
                  <p:embed/>
                  <p:pic>
                    <p:nvPicPr>
                      <p:cNvPr id="37893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6611" y="1729896"/>
                        <a:ext cx="3352800" cy="84931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6856412" y="2998229"/>
            <a:ext cx="4495800" cy="2229422"/>
            <a:chOff x="5950396" y="2996952"/>
            <a:chExt cx="4495800" cy="2229422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950396" y="3068961"/>
              <a:ext cx="4495800" cy="2157413"/>
            </a:xfrm>
            <a:prstGeom prst="rect">
              <a:avLst/>
            </a:prstGeom>
            <a:noFill/>
            <a:ln w="9525">
              <a:solidFill>
                <a:srgbClr val="00CC00"/>
              </a:solidFill>
              <a:miter lim="800000"/>
              <a:headEnd/>
              <a:tailEnd/>
            </a:ln>
          </p:spPr>
        </p:pic>
        <p:sp>
          <p:nvSpPr>
            <p:cNvPr id="9" name="אליפסה 8"/>
            <p:cNvSpPr/>
            <p:nvPr/>
          </p:nvSpPr>
          <p:spPr bwMode="auto">
            <a:xfrm>
              <a:off x="7030516" y="2996952"/>
              <a:ext cx="2304256" cy="432048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endParaRPr lang="he-IL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2" name="מלבן 1"/>
          <p:cNvSpPr/>
          <p:nvPr/>
        </p:nvSpPr>
        <p:spPr bwMode="auto">
          <a:xfrm>
            <a:off x="2017279" y="1728395"/>
            <a:ext cx="3503240" cy="8493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</a:rPr>
              <a:t>Calculating weight between node 1 and “reject”</a:t>
            </a:r>
            <a:endParaRPr lang="he-IL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89212" y="5681642"/>
                <a:ext cx="6101029" cy="763607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𝑅𝑢𝑙𝑒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𝑤𝑒𝑖𝑔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306</m:t>
                          </m:r>
                        </m:num>
                        <m:den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690</m:t>
                          </m:r>
                        </m:den>
                      </m:f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306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329</m:t>
                              </m:r>
                            </m:num>
                            <m:den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383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690</m:t>
                              </m:r>
                            </m:den>
                          </m:f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3303</m:t>
                          </m:r>
                        </m:e>
                      </m:func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212" y="5681642"/>
                <a:ext cx="6101029" cy="763607"/>
              </a:xfrm>
              <a:prstGeom prst="rect">
                <a:avLst/>
              </a:prstGeom>
              <a:blipFill>
                <a:blip r:embed="rId7"/>
                <a:stretch>
                  <a:fillRect r="-3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21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890F-0910-4B90-B4F6-2B1C732AFCEE}" type="slidenum">
              <a:rPr lang="he-IL"/>
              <a:pPr/>
              <a:t>23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80319" y="129283"/>
            <a:ext cx="8229600" cy="1143001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IFN: Example - Credit Dataset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781481" y="2962521"/>
            <a:ext cx="8496300" cy="326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lnSpc>
                <a:spcPct val="70000"/>
              </a:lnSpc>
              <a:spcBef>
                <a:spcPct val="5000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Balance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 445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131 records</a:t>
            </a:r>
          </a:p>
          <a:p>
            <a:pPr algn="l" rtl="0">
              <a:lnSpc>
                <a:spcPct val="70000"/>
              </a:lnSpc>
              <a:spcBef>
                <a:spcPct val="50000"/>
              </a:spcBef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Balance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445 and Class 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Accept and Z: 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128 records</a:t>
            </a:r>
          </a:p>
          <a:p>
            <a:pPr algn="l" rtl="0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= Accept: 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307 records</a:t>
            </a:r>
          </a:p>
          <a:p>
            <a:pPr algn="l" rtl="0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Total records: 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690</a:t>
            </a:r>
          </a:p>
          <a:p>
            <a:pPr algn="l" rtl="0">
              <a:lnSpc>
                <a:spcPct val="70000"/>
              </a:lnSpc>
              <a:spcBef>
                <a:spcPct val="50000"/>
              </a:spcBef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 (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307 / 690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70000"/>
              </a:lnSpc>
              <a:spcBef>
                <a:spcPct val="50000"/>
              </a:spcBef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 (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| z)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128/ 131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70000"/>
              </a:lnSpc>
              <a:spcBef>
                <a:spcPct val="50000"/>
              </a:spcBef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 (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; z)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128 / 690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70000"/>
              </a:lnSpc>
              <a:spcBef>
                <a:spcPct val="50000"/>
              </a:spcBef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70000"/>
              </a:lnSpc>
              <a:spcBef>
                <a:spcPct val="50000"/>
              </a:spcBef>
            </a:pPr>
            <a:endParaRPr lang="en-US" sz="2000" b="1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7893" name="Object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3293215"/>
              </p:ext>
            </p:extLst>
          </p:nvPr>
        </p:nvGraphicFramePr>
        <p:xfrm>
          <a:off x="5786870" y="1692746"/>
          <a:ext cx="31242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Equation" r:id="rId4" imgW="1726920" imgH="469800" progId="Equation.3">
                  <p:embed/>
                </p:oleObj>
              </mc:Choice>
              <mc:Fallback>
                <p:oleObj name="Equation" r:id="rId4" imgW="1726920" imgH="469800" progId="Equation.3">
                  <p:embed/>
                  <p:pic>
                    <p:nvPicPr>
                      <p:cNvPr id="37893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870" y="1692746"/>
                        <a:ext cx="3124200" cy="84931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63170" y="3037281"/>
            <a:ext cx="4495800" cy="2157413"/>
          </a:xfrm>
          <a:prstGeom prst="rect">
            <a:avLst/>
          </a:prstGeom>
          <a:noFill/>
          <a:ln w="9525">
            <a:solidFill>
              <a:srgbClr val="00CC00"/>
            </a:solidFill>
            <a:miter lim="800000"/>
            <a:headEnd/>
            <a:tailEnd/>
          </a:ln>
        </p:spPr>
      </p:pic>
      <p:sp>
        <p:nvSpPr>
          <p:cNvPr id="11" name="מלבן 10"/>
          <p:cNvSpPr/>
          <p:nvPr/>
        </p:nvSpPr>
        <p:spPr bwMode="auto">
          <a:xfrm>
            <a:off x="1991879" y="1692746"/>
            <a:ext cx="3503240" cy="8493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</a:rPr>
              <a:t>Calculating weight between node 4 and “accept”</a:t>
            </a:r>
            <a:endParaRPr lang="he-IL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77989" y="5689916"/>
                <a:ext cx="6128152" cy="763607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𝑅𝑢𝑙𝑒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𝑤𝑒𝑖𝑔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128</m:t>
                          </m:r>
                        </m:num>
                        <m:den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690</m:t>
                          </m:r>
                        </m:den>
                      </m:f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128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131</m:t>
                              </m:r>
                            </m:num>
                            <m:den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307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690</m:t>
                              </m:r>
                            </m:den>
                          </m:f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2106</m:t>
                          </m:r>
                        </m:e>
                      </m:func>
                    </m:oMath>
                  </m:oMathPara>
                </a14:m>
                <a:endParaRPr lang="he-IL" sz="2400" i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989" y="5689916"/>
                <a:ext cx="6128152" cy="763607"/>
              </a:xfrm>
              <a:prstGeom prst="rect">
                <a:avLst/>
              </a:prstGeom>
              <a:blipFill>
                <a:blip r:embed="rId7"/>
                <a:stretch>
                  <a:fillRect r="-3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88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613653-19DC-43A2-8179-8350A8C0D83A}" type="slidenum">
              <a:rPr lang="he-IL"/>
              <a:pPr>
                <a:defRPr/>
              </a:pPr>
              <a:t>24</a:t>
            </a:fld>
            <a:endParaRPr lang="en-US"/>
          </a:p>
        </p:txBody>
      </p:sp>
      <p:sp>
        <p:nvSpPr>
          <p:cNvPr id="21510" name="Rectangle 6"/>
          <p:cNvSpPr txBox="1">
            <a:spLocks noGrp="1" noChangeArrowheads="1"/>
          </p:cNvSpPr>
          <p:nvPr/>
        </p:nvSpPr>
        <p:spPr bwMode="auto">
          <a:xfrm>
            <a:off x="4646612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1">
              <a:spcBef>
                <a:spcPct val="0"/>
              </a:spcBef>
            </a:pP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370012" y="615610"/>
            <a:ext cx="8010525" cy="947179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IFN: Example - Credit Dataset </a:t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Extracted Rules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37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1507" name="Object 6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01699870"/>
              </p:ext>
            </p:extLst>
          </p:nvPr>
        </p:nvGraphicFramePr>
        <p:xfrm>
          <a:off x="1845940" y="4584513"/>
          <a:ext cx="83058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1" name="משוואה" r:id="rId4" imgW="4851360" imgH="431640" progId="Equation.3">
                  <p:embed/>
                </p:oleObj>
              </mc:Choice>
              <mc:Fallback>
                <p:oleObj name="משוואה" r:id="rId4" imgW="4851360" imgH="431640" progId="Equation.3">
                  <p:embed/>
                  <p:pic>
                    <p:nvPicPr>
                      <p:cNvPr id="2150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5940" y="4584513"/>
                        <a:ext cx="8305800" cy="7397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00365"/>
              </p:ext>
            </p:extLst>
          </p:nvPr>
        </p:nvGraphicFramePr>
        <p:xfrm>
          <a:off x="3867298" y="5471964"/>
          <a:ext cx="3168352" cy="97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2" name="משוואה" r:id="rId6" imgW="1485720" imgH="457200" progId="Equation.3">
                  <p:embed/>
                </p:oleObj>
              </mc:Choice>
              <mc:Fallback>
                <p:oleObj name="משוואה" r:id="rId6" imgW="1485720" imgH="457200" progId="Equation.3">
                  <p:embed/>
                  <p:pic>
                    <p:nvPicPr>
                      <p:cNvPr id="10138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298" y="5471964"/>
                        <a:ext cx="3168352" cy="97328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498241"/>
              </p:ext>
            </p:extLst>
          </p:nvPr>
        </p:nvGraphicFramePr>
        <p:xfrm>
          <a:off x="1218695" y="1368916"/>
          <a:ext cx="9560290" cy="3006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3" name="Worksheet" r:id="rId8" imgW="7219839" imgH="2486088" progId="Excel.Sheet.8">
                  <p:embed/>
                </p:oleObj>
              </mc:Choice>
              <mc:Fallback>
                <p:oleObj name="Worksheet" r:id="rId8" imgW="7219839" imgH="2486088" progId="Excel.Sheet.8">
                  <p:embed/>
                  <p:pic>
                    <p:nvPicPr>
                      <p:cNvPr id="1013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8695" y="1368916"/>
                        <a:ext cx="9560290" cy="300697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53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כותרת 7"/>
          <p:cNvSpPr>
            <a:spLocks noGrp="1"/>
          </p:cNvSpPr>
          <p:nvPr>
            <p:ph type="title"/>
          </p:nvPr>
        </p:nvSpPr>
        <p:spPr>
          <a:xfrm>
            <a:off x="1497012" y="382587"/>
            <a:ext cx="8286750" cy="6096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Prediction</a:t>
            </a:r>
            <a:endParaRPr lang="he-IL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3DF36-0637-4579-A442-2CE596ACCD22}" type="slidenum">
              <a:rPr lang="he-IL" smtClean="0"/>
              <a:pPr>
                <a:defRPr/>
              </a:pPr>
              <a:t>25</a:t>
            </a:fld>
            <a:endParaRPr lang="en-US" smtClean="0"/>
          </a:p>
        </p:txBody>
      </p:sp>
      <p:sp>
        <p:nvSpPr>
          <p:cNvPr id="13317" name="Rectangle 2"/>
          <p:cNvSpPr>
            <a:spLocks noChangeArrowheads="1"/>
          </p:cNvSpPr>
          <p:nvPr/>
        </p:nvSpPr>
        <p:spPr bwMode="auto">
          <a:xfrm>
            <a:off x="703262" y="1196460"/>
            <a:ext cx="7924800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Predicted Value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(maximum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a posteriori)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u="sng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(of the target attribute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at the node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aphicFrame>
        <p:nvGraphicFramePr>
          <p:cNvPr id="1331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5935994"/>
              </p:ext>
            </p:extLst>
          </p:nvPr>
        </p:nvGraphicFramePr>
        <p:xfrm>
          <a:off x="5218112" y="1187593"/>
          <a:ext cx="3124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משוואה" r:id="rId4" imgW="1384200" imgH="330120" progId="Equation.3">
                  <p:embed/>
                </p:oleObj>
              </mc:Choice>
              <mc:Fallback>
                <p:oleObj name="משוואה" r:id="rId4" imgW="1384200" imgH="330120" progId="Equation.3">
                  <p:embed/>
                  <p:pic>
                    <p:nvPicPr>
                      <p:cNvPr id="13314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8112" y="1187593"/>
                        <a:ext cx="3124200" cy="762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Rectangle 6"/>
          <p:cNvSpPr txBox="1">
            <a:spLocks noGrp="1" noChangeArrowheads="1"/>
          </p:cNvSpPr>
          <p:nvPr/>
        </p:nvSpPr>
        <p:spPr bwMode="auto">
          <a:xfrm>
            <a:off x="4646612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1">
              <a:spcBef>
                <a:spcPct val="0"/>
              </a:spcBef>
            </a:pP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3322" name="Oval 3"/>
          <p:cNvSpPr>
            <a:spLocks noChangeArrowheads="1"/>
          </p:cNvSpPr>
          <p:nvPr/>
        </p:nvSpPr>
        <p:spPr bwMode="auto">
          <a:xfrm>
            <a:off x="2457451" y="3678239"/>
            <a:ext cx="649287" cy="663575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chemeClr val="hlink"/>
                </a:solidFill>
                <a:latin typeface="Times New Roman" pitchFamily="18" charset="0"/>
                <a:cs typeface="Arial" pitchFamily="34" charset="0"/>
              </a:rPr>
              <a:t>0</a:t>
            </a:r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4081462" y="2616201"/>
            <a:ext cx="649288" cy="663575"/>
          </a:xfrm>
          <a:prstGeom prst="ellipse">
            <a:avLst/>
          </a:prstGeom>
          <a:solidFill>
            <a:srgbClr val="FF6699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400">
                <a:latin typeface="Times New Roman" pitchFamily="18" charset="0"/>
                <a:cs typeface="Arial" pitchFamily="34" charset="0"/>
              </a:rPr>
              <a:t>1</a:t>
            </a:r>
          </a:p>
        </p:txBody>
      </p:sp>
      <p:sp>
        <p:nvSpPr>
          <p:cNvPr id="13324" name="Oval 5"/>
          <p:cNvSpPr>
            <a:spLocks noChangeArrowheads="1"/>
          </p:cNvSpPr>
          <p:nvPr/>
        </p:nvSpPr>
        <p:spPr bwMode="auto">
          <a:xfrm>
            <a:off x="5640387" y="4143376"/>
            <a:ext cx="649288" cy="663575"/>
          </a:xfrm>
          <a:prstGeom prst="ellipse">
            <a:avLst/>
          </a:prstGeom>
          <a:solidFill>
            <a:srgbClr val="66FF99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400">
                <a:latin typeface="Times New Roman" pitchFamily="18" charset="0"/>
                <a:cs typeface="Arial" pitchFamily="34" charset="0"/>
              </a:rPr>
              <a:t>3</a:t>
            </a:r>
          </a:p>
        </p:txBody>
      </p: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5640387" y="5737226"/>
            <a:ext cx="649288" cy="663575"/>
          </a:xfrm>
          <a:prstGeom prst="ellipse">
            <a:avLst/>
          </a:prstGeom>
          <a:solidFill>
            <a:srgbClr val="66FF99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400">
                <a:latin typeface="Times New Roman" pitchFamily="18" charset="0"/>
                <a:cs typeface="Arial" pitchFamily="34" charset="0"/>
              </a:rPr>
              <a:t>4</a:t>
            </a: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6938962" y="3213101"/>
            <a:ext cx="649288" cy="665163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400">
                <a:latin typeface="Times New Roman" pitchFamily="18" charset="0"/>
                <a:cs typeface="Arial" pitchFamily="34" charset="0"/>
              </a:rPr>
              <a:t>5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6873876" y="5138738"/>
            <a:ext cx="649287" cy="665162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400">
                <a:latin typeface="Times New Roman" pitchFamily="18" charset="0"/>
                <a:cs typeface="Arial" pitchFamily="34" charset="0"/>
              </a:rPr>
              <a:t>6</a:t>
            </a:r>
          </a:p>
        </p:txBody>
      </p:sp>
      <p:sp>
        <p:nvSpPr>
          <p:cNvPr id="13328" name="Oval 9"/>
          <p:cNvSpPr>
            <a:spLocks noChangeArrowheads="1"/>
          </p:cNvSpPr>
          <p:nvPr/>
        </p:nvSpPr>
        <p:spPr bwMode="auto">
          <a:xfrm>
            <a:off x="3951287" y="4740276"/>
            <a:ext cx="649288" cy="665163"/>
          </a:xfrm>
          <a:prstGeom prst="ellipse">
            <a:avLst/>
          </a:prstGeom>
          <a:solidFill>
            <a:srgbClr val="FF6699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400">
                <a:latin typeface="Times New Roman" pitchFamily="18" charset="0"/>
                <a:cs typeface="Arial" pitchFamily="34" charset="0"/>
              </a:rPr>
              <a:t>2</a:t>
            </a:r>
          </a:p>
        </p:txBody>
      </p:sp>
      <p:sp>
        <p:nvSpPr>
          <p:cNvPr id="13329" name="Oval 10"/>
          <p:cNvSpPr>
            <a:spLocks noChangeArrowheads="1"/>
          </p:cNvSpPr>
          <p:nvPr/>
        </p:nvSpPr>
        <p:spPr bwMode="auto">
          <a:xfrm>
            <a:off x="8367713" y="2482851"/>
            <a:ext cx="714375" cy="796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400" i="1">
                <a:latin typeface="Times New Roman" pitchFamily="18" charset="0"/>
                <a:cs typeface="Arial" pitchFamily="34" charset="0"/>
              </a:rPr>
              <a:t>0</a:t>
            </a:r>
          </a:p>
        </p:txBody>
      </p:sp>
      <p:sp>
        <p:nvSpPr>
          <p:cNvPr id="13330" name="Oval 11"/>
          <p:cNvSpPr>
            <a:spLocks noChangeArrowheads="1"/>
          </p:cNvSpPr>
          <p:nvPr/>
        </p:nvSpPr>
        <p:spPr bwMode="auto">
          <a:xfrm>
            <a:off x="8302625" y="5603876"/>
            <a:ext cx="779462" cy="796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400" i="1">
                <a:latin typeface="Times New Roman" pitchFamily="18" charset="0"/>
                <a:cs typeface="Arial" pitchFamily="34" charset="0"/>
              </a:rPr>
              <a:t>1</a:t>
            </a:r>
          </a:p>
        </p:txBody>
      </p:sp>
      <p:sp>
        <p:nvSpPr>
          <p:cNvPr id="13331" name="Line 13"/>
          <p:cNvSpPr>
            <a:spLocks noChangeShapeType="1"/>
          </p:cNvSpPr>
          <p:nvPr/>
        </p:nvSpPr>
        <p:spPr bwMode="auto">
          <a:xfrm>
            <a:off x="2976563" y="4275138"/>
            <a:ext cx="974725" cy="665162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3332" name="Line 14"/>
          <p:cNvSpPr>
            <a:spLocks noChangeShapeType="1"/>
          </p:cNvSpPr>
          <p:nvPr/>
        </p:nvSpPr>
        <p:spPr bwMode="auto">
          <a:xfrm flipV="1">
            <a:off x="2976562" y="3014663"/>
            <a:ext cx="1104900" cy="73025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3333" name="Line 15"/>
          <p:cNvSpPr>
            <a:spLocks noChangeShapeType="1"/>
          </p:cNvSpPr>
          <p:nvPr/>
        </p:nvSpPr>
        <p:spPr bwMode="auto">
          <a:xfrm flipV="1">
            <a:off x="4535487" y="4608514"/>
            <a:ext cx="1104900" cy="331787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3334" name="Line 16"/>
          <p:cNvSpPr>
            <a:spLocks noChangeShapeType="1"/>
          </p:cNvSpPr>
          <p:nvPr/>
        </p:nvSpPr>
        <p:spPr bwMode="auto">
          <a:xfrm>
            <a:off x="4535487" y="5205413"/>
            <a:ext cx="1104900" cy="73025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3335" name="Line 17"/>
          <p:cNvSpPr>
            <a:spLocks noChangeShapeType="1"/>
          </p:cNvSpPr>
          <p:nvPr/>
        </p:nvSpPr>
        <p:spPr bwMode="auto">
          <a:xfrm flipV="1">
            <a:off x="6159500" y="3744914"/>
            <a:ext cx="844550" cy="465137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3336" name="Line 18"/>
          <p:cNvSpPr>
            <a:spLocks noChangeShapeType="1"/>
          </p:cNvSpPr>
          <p:nvPr/>
        </p:nvSpPr>
        <p:spPr bwMode="auto">
          <a:xfrm>
            <a:off x="6224588" y="4673600"/>
            <a:ext cx="714375" cy="598488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3337" name="Text Box 19"/>
          <p:cNvSpPr txBox="1">
            <a:spLocks noChangeArrowheads="1"/>
          </p:cNvSpPr>
          <p:nvPr/>
        </p:nvSpPr>
        <p:spPr bwMode="auto">
          <a:xfrm>
            <a:off x="2706688" y="2927350"/>
            <a:ext cx="155892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sz="2000" dirty="0">
                <a:solidFill>
                  <a:srgbClr val="FF6699"/>
                </a:solidFill>
                <a:latin typeface="Times New Roman" pitchFamily="18" charset="0"/>
                <a:cs typeface="Arial" pitchFamily="34" charset="0"/>
              </a:rPr>
              <a:t>Other investments = No</a:t>
            </a:r>
          </a:p>
        </p:txBody>
      </p:sp>
      <p:sp>
        <p:nvSpPr>
          <p:cNvPr id="13338" name="Text Box 20"/>
          <p:cNvSpPr txBox="1">
            <a:spLocks noChangeArrowheads="1"/>
          </p:cNvSpPr>
          <p:nvPr/>
        </p:nvSpPr>
        <p:spPr bwMode="auto">
          <a:xfrm>
            <a:off x="2630488" y="4594225"/>
            <a:ext cx="15589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2000">
                <a:solidFill>
                  <a:srgbClr val="FF6699"/>
                </a:solidFill>
                <a:latin typeface="Times New Roman" pitchFamily="18" charset="0"/>
                <a:cs typeface="Arial" pitchFamily="34" charset="0"/>
              </a:rPr>
              <a:t>Other investments = Yes</a:t>
            </a:r>
          </a:p>
        </p:txBody>
      </p:sp>
      <p:sp>
        <p:nvSpPr>
          <p:cNvPr id="13339" name="Text Box 21"/>
          <p:cNvSpPr txBox="1">
            <a:spLocks noChangeArrowheads="1"/>
          </p:cNvSpPr>
          <p:nvPr/>
        </p:nvSpPr>
        <p:spPr bwMode="auto">
          <a:xfrm>
            <a:off x="4570413" y="3505201"/>
            <a:ext cx="130016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000">
                <a:solidFill>
                  <a:srgbClr val="00CC00"/>
                </a:solidFill>
                <a:latin typeface="Times New Roman" pitchFamily="18" charset="0"/>
                <a:cs typeface="Arial" pitchFamily="34" charset="0"/>
              </a:rPr>
              <a:t>Balance between $1 and $445</a:t>
            </a:r>
          </a:p>
        </p:txBody>
      </p:sp>
      <p:sp>
        <p:nvSpPr>
          <p:cNvPr id="13340" name="Text Box 22"/>
          <p:cNvSpPr txBox="1">
            <a:spLocks noChangeArrowheads="1"/>
          </p:cNvSpPr>
          <p:nvPr/>
        </p:nvSpPr>
        <p:spPr bwMode="auto">
          <a:xfrm>
            <a:off x="4113212" y="5410200"/>
            <a:ext cx="1104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000">
                <a:solidFill>
                  <a:srgbClr val="00CC00"/>
                </a:solidFill>
                <a:latin typeface="Times New Roman" pitchFamily="18" charset="0"/>
                <a:cs typeface="Arial" pitchFamily="34" charset="0"/>
              </a:rPr>
              <a:t>Balance&gt; $445</a:t>
            </a:r>
          </a:p>
        </p:txBody>
      </p:sp>
      <p:sp>
        <p:nvSpPr>
          <p:cNvPr id="13341" name="Text Box 23"/>
          <p:cNvSpPr txBox="1">
            <a:spLocks noChangeArrowheads="1"/>
          </p:cNvSpPr>
          <p:nvPr/>
        </p:nvSpPr>
        <p:spPr bwMode="auto">
          <a:xfrm>
            <a:off x="5640388" y="4956176"/>
            <a:ext cx="144462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>
                <a:solidFill>
                  <a:schemeClr val="hlink"/>
                </a:solidFill>
                <a:latin typeface="Times New Roman" pitchFamily="18" charset="0"/>
                <a:cs typeface="Arial" pitchFamily="34" charset="0"/>
              </a:rPr>
              <a:t>Bank account=Yes</a:t>
            </a:r>
          </a:p>
        </p:txBody>
      </p:sp>
      <p:sp>
        <p:nvSpPr>
          <p:cNvPr id="13342" name="Text Box 24"/>
          <p:cNvSpPr txBox="1">
            <a:spLocks noChangeArrowheads="1"/>
          </p:cNvSpPr>
          <p:nvPr/>
        </p:nvSpPr>
        <p:spPr bwMode="auto">
          <a:xfrm>
            <a:off x="5561012" y="3276600"/>
            <a:ext cx="14684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hlink"/>
                </a:solidFill>
                <a:latin typeface="Times New Roman" pitchFamily="18" charset="0"/>
                <a:cs typeface="Arial" pitchFamily="34" charset="0"/>
              </a:rPr>
              <a:t>Bank account=No</a:t>
            </a:r>
          </a:p>
        </p:txBody>
      </p:sp>
      <p:sp>
        <p:nvSpPr>
          <p:cNvPr id="13343" name="Line 28"/>
          <p:cNvSpPr>
            <a:spLocks noChangeShapeType="1"/>
          </p:cNvSpPr>
          <p:nvPr/>
        </p:nvSpPr>
        <p:spPr bwMode="auto">
          <a:xfrm>
            <a:off x="4730750" y="2881313"/>
            <a:ext cx="36369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3344" name="Line 29"/>
          <p:cNvSpPr>
            <a:spLocks noChangeShapeType="1"/>
          </p:cNvSpPr>
          <p:nvPr/>
        </p:nvSpPr>
        <p:spPr bwMode="auto">
          <a:xfrm>
            <a:off x="4665662" y="3146426"/>
            <a:ext cx="3767138" cy="25241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3345" name="Line 30"/>
          <p:cNvSpPr>
            <a:spLocks noChangeShapeType="1"/>
          </p:cNvSpPr>
          <p:nvPr/>
        </p:nvSpPr>
        <p:spPr bwMode="auto">
          <a:xfrm flipV="1">
            <a:off x="7588250" y="3014663"/>
            <a:ext cx="779462" cy="3984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3346" name="Line 31"/>
          <p:cNvSpPr>
            <a:spLocks noChangeShapeType="1"/>
          </p:cNvSpPr>
          <p:nvPr/>
        </p:nvSpPr>
        <p:spPr bwMode="auto">
          <a:xfrm>
            <a:off x="7523163" y="3678238"/>
            <a:ext cx="1039813" cy="19923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3347" name="Line 32"/>
          <p:cNvSpPr>
            <a:spLocks noChangeShapeType="1"/>
          </p:cNvSpPr>
          <p:nvPr/>
        </p:nvSpPr>
        <p:spPr bwMode="auto">
          <a:xfrm flipV="1">
            <a:off x="7327901" y="3279775"/>
            <a:ext cx="1235075" cy="192563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3348" name="Line 33"/>
          <p:cNvSpPr>
            <a:spLocks noChangeShapeType="1"/>
          </p:cNvSpPr>
          <p:nvPr/>
        </p:nvSpPr>
        <p:spPr bwMode="auto">
          <a:xfrm>
            <a:off x="7458076" y="5470526"/>
            <a:ext cx="909637" cy="3984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3349" name="Line 34"/>
          <p:cNvSpPr>
            <a:spLocks noChangeShapeType="1"/>
          </p:cNvSpPr>
          <p:nvPr/>
        </p:nvSpPr>
        <p:spPr bwMode="auto">
          <a:xfrm flipV="1">
            <a:off x="6224588" y="3081338"/>
            <a:ext cx="2208213" cy="2787650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3350" name="Line 35"/>
          <p:cNvSpPr>
            <a:spLocks noChangeShapeType="1"/>
          </p:cNvSpPr>
          <p:nvPr/>
        </p:nvSpPr>
        <p:spPr bwMode="auto">
          <a:xfrm>
            <a:off x="6289675" y="6069013"/>
            <a:ext cx="2012950" cy="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3351" name="Text Box 39"/>
          <p:cNvSpPr txBox="1">
            <a:spLocks noChangeArrowheads="1"/>
          </p:cNvSpPr>
          <p:nvPr/>
        </p:nvSpPr>
        <p:spPr bwMode="auto">
          <a:xfrm>
            <a:off x="4924425" y="3081338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FF3399"/>
                </a:solidFill>
                <a:latin typeface="Times New Roman" pitchFamily="18" charset="0"/>
                <a:cs typeface="Arial" pitchFamily="34" charset="0"/>
              </a:rPr>
              <a:t>0.07</a:t>
            </a:r>
          </a:p>
        </p:txBody>
      </p:sp>
      <p:sp>
        <p:nvSpPr>
          <p:cNvPr id="13352" name="Text Box 40"/>
          <p:cNvSpPr txBox="1">
            <a:spLocks noChangeArrowheads="1"/>
          </p:cNvSpPr>
          <p:nvPr/>
        </p:nvSpPr>
        <p:spPr bwMode="auto">
          <a:xfrm>
            <a:off x="5054600" y="2549526"/>
            <a:ext cx="10398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b="1">
                <a:solidFill>
                  <a:srgbClr val="FF3399"/>
                </a:solidFill>
                <a:latin typeface="Times New Roman" pitchFamily="18" charset="0"/>
                <a:cs typeface="Arial" pitchFamily="34" charset="0"/>
              </a:rPr>
              <a:t>0.93</a:t>
            </a:r>
          </a:p>
        </p:txBody>
      </p:sp>
      <p:sp>
        <p:nvSpPr>
          <p:cNvPr id="13353" name="Text Box 41"/>
          <p:cNvSpPr txBox="1">
            <a:spLocks noChangeArrowheads="1"/>
          </p:cNvSpPr>
          <p:nvPr/>
        </p:nvSpPr>
        <p:spPr bwMode="auto">
          <a:xfrm>
            <a:off x="5768975" y="5338763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CC00"/>
                </a:solidFill>
                <a:latin typeface="Times New Roman" pitchFamily="18" charset="0"/>
                <a:cs typeface="Arial" pitchFamily="34" charset="0"/>
              </a:rPr>
              <a:t>0.023</a:t>
            </a:r>
          </a:p>
        </p:txBody>
      </p:sp>
      <p:sp>
        <p:nvSpPr>
          <p:cNvPr id="13354" name="Text Box 42"/>
          <p:cNvSpPr txBox="1">
            <a:spLocks noChangeArrowheads="1"/>
          </p:cNvSpPr>
          <p:nvPr/>
        </p:nvSpPr>
        <p:spPr bwMode="auto">
          <a:xfrm>
            <a:off x="6323012" y="5715001"/>
            <a:ext cx="116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b="1">
                <a:solidFill>
                  <a:srgbClr val="00CC00"/>
                </a:solidFill>
                <a:latin typeface="Times New Roman" pitchFamily="18" charset="0"/>
                <a:cs typeface="Arial" pitchFamily="34" charset="0"/>
              </a:rPr>
              <a:t>0.977</a:t>
            </a:r>
          </a:p>
        </p:txBody>
      </p:sp>
      <p:sp>
        <p:nvSpPr>
          <p:cNvPr id="13355" name="Text Box 43"/>
          <p:cNvSpPr txBox="1">
            <a:spLocks noChangeArrowheads="1"/>
          </p:cNvSpPr>
          <p:nvPr/>
        </p:nvSpPr>
        <p:spPr bwMode="auto">
          <a:xfrm>
            <a:off x="7618412" y="2881313"/>
            <a:ext cx="749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hlink"/>
                </a:solidFill>
                <a:latin typeface="Times New Roman" pitchFamily="18" charset="0"/>
                <a:cs typeface="Arial" pitchFamily="34" charset="0"/>
              </a:rPr>
              <a:t>0.491</a:t>
            </a:r>
          </a:p>
        </p:txBody>
      </p:sp>
      <p:sp>
        <p:nvSpPr>
          <p:cNvPr id="13356" name="Text Box 44"/>
          <p:cNvSpPr txBox="1">
            <a:spLocks noChangeArrowheads="1"/>
          </p:cNvSpPr>
          <p:nvPr/>
        </p:nvSpPr>
        <p:spPr bwMode="auto">
          <a:xfrm>
            <a:off x="8147050" y="4586288"/>
            <a:ext cx="13001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b="1" dirty="0">
                <a:solidFill>
                  <a:schemeClr val="hlink"/>
                </a:solidFill>
                <a:latin typeface="Times New Roman" pitchFamily="18" charset="0"/>
                <a:cs typeface="Arial" pitchFamily="34" charset="0"/>
              </a:rPr>
              <a:t>0.509</a:t>
            </a:r>
          </a:p>
        </p:txBody>
      </p:sp>
      <p:sp>
        <p:nvSpPr>
          <p:cNvPr id="13357" name="Text Box 45"/>
          <p:cNvSpPr txBox="1">
            <a:spLocks noChangeArrowheads="1"/>
          </p:cNvSpPr>
          <p:nvPr/>
        </p:nvSpPr>
        <p:spPr bwMode="auto">
          <a:xfrm>
            <a:off x="8228012" y="3657601"/>
            <a:ext cx="1428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chemeClr val="hlink"/>
                </a:solidFill>
                <a:latin typeface="Times New Roman" pitchFamily="18" charset="0"/>
                <a:cs typeface="Arial" pitchFamily="34" charset="0"/>
              </a:rPr>
              <a:t>0.161</a:t>
            </a:r>
          </a:p>
        </p:txBody>
      </p:sp>
      <p:sp>
        <p:nvSpPr>
          <p:cNvPr id="13358" name="Text Box 46"/>
          <p:cNvSpPr txBox="1">
            <a:spLocks noChangeArrowheads="1"/>
          </p:cNvSpPr>
          <p:nvPr/>
        </p:nvSpPr>
        <p:spPr bwMode="auto">
          <a:xfrm>
            <a:off x="7694613" y="5348288"/>
            <a:ext cx="974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b="1" dirty="0">
                <a:solidFill>
                  <a:schemeClr val="hlink"/>
                </a:solidFill>
                <a:latin typeface="Times New Roman" pitchFamily="18" charset="0"/>
                <a:cs typeface="Arial" pitchFamily="34" charset="0"/>
              </a:rPr>
              <a:t>0.839</a:t>
            </a:r>
          </a:p>
        </p:txBody>
      </p:sp>
      <p:sp>
        <p:nvSpPr>
          <p:cNvPr id="13359" name="Text Box 47"/>
          <p:cNvSpPr txBox="1">
            <a:spLocks noChangeArrowheads="1"/>
          </p:cNvSpPr>
          <p:nvPr/>
        </p:nvSpPr>
        <p:spPr bwMode="auto">
          <a:xfrm>
            <a:off x="9142412" y="26670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dirty="0">
                <a:solidFill>
                  <a:schemeClr val="hlink"/>
                </a:solidFill>
                <a:latin typeface="Times New Roman" pitchFamily="18" charset="0"/>
                <a:cs typeface="Arial" pitchFamily="34" charset="0"/>
              </a:rPr>
              <a:t>Reject</a:t>
            </a:r>
          </a:p>
        </p:txBody>
      </p:sp>
      <p:sp>
        <p:nvSpPr>
          <p:cNvPr id="13360" name="Text Box 48"/>
          <p:cNvSpPr txBox="1">
            <a:spLocks noChangeArrowheads="1"/>
          </p:cNvSpPr>
          <p:nvPr/>
        </p:nvSpPr>
        <p:spPr bwMode="auto">
          <a:xfrm>
            <a:off x="9218612" y="57912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chemeClr val="hlink"/>
                </a:solidFill>
                <a:latin typeface="Times New Roman" pitchFamily="18" charset="0"/>
                <a:cs typeface="Arial" pitchFamily="34" charset="0"/>
              </a:rPr>
              <a:t>Accept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24426" y="1981200"/>
            <a:ext cx="145801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=306/329</a:t>
            </a:r>
            <a:endParaRPr lang="he-IL" b="1" dirty="0"/>
          </a:p>
        </p:txBody>
      </p:sp>
      <p:cxnSp>
        <p:nvCxnSpPr>
          <p:cNvPr id="4" name="מחבר חץ ישר 3"/>
          <p:cNvCxnSpPr>
            <a:endCxn id="13352" idx="0"/>
          </p:cNvCxnSpPr>
          <p:nvPr/>
        </p:nvCxnSpPr>
        <p:spPr bwMode="auto">
          <a:xfrm flipH="1">
            <a:off x="5574507" y="2350533"/>
            <a:ext cx="296069" cy="1989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8731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DC20-A816-425B-80D3-2F274C06EDDB}" type="slidenum">
              <a:rPr lang="he-IL"/>
              <a:pPr/>
              <a:t>3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982788" y="1524380"/>
            <a:ext cx="8150224" cy="4800508"/>
            <a:chOff x="2287588" y="1773238"/>
            <a:chExt cx="7407274" cy="4246470"/>
          </a:xfrm>
        </p:grpSpPr>
        <p:sp>
          <p:nvSpPr>
            <p:cNvPr id="63490" name="Oval 2"/>
            <p:cNvSpPr>
              <a:spLocks noChangeArrowheads="1"/>
            </p:cNvSpPr>
            <p:nvPr/>
          </p:nvSpPr>
          <p:spPr bwMode="auto">
            <a:xfrm>
              <a:off x="8863012" y="2032000"/>
              <a:ext cx="444500" cy="520700"/>
            </a:xfrm>
            <a:prstGeom prst="ellipse">
              <a:avLst/>
            </a:prstGeom>
            <a:solidFill>
              <a:srgbClr val="FF33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3491" name="Oval 3"/>
            <p:cNvSpPr>
              <a:spLocks noChangeArrowheads="1"/>
            </p:cNvSpPr>
            <p:nvPr/>
          </p:nvSpPr>
          <p:spPr bwMode="auto">
            <a:xfrm>
              <a:off x="8863012" y="3022600"/>
              <a:ext cx="520700" cy="520700"/>
            </a:xfrm>
            <a:prstGeom prst="ellipse">
              <a:avLst/>
            </a:prstGeom>
            <a:solidFill>
              <a:srgbClr val="FF33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3492" name="Oval 4"/>
            <p:cNvSpPr>
              <a:spLocks noChangeArrowheads="1"/>
            </p:cNvSpPr>
            <p:nvPr/>
          </p:nvSpPr>
          <p:spPr bwMode="auto">
            <a:xfrm>
              <a:off x="8863012" y="3784600"/>
              <a:ext cx="520700" cy="596900"/>
            </a:xfrm>
            <a:prstGeom prst="ellipse">
              <a:avLst/>
            </a:prstGeom>
            <a:solidFill>
              <a:srgbClr val="FF33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3493" name="Oval 5"/>
            <p:cNvSpPr>
              <a:spLocks noChangeArrowheads="1"/>
            </p:cNvSpPr>
            <p:nvPr/>
          </p:nvSpPr>
          <p:spPr bwMode="auto">
            <a:xfrm>
              <a:off x="2309812" y="2870200"/>
              <a:ext cx="520700" cy="520700"/>
            </a:xfrm>
            <a:prstGeom prst="ellipse">
              <a:avLst/>
            </a:prstGeom>
            <a:solidFill>
              <a:srgbClr val="FF7C8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3494" name="Rectangle 6"/>
            <p:cNvSpPr>
              <a:spLocks noChangeArrowheads="1"/>
            </p:cNvSpPr>
            <p:nvPr/>
          </p:nvSpPr>
          <p:spPr bwMode="auto">
            <a:xfrm>
              <a:off x="2287588" y="4464051"/>
              <a:ext cx="1463675" cy="862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 rtl="0" eaLnBrk="0" hangingPunct="0"/>
              <a:r>
                <a:rPr lang="en-US" b="1" u="sng">
                  <a:solidFill>
                    <a:srgbClr val="CC0000"/>
                  </a:solidFill>
                  <a:latin typeface="Times New Roman" pitchFamily="18" charset="0"/>
                </a:rPr>
                <a:t>Layer No. 0</a:t>
              </a:r>
            </a:p>
            <a:p>
              <a:pPr algn="l" rtl="0" eaLnBrk="0" hangingPunct="0"/>
              <a:r>
                <a:rPr lang="en-US" sz="1600" b="1">
                  <a:solidFill>
                    <a:srgbClr val="CC0000"/>
                  </a:solidFill>
                  <a:latin typeface="Times New Roman" pitchFamily="18" charset="0"/>
                </a:rPr>
                <a:t>(the root node)</a:t>
              </a:r>
            </a:p>
          </p:txBody>
        </p:sp>
        <p:sp>
          <p:nvSpPr>
            <p:cNvPr id="63495" name="Rectangle 7"/>
            <p:cNvSpPr>
              <a:spLocks noChangeArrowheads="1"/>
            </p:cNvSpPr>
            <p:nvPr/>
          </p:nvSpPr>
          <p:spPr bwMode="auto">
            <a:xfrm>
              <a:off x="2363788" y="2924176"/>
              <a:ext cx="339837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rtl="0" eaLnBrk="0" hangingPunct="0"/>
              <a:r>
                <a:rPr lang="en-US" sz="24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3496" name="Rectangle 8"/>
            <p:cNvSpPr>
              <a:spLocks noChangeArrowheads="1"/>
            </p:cNvSpPr>
            <p:nvPr/>
          </p:nvSpPr>
          <p:spPr bwMode="auto">
            <a:xfrm>
              <a:off x="8916988" y="2085976"/>
              <a:ext cx="339837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rtl="0" eaLnBrk="0" hangingPunct="0"/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3497" name="Rectangle 9"/>
            <p:cNvSpPr>
              <a:spLocks noChangeArrowheads="1"/>
            </p:cNvSpPr>
            <p:nvPr/>
          </p:nvSpPr>
          <p:spPr bwMode="auto">
            <a:xfrm>
              <a:off x="8916988" y="3076576"/>
              <a:ext cx="339837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rtl="0" eaLnBrk="0" hangingPunct="0"/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3498" name="Rectangle 10"/>
            <p:cNvSpPr>
              <a:spLocks noChangeArrowheads="1"/>
            </p:cNvSpPr>
            <p:nvPr/>
          </p:nvSpPr>
          <p:spPr bwMode="auto">
            <a:xfrm>
              <a:off x="8916988" y="3838576"/>
              <a:ext cx="339837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rtl="0" eaLnBrk="0" hangingPunct="0"/>
              <a:r>
                <a:rPr lang="en-US" sz="2400" b="1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3499" name="Rectangle 11"/>
            <p:cNvSpPr>
              <a:spLocks noChangeArrowheads="1"/>
            </p:cNvSpPr>
            <p:nvPr/>
          </p:nvSpPr>
          <p:spPr bwMode="auto">
            <a:xfrm>
              <a:off x="7088188" y="4614864"/>
              <a:ext cx="1387475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 rtl="0" eaLnBrk="0" hangingPunct="0"/>
              <a:r>
                <a:rPr lang="en-US" sz="1600" b="1">
                  <a:solidFill>
                    <a:srgbClr val="00CCFF"/>
                  </a:solidFill>
                  <a:latin typeface="Times New Roman" pitchFamily="18" charset="0"/>
                </a:rPr>
                <a:t>Connection Weights</a:t>
              </a:r>
            </a:p>
          </p:txBody>
        </p:sp>
        <p:sp>
          <p:nvSpPr>
            <p:cNvPr id="63500" name="Rectangle 12"/>
            <p:cNvSpPr>
              <a:spLocks noChangeArrowheads="1"/>
            </p:cNvSpPr>
            <p:nvPr/>
          </p:nvSpPr>
          <p:spPr bwMode="auto">
            <a:xfrm>
              <a:off x="8323262" y="4387850"/>
              <a:ext cx="1371600" cy="16318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 rtl="0" eaLnBrk="0" hangingPunct="0"/>
              <a:endParaRPr lang="en-US" sz="1600" b="1" dirty="0">
                <a:solidFill>
                  <a:srgbClr val="FF3399"/>
                </a:solidFill>
                <a:latin typeface="Times New Roman" pitchFamily="18" charset="0"/>
              </a:endParaRPr>
            </a:p>
            <a:p>
              <a:pPr algn="l" rtl="0" eaLnBrk="0" hangingPunct="0"/>
              <a:r>
                <a:rPr lang="en-US" b="1" u="sng" dirty="0">
                  <a:solidFill>
                    <a:srgbClr val="FF3399"/>
                  </a:solidFill>
                  <a:latin typeface="Times New Roman" pitchFamily="18" charset="0"/>
                </a:rPr>
                <a:t>Target Layer</a:t>
              </a:r>
            </a:p>
            <a:p>
              <a:pPr algn="l" rtl="0" eaLnBrk="0" hangingPunct="0"/>
              <a:r>
                <a:rPr lang="en-US" sz="1600" b="1" dirty="0">
                  <a:solidFill>
                    <a:srgbClr val="FF3399"/>
                  </a:solidFill>
                  <a:latin typeface="Times New Roman" pitchFamily="18" charset="0"/>
                </a:rPr>
                <a:t>(Target Attribute)</a:t>
              </a:r>
            </a:p>
            <a:p>
              <a:pPr algn="l" rtl="0" eaLnBrk="0" hangingPunct="0"/>
              <a:r>
                <a:rPr lang="en-US" sz="1600" b="1" dirty="0">
                  <a:solidFill>
                    <a:srgbClr val="FF3399"/>
                  </a:solidFill>
                  <a:latin typeface="Times New Roman" pitchFamily="18" charset="0"/>
                </a:rPr>
                <a:t>3 Values</a:t>
              </a:r>
            </a:p>
          </p:txBody>
        </p:sp>
        <p:sp>
          <p:nvSpPr>
            <p:cNvPr id="63502" name="Oval 14"/>
            <p:cNvSpPr>
              <a:spLocks noChangeArrowheads="1"/>
            </p:cNvSpPr>
            <p:nvPr/>
          </p:nvSpPr>
          <p:spPr bwMode="auto">
            <a:xfrm>
              <a:off x="4367212" y="2184400"/>
              <a:ext cx="520700" cy="444500"/>
            </a:xfrm>
            <a:prstGeom prst="ellipse">
              <a:avLst/>
            </a:prstGeom>
            <a:solidFill>
              <a:srgbClr val="66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3503" name="Oval 15"/>
            <p:cNvSpPr>
              <a:spLocks noChangeArrowheads="1"/>
            </p:cNvSpPr>
            <p:nvPr/>
          </p:nvSpPr>
          <p:spPr bwMode="auto">
            <a:xfrm>
              <a:off x="4367212" y="2794000"/>
              <a:ext cx="520700" cy="444500"/>
            </a:xfrm>
            <a:prstGeom prst="ellipse">
              <a:avLst/>
            </a:prstGeom>
            <a:solidFill>
              <a:srgbClr val="00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3504" name="Oval 16"/>
            <p:cNvSpPr>
              <a:spLocks noChangeArrowheads="1"/>
            </p:cNvSpPr>
            <p:nvPr/>
          </p:nvSpPr>
          <p:spPr bwMode="auto">
            <a:xfrm>
              <a:off x="4367212" y="3327400"/>
              <a:ext cx="596900" cy="520700"/>
            </a:xfrm>
            <a:prstGeom prst="ellipse">
              <a:avLst/>
            </a:prstGeom>
            <a:solidFill>
              <a:srgbClr val="00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3505" name="Rectangle 17"/>
            <p:cNvSpPr>
              <a:spLocks noChangeArrowheads="1"/>
            </p:cNvSpPr>
            <p:nvPr/>
          </p:nvSpPr>
          <p:spPr bwMode="auto">
            <a:xfrm>
              <a:off x="4344988" y="2162176"/>
              <a:ext cx="339837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rtl="0" eaLnBrk="0" hangingPunct="0"/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3506" name="Rectangle 18"/>
            <p:cNvSpPr>
              <a:spLocks noChangeArrowheads="1"/>
            </p:cNvSpPr>
            <p:nvPr/>
          </p:nvSpPr>
          <p:spPr bwMode="auto">
            <a:xfrm>
              <a:off x="4421188" y="2771776"/>
              <a:ext cx="339837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rtl="0" eaLnBrk="0" hangingPunct="0"/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3507" name="Rectangle 19"/>
            <p:cNvSpPr>
              <a:spLocks noChangeArrowheads="1"/>
            </p:cNvSpPr>
            <p:nvPr/>
          </p:nvSpPr>
          <p:spPr bwMode="auto">
            <a:xfrm>
              <a:off x="4421188" y="3305176"/>
              <a:ext cx="339837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rtl="0" eaLnBrk="0" hangingPunct="0"/>
              <a:r>
                <a:rPr lang="en-US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3508" name="Line 20"/>
            <p:cNvSpPr>
              <a:spLocks noChangeShapeType="1"/>
            </p:cNvSpPr>
            <p:nvPr/>
          </p:nvSpPr>
          <p:spPr bwMode="auto">
            <a:xfrm flipV="1">
              <a:off x="2836862" y="2482850"/>
              <a:ext cx="1524000" cy="533400"/>
            </a:xfrm>
            <a:prstGeom prst="line">
              <a:avLst/>
            </a:prstGeom>
            <a:noFill/>
            <a:ln w="25400">
              <a:solidFill>
                <a:srgbClr val="FF7C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3509" name="Line 21"/>
            <p:cNvSpPr>
              <a:spLocks noChangeShapeType="1"/>
            </p:cNvSpPr>
            <p:nvPr/>
          </p:nvSpPr>
          <p:spPr bwMode="auto">
            <a:xfrm flipV="1">
              <a:off x="2836862" y="3092450"/>
              <a:ext cx="1524000" cy="76200"/>
            </a:xfrm>
            <a:prstGeom prst="line">
              <a:avLst/>
            </a:prstGeom>
            <a:noFill/>
            <a:ln w="25400">
              <a:solidFill>
                <a:srgbClr val="FF7C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3510" name="Line 22"/>
            <p:cNvSpPr>
              <a:spLocks noChangeShapeType="1"/>
            </p:cNvSpPr>
            <p:nvPr/>
          </p:nvSpPr>
          <p:spPr bwMode="auto">
            <a:xfrm>
              <a:off x="2760662" y="3321050"/>
              <a:ext cx="1600200" cy="304800"/>
            </a:xfrm>
            <a:prstGeom prst="line">
              <a:avLst/>
            </a:prstGeom>
            <a:noFill/>
            <a:ln w="25400">
              <a:solidFill>
                <a:srgbClr val="FF7C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3511" name="Rectangle 23"/>
            <p:cNvSpPr>
              <a:spLocks noChangeArrowheads="1"/>
            </p:cNvSpPr>
            <p:nvPr/>
          </p:nvSpPr>
          <p:spPr bwMode="auto">
            <a:xfrm>
              <a:off x="4040188" y="4464050"/>
              <a:ext cx="1387475" cy="1100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 rtl="0" eaLnBrk="0" hangingPunct="0"/>
              <a:r>
                <a:rPr lang="en-US" b="1" u="sng">
                  <a:solidFill>
                    <a:srgbClr val="33CC33"/>
                  </a:solidFill>
                  <a:latin typeface="Times New Roman" pitchFamily="18" charset="0"/>
                </a:rPr>
                <a:t>Layer No. 1</a:t>
              </a:r>
              <a:endParaRPr lang="en-US" b="1">
                <a:solidFill>
                  <a:srgbClr val="33CC33"/>
                </a:solidFill>
                <a:latin typeface="Times New Roman" pitchFamily="18" charset="0"/>
              </a:endParaRPr>
            </a:p>
            <a:p>
              <a:pPr algn="l" rtl="0" eaLnBrk="0" hangingPunct="0"/>
              <a:r>
                <a:rPr lang="en-US" sz="1600" b="1">
                  <a:solidFill>
                    <a:srgbClr val="33CC33"/>
                  </a:solidFill>
                  <a:latin typeface="Times New Roman" pitchFamily="18" charset="0"/>
                </a:rPr>
                <a:t>(First input attribute)</a:t>
              </a:r>
            </a:p>
            <a:p>
              <a:pPr algn="l" rtl="0" eaLnBrk="0" hangingPunct="0"/>
              <a:r>
                <a:rPr lang="en-US" sz="1600" b="1">
                  <a:solidFill>
                    <a:srgbClr val="33CC33"/>
                  </a:solidFill>
                  <a:latin typeface="Times New Roman" pitchFamily="18" charset="0"/>
                </a:rPr>
                <a:t>3 values</a:t>
              </a:r>
            </a:p>
          </p:txBody>
        </p:sp>
        <p:sp>
          <p:nvSpPr>
            <p:cNvPr id="63512" name="Oval 24"/>
            <p:cNvSpPr>
              <a:spLocks noChangeArrowheads="1"/>
            </p:cNvSpPr>
            <p:nvPr/>
          </p:nvSpPr>
          <p:spPr bwMode="auto">
            <a:xfrm>
              <a:off x="6043612" y="1803400"/>
              <a:ext cx="520700" cy="444500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3513" name="Oval 25"/>
            <p:cNvSpPr>
              <a:spLocks noChangeArrowheads="1"/>
            </p:cNvSpPr>
            <p:nvPr/>
          </p:nvSpPr>
          <p:spPr bwMode="auto">
            <a:xfrm>
              <a:off x="6043612" y="2565400"/>
              <a:ext cx="520700" cy="444500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3514" name="Oval 26"/>
            <p:cNvSpPr>
              <a:spLocks noChangeArrowheads="1"/>
            </p:cNvSpPr>
            <p:nvPr/>
          </p:nvSpPr>
          <p:spPr bwMode="auto">
            <a:xfrm>
              <a:off x="6119812" y="3251200"/>
              <a:ext cx="520700" cy="444500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3515" name="Oval 27"/>
            <p:cNvSpPr>
              <a:spLocks noChangeArrowheads="1"/>
            </p:cNvSpPr>
            <p:nvPr/>
          </p:nvSpPr>
          <p:spPr bwMode="auto">
            <a:xfrm>
              <a:off x="6119812" y="4013200"/>
              <a:ext cx="520700" cy="444500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3516" name="Rectangle 28"/>
            <p:cNvSpPr>
              <a:spLocks noChangeArrowheads="1"/>
            </p:cNvSpPr>
            <p:nvPr/>
          </p:nvSpPr>
          <p:spPr bwMode="auto">
            <a:xfrm>
              <a:off x="6097587" y="1773238"/>
              <a:ext cx="4699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rtl="0" eaLnBrk="0" hangingPunct="0"/>
              <a:r>
                <a:rPr lang="en-US" b="1">
                  <a:latin typeface="Times New Roman" pitchFamily="18" charset="0"/>
                </a:rPr>
                <a:t>1,1</a:t>
              </a:r>
            </a:p>
          </p:txBody>
        </p:sp>
        <p:sp>
          <p:nvSpPr>
            <p:cNvPr id="63517" name="Rectangle 29"/>
            <p:cNvSpPr>
              <a:spLocks noChangeArrowheads="1"/>
            </p:cNvSpPr>
            <p:nvPr/>
          </p:nvSpPr>
          <p:spPr bwMode="auto">
            <a:xfrm>
              <a:off x="6097587" y="2535238"/>
              <a:ext cx="4699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rtl="0" eaLnBrk="0" hangingPunct="0"/>
              <a:r>
                <a:rPr lang="en-US" b="1">
                  <a:latin typeface="Times New Roman" pitchFamily="18" charset="0"/>
                </a:rPr>
                <a:t>1,2</a:t>
              </a:r>
            </a:p>
          </p:txBody>
        </p:sp>
        <p:sp>
          <p:nvSpPr>
            <p:cNvPr id="63518" name="Rectangle 30"/>
            <p:cNvSpPr>
              <a:spLocks noChangeArrowheads="1"/>
            </p:cNvSpPr>
            <p:nvPr/>
          </p:nvSpPr>
          <p:spPr bwMode="auto">
            <a:xfrm>
              <a:off x="6173787" y="3297238"/>
              <a:ext cx="4699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rtl="0" eaLnBrk="0" hangingPunct="0"/>
              <a:r>
                <a:rPr lang="en-US" b="1">
                  <a:latin typeface="Times New Roman" pitchFamily="18" charset="0"/>
                </a:rPr>
                <a:t>3,1</a:t>
              </a:r>
            </a:p>
          </p:txBody>
        </p:sp>
        <p:sp>
          <p:nvSpPr>
            <p:cNvPr id="63519" name="Rectangle 31"/>
            <p:cNvSpPr>
              <a:spLocks noChangeArrowheads="1"/>
            </p:cNvSpPr>
            <p:nvPr/>
          </p:nvSpPr>
          <p:spPr bwMode="auto">
            <a:xfrm>
              <a:off x="6173787" y="4059238"/>
              <a:ext cx="4699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rtl="0" eaLnBrk="0" hangingPunct="0"/>
              <a:r>
                <a:rPr lang="en-US" b="1">
                  <a:latin typeface="Times New Roman" pitchFamily="18" charset="0"/>
                </a:rPr>
                <a:t>3,2</a:t>
              </a:r>
            </a:p>
          </p:txBody>
        </p:sp>
        <p:sp>
          <p:nvSpPr>
            <p:cNvPr id="63520" name="Line 32"/>
            <p:cNvSpPr>
              <a:spLocks noChangeShapeType="1"/>
            </p:cNvSpPr>
            <p:nvPr/>
          </p:nvSpPr>
          <p:spPr bwMode="auto">
            <a:xfrm flipV="1">
              <a:off x="4894262" y="2025650"/>
              <a:ext cx="1143000" cy="228600"/>
            </a:xfrm>
            <a:prstGeom prst="line">
              <a:avLst/>
            </a:prstGeom>
            <a:noFill/>
            <a:ln w="12700">
              <a:solidFill>
                <a:srgbClr val="33CC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3521" name="Line 33"/>
            <p:cNvSpPr>
              <a:spLocks noChangeShapeType="1"/>
            </p:cNvSpPr>
            <p:nvPr/>
          </p:nvSpPr>
          <p:spPr bwMode="auto">
            <a:xfrm>
              <a:off x="4894262" y="2482850"/>
              <a:ext cx="1143000" cy="304800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3522" name="Line 34"/>
            <p:cNvSpPr>
              <a:spLocks noChangeShapeType="1"/>
            </p:cNvSpPr>
            <p:nvPr/>
          </p:nvSpPr>
          <p:spPr bwMode="auto">
            <a:xfrm flipV="1">
              <a:off x="4970462" y="3473450"/>
              <a:ext cx="1143000" cy="152400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3523" name="Line 35"/>
            <p:cNvSpPr>
              <a:spLocks noChangeShapeType="1"/>
            </p:cNvSpPr>
            <p:nvPr/>
          </p:nvSpPr>
          <p:spPr bwMode="auto">
            <a:xfrm>
              <a:off x="4894262" y="3778250"/>
              <a:ext cx="1219200" cy="457200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3524" name="Line 36"/>
            <p:cNvSpPr>
              <a:spLocks noChangeShapeType="1"/>
            </p:cNvSpPr>
            <p:nvPr/>
          </p:nvSpPr>
          <p:spPr bwMode="auto">
            <a:xfrm>
              <a:off x="6570662" y="2025650"/>
              <a:ext cx="2286000" cy="152400"/>
            </a:xfrm>
            <a:prstGeom prst="line">
              <a:avLst/>
            </a:prstGeom>
            <a:noFill/>
            <a:ln w="12700">
              <a:solidFill>
                <a:srgbClr val="00CC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3525" name="Line 37"/>
            <p:cNvSpPr>
              <a:spLocks noChangeShapeType="1"/>
            </p:cNvSpPr>
            <p:nvPr/>
          </p:nvSpPr>
          <p:spPr bwMode="auto">
            <a:xfrm>
              <a:off x="6570662" y="2101850"/>
              <a:ext cx="2362200" cy="990600"/>
            </a:xfrm>
            <a:prstGeom prst="line">
              <a:avLst/>
            </a:prstGeom>
            <a:noFill/>
            <a:ln w="12700">
              <a:solidFill>
                <a:srgbClr val="00CC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3526" name="Line 38"/>
            <p:cNvSpPr>
              <a:spLocks noChangeShapeType="1"/>
            </p:cNvSpPr>
            <p:nvPr/>
          </p:nvSpPr>
          <p:spPr bwMode="auto">
            <a:xfrm>
              <a:off x="6418262" y="2178050"/>
              <a:ext cx="2438400" cy="1752600"/>
            </a:xfrm>
            <a:prstGeom prst="line">
              <a:avLst/>
            </a:prstGeom>
            <a:noFill/>
            <a:ln w="12700">
              <a:solidFill>
                <a:srgbClr val="00CC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3527" name="Line 39"/>
            <p:cNvSpPr>
              <a:spLocks noChangeShapeType="1"/>
            </p:cNvSpPr>
            <p:nvPr/>
          </p:nvSpPr>
          <p:spPr bwMode="auto">
            <a:xfrm flipV="1">
              <a:off x="6570662" y="2330450"/>
              <a:ext cx="2286000" cy="381000"/>
            </a:xfrm>
            <a:prstGeom prst="line">
              <a:avLst/>
            </a:prstGeom>
            <a:noFill/>
            <a:ln w="12700">
              <a:solidFill>
                <a:srgbClr val="00CC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3528" name="Line 40"/>
            <p:cNvSpPr>
              <a:spLocks noChangeShapeType="1"/>
            </p:cNvSpPr>
            <p:nvPr/>
          </p:nvSpPr>
          <p:spPr bwMode="auto">
            <a:xfrm>
              <a:off x="6570662" y="2863850"/>
              <a:ext cx="2286000" cy="304800"/>
            </a:xfrm>
            <a:prstGeom prst="line">
              <a:avLst/>
            </a:prstGeom>
            <a:noFill/>
            <a:ln w="12700">
              <a:solidFill>
                <a:srgbClr val="00CC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3529" name="Line 41"/>
            <p:cNvSpPr>
              <a:spLocks noChangeShapeType="1"/>
            </p:cNvSpPr>
            <p:nvPr/>
          </p:nvSpPr>
          <p:spPr bwMode="auto">
            <a:xfrm>
              <a:off x="6494462" y="2940050"/>
              <a:ext cx="2362200" cy="1066800"/>
            </a:xfrm>
            <a:prstGeom prst="line">
              <a:avLst/>
            </a:prstGeom>
            <a:noFill/>
            <a:ln w="12700">
              <a:solidFill>
                <a:srgbClr val="00CC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3530" name="Line 42"/>
            <p:cNvSpPr>
              <a:spLocks noChangeShapeType="1"/>
            </p:cNvSpPr>
            <p:nvPr/>
          </p:nvSpPr>
          <p:spPr bwMode="auto">
            <a:xfrm flipV="1">
              <a:off x="6570662" y="2406650"/>
              <a:ext cx="2286000" cy="914400"/>
            </a:xfrm>
            <a:prstGeom prst="line">
              <a:avLst/>
            </a:prstGeom>
            <a:noFill/>
            <a:ln w="50800">
              <a:solidFill>
                <a:srgbClr val="00CCFF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3531" name="Line 43"/>
            <p:cNvSpPr>
              <a:spLocks noChangeShapeType="1"/>
            </p:cNvSpPr>
            <p:nvPr/>
          </p:nvSpPr>
          <p:spPr bwMode="auto">
            <a:xfrm flipV="1">
              <a:off x="6646862" y="3321050"/>
              <a:ext cx="2209800" cy="152400"/>
            </a:xfrm>
            <a:prstGeom prst="line">
              <a:avLst/>
            </a:prstGeom>
            <a:noFill/>
            <a:ln w="50800">
              <a:solidFill>
                <a:srgbClr val="00CCFF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3532" name="Line 44"/>
            <p:cNvSpPr>
              <a:spLocks noChangeShapeType="1"/>
            </p:cNvSpPr>
            <p:nvPr/>
          </p:nvSpPr>
          <p:spPr bwMode="auto">
            <a:xfrm>
              <a:off x="6570662" y="3549650"/>
              <a:ext cx="2286000" cy="609600"/>
            </a:xfrm>
            <a:prstGeom prst="line">
              <a:avLst/>
            </a:prstGeom>
            <a:noFill/>
            <a:ln w="50800">
              <a:solidFill>
                <a:srgbClr val="00CCFF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3533" name="Line 45"/>
            <p:cNvSpPr>
              <a:spLocks noChangeShapeType="1"/>
            </p:cNvSpPr>
            <p:nvPr/>
          </p:nvSpPr>
          <p:spPr bwMode="auto">
            <a:xfrm flipV="1">
              <a:off x="6570662" y="2406650"/>
              <a:ext cx="2362200" cy="1676400"/>
            </a:xfrm>
            <a:prstGeom prst="line">
              <a:avLst/>
            </a:prstGeom>
            <a:noFill/>
            <a:ln w="50800">
              <a:solidFill>
                <a:srgbClr val="00CC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3534" name="Line 46"/>
            <p:cNvSpPr>
              <a:spLocks noChangeShapeType="1"/>
            </p:cNvSpPr>
            <p:nvPr/>
          </p:nvSpPr>
          <p:spPr bwMode="auto">
            <a:xfrm flipV="1">
              <a:off x="6646862" y="3397250"/>
              <a:ext cx="2209800" cy="838200"/>
            </a:xfrm>
            <a:prstGeom prst="line">
              <a:avLst/>
            </a:prstGeom>
            <a:noFill/>
            <a:ln w="50800">
              <a:solidFill>
                <a:srgbClr val="00CC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3535" name="Line 47"/>
            <p:cNvSpPr>
              <a:spLocks noChangeShapeType="1"/>
            </p:cNvSpPr>
            <p:nvPr/>
          </p:nvSpPr>
          <p:spPr bwMode="auto">
            <a:xfrm flipV="1">
              <a:off x="6646862" y="4235450"/>
              <a:ext cx="2209800" cy="152400"/>
            </a:xfrm>
            <a:prstGeom prst="line">
              <a:avLst/>
            </a:prstGeom>
            <a:noFill/>
            <a:ln w="50800">
              <a:solidFill>
                <a:srgbClr val="00CC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3536" name="Rectangle 48"/>
            <p:cNvSpPr>
              <a:spLocks noChangeArrowheads="1"/>
            </p:cNvSpPr>
            <p:nvPr/>
          </p:nvSpPr>
          <p:spPr bwMode="auto">
            <a:xfrm>
              <a:off x="5640388" y="4616450"/>
              <a:ext cx="1387475" cy="1100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 rtl="0" eaLnBrk="0" hangingPunct="0"/>
              <a:r>
                <a:rPr lang="en-US" b="1" u="sng">
                  <a:solidFill>
                    <a:srgbClr val="00CCFF"/>
                  </a:solidFill>
                  <a:latin typeface="Times New Roman" pitchFamily="18" charset="0"/>
                </a:rPr>
                <a:t>Layer No. 2</a:t>
              </a:r>
            </a:p>
            <a:p>
              <a:pPr algn="l" rtl="0" eaLnBrk="0" hangingPunct="0"/>
              <a:r>
                <a:rPr lang="en-US" sz="1600" b="1">
                  <a:solidFill>
                    <a:srgbClr val="00CCFF"/>
                  </a:solidFill>
                  <a:latin typeface="Times New Roman" pitchFamily="18" charset="0"/>
                </a:rPr>
                <a:t>(Second input attribute)</a:t>
              </a:r>
            </a:p>
            <a:p>
              <a:pPr algn="l" rtl="0" eaLnBrk="0" hangingPunct="0"/>
              <a:r>
                <a:rPr lang="en-US" sz="1600" b="1">
                  <a:solidFill>
                    <a:srgbClr val="00CCFF"/>
                  </a:solidFill>
                  <a:latin typeface="Times New Roman" pitchFamily="18" charset="0"/>
                </a:rPr>
                <a:t>2 values</a:t>
              </a:r>
            </a:p>
          </p:txBody>
        </p:sp>
        <p:sp>
          <p:nvSpPr>
            <p:cNvPr id="63537" name="Line 49"/>
            <p:cNvSpPr>
              <a:spLocks noChangeShapeType="1"/>
            </p:cNvSpPr>
            <p:nvPr/>
          </p:nvSpPr>
          <p:spPr bwMode="auto">
            <a:xfrm>
              <a:off x="4894262" y="3016250"/>
              <a:ext cx="3962400" cy="228600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3538" name="Line 50"/>
            <p:cNvSpPr>
              <a:spLocks noChangeShapeType="1"/>
            </p:cNvSpPr>
            <p:nvPr/>
          </p:nvSpPr>
          <p:spPr bwMode="auto">
            <a:xfrm>
              <a:off x="4818062" y="3168650"/>
              <a:ext cx="4038600" cy="838200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3539" name="Line 51"/>
            <p:cNvSpPr>
              <a:spLocks noChangeShapeType="1"/>
            </p:cNvSpPr>
            <p:nvPr/>
          </p:nvSpPr>
          <p:spPr bwMode="auto">
            <a:xfrm flipV="1">
              <a:off x="4818062" y="2254250"/>
              <a:ext cx="4038600" cy="609600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</p:grpSp>
      <p:sp>
        <p:nvSpPr>
          <p:cNvPr id="54" name="כותרת 1"/>
          <p:cNvSpPr>
            <a:spLocks noGrp="1"/>
          </p:cNvSpPr>
          <p:nvPr>
            <p:ph type="title"/>
          </p:nvPr>
        </p:nvSpPr>
        <p:spPr>
          <a:xfrm>
            <a:off x="1536990" y="457200"/>
            <a:ext cx="9601200" cy="762000"/>
          </a:xfrm>
        </p:spPr>
        <p:txBody>
          <a:bodyPr>
            <a:normAutofit/>
          </a:bodyPr>
          <a:lstStyle/>
          <a:p>
            <a:r>
              <a:rPr lang="en-US" b="1" dirty="0"/>
              <a:t>IFN </a:t>
            </a:r>
            <a:r>
              <a:rPr lang="en-US" b="1" dirty="0" smtClean="0"/>
              <a:t>- Network </a:t>
            </a:r>
            <a:r>
              <a:rPr lang="en-US" b="1" dirty="0"/>
              <a:t>Construction Procedure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68162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F0EE-7B11-4625-A95C-9F76E70E2FC6}" type="slidenum">
              <a:rPr lang="he-IL"/>
              <a:pPr/>
              <a:t>4</a:t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7212" y="457200"/>
            <a:ext cx="8610600" cy="533400"/>
          </a:xfrm>
          <a:noFill/>
          <a:ln/>
        </p:spPr>
        <p:txBody>
          <a:bodyPr vert="horz" lIns="92075" tIns="46038" rIns="92075" bIns="46038" rtlCol="0" anchor="b">
            <a:normAutofit fontScale="90000"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Network Induction Algorithm</a:t>
            </a:r>
            <a:endParaRPr lang="en-US" sz="3600" b="1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836612" y="1219200"/>
            <a:ext cx="11049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relation schema (partition of attribute set)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training records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significance level (default = 0.1%)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selected input attributes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Information-theoretic network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sz="200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Initialize the information-theoretic network.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While the maximum number of hidden layers is not exceeded:</a:t>
            </a:r>
          </a:p>
          <a:p>
            <a:pPr marL="742950" lvl="1" indent="-285750" eaLnBrk="0" hangingPunct="0">
              <a:spcBef>
                <a:spcPct val="20000"/>
              </a:spcBef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2.1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Find a candidate input attribute maximizing the statistically significant conditional mutual information (“the best candidate attribute”).</a:t>
            </a:r>
          </a:p>
          <a:p>
            <a:pPr marL="742950" lvl="1" indent="-285750" eaLnBrk="0" hangingPunct="0">
              <a:spcBef>
                <a:spcPct val="20000"/>
              </a:spcBef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2.2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If the maximum conditional mutual information is greater than zero, make the best candidate attribute an 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attribute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define a new layer of hidden nodes; else stop.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sz="200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Return the set of selected attributes and the network structure</a:t>
            </a:r>
          </a:p>
        </p:txBody>
      </p:sp>
    </p:spTree>
    <p:extLst>
      <p:ext uri="{BB962C8B-B14F-4D97-AF65-F5344CB8AC3E}">
        <p14:creationId xmlns:p14="http://schemas.microsoft.com/office/powerpoint/2010/main" val="380241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370012" y="298090"/>
            <a:ext cx="9910761" cy="1143000"/>
          </a:xfrm>
        </p:spPr>
        <p:txBody>
          <a:bodyPr anchor="ctr"/>
          <a:lstStyle/>
          <a:p>
            <a:pPr eaLnBrk="1" hangingPunct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IFN: Conditional Mutual Information at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ode z</a:t>
            </a:r>
          </a:p>
        </p:txBody>
      </p:sp>
      <p:sp>
        <p:nvSpPr>
          <p:cNvPr id="2054" name="Rectangle 6"/>
          <p:cNvSpPr txBox="1">
            <a:spLocks noGrp="1" noChangeArrowheads="1"/>
          </p:cNvSpPr>
          <p:nvPr/>
        </p:nvSpPr>
        <p:spPr bwMode="auto">
          <a:xfrm>
            <a:off x="4646612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1">
              <a:spcBef>
                <a:spcPct val="0"/>
              </a:spcBef>
            </a:pP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2"/>
          <p:cNvSpPr>
            <a:spLocks noChangeArrowheads="1"/>
          </p:cNvSpPr>
          <p:nvPr/>
        </p:nvSpPr>
        <p:spPr bwMode="auto">
          <a:xfrm>
            <a:off x="684212" y="2058814"/>
            <a:ext cx="289560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2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Arial" pitchFamily="34" charset="0"/>
              </a:rPr>
              <a:t>MI (A</a:t>
            </a:r>
            <a:r>
              <a:rPr lang="en-US" sz="2800" b="1" i="1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Arial" pitchFamily="34" charset="0"/>
              </a:rPr>
              <a:t>i’</a:t>
            </a:r>
            <a:r>
              <a:rPr lang="en-US" sz="2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Arial" pitchFamily="34" charset="0"/>
              </a:rPr>
              <a:t> ; A</a:t>
            </a:r>
            <a:r>
              <a:rPr lang="en-US" sz="2800" b="1" i="1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Arial" pitchFamily="34" charset="0"/>
              </a:rPr>
              <a:t>i</a:t>
            </a:r>
            <a:r>
              <a:rPr lang="en-US" sz="2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Arial" pitchFamily="34" charset="0"/>
              </a:rPr>
              <a:t> / z)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Arial" pitchFamily="34" charset="0"/>
              </a:rPr>
              <a:t> = </a:t>
            </a:r>
          </a:p>
        </p:txBody>
      </p:sp>
      <p:graphicFrame>
        <p:nvGraphicFramePr>
          <p:cNvPr id="2050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7635579"/>
              </p:ext>
            </p:extLst>
          </p:nvPr>
        </p:nvGraphicFramePr>
        <p:xfrm>
          <a:off x="3605933" y="1627801"/>
          <a:ext cx="7391400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4" imgW="2857320" imgH="482400" progId="Equation.3">
                  <p:embed/>
                </p:oleObj>
              </mc:Choice>
              <mc:Fallback>
                <p:oleObj name="Equation" r:id="rId4" imgW="2857320" imgH="482400" progId="Equation.3">
                  <p:embed/>
                  <p:pic>
                    <p:nvPicPr>
                      <p:cNvPr id="205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933" y="1627801"/>
                        <a:ext cx="7391400" cy="138588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Rectangle 5"/>
          <p:cNvSpPr>
            <a:spLocks noChangeArrowheads="1"/>
          </p:cNvSpPr>
          <p:nvPr/>
        </p:nvSpPr>
        <p:spPr bwMode="auto">
          <a:xfrm>
            <a:off x="714950" y="3124200"/>
            <a:ext cx="10865861" cy="3451929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l" rtl="0">
              <a:lnSpc>
                <a:spcPct val="150000"/>
              </a:lnSpc>
              <a:spcBef>
                <a:spcPct val="0"/>
              </a:spcBef>
            </a:pP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target attribute No.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lnSpc>
                <a:spcPct val="150000"/>
              </a:lnSpc>
              <a:spcBef>
                <a:spcPct val="0"/>
              </a:spcBef>
            </a:pP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i’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candidate input attribute No.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algn="l" rtl="0">
              <a:lnSpc>
                <a:spcPct val="150000"/>
              </a:lnSpc>
              <a:spcBef>
                <a:spcPct val="0"/>
              </a:spcBef>
            </a:pPr>
            <a:r>
              <a:rPr lang="en-US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value No.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attribute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algn="l" rtl="0">
              <a:lnSpc>
                <a:spcPct val="150000"/>
              </a:lnSpc>
              <a:spcBef>
                <a:spcPct val="0"/>
              </a:spcBef>
            </a:pP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node (representing a conjunction of input attribute values)</a:t>
            </a:r>
          </a:p>
          <a:p>
            <a:pPr algn="l" rtl="0">
              <a:lnSpc>
                <a:spcPct val="150000"/>
              </a:lnSpc>
              <a:spcBef>
                <a:spcPct val="0"/>
              </a:spcBef>
            </a:pP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(</a:t>
            </a:r>
            <a:r>
              <a:rPr lang="en-US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z)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 estimated conditional (a posteriori) probability of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node z</a:t>
            </a:r>
          </a:p>
          <a:p>
            <a:pPr algn="l" rtl="0">
              <a:lnSpc>
                <a:spcPct val="150000"/>
              </a:lnSpc>
              <a:spcBef>
                <a:spcPct val="0"/>
              </a:spcBef>
            </a:pP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(</a:t>
            </a:r>
            <a:r>
              <a:rPr lang="en-US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i’j’</a:t>
            </a:r>
            <a:r>
              <a:rPr lang="en-US" sz="2000" i="1" baseline="30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z)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 estimated conditional (a posteriori) probability of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i’j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given the node z</a:t>
            </a:r>
          </a:p>
          <a:p>
            <a:pPr algn="l" rtl="0">
              <a:lnSpc>
                <a:spcPct val="150000"/>
              </a:lnSpc>
              <a:spcBef>
                <a:spcPct val="0"/>
              </a:spcBef>
            </a:pP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(</a:t>
            </a:r>
            <a:r>
              <a:rPr lang="en-US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Vij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Vi’j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 z)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 estimated joint probability of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i’j’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node z </a:t>
            </a:r>
          </a:p>
        </p:txBody>
      </p:sp>
    </p:spTree>
    <p:extLst>
      <p:ext uri="{BB962C8B-B14F-4D97-AF65-F5344CB8AC3E}">
        <p14:creationId xmlns:p14="http://schemas.microsoft.com/office/powerpoint/2010/main" val="387799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61FC-9F4E-4388-ADC1-1AAEFEA6D50B}" type="slidenum">
              <a:rPr lang="he-IL"/>
              <a:pPr/>
              <a:t>6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2" y="381000"/>
            <a:ext cx="9601200" cy="762000"/>
          </a:xfrm>
        </p:spPr>
        <p:txBody>
          <a:bodyPr/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IFN: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Likelihood-Ratio Statistic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2" y="1447800"/>
            <a:ext cx="8905056" cy="2520280"/>
          </a:xfrm>
        </p:spPr>
        <p:txBody>
          <a:bodyPr>
            <a:normAutofit fontScale="92500"/>
          </a:bodyPr>
          <a:lstStyle/>
          <a:p>
            <a:pPr algn="l" rtl="0">
              <a:lnSpc>
                <a:spcPct val="90000"/>
              </a:lnSpc>
            </a:pPr>
            <a:r>
              <a:rPr lang="en-US" sz="2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- target attribute </a:t>
            </a:r>
          </a:p>
          <a:p>
            <a:pPr algn="l" rtl="0">
              <a:lnSpc>
                <a:spcPct val="90000"/>
              </a:lnSpc>
            </a:pPr>
            <a:r>
              <a:rPr lang="en-US" sz="2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candidate input attribute No.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90000"/>
              </a:lnSpc>
            </a:pPr>
            <a:r>
              <a:rPr lang="en-US" sz="2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network node (representing a conjunction of input attribute values)</a:t>
            </a:r>
          </a:p>
          <a:p>
            <a:pPr algn="l" rtl="0">
              <a:lnSpc>
                <a:spcPct val="90000"/>
              </a:lnSpc>
            </a:pPr>
            <a:r>
              <a:rPr lang="en-US" sz="2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i="1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total number of training cases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90000"/>
              </a:lnSpc>
            </a:pPr>
            <a:r>
              <a:rPr lang="en-US" sz="2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MI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(A</a:t>
            </a:r>
            <a:r>
              <a:rPr lang="en-US" sz="24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; A</a:t>
            </a:r>
            <a:r>
              <a:rPr lang="en-US" sz="24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| z)</a:t>
            </a:r>
            <a:r>
              <a:rPr lang="en-US" sz="24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conditional mutual information </a:t>
            </a:r>
          </a:p>
        </p:txBody>
      </p:sp>
      <p:graphicFrame>
        <p:nvGraphicFramePr>
          <p:cNvPr id="20484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7932966"/>
              </p:ext>
            </p:extLst>
          </p:nvPr>
        </p:nvGraphicFramePr>
        <p:xfrm>
          <a:off x="2453865" y="4419600"/>
          <a:ext cx="673735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4" imgW="2654280" imgH="241200" progId="Equation.3">
                  <p:embed/>
                </p:oleObj>
              </mc:Choice>
              <mc:Fallback>
                <p:oleObj name="Equation" r:id="rId4" imgW="2654280" imgH="241200" progId="Equation.3">
                  <p:embed/>
                  <p:pic>
                    <p:nvPicPr>
                      <p:cNvPr id="2048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3865" y="4419600"/>
                        <a:ext cx="6737350" cy="55086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הסבר מלבני 1"/>
          <p:cNvSpPr/>
          <p:nvPr/>
        </p:nvSpPr>
        <p:spPr bwMode="auto">
          <a:xfrm>
            <a:off x="2665412" y="5257800"/>
            <a:ext cx="1873561" cy="457200"/>
          </a:xfrm>
          <a:prstGeom prst="wedgeRectCallout">
            <a:avLst>
              <a:gd name="adj1" fmla="val -45678"/>
              <a:gd name="adj2" fmla="val -13380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value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66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61FC-9F4E-4388-ADC1-1AAEFEA6D50B}" type="slidenum">
              <a:rPr lang="he-IL"/>
              <a:pPr/>
              <a:t>7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2" y="333595"/>
            <a:ext cx="9601200" cy="838200"/>
          </a:xfrm>
        </p:spPr>
        <p:txBody>
          <a:bodyPr/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IFN: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Likelihood-Ratio Statistic (cont.)</a:t>
            </a: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985763"/>
              </p:ext>
            </p:extLst>
          </p:nvPr>
        </p:nvGraphicFramePr>
        <p:xfrm>
          <a:off x="760412" y="3208033"/>
          <a:ext cx="5021262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Equation" r:id="rId4" imgW="2247840" imgH="507960" progId="Equation.3">
                  <p:embed/>
                </p:oleObj>
              </mc:Choice>
              <mc:Fallback>
                <p:oleObj name="Equation" r:id="rId4" imgW="2247840" imgH="507960" progId="Equation.3">
                  <p:embed/>
                  <p:pic>
                    <p:nvPicPr>
                      <p:cNvPr id="204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2" y="3208033"/>
                        <a:ext cx="5021262" cy="11366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2205980" y="5733256"/>
            <a:ext cx="821848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sz="2400" b="1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sz="2400" b="1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 b="1" kern="0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032248" y="5257800"/>
            <a:ext cx="9574185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If                  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Reject H</a:t>
            </a:r>
            <a:r>
              <a:rPr lang="en-US" sz="2400" kern="0" baseline="-25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node is split if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rejected at the significance level specified (0.1%)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/>
            </a:pPr>
            <a:endParaRPr lang="en-US" sz="2400" b="1" kern="0" baseline="-25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sz="2400" b="1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sz="2400" b="1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 b="1" kern="0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760412" y="1295691"/>
            <a:ext cx="10363201" cy="1684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Tx/>
              <a:buChar char="•"/>
              <a:defRPr/>
            </a:pPr>
            <a:r>
              <a:rPr lang="en-US" sz="2400" kern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sz="2400" kern="0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kern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Hypothesis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: attribute A</a:t>
            </a:r>
            <a:r>
              <a:rPr lang="en-US" sz="2400" kern="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400" u="sng" kern="0" dirty="0">
                <a:latin typeface="Times New Roman" pitchFamily="18" charset="0"/>
                <a:cs typeface="Times New Roman" pitchFamily="18" charset="0"/>
              </a:rPr>
              <a:t>irrelevant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to classifying the records in data set</a:t>
            </a:r>
            <a:r>
              <a:rPr lang="en-US" sz="2400" i="1" kern="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400" kern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Alternative</a:t>
            </a:r>
            <a:r>
              <a:rPr lang="en-US" sz="2400" kern="0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kern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Hypothesis</a:t>
            </a:r>
            <a:r>
              <a:rPr lang="en-US" sz="2400" i="1" kern="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attribute A</a:t>
            </a:r>
            <a:r>
              <a:rPr lang="en-US" sz="2400" kern="0" baseline="-25000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400" u="sng" kern="0" dirty="0">
                <a:latin typeface="Times New Roman" pitchFamily="18" charset="0"/>
                <a:cs typeface="Times New Roman" pitchFamily="18" charset="0"/>
              </a:rPr>
              <a:t>affects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the class distribution in data set</a:t>
            </a:r>
            <a:r>
              <a:rPr lang="en-US" sz="2400" i="1" kern="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kern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19642" y="3245443"/>
            <a:ext cx="5608061" cy="1061829"/>
          </a:xfrm>
          <a:prstGeom prst="rect">
            <a:avLst/>
          </a:prstGeom>
          <a:noFill/>
          <a:ln>
            <a:noFill/>
          </a:ln>
        </p:spPr>
        <p:txBody>
          <a:bodyPr wrap="square" rtlCol="1" anchor="b" anchorCtr="0">
            <a:spAutoFit/>
          </a:bodyPr>
          <a:lstStyle/>
          <a:p>
            <a:pPr algn="l" rtl="0" eaLnBrk="0" hangingPunct="0">
              <a:spcBef>
                <a:spcPct val="50000"/>
              </a:spcBef>
            </a:pP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NI </a:t>
            </a:r>
            <a:r>
              <a:rPr lang="en-US" i="1" baseline="-30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(z)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 number of values of a candidate input attribute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at node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</a:p>
          <a:p>
            <a:pPr algn="l" rtl="0" eaLnBrk="0" hangingPunct="0">
              <a:spcBef>
                <a:spcPct val="50000"/>
              </a:spcBef>
            </a:pP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NT (z)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 number of values of a target attribute at node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he-IL" dirty="0"/>
          </a:p>
        </p:txBody>
      </p:sp>
      <p:graphicFrame>
        <p:nvGraphicFramePr>
          <p:cNvPr id="14643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603006"/>
              </p:ext>
            </p:extLst>
          </p:nvPr>
        </p:nvGraphicFramePr>
        <p:xfrm>
          <a:off x="1827212" y="5242863"/>
          <a:ext cx="11922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Equation" r:id="rId6" imgW="533160" imgH="228600" progId="Equation.3">
                  <p:embed/>
                </p:oleObj>
              </mc:Choice>
              <mc:Fallback>
                <p:oleObj name="Equation" r:id="rId6" imgW="533160" imgH="228600" progId="Equation.3">
                  <p:embed/>
                  <p:pic>
                    <p:nvPicPr>
                      <p:cNvPr id="14643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2" y="5242863"/>
                        <a:ext cx="119221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632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66428" y="6265448"/>
            <a:ext cx="16196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/>
              <a:t>Decision</a:t>
            </a:r>
            <a:endParaRPr lang="he-IL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4B47E-EF27-4012-813D-31D5DB497996}" type="slidenum">
              <a:rPr lang="he-IL"/>
              <a:pPr/>
              <a:t>8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2" y="307830"/>
            <a:ext cx="10287000" cy="762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Example - Credit Approval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Dataset </a:t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Source: http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://www.ics.uci.edu/~mlearn/MLRepository.html</a:t>
            </a: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3429768" y="1268414"/>
          <a:ext cx="6769100" cy="540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Worksheet" r:id="rId4" imgW="4933979" imgH="3971803" progId="Excel.Sheet.8">
                  <p:embed/>
                </p:oleObj>
              </mc:Choice>
              <mc:Fallback>
                <p:oleObj name="Worksheet" r:id="rId4" imgW="4933979" imgH="3971803" progId="Excel.Sheet.8">
                  <p:embed/>
                  <p:pic>
                    <p:nvPicPr>
                      <p:cNvPr id="245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768" y="1268414"/>
                        <a:ext cx="6769100" cy="540543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סוגר מסולסל שמאלי 5"/>
          <p:cNvSpPr/>
          <p:nvPr/>
        </p:nvSpPr>
        <p:spPr bwMode="auto">
          <a:xfrm>
            <a:off x="2883856" y="1628800"/>
            <a:ext cx="504056" cy="4608512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endParaRPr lang="he-IL" dirty="0"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2412" y="3717032"/>
            <a:ext cx="16196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/>
              <a:t>14 attributes</a:t>
            </a:r>
            <a:endParaRPr lang="he-IL" b="1" dirty="0"/>
          </a:p>
        </p:txBody>
      </p:sp>
      <p:sp>
        <p:nvSpPr>
          <p:cNvPr id="8" name="חץ ימינה 7"/>
          <p:cNvSpPr/>
          <p:nvPr/>
        </p:nvSpPr>
        <p:spPr bwMode="auto">
          <a:xfrm>
            <a:off x="2710036" y="6309320"/>
            <a:ext cx="648072" cy="360040"/>
          </a:xfrm>
          <a:prstGeom prst="rightArrow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endParaRPr lang="he-IL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90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07A7-83C5-4A3F-81C3-F6F408012F68}" type="slidenum">
              <a:rPr lang="he-IL"/>
              <a:pPr/>
              <a:t>9</a:t>
            </a:fld>
            <a:endParaRPr lang="en-US"/>
          </a:p>
        </p:txBody>
      </p:sp>
      <p:sp>
        <p:nvSpPr>
          <p:cNvPr id="74755" name="Rectangle 6"/>
          <p:cNvSpPr txBox="1">
            <a:spLocks noGrp="1" noChangeArrowheads="1"/>
          </p:cNvSpPr>
          <p:nvPr/>
        </p:nvSpPr>
        <p:spPr bwMode="auto">
          <a:xfrm>
            <a:off x="4646612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74756" name="Rectangle 7"/>
          <p:cNvSpPr txBox="1">
            <a:spLocks noGrp="1" noChangeArrowheads="1"/>
          </p:cNvSpPr>
          <p:nvPr/>
        </p:nvSpPr>
        <p:spPr bwMode="auto">
          <a:xfrm>
            <a:off x="1979612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fld id="{77956655-4631-441A-B96C-380D6ADB72FE}" type="slidenum">
              <a:rPr lang="he-IL" sz="1400"/>
              <a:pPr algn="l"/>
              <a:t>9</a:t>
            </a:fld>
            <a:endParaRPr lang="en-US" sz="1400"/>
          </a:p>
        </p:txBody>
      </p:sp>
      <p:sp>
        <p:nvSpPr>
          <p:cNvPr id="74757" name="Oval 3"/>
          <p:cNvSpPr>
            <a:spLocks noChangeArrowheads="1"/>
          </p:cNvSpPr>
          <p:nvPr/>
        </p:nvSpPr>
        <p:spPr bwMode="auto">
          <a:xfrm>
            <a:off x="2457451" y="3678239"/>
            <a:ext cx="649287" cy="663575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70372" name="AutoShape 36"/>
          <p:cNvSpPr>
            <a:spLocks noChangeArrowheads="1"/>
          </p:cNvSpPr>
          <p:nvPr/>
        </p:nvSpPr>
        <p:spPr bwMode="auto">
          <a:xfrm>
            <a:off x="1751012" y="2438400"/>
            <a:ext cx="1143000" cy="533400"/>
          </a:xfrm>
          <a:prstGeom prst="wedgeRoundRectCallout">
            <a:avLst>
              <a:gd name="adj1" fmla="val 18611"/>
              <a:gd name="adj2" fmla="val 184819"/>
              <a:gd name="adj3" fmla="val 16667"/>
            </a:avLst>
          </a:prstGeom>
          <a:solidFill>
            <a:srgbClr val="FFFF99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000" b="1" dirty="0">
                <a:latin typeface="Times New Roman" pitchFamily="18" charset="0"/>
              </a:rPr>
              <a:t>Root node</a:t>
            </a:r>
          </a:p>
        </p:txBody>
      </p:sp>
      <p:sp>
        <p:nvSpPr>
          <p:cNvPr id="74759" name="Text Box 47"/>
          <p:cNvSpPr txBox="1">
            <a:spLocks noChangeArrowheads="1"/>
          </p:cNvSpPr>
          <p:nvPr/>
        </p:nvSpPr>
        <p:spPr bwMode="auto">
          <a:xfrm>
            <a:off x="9142412" y="2667001"/>
            <a:ext cx="121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Times New Roman" pitchFamily="18" charset="0"/>
              </a:rPr>
              <a:t>Reject</a:t>
            </a:r>
          </a:p>
        </p:txBody>
      </p:sp>
      <p:sp>
        <p:nvSpPr>
          <p:cNvPr id="74760" name="Text Box 48"/>
          <p:cNvSpPr txBox="1">
            <a:spLocks noChangeArrowheads="1"/>
          </p:cNvSpPr>
          <p:nvPr/>
        </p:nvSpPr>
        <p:spPr bwMode="auto">
          <a:xfrm>
            <a:off x="9218612" y="57912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Times New Roman" pitchFamily="18" charset="0"/>
              </a:rPr>
              <a:t>Accept</a:t>
            </a:r>
          </a:p>
        </p:txBody>
      </p:sp>
      <p:sp>
        <p:nvSpPr>
          <p:cNvPr id="74761" name="Rectangle 49"/>
          <p:cNvSpPr>
            <a:spLocks noChangeArrowheads="1"/>
          </p:cNvSpPr>
          <p:nvPr/>
        </p:nvSpPr>
        <p:spPr bwMode="auto">
          <a:xfrm>
            <a:off x="1446212" y="534989"/>
            <a:ext cx="6711774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rtl="0" eaLnBrk="0" hangingPunct="0"/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</a:rPr>
              <a:t>Iteration No. 0: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</a:rPr>
              <a:t>no input attributes, no hidden layers</a:t>
            </a:r>
          </a:p>
        </p:txBody>
      </p:sp>
      <p:sp>
        <p:nvSpPr>
          <p:cNvPr id="270386" name="AutoShape 50"/>
          <p:cNvSpPr>
            <a:spLocks noChangeArrowheads="1"/>
          </p:cNvSpPr>
          <p:nvPr/>
        </p:nvSpPr>
        <p:spPr bwMode="auto">
          <a:xfrm>
            <a:off x="8837612" y="1143000"/>
            <a:ext cx="1524000" cy="838200"/>
          </a:xfrm>
          <a:prstGeom prst="wedgeRoundRectCallout">
            <a:avLst>
              <a:gd name="adj1" fmla="val -36977"/>
              <a:gd name="adj2" fmla="val 108903"/>
              <a:gd name="adj3" fmla="val 16667"/>
            </a:avLst>
          </a:prstGeom>
          <a:solidFill>
            <a:srgbClr val="FFFF99"/>
          </a:solidFill>
          <a:ln w="9525" algn="ctr">
            <a:solidFill>
              <a:schemeClr val="hlink"/>
            </a:solidFill>
            <a:miter lim="800000"/>
            <a:headEnd/>
            <a:tailEnd/>
          </a:ln>
        </p:spPr>
        <p:txBody>
          <a:bodyPr anchor="ctr"/>
          <a:lstStyle/>
          <a:p>
            <a:pPr algn="ctr" rtl="0" eaLnBrk="0" hangingPunct="0"/>
            <a:r>
              <a:rPr lang="en-US" sz="2000" b="1" dirty="0">
                <a:latin typeface="Times New Roman" pitchFamily="18" charset="0"/>
              </a:rPr>
              <a:t>Target layer</a:t>
            </a:r>
          </a:p>
          <a:p>
            <a:pPr algn="ctr" rtl="0" eaLnBrk="0" hangingPunct="0"/>
            <a:r>
              <a:rPr lang="en-US" sz="2000" b="1" dirty="0">
                <a:latin typeface="Times New Roman" pitchFamily="18" charset="0"/>
              </a:rPr>
              <a:t>(Class)</a:t>
            </a:r>
          </a:p>
        </p:txBody>
      </p:sp>
      <p:sp>
        <p:nvSpPr>
          <p:cNvPr id="74763" name="Oval 10"/>
          <p:cNvSpPr>
            <a:spLocks noChangeArrowheads="1"/>
          </p:cNvSpPr>
          <p:nvPr/>
        </p:nvSpPr>
        <p:spPr bwMode="auto">
          <a:xfrm>
            <a:off x="8351838" y="2479676"/>
            <a:ext cx="714375" cy="796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sz="2400" i="1">
                <a:latin typeface="Times New Roman" pitchFamily="18" charset="0"/>
              </a:rPr>
              <a:t>0</a:t>
            </a:r>
          </a:p>
        </p:txBody>
      </p:sp>
      <p:sp>
        <p:nvSpPr>
          <p:cNvPr id="74764" name="Oval 11"/>
          <p:cNvSpPr>
            <a:spLocks noChangeArrowheads="1"/>
          </p:cNvSpPr>
          <p:nvPr/>
        </p:nvSpPr>
        <p:spPr bwMode="auto">
          <a:xfrm>
            <a:off x="8302625" y="5603876"/>
            <a:ext cx="779462" cy="796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sz="2400" i="1">
                <a:latin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7102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72" grpId="0" animBg="1"/>
      <p:bldP spid="270386" grpId="0" animBg="1"/>
    </p:bldLst>
  </p:timing>
</p:sld>
</file>

<file path=ppt/theme/theme1.xml><?xml version="1.0" encoding="utf-8"?>
<a:theme xmlns:a="http://schemas.openxmlformats.org/drawingml/2006/main" name="Vertical and Horizontal design templat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and horizontal design slides.potx" id="{7E307492-4344-40EC-954C-E30551E95991}" vid="{493C3130-E1FA-416B-8465-D41FAD56C1B7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Vertical and horizontal design slides</Template>
  <TotalTime>150</TotalTime>
  <Words>1905</Words>
  <Application>Microsoft Office PowerPoint</Application>
  <PresentationFormat>Custom</PresentationFormat>
  <Paragraphs>452</Paragraphs>
  <Slides>25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Cambria Math</vt:lpstr>
      <vt:lpstr>Century Gothic</vt:lpstr>
      <vt:lpstr>Gisha</vt:lpstr>
      <vt:lpstr>굴림</vt:lpstr>
      <vt:lpstr>Symbol</vt:lpstr>
      <vt:lpstr>Times New Roman</vt:lpstr>
      <vt:lpstr>Wingdings</vt:lpstr>
      <vt:lpstr>Vertical and Horizontal design template</vt:lpstr>
      <vt:lpstr>Equation</vt:lpstr>
      <vt:lpstr>Worksheet</vt:lpstr>
      <vt:lpstr>משוואה</vt:lpstr>
      <vt:lpstr>PowerPoint Presentation</vt:lpstr>
      <vt:lpstr>IFN - Network Construction Procedure</vt:lpstr>
      <vt:lpstr>IFN - Network Construction Procedure</vt:lpstr>
      <vt:lpstr>Network Induction Algorithm</vt:lpstr>
      <vt:lpstr>IFN: Conditional Mutual Information at Node z</vt:lpstr>
      <vt:lpstr>IFN: Likelihood-Ratio Statistic</vt:lpstr>
      <vt:lpstr>IFN: Likelihood-Ratio Statistic (cont.)</vt:lpstr>
      <vt:lpstr>Example - Credit Approval Dataset  Source: http://www.ics.uci.edu/~mlearn/MLRepository.html</vt:lpstr>
      <vt:lpstr>PowerPoint Presentation</vt:lpstr>
      <vt:lpstr>PowerPoint Presentation</vt:lpstr>
      <vt:lpstr>IFN: Example - Credit Dataset Layer 0</vt:lpstr>
      <vt:lpstr>IFN Construction Procedure (1)  Credit Approval Dataset</vt:lpstr>
      <vt:lpstr>IFN: Example - Credit Dataset Contingency Table: Balance (Node 1, T = 445) Other Investments = No</vt:lpstr>
      <vt:lpstr>IFN: Example  - Credit Dataset Contingency Table: Balance (Node 2, T = 445)  Other Investments = Yes</vt:lpstr>
      <vt:lpstr>IFN: Example - Credit Dataset Layer 1</vt:lpstr>
      <vt:lpstr>IFN Construction Procedure (2)  Credit Approval Dataset</vt:lpstr>
      <vt:lpstr>IFN: Example 1 - Credit Dataset Layer 2</vt:lpstr>
      <vt:lpstr>IFN Construction Procedure (3)  Credit Approval Dataset</vt:lpstr>
      <vt:lpstr>IFN: Example 1 - Credit Dataset Layer 3</vt:lpstr>
      <vt:lpstr>Example - Credit Approval Dataset Info-Fuzzy Network (IFN)</vt:lpstr>
      <vt:lpstr>Rule Extraction and Scoring</vt:lpstr>
      <vt:lpstr>IFN: Example - Credit Dataset </vt:lpstr>
      <vt:lpstr>IFN: Example - Credit Dataset </vt:lpstr>
      <vt:lpstr>IFN: Example - Credit Dataset  Extracted Rules </vt:lpstr>
      <vt:lpstr>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niva hazon</dc:creator>
  <cp:lastModifiedBy>ניבה טוני חזון</cp:lastModifiedBy>
  <cp:revision>37</cp:revision>
  <dcterms:created xsi:type="dcterms:W3CDTF">2019-04-02T07:45:48Z</dcterms:created>
  <dcterms:modified xsi:type="dcterms:W3CDTF">2019-05-01T11:02:01Z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