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A735164-C177-428D-8993-0A86304A7251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4DE0B51-E6BA-4D20-8334-6B9A8F496527}" type="slidenum">
              <a:rPr lang="he-IL" altLang="en-US" smtClean="0"/>
              <a:pPr algn="l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685645D-CB3A-488D-A369-142CC59214DA}" type="slidenum">
              <a:rPr lang="he-IL" altLang="en-US" smtClean="0"/>
              <a:pPr algn="l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C3CABB85-C81F-4E11-89B5-7915E491869C}" type="slidenum">
              <a:rPr lang="he-IL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20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8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BB632B8-6E71-471F-AE8B-43BC4F19C8CC}" type="slidenum">
              <a:rPr lang="he-IL" altLang="en-US" smtClean="0"/>
              <a:pPr algn="l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מסווג 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מניח כי האפקט של ההערך של ה-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על קלאס מסוים הוא בלתי-תלוי בערך של ה-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האחרים. מטרת הנחה זו היא לפשט את החישובים הדרושים ובמובן זה האלגוריתם נחשב "נאיבי". </a:t>
            </a:r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5A0B1F3-DBF1-4035-887D-825BA2234B8E}" type="slidenum">
              <a:rPr lang="he-IL" altLang="en-US" smtClean="0"/>
              <a:pPr algn="l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9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C1D6687-2D86-48DC-A3D7-EF00966E5D58}" type="slidenum">
              <a:rPr lang="he-IL" altLang="en-US" smtClean="0"/>
              <a:pPr algn="l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331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(BGU) - Lecture No. 6</a:t>
            </a:r>
          </a:p>
        </p:txBody>
      </p:sp>
      <p:sp>
        <p:nvSpPr>
          <p:cNvPr id="13316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9D70CD81-531A-4A94-A93F-21A10C53DBE0}" type="datetime4"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May 15, 2019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02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Prof. Mark Last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AA65DCE4-0B6F-4EE3-9CA4-607C7D216371}" type="slidenum">
              <a:rPr lang="he-IL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5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3" tIns="46059" rIns="92113" bIns="46059"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5C4BEEF-EB4B-4483-8A1C-7727F81AA794}" type="slidenum">
              <a:rPr lang="he-IL" altLang="en-US" smtClean="0"/>
              <a:pPr algn="l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2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DF50B4D-895B-452A-84A8-BF5506476039}" type="slidenum">
              <a:rPr lang="he-IL" altLang="en-US" smtClean="0"/>
              <a:pPr algn="l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6ED71E5-BE6A-4D45-A033-F9CA8FA9DDB1}" type="slidenum">
              <a:rPr lang="he-IL" altLang="en-US" smtClean="0"/>
              <a:pPr algn="l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1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4A04FF-0430-4080-B9FD-B287E33DF9D8}" type="slidenum">
              <a:rPr lang="he-IL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86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C88E35D-16C9-4599-BF1A-CFCBFB48619B}" type="slidenum">
              <a:rPr lang="he-IL" altLang="en-US" smtClean="0"/>
              <a:pPr algn="l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921CC-1402-4943-B345-5E8A638BAA5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5302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3412" y="3091872"/>
            <a:ext cx="8229600" cy="148012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 smtClean="0">
                <a:solidFill>
                  <a:schemeClr val="tx2"/>
                </a:solidFill>
              </a:rPr>
              <a:t>#8 </a:t>
            </a:r>
            <a:r>
              <a:rPr lang="en-US" altLang="he-IL" sz="2399" b="1" dirty="0">
                <a:solidFill>
                  <a:schemeClr val="tx2"/>
                </a:solidFill>
              </a:rPr>
              <a:t>– </a:t>
            </a:r>
            <a:r>
              <a:rPr lang="en-US" sz="2399" b="1" dirty="0">
                <a:solidFill>
                  <a:schemeClr val="tx2"/>
                </a:solidFill>
              </a:rPr>
              <a:t>Naïve Bayes</a:t>
            </a:r>
            <a:endParaRPr lang="en-US" altLang="he-IL" sz="2399" b="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altLang="he-IL" sz="2399" b="1" dirty="0">
                <a:solidFill>
                  <a:schemeClr val="tx2"/>
                </a:solidFill>
              </a:rPr>
              <a:t>nivah@post.bgu.ac.il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he-IL" altLang="he-IL" sz="2399" b="1" dirty="0">
              <a:solidFill>
                <a:schemeClr val="tx2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1E9078E-AD8D-4113-8869-BF79AD5053B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446212" y="838200"/>
            <a:ext cx="10134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Science and Business Intelligence</a:t>
            </a:r>
            <a:r>
              <a:rPr lang="en-US" sz="4000" b="1" dirty="0" smtClean="0">
                <a:solidFill>
                  <a:srgbClr val="0070C0"/>
                </a:solidFill>
              </a:rPr>
              <a:t/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8DAF2-AA6E-4B68-9549-EE87DB3EB09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391" y="1525290"/>
            <a:ext cx="10167453" cy="4996149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Collateral,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adequate: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high)=(0+1)/(5+2)=0.14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moderate)=(1+1)/(4+2) =0.33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low)=(2+1)/(5+2)=0.43</a:t>
            </a:r>
            <a:endParaRPr lang="he-IL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22533" name="מלבן מעוגל 4"/>
          <p:cNvSpPr>
            <a:spLocks noChangeArrowheads="1"/>
          </p:cNvSpPr>
          <p:nvPr/>
        </p:nvSpPr>
        <p:spPr bwMode="auto">
          <a:xfrm>
            <a:off x="6094412" y="1905000"/>
            <a:ext cx="2300859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M=2 (None, Adequate)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68A75-406A-4C58-B1AE-9D551A4C700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15" y="1812504"/>
            <a:ext cx="10060398" cy="420895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Income,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&gt; 35 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high) = (0+2/3)/(5+2)= 0.1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moderate) = (1+2/3)/(4+2) = 0.28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low) = (5+2/3)/(5+2) = </a:t>
            </a:r>
            <a:r>
              <a:rPr lang="ru-RU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מלבן מעוגל 5"/>
          <p:cNvSpPr>
            <a:spLocks noChangeArrowheads="1"/>
          </p:cNvSpPr>
          <p:nvPr/>
        </p:nvSpPr>
        <p:spPr bwMode="auto">
          <a:xfrm>
            <a:off x="5713412" y="2133600"/>
            <a:ext cx="2173494" cy="3807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 (0-15, 15-35, &gt;35)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1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626AED-D8AA-45E9-BC21-7B1EE1E0A96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2" y="1295400"/>
            <a:ext cx="9141619" cy="4996149"/>
          </a:xfrm>
        </p:spPr>
        <p:txBody>
          <a:bodyPr>
            <a:normAutofit/>
          </a:bodyPr>
          <a:lstStyle/>
          <a:p>
            <a:pPr marL="0" indent="0" algn="l" rtl="0" eaLnBrk="1" hangingPunct="1"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P(X | C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en-US" sz="3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0.38*0.71*0.14*0.1=0.0037</a:t>
            </a:r>
            <a:endParaRPr lang="he-IL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0.28*0.33*0.33*0.28=0.0085</a:t>
            </a: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0.38*0.43*0.43*0.81=0.0569</a:t>
            </a:r>
            <a:endParaRPr lang="he-IL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en-US" sz="3199" dirty="0">
              <a:solidFill>
                <a:srgbClr val="A50021"/>
              </a:solidFill>
            </a:endParaRPr>
          </a:p>
        </p:txBody>
      </p:sp>
      <p:sp>
        <p:nvSpPr>
          <p:cNvPr id="25605" name="AutoShape 15"/>
          <p:cNvSpPr>
            <a:spLocks noChangeArrowheads="1"/>
          </p:cNvSpPr>
          <p:nvPr/>
        </p:nvSpPr>
        <p:spPr bwMode="auto">
          <a:xfrm>
            <a:off x="1293812" y="2286000"/>
            <a:ext cx="4032788" cy="434527"/>
          </a:xfrm>
          <a:prstGeom prst="wedgeRoundRectCallout">
            <a:avLst>
              <a:gd name="adj1" fmla="val 25940"/>
              <a:gd name="adj2" fmla="val 9482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= unknown | Risk = high)</a:t>
            </a:r>
          </a:p>
        </p:txBody>
      </p:sp>
      <p:sp>
        <p:nvSpPr>
          <p:cNvPr id="25606" name="AutoShape 16"/>
          <p:cNvSpPr>
            <a:spLocks noChangeArrowheads="1"/>
          </p:cNvSpPr>
          <p:nvPr/>
        </p:nvSpPr>
        <p:spPr bwMode="auto">
          <a:xfrm>
            <a:off x="6323012" y="2062459"/>
            <a:ext cx="2880562" cy="431688"/>
          </a:xfrm>
          <a:prstGeom prst="wedgeRoundRectCallout">
            <a:avLst>
              <a:gd name="adj1" fmla="val -48093"/>
              <a:gd name="adj2" fmla="val 1530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P(Debt = high | Risk  = high)</a:t>
            </a:r>
          </a:p>
        </p:txBody>
      </p:sp>
      <p:sp>
        <p:nvSpPr>
          <p:cNvPr id="25607" name="AutoShape 18"/>
          <p:cNvSpPr>
            <a:spLocks noChangeArrowheads="1"/>
          </p:cNvSpPr>
          <p:nvPr/>
        </p:nvSpPr>
        <p:spPr bwMode="auto">
          <a:xfrm>
            <a:off x="2104909" y="3711127"/>
            <a:ext cx="3743938" cy="431688"/>
          </a:xfrm>
          <a:prstGeom prst="wedgeRoundRectCallout">
            <a:avLst>
              <a:gd name="adj1" fmla="val 35588"/>
              <a:gd name="adj2" fmla="val -1140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P(Collateral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1600" dirty="0"/>
              <a:t> | Risk  = high)</a:t>
            </a:r>
          </a:p>
        </p:txBody>
      </p:sp>
      <p:sp>
        <p:nvSpPr>
          <p:cNvPr id="25608" name="AutoShape 19"/>
          <p:cNvSpPr>
            <a:spLocks noChangeArrowheads="1"/>
          </p:cNvSpPr>
          <p:nvPr/>
        </p:nvSpPr>
        <p:spPr bwMode="auto">
          <a:xfrm>
            <a:off x="6475412" y="3769898"/>
            <a:ext cx="2986897" cy="433275"/>
          </a:xfrm>
          <a:prstGeom prst="wedgeRoundRectCallout">
            <a:avLst>
              <a:gd name="adj1" fmla="val -28653"/>
              <a:gd name="adj2" fmla="val -1215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= high)</a:t>
            </a:r>
          </a:p>
        </p:txBody>
      </p:sp>
    </p:spTree>
    <p:extLst>
      <p:ext uri="{BB962C8B-B14F-4D97-AF65-F5344CB8AC3E}">
        <p14:creationId xmlns:p14="http://schemas.microsoft.com/office/powerpoint/2010/main" val="1412158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E2BD7-8080-4C51-B003-31A552579D3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2" y="1447800"/>
            <a:ext cx="10208141" cy="4280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P(Ci)*P(X | Ci)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high)*P(X | Risk high) = 5/14*0.0037 = 0</a:t>
            </a:r>
            <a:r>
              <a:rPr lang="ru-RU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.0013</a:t>
            </a: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moderate)*P(X | Risk moderate) = 4/14*0.0085 = 0.0024</a:t>
            </a:r>
            <a:endParaRPr lang="ru-RU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low)*P(X | Risk low) = 5/14*0.0569 = 0.0203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Decision: X belongs to the class: Risk = low</a:t>
            </a:r>
          </a:p>
        </p:txBody>
      </p:sp>
    </p:spTree>
    <p:extLst>
      <p:ext uri="{BB962C8B-B14F-4D97-AF65-F5344CB8AC3E}">
        <p14:creationId xmlns:p14="http://schemas.microsoft.com/office/powerpoint/2010/main" val="1343607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8ACF6-0AD9-407E-8554-9AF602933B3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81000"/>
            <a:ext cx="96012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Bayesian Belief Network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600200"/>
            <a:ext cx="11067115" cy="435020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- set of random variables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arrow from X to Y means that X has a direct influence on Y.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 CPT (conditional probability table) that quantifies the effects that the parents have on the node.  The parents of a node are all those nodes that have arrows pointing to it.</a:t>
            </a:r>
          </a:p>
        </p:txBody>
      </p:sp>
    </p:spTree>
    <p:extLst>
      <p:ext uri="{BB962C8B-B14F-4D97-AF65-F5344CB8AC3E}">
        <p14:creationId xmlns:p14="http://schemas.microsoft.com/office/powerpoint/2010/main" val="2514027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103A3-EF14-43B1-837E-CF50A0DE9A5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8361" y="5334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2" y="1676400"/>
            <a:ext cx="96012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and radiation both cause cancer (but not only...).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cause fever and/or pain.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Fever and pain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other diseases.</a:t>
            </a:r>
          </a:p>
        </p:txBody>
      </p:sp>
    </p:spTree>
    <p:extLst>
      <p:ext uri="{BB962C8B-B14F-4D97-AF65-F5344CB8AC3E}">
        <p14:creationId xmlns:p14="http://schemas.microsoft.com/office/powerpoint/2010/main" val="3405478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BA778-2670-4D89-ABE0-C3B8B084E7E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11163"/>
            <a:ext cx="9601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999" b="1" dirty="0" smtClean="0"/>
              <a:t>Example: Topology </a:t>
            </a:r>
            <a:r>
              <a:rPr lang="en-US" altLang="en-US" sz="3999" b="1" dirty="0"/>
              <a:t>of Belief Network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034509" y="2311691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142432" y="2565626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253121" y="2406916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508643" y="2719574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</a:rPr>
              <a:t>Radiation 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786653" y="3587709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942188" y="3860689"/>
            <a:ext cx="2028297" cy="39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Cancer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805969" y="4825636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2855170" y="5084332"/>
            <a:ext cx="2028297" cy="39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Fever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6386436" y="4825636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6641959" y="5138294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>
                <a:solidFill>
                  <a:schemeClr val="bg1"/>
                </a:solidFill>
                <a:cs typeface="Times New Roman" panose="02020603050405020304" pitchFamily="18" charset="0"/>
              </a:rPr>
              <a:t>Pain</a:t>
            </a:r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443842" y="3206808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 flipH="1">
            <a:off x="6983181" y="3302033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H="1">
            <a:off x="4316875" y="4311420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6900652" y="4330465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400639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8B05A-0344-4515-9E25-EFC22A28ED5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52400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Example: CPT for Cancer Node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2977374" y="2401722"/>
            <a:ext cx="6468965" cy="298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26575" y="2696129"/>
            <a:ext cx="939555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313703" y="2696129"/>
            <a:ext cx="123475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502293" y="2521187"/>
            <a:ext cx="3266224" cy="6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P(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Cancer|Smoke,Radiation</a:t>
            </a:r>
            <a:r>
              <a:rPr lang="en-US" altLang="en-US" sz="1799" b="1" dirty="0">
                <a:cs typeface="Times New Roman" panose="02020603050405020304" pitchFamily="18" charset="0"/>
              </a:rPr>
              <a:t>)</a:t>
            </a:r>
            <a:r>
              <a:rPr lang="en-US" altLang="en-US" sz="1799" b="1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sz="1799" b="1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  </a:t>
            </a:r>
            <a:r>
              <a:rPr lang="en-US" altLang="en-US" sz="1799" b="1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3080535" y="3294098"/>
            <a:ext cx="6237250" cy="160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sz="1799" dirty="0" err="1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          0.750            0.250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                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0.700            0.300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          0.600            0.400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1799" dirty="0" err="1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	   0.010            0.990        </a:t>
            </a:r>
          </a:p>
        </p:txBody>
      </p:sp>
    </p:spTree>
    <p:extLst>
      <p:ext uri="{BB962C8B-B14F-4D97-AF65-F5344CB8AC3E}">
        <p14:creationId xmlns:p14="http://schemas.microsoft.com/office/powerpoint/2010/main" val="1314883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77C28-8384-41AD-B821-923E447ED7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521" y="-4044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Example: Complete Belief Network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3034509" y="2311691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290032" y="2624349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6253121" y="2406916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6508643" y="2719574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891536" y="3663889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4051833" y="3881322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Cancer</a:t>
            </a:r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2253663" y="4863726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2394915" y="5100204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Fever</a:t>
            </a:r>
          </a:p>
        </p:txBody>
      </p:sp>
      <p:sp>
        <p:nvSpPr>
          <p:cNvPr id="20493" name="Oval 11"/>
          <p:cNvSpPr>
            <a:spLocks noChangeArrowheads="1"/>
          </p:cNvSpPr>
          <p:nvPr/>
        </p:nvSpPr>
        <p:spPr bwMode="auto">
          <a:xfrm>
            <a:off x="6234076" y="5073222"/>
            <a:ext cx="1891807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5975382" y="5309700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Pain</a:t>
            </a: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3934388" y="3213156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 flipH="1">
            <a:off x="5764298" y="3130628"/>
            <a:ext cx="869723" cy="55865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flipH="1">
            <a:off x="3459848" y="4349510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6215031" y="4330465"/>
            <a:ext cx="863375" cy="71101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2406023" y="1548303"/>
            <a:ext cx="1225231" cy="71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2547276" y="1576872"/>
            <a:ext cx="828459" cy="69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P(S)</a:t>
            </a:r>
          </a:p>
          <a:p>
            <a:pPr algn="ctr"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0.100</a:t>
            </a: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2444113" y="1886352"/>
            <a:ext cx="11871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0" name="Rectangle 20"/>
          <p:cNvSpPr>
            <a:spLocks noChangeArrowheads="1"/>
          </p:cNvSpPr>
          <p:nvPr/>
        </p:nvSpPr>
        <p:spPr bwMode="auto">
          <a:xfrm>
            <a:off x="6957787" y="1587979"/>
            <a:ext cx="1225231" cy="71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91" name="Rectangle 21"/>
          <p:cNvSpPr>
            <a:spLocks noChangeArrowheads="1"/>
          </p:cNvSpPr>
          <p:nvPr/>
        </p:nvSpPr>
        <p:spPr bwMode="auto">
          <a:xfrm>
            <a:off x="7156175" y="1595917"/>
            <a:ext cx="828459" cy="69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P(R)</a:t>
            </a:r>
          </a:p>
          <a:p>
            <a:pPr algn="ctr"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0.002</a:t>
            </a:r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6976832" y="1905397"/>
            <a:ext cx="11871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4" name="Rectangle 24"/>
          <p:cNvSpPr>
            <a:spLocks noChangeArrowheads="1"/>
          </p:cNvSpPr>
          <p:nvPr/>
        </p:nvSpPr>
        <p:spPr bwMode="auto">
          <a:xfrm>
            <a:off x="7079992" y="3365517"/>
            <a:ext cx="2237792" cy="1529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S       R    P(C|S,R)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T       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T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0.75  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T       F        0.70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F       T        0.60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F       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F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0.01</a:t>
            </a: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7091102" y="3676586"/>
            <a:ext cx="22155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6" name="Rectangle 26"/>
          <p:cNvSpPr>
            <a:spLocks noChangeArrowheads="1"/>
          </p:cNvSpPr>
          <p:nvPr/>
        </p:nvSpPr>
        <p:spPr bwMode="auto">
          <a:xfrm>
            <a:off x="4767608" y="5073222"/>
            <a:ext cx="1377591" cy="95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97" name="Rectangle 27"/>
          <p:cNvSpPr>
            <a:spLocks noChangeArrowheads="1"/>
          </p:cNvSpPr>
          <p:nvPr/>
        </p:nvSpPr>
        <p:spPr bwMode="auto">
          <a:xfrm>
            <a:off x="4718410" y="5062114"/>
            <a:ext cx="1456945" cy="1023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C      P(F|C)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T         0.50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F         0.80</a:t>
            </a:r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4786653" y="5390639"/>
            <a:ext cx="13966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8217935" y="5073222"/>
            <a:ext cx="1661679" cy="1023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C       P(P|C)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T         0.70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F         0.20</a:t>
            </a:r>
          </a:p>
        </p:txBody>
      </p:sp>
      <p:sp>
        <p:nvSpPr>
          <p:cNvPr id="32801" name="Line 31"/>
          <p:cNvSpPr>
            <a:spLocks noChangeShapeType="1"/>
          </p:cNvSpPr>
          <p:nvPr/>
        </p:nvSpPr>
        <p:spPr bwMode="auto">
          <a:xfrm>
            <a:off x="8329030" y="5428729"/>
            <a:ext cx="13966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78240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hlinkClick r:id="" action="ppaction://ole?verb=0"/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13574" y="3344885"/>
          <a:ext cx="9161674" cy="17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משוואה" r:id="rId3" imgW="3324225" imgH="657225" progId="Equation.3">
                  <p:embed/>
                </p:oleObj>
              </mc:Choice>
              <mc:Fallback>
                <p:oleObj name="משוואה" r:id="rId3" imgW="3324225" imgH="657225" progId="Equation.3">
                  <p:embed/>
                  <p:pic>
                    <p:nvPicPr>
                      <p:cNvPr id="33794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574" y="3344885"/>
                        <a:ext cx="9161674" cy="172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72A24-CE17-4CD2-81ED-85846B44D9B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title"/>
          </p:nvPr>
        </p:nvSpPr>
        <p:spPr>
          <a:xfrm>
            <a:off x="1480424" y="457200"/>
            <a:ext cx="96012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Classification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989012" y="1371600"/>
            <a:ext cx="9503473" cy="113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entry in the joint probability distribution is the probability of a conjunction of particular assignments to each variable, such as:</a:t>
            </a:r>
          </a:p>
        </p:txBody>
      </p:sp>
    </p:spTree>
    <p:extLst>
      <p:ext uri="{BB962C8B-B14F-4D97-AF65-F5344CB8AC3E}">
        <p14:creationId xmlns:p14="http://schemas.microsoft.com/office/powerpoint/2010/main" val="109534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/>
          <p:cNvSpPr>
            <a:spLocks noGrp="1"/>
          </p:cNvSpPr>
          <p:nvPr>
            <p:ph type="title"/>
          </p:nvPr>
        </p:nvSpPr>
        <p:spPr>
          <a:xfrm>
            <a:off x="1370012" y="457200"/>
            <a:ext cx="9601200" cy="670006"/>
          </a:xfrm>
        </p:spPr>
        <p:txBody>
          <a:bodyPr/>
          <a:lstStyle/>
          <a:p>
            <a:r>
              <a:rPr lang="en-US" altLang="en-US" b="1" dirty="0" smtClean="0"/>
              <a:t>Bayesian Theorem: Basics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6612" y="2782536"/>
            <a:ext cx="10668000" cy="2048929"/>
          </a:xfrm>
        </p:spPr>
        <p:txBody>
          <a:bodyPr>
            <a:normAutofit/>
          </a:bodyPr>
          <a:lstStyle/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probability</a:t>
            </a:r>
            <a:r>
              <a:rPr lang="en-US" sz="17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probability that the hypothesis 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</a:t>
            </a:r>
          </a:p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(evidence):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to observe a given record</a:t>
            </a:r>
          </a:p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|H)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en-US" sz="17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</a:t>
            </a:r>
            <a:r>
              <a:rPr lang="en-US" sz="17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observe 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given that the hypothesis holds</a:t>
            </a:r>
          </a:p>
          <a:p>
            <a:pPr algn="l" rtl="0">
              <a:defRPr/>
            </a:pPr>
            <a:endParaRPr lang="en-US" sz="2399" dirty="0"/>
          </a:p>
        </p:txBody>
      </p:sp>
      <p:sp>
        <p:nvSpPr>
          <p:cNvPr id="512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AC28-8029-4C6D-8665-763F287C047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graphicFrame>
        <p:nvGraphicFramePr>
          <p:cNvPr id="512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15520"/>
              </p:ext>
            </p:extLst>
          </p:nvPr>
        </p:nvGraphicFramePr>
        <p:xfrm>
          <a:off x="2970212" y="1344291"/>
          <a:ext cx="5722241" cy="127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514600" imgH="558800" progId="Equation.3">
                  <p:embed/>
                </p:oleObj>
              </mc:Choice>
              <mc:Fallback>
                <p:oleObj name="Equation" r:id="rId3" imgW="2514600" imgH="558800" progId="Equation.3">
                  <p:embed/>
                  <p:pic>
                    <p:nvPicPr>
                      <p:cNvPr id="5125" name="אובייקט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2" y="1344291"/>
                        <a:ext cx="5722241" cy="127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599881"/>
              </p:ext>
            </p:extLst>
          </p:nvPr>
        </p:nvGraphicFramePr>
        <p:xfrm>
          <a:off x="3354683" y="4999344"/>
          <a:ext cx="4953298" cy="117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2501900" imgH="647700" progId="Equation.3">
                  <p:embed/>
                </p:oleObj>
              </mc:Choice>
              <mc:Fallback>
                <p:oleObj name="Equation" r:id="rId5" imgW="2501900" imgH="647700" progId="Equation.3">
                  <p:embed/>
                  <p:pic>
                    <p:nvPicPr>
                      <p:cNvPr id="6" name="אובייקט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683" y="4999344"/>
                        <a:ext cx="4953298" cy="117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4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6BAAA-EBCE-48FD-81DD-35F5187532B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6212" y="228600"/>
            <a:ext cx="7770376" cy="857027"/>
          </a:xfrm>
          <a:noFill/>
        </p:spPr>
        <p:txBody>
          <a:bodyPr vert="horz" lIns="90464" tIns="44438" rIns="90464" bIns="44438" rtlCol="0" anchor="b">
            <a:normAutofit/>
          </a:bodyPr>
          <a:lstStyle/>
          <a:p>
            <a:pPr eaLnBrk="1" hangingPunct="1"/>
            <a:r>
              <a:rPr lang="en-US" altLang="en-US" b="1" dirty="0" smtClean="0"/>
              <a:t>Example: Probability Calculation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7672" y="2667000"/>
            <a:ext cx="10128572" cy="3708828"/>
          </a:xfrm>
          <a:noFill/>
        </p:spPr>
        <p:txBody>
          <a:bodyPr vert="horz" lIns="90464" tIns="44438" rIns="90464" bIns="44438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probability of the event that the patient has a cancer but he never smoked and never got radiation, and felt both fever and pain.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P(F ^ P ^ C ^ ~S ^ ~R)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P(F|C) P(P|C) P(C|~S,~R) P(~S) P(~R)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0.50 * 0.70 * 0.010 * 0.900 * 0.998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0.0031437</a:t>
            </a:r>
          </a:p>
        </p:txBody>
      </p:sp>
      <p:graphicFrame>
        <p:nvGraphicFramePr>
          <p:cNvPr id="5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2315"/>
              </p:ext>
            </p:extLst>
          </p:nvPr>
        </p:nvGraphicFramePr>
        <p:xfrm>
          <a:off x="2132012" y="1267148"/>
          <a:ext cx="8534400" cy="121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משוואה" r:id="rId4" imgW="3324225" imgH="657225" progId="Equation.3">
                  <p:embed/>
                </p:oleObj>
              </mc:Choice>
              <mc:Fallback>
                <p:oleObj name="משוואה" r:id="rId4" imgW="3324225" imgH="657225" progId="Equation.3">
                  <p:embed/>
                  <p:pic>
                    <p:nvPicPr>
                      <p:cNvPr id="33794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2" y="1267148"/>
                        <a:ext cx="8534400" cy="1218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26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5B21A-9C67-4F2A-ACAA-656C5D6EA7B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25490"/>
            <a:ext cx="8227457" cy="72605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Naïve Bayes Classifier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5212" y="1371600"/>
            <a:ext cx="11428413" cy="2520294"/>
          </a:xfrm>
        </p:spPr>
        <p:txBody>
          <a:bodyPr/>
          <a:lstStyle/>
          <a:p>
            <a:pPr algn="l" rtl="0" eaLnBrk="1" hangingPunct="1"/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data sample whose class label is unknown</a:t>
            </a:r>
          </a:p>
          <a:p>
            <a:pPr algn="l" rtl="0" eaLnBrk="1" hangingPunct="1"/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attribute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 sample</a:t>
            </a:r>
            <a:endParaRPr lang="en-US" altLang="en-US" sz="2399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Class </a:t>
            </a:r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399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en-US" sz="23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399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399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altLang="en-US" sz="2399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known, assign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class with maximum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altLang="en-US" sz="239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)*P(C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4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88408"/>
              </p:ext>
            </p:extLst>
          </p:nvPr>
        </p:nvGraphicFramePr>
        <p:xfrm>
          <a:off x="2926589" y="3716263"/>
          <a:ext cx="6046800" cy="12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משוואה" r:id="rId4" imgW="1790700" imgH="508000" progId="Equation.3">
                  <p:embed/>
                </p:oleObj>
              </mc:Choice>
              <mc:Fallback>
                <p:oleObj name="משוואה" r:id="rId4" imgW="1790700" imgH="508000" progId="Equation.3">
                  <p:embed/>
                  <p:pic>
                    <p:nvPicPr>
                      <p:cNvPr id="614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89" y="3716263"/>
                        <a:ext cx="6046800" cy="12236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464549"/>
              </p:ext>
            </p:extLst>
          </p:nvPr>
        </p:nvGraphicFramePr>
        <p:xfrm>
          <a:off x="3142431" y="5157338"/>
          <a:ext cx="5543694" cy="107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משוואה" r:id="rId6" imgW="2324100" imgH="533400" progId="Equation.3">
                  <p:embed/>
                </p:oleObj>
              </mc:Choice>
              <mc:Fallback>
                <p:oleObj name="משוואה" r:id="rId6" imgW="2324100" imgH="533400" progId="Equation.3">
                  <p:embed/>
                  <p:pic>
                    <p:nvPicPr>
                      <p:cNvPr id="615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31" y="5157338"/>
                        <a:ext cx="5543694" cy="10792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427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63513-C84B-4E9E-9935-F46582DBD97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234377"/>
            <a:ext cx="9601200" cy="9144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Gulim" pitchFamily="34" charset="-127"/>
              </a:rPr>
              <a:t>m-estimate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2" y="1676400"/>
            <a:ext cx="8433778" cy="5038999"/>
          </a:xfrm>
        </p:spPr>
        <p:txBody>
          <a:bodyPr/>
          <a:lstStyle/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r>
              <a:rPr lang="en-US" altLang="ko-KR" b="1" dirty="0">
                <a:ea typeface="Gulim" pitchFamily="34" charset="-127"/>
              </a:rPr>
              <a:t>    </a:t>
            </a:r>
            <a:endParaRPr lang="en-US" altLang="ko-KR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000" baseline="-25000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: number of examples for which v = </a:t>
            </a:r>
            <a:r>
              <a:rPr lang="en-US" altLang="ko-KR" sz="2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v</a:t>
            </a:r>
            <a:r>
              <a:rPr lang="en-US" altLang="ko-KR" sz="2000" baseline="-25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j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and c = c</a:t>
            </a:r>
            <a:r>
              <a:rPr lang="en-US" altLang="ko-KR" sz="2000" baseline="-25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: number of training examples for which c =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j</a:t>
            </a:r>
            <a:endParaRPr lang="en-US" altLang="ko-KR" sz="2000" baseline="-25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 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: equivalent sample size (constant, usually </a:t>
            </a: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2)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 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: uniform prior (1/M, M – number of diff. values)</a:t>
            </a:r>
          </a:p>
          <a:p>
            <a:pPr marL="837949" lvl="1" indent="-380886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If m = 0, the m-estimate is equivalent to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64784"/>
              </p:ext>
            </p:extLst>
          </p:nvPr>
        </p:nvGraphicFramePr>
        <p:xfrm>
          <a:off x="4581920" y="1268977"/>
          <a:ext cx="3024987" cy="146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משוואה" r:id="rId4" imgW="520474" imgH="393529" progId="Equation.3">
                  <p:embed/>
                </p:oleObj>
              </mc:Choice>
              <mc:Fallback>
                <p:oleObj name="משוואה" r:id="rId4" imgW="520474" imgH="393529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920" y="1268977"/>
                        <a:ext cx="3024987" cy="14696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44259"/>
              </p:ext>
            </p:extLst>
          </p:nvPr>
        </p:nvGraphicFramePr>
        <p:xfrm>
          <a:off x="5561012" y="5257800"/>
          <a:ext cx="791957" cy="95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190417" imgH="342751" progId="Equation.3">
                  <p:embed/>
                </p:oleObj>
              </mc:Choice>
              <mc:Fallback>
                <p:oleObj name="Equation" r:id="rId6" imgW="190417" imgH="342751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2" y="5257800"/>
                        <a:ext cx="791957" cy="950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55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67934-DDFF-4E1F-BCF6-768EADCE27A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6212" y="304800"/>
            <a:ext cx="9601200" cy="86680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Laplacian Estimate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2812" y="1447800"/>
            <a:ext cx="9835753" cy="4524784"/>
          </a:xfrm>
        </p:spPr>
        <p:txBody>
          <a:bodyPr>
            <a:noAutofit/>
          </a:bodyPr>
          <a:lstStyle/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Laplacian correction (or Laplacian estimate)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Add 1 to the numerator and K to the denominator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57063" lvl="1" indent="0">
              <a:lnSpc>
                <a:spcPct val="15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K – the number of different values in the attribute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22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47334"/>
              </p:ext>
            </p:extLst>
          </p:nvPr>
        </p:nvGraphicFramePr>
        <p:xfrm>
          <a:off x="4591966" y="2819400"/>
          <a:ext cx="2477443" cy="154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משוואה" r:id="rId4" imgW="406048" imgH="393359" progId="Equation.3">
                  <p:embed/>
                </p:oleObj>
              </mc:Choice>
              <mc:Fallback>
                <p:oleObj name="משוואה" r:id="rId4" imgW="406048" imgH="393359" progId="Equation.3">
                  <p:embed/>
                  <p:pic>
                    <p:nvPicPr>
                      <p:cNvPr id="122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966" y="2819400"/>
                        <a:ext cx="2477443" cy="154423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465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05372-DEDC-4D22-A52E-F57ECDF8CF6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2" y="137783"/>
            <a:ext cx="11941816" cy="967291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Naïve Bayes Classifier - Example</a:t>
            </a:r>
          </a:p>
        </p:txBody>
      </p:sp>
      <p:pic>
        <p:nvPicPr>
          <p:cNvPr id="14340" name="Picture 4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27" y="1557825"/>
            <a:ext cx="7270443" cy="49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 bwMode="auto">
          <a:xfrm>
            <a:off x="9062264" y="1069003"/>
            <a:ext cx="1295063" cy="431688"/>
          </a:xfrm>
          <a:prstGeom prst="wedgeRoundRectCallout">
            <a:avLst>
              <a:gd name="adj1" fmla="val -48916"/>
              <a:gd name="adj2" fmla="val 983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/>
          <a:lstStyle/>
          <a:p>
            <a:pPr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Decision</a:t>
            </a:r>
            <a:endParaRPr lang="he-IL" sz="17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4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60F5B-202A-41E4-BC0C-60EC0044179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1752600"/>
            <a:ext cx="12285781" cy="4524784"/>
          </a:xfrm>
        </p:spPr>
        <p:txBody>
          <a:bodyPr>
            <a:normAutofit/>
          </a:bodyPr>
          <a:lstStyle/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Data </a:t>
            </a: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Sample: X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(Credit history = unknown, Debt = high, Collateral = Adequate, Income &gt;35</a:t>
            </a: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Probabilities </a:t>
            </a: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(from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</a:t>
            </a: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data):</a:t>
            </a: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P(high)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5/14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P(moderate)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4/14</a:t>
            </a:r>
          </a:p>
          <a:p>
            <a:pPr marL="837949" lvl="1" indent="-38088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P(low)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5/14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3812" y="137783"/>
            <a:ext cx="11941816" cy="967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99" b="1" smtClean="0"/>
              <a:t>Naïve Bayes Classifier - Example</a:t>
            </a:r>
            <a:endParaRPr lang="en-US" altLang="en-US" sz="3999" b="1" dirty="0"/>
          </a:p>
        </p:txBody>
      </p:sp>
    </p:spTree>
    <p:extLst>
      <p:ext uri="{BB962C8B-B14F-4D97-AF65-F5344CB8AC3E}">
        <p14:creationId xmlns:p14="http://schemas.microsoft.com/office/powerpoint/2010/main" val="102981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48906-A50B-442F-B77B-98255CDE99D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2" y="1219200"/>
            <a:ext cx="9141619" cy="4694602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Credit History,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unknown: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=(2+2/3)/(5+2) =0.38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=(1+2/3)/(4+2) = 0.28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(2+2/3)/(5+2) = 0.38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4418012" y="2209800"/>
            <a:ext cx="1728338" cy="611302"/>
          </a:xfrm>
          <a:prstGeom prst="wedgeRoundRectCallout">
            <a:avLst>
              <a:gd name="adj1" fmla="val 58752"/>
              <a:gd name="adj2" fmla="val 961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samples with both values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6246812" y="2401817"/>
            <a:ext cx="1655331" cy="360269"/>
          </a:xfrm>
          <a:prstGeom prst="wedgeRoundRectCallout">
            <a:avLst>
              <a:gd name="adj1" fmla="val -19047"/>
              <a:gd name="adj2" fmla="val 1423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2 , p = 1/3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715564" y="3758497"/>
            <a:ext cx="2861571" cy="386298"/>
          </a:xfrm>
          <a:prstGeom prst="wedgeRoundRectCallout">
            <a:avLst>
              <a:gd name="adj1" fmla="val 47014"/>
              <a:gd name="adj2" fmla="val -1043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samples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Risk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high</a:t>
            </a:r>
          </a:p>
        </p:txBody>
      </p:sp>
      <p:sp>
        <p:nvSpPr>
          <p:cNvPr id="18440" name="AutoShape 23"/>
          <p:cNvSpPr>
            <a:spLocks noChangeArrowheads="1"/>
          </p:cNvSpPr>
          <p:nvPr/>
        </p:nvSpPr>
        <p:spPr bwMode="auto">
          <a:xfrm>
            <a:off x="7836247" y="580972"/>
            <a:ext cx="1942594" cy="64911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1799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m-estimate</a:t>
            </a:r>
            <a:endParaRPr lang="en-US" altLang="en-US" sz="1799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41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75865"/>
              </p:ext>
            </p:extLst>
          </p:nvPr>
        </p:nvGraphicFramePr>
        <p:xfrm>
          <a:off x="9752012" y="457200"/>
          <a:ext cx="1846232" cy="89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משוואה" r:id="rId4" imgW="520474" imgH="393529" progId="Equation.3">
                  <p:embed/>
                </p:oleObj>
              </mc:Choice>
              <mc:Fallback>
                <p:oleObj name="משוואה" r:id="rId4" imgW="520474" imgH="393529" progId="Equation.3">
                  <p:embed/>
                  <p:pic>
                    <p:nvPicPr>
                      <p:cNvPr id="18441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012" y="457200"/>
                        <a:ext cx="1846232" cy="896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מלבן מעוגל 1"/>
          <p:cNvSpPr>
            <a:spLocks noChangeArrowheads="1"/>
          </p:cNvSpPr>
          <p:nvPr/>
        </p:nvSpPr>
        <p:spPr bwMode="auto">
          <a:xfrm>
            <a:off x="989012" y="2313733"/>
            <a:ext cx="2883294" cy="536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 (Bad, Good, Unknown)</a:t>
            </a:r>
            <a:endParaRPr lang="he-IL" alt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36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nimBg="1"/>
      <p:bldP spid="12308" grpId="0" animBg="1"/>
      <p:bldP spid="123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F32C4-943B-4860-9C08-F3448035FEC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2" y="1371600"/>
            <a:ext cx="9589466" cy="442479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Debt,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high: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high)=(4+1)/(5+2) = 0.71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moderate)=(1+1)/(4+2)=0.33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low)=(2+1)/(5+2)=0.43</a:t>
            </a:r>
          </a:p>
        </p:txBody>
      </p:sp>
      <p:sp>
        <p:nvSpPr>
          <p:cNvPr id="20485" name="מלבן מעוגל 4"/>
          <p:cNvSpPr>
            <a:spLocks noChangeArrowheads="1"/>
          </p:cNvSpPr>
          <p:nvPr/>
        </p:nvSpPr>
        <p:spPr bwMode="auto">
          <a:xfrm>
            <a:off x="5180012" y="1600200"/>
            <a:ext cx="1655332" cy="536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M=2 (Low, High)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91</TotalTime>
  <Words>1017</Words>
  <Application>Microsoft Office PowerPoint</Application>
  <PresentationFormat>Custom</PresentationFormat>
  <Paragraphs>193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Century Gothic</vt:lpstr>
      <vt:lpstr>Gisha</vt:lpstr>
      <vt:lpstr>굴림</vt:lpstr>
      <vt:lpstr>굴림</vt:lpstr>
      <vt:lpstr>Tahoma</vt:lpstr>
      <vt:lpstr>Times New Roman</vt:lpstr>
      <vt:lpstr>Vertical and Horizontal design template</vt:lpstr>
      <vt:lpstr>משוואה</vt:lpstr>
      <vt:lpstr>Equation</vt:lpstr>
      <vt:lpstr>PowerPoint Presentation</vt:lpstr>
      <vt:lpstr>Bayesian Theorem: Basics</vt:lpstr>
      <vt:lpstr>Naïve Bayes Classifier</vt:lpstr>
      <vt:lpstr>m-estimate</vt:lpstr>
      <vt:lpstr>Laplacian Estimate</vt:lpstr>
      <vt:lpstr>Naïve Bayes Classifier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Belief Network</vt:lpstr>
      <vt:lpstr>Example</vt:lpstr>
      <vt:lpstr>Example: Topology of Belief Network</vt:lpstr>
      <vt:lpstr>Example: CPT for Cancer Node</vt:lpstr>
      <vt:lpstr>Example: Complete Belief Network</vt:lpstr>
      <vt:lpstr>Classification</vt:lpstr>
      <vt:lpstr>Example: Probability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 hazon</dc:creator>
  <cp:lastModifiedBy>niva hazon</cp:lastModifiedBy>
  <cp:revision>14</cp:revision>
  <dcterms:created xsi:type="dcterms:W3CDTF">2019-05-12T10:18:48Z</dcterms:created>
  <dcterms:modified xsi:type="dcterms:W3CDTF">2019-05-15T06:23:00Z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