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2"/>
  </p:notesMasterIdLst>
  <p:sldIdLst>
    <p:sldId id="256" r:id="rId2"/>
    <p:sldId id="303" r:id="rId3"/>
    <p:sldId id="394" r:id="rId4"/>
    <p:sldId id="407" r:id="rId5"/>
    <p:sldId id="408" r:id="rId6"/>
    <p:sldId id="401" r:id="rId7"/>
    <p:sldId id="402" r:id="rId8"/>
    <p:sldId id="404" r:id="rId9"/>
    <p:sldId id="405" r:id="rId10"/>
    <p:sldId id="4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r>
              <a:rPr lang="he-IL" dirty="0"/>
              <a:t>- פתרון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725769" y="1828792"/>
                <a:ext cx="9684231" cy="44818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נבצע רדוקציה מ-</a:t>
                </a:r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POR</a:t>
                </a: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PF</a:t>
                </a:r>
                <a:endParaRPr lang="he-IL" sz="28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ניצור </a:t>
                </a: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 </a:t>
                </a: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גרפים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 (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– נסיר את הקשתות שנכנסות לאדומים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גרף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 (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– נסיר את הקשתות שיוצאות מאדומים</a:t>
                </a: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ההתחלה יהיה הקודקוד המקורי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בגרף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וקודקוד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הסיום יהיה הקודקוד התואם לקודקוד הסיום המקורי בגרף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נוסיף קשתות במשקל 0 מכל קודקוד ב-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לקוקוד התואם שלו ב-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נחפש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אחר המסלול הקצר ביותר בגרף החדש שקיבלנו.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הפתרון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הבעיה החדשה הוא פתרון עבור הבעיה הראשונית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9" y="1828792"/>
                <a:ext cx="9684231" cy="4481856"/>
              </a:xfrm>
              <a:prstGeom prst="rect">
                <a:avLst/>
              </a:prstGeom>
              <a:blipFill rotWithShape="0">
                <a:blip r:embed="rId2"/>
                <a:stretch>
                  <a:fillRect t="-1497" r="-1322" b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8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10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/>
              <a:t>Reduction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39" y="152400"/>
            <a:ext cx="4500866" cy="2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רדוקציה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מבעיה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לבעיה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– ייצוג בעיה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כללית 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כבעיה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ספציפית ב-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חסם עליון -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 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חסם תחתון -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m:rPr>
                        <m:sty m:val="p"/>
                      </m:rPr>
                      <a:rPr lang="el-G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Ω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אינה קשה מבעיה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  <a:blipFill rotWithShape="0">
                <a:blip r:embed="rId2"/>
                <a:stretch>
                  <a:fillRect t="-1622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89" y="4089786"/>
            <a:ext cx="4500866" cy="2160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8358047" y="2716584"/>
                <a:ext cx="2550018" cy="129947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קיים אלגוריתם בעל סיבוכיות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שפותר את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47" y="2716584"/>
                <a:ext cx="2550018" cy="1299478"/>
              </a:xfrm>
              <a:prstGeom prst="roundRect">
                <a:avLst/>
              </a:prstGeom>
              <a:blipFill rotWithShape="0">
                <a:blip r:embed="rId4"/>
                <a:stretch>
                  <a:fillRect l="-2358" b="-547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907323" y="2716584"/>
                <a:ext cx="2959566" cy="129947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טרנספורמציה 𝑇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𝐴 ל-𝐵 כך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23" y="2716584"/>
                <a:ext cx="2959566" cy="1299478"/>
              </a:xfrm>
              <a:prstGeom prst="roundRect">
                <a:avLst/>
              </a:prstGeom>
              <a:blipFill rotWithShape="0">
                <a:blip r:embed="rId5"/>
                <a:stretch>
                  <a:fillRect l="-1220" b="-547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941445" y="2716583"/>
                <a:ext cx="2959566" cy="129947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קיים אלגוריתם בעל סיבוכיות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שיפתור את 𝐴</a:t>
                </a: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45" y="2716583"/>
                <a:ext cx="2959566" cy="1299478"/>
              </a:xfrm>
              <a:prstGeom prst="roundRect">
                <a:avLst/>
              </a:prstGeom>
              <a:blipFill rotWithShape="0">
                <a:blip r:embed="rId6"/>
                <a:stretch>
                  <a:fillRect b="-593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 rot="10800000">
            <a:off x="4140150" y="3192457"/>
            <a:ext cx="528034" cy="347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29460" y="2921051"/>
            <a:ext cx="604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&amp;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263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" grpId="0" animBg="1"/>
      <p:bldP spid="11" grpId="0" animBg="1"/>
      <p:bldP spid="12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רדוקציה</a:t>
            </a:r>
            <a:r>
              <a:rPr lang="he-IL" dirty="0"/>
              <a:t> </a:t>
            </a:r>
            <a:r>
              <a:rPr lang="he-IL" dirty="0" smtClean="0"/>
              <a:t>- דוגמא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28036" y="2021973"/>
                <a:ext cx="10959240" cy="43917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א': בהינתן שני מספרים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האם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ב': בהינתן נקודה במישור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האם הנקודה מעל הישר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שבעיה ב' אינה קשה מבעיה א'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נבצע רדוקציה מבעיה ב' לבעיה א': </a:t>
                </a:r>
                <a:r>
                  <a:rPr lang="he-IL" sz="30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(בעיה א' פותרת את בעיה ב</a:t>
                </a: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')</a:t>
                </a:r>
                <a:endParaRPr lang="en-US" sz="30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בעיה מסוג בעיה ב'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נעביר לבעיה א' שני מספרים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בעיה א' תחזיר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נחזיר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אם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𝐹𝑎𝑙𝑠𝑒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נחזיר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𝐹𝑎𝑙𝑠𝑒</m:t>
                    </m:r>
                  </m:oMath>
                </a14:m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לראות כי בעיה א' פותרת את בעיה ב' ולכן בעיה ב' אינה קשה מבעיה א'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6" y="2021973"/>
                <a:ext cx="10959240" cy="4391705"/>
              </a:xfrm>
              <a:prstGeom prst="rect">
                <a:avLst/>
              </a:prstGeom>
              <a:blipFill rotWithShape="0">
                <a:blip r:embed="rId2"/>
                <a:stretch>
                  <a:fillRect l="-946" t="-152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א' (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𝐵𝐼𝐴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): האם המספר הגדול ביותר במערך מופיע לפחות 3 פעמים</a:t>
                </a: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ב'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𝑆𝐼𝐴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): האם המספר הקטן ביותר במערך מופיע לפחות 3 פעמים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שבעיה א' אינה קשה מבעיה ב'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מ-</a:t>
                </a:r>
                <a:r>
                  <a:rPr lang="en-US" sz="3000" u="sng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𝐵𝐼𝐴</m:t>
                    </m:r>
                    <m:r>
                      <a:rPr lang="en-US" sz="30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</m:t>
                    </m:r>
                    <m:r>
                      <a:rPr lang="en-US" sz="30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 </m:t>
                    </m:r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:r>
                  <a:rPr lang="en-US" sz="3000" u="sng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𝑆𝐼𝐴</m:t>
                    </m:r>
                    <m:r>
                      <a:rPr lang="en-US" sz="30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</m:t>
                    </m:r>
                    <m:r>
                      <a:rPr lang="en-US" sz="30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0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לכל איבר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במערך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</m:t>
                    </m:r>
                  </m:oMath>
                </a14:m>
                <a:r>
                  <a:rPr lang="he-IL" sz="3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בצע:</a:t>
                </a:r>
                <a:endParaRPr lang="he-IL" sz="3000" dirty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]</m:t>
                    </m:r>
                  </m:oMath>
                </a14:m>
                <a:endParaRPr lang="en-US" sz="30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החזר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𝑆𝐼𝐴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𝑅𝑒𝑑𝑢𝑐𝑡𝑖𝑜𝑛</m:t>
                      </m:r>
                      <m:d>
                        <m:dPr>
                          <m:ctrlPr>
                            <a:rPr lang="en-US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𝐵𝐼𝐴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𝑎𝑟𝑟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)→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𝑆𝐼𝐴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𝑎𝑟𝑟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600" dirty="0">
                              <a:solidFill>
                                <a:schemeClr val="tx1"/>
                              </a:solidFill>
                              <a:latin typeface="Narkisim" panose="020E0502050101010101" pitchFamily="34" charset="-79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d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 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𝑂</m:t>
                      </m:r>
                      <m:d>
                        <m:dPr>
                          <m:ctrlPr>
                            <a:rPr lang="en-US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𝑆𝐼𝐴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𝑎𝑟𝑟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d>
                      <m:r>
                        <a:rPr lang="en-US" sz="2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⟹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𝐵𝐼𝐴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(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𝑎𝑟𝑟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)=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𝑂</m:t>
                      </m:r>
                      <m:d>
                        <m:dPr>
                          <m:ctrlPr>
                            <a:rPr lang="en-US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𝑆𝐼𝐴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𝑎𝑟𝑟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  <a:blipFill rotWithShape="0">
                <a:blip r:embed="rId3"/>
                <a:stretch>
                  <a:fillRect t="-2212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6670" y="3300584"/>
                <a:ext cx="38427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70" y="3300584"/>
                <a:ext cx="384271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10" y="4669343"/>
                <a:ext cx="50305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{−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" y="4669343"/>
                <a:ext cx="5030544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2281967" y="4047101"/>
            <a:ext cx="412124" cy="522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424" y="3245478"/>
            <a:ext cx="4848756" cy="2266682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6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שבעיית הבחירה על קבוצת מספרים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𝑆𝐿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  <m:r>
                      <a:rPr lang="he-IL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(בחירת האיבר ה-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בגודלו) אינה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קשה יותר ממיון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אותה הקבוצה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𝑆𝑇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מ-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𝑆𝐿</m:t>
                    </m:r>
                    <m:d>
                      <m:dPr>
                        <m:ctrlP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e>
                    </m:d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𝑆𝑇</m:t>
                    </m:r>
                    <m:r>
                      <a:rPr lang="en-US" sz="3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𝑆𝑇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𝑠𝑜𝑟𝑡𝑒𝑑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_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𝑎𝑟𝑟𝑎𝑦</m:t>
                    </m:r>
                  </m:oMath>
                </a14:m>
                <a:endParaRPr lang="en-US" sz="30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החזר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s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𝑜𝑟𝑡𝑒𝑑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_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𝑎𝑟𝑟𝑎𝑦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]</m:t>
                    </m:r>
                  </m:oMath>
                </a14:m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𝑅𝑒𝑑𝑢𝑐𝑡𝑖𝑜𝑛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𝑆𝐿</m:t>
                          </m:r>
                          <m:d>
                            <m:d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→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𝑆𝑇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𝑂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𝑆𝑇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⟹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𝑆𝐿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𝑖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𝑂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𝑆𝑇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  <a:blipFill rotWithShape="0">
                <a:blip r:embed="rId2"/>
                <a:stretch>
                  <a:fillRect l="-1198" t="-1622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31065" y="3090930"/>
            <a:ext cx="1940418" cy="1940418"/>
            <a:chOff x="631065" y="3090930"/>
            <a:chExt cx="1940418" cy="1940418"/>
          </a:xfrm>
        </p:grpSpPr>
        <p:pic>
          <p:nvPicPr>
            <p:cNvPr id="1026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391" b="100000" l="51758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50391" l="5371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773" b="92969" l="1758" r="449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430" b="64258" l="3711" r="4433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39063" l="3320" r="423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7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98493" y="1970458"/>
                <a:ext cx="10830451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30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en-US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גרף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מכוון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וממושקל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שחלק מקודקודיו צבועים אדום והשאר כחול,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התחלה וקודקוד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סיום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עלינו למצוא את המסלול הקצר ביותר אשר עובר בלכל היותר קודקוד אדום אחד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הראו שבעיה זו אינה קשה יותר מבעיית מציאת המסלול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הקצר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ביותר על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</a:t>
                </a:r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כלומר: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3" y="1970458"/>
                <a:ext cx="10830451" cy="4134126"/>
              </a:xfrm>
              <a:prstGeom prst="rect">
                <a:avLst/>
              </a:prstGeom>
              <a:blipFill rotWithShape="0">
                <a:blip r:embed="rId2"/>
                <a:stretch>
                  <a:fillRect l="-1519" t="-1622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7394" y="3683528"/>
            <a:ext cx="1956864" cy="2654154"/>
            <a:chOff x="644668" y="3450431"/>
            <a:chExt cx="1956864" cy="26541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30085" r="28608"/>
            <a:stretch/>
          </p:blipFill>
          <p:spPr>
            <a:xfrm>
              <a:off x="644668" y="3450432"/>
              <a:ext cx="1956864" cy="265415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30085" r="28608"/>
            <a:stretch/>
          </p:blipFill>
          <p:spPr>
            <a:xfrm>
              <a:off x="644668" y="3450431"/>
              <a:ext cx="1956864" cy="2654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98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009882" y="1828793"/>
                <a:ext cx="6400118" cy="14787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ניצור 2 גרפים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1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– נסיר את הקשתות שנכנסות לאדומים</a:t>
                </a: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2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– נסיר את הקשתות שיוצאות מאדומים</a:t>
                </a: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882" y="1828793"/>
                <a:ext cx="6400118" cy="1478750"/>
              </a:xfrm>
              <a:prstGeom prst="rect">
                <a:avLst/>
              </a:prstGeom>
              <a:blipFill rotWithShape="0">
                <a:blip r:embed="rId2"/>
                <a:stretch>
                  <a:fillRect t="-3704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954" y="3760317"/>
            <a:ext cx="3688167" cy="25274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7890893" y="4850152"/>
            <a:ext cx="528034" cy="347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" y="3760316"/>
            <a:ext cx="7805987" cy="2527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5563673" y="3254981"/>
                <a:ext cx="913718" cy="6752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𝐺</m:t>
                      </m:r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73" y="3254981"/>
                <a:ext cx="913718" cy="6752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447273" y="3254980"/>
                <a:ext cx="913718" cy="6752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𝐺</m:t>
                      </m:r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73" y="3254980"/>
                <a:ext cx="913718" cy="6752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725769" y="1828792"/>
                <a:ext cx="9684231" cy="471778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נוסיף קשתות במשקל 0 מכל קודקוד ב-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לקוקוד התואם שלו ב-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ונריץ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𝑑𝑖𝑗𝑘𝑠𝑡𝑟𝑎</m:t>
                    </m:r>
                  </m:oMath>
                </a14:m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בדוגמא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נקבל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𝑎𝑏𝑏𝑐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כלומר: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𝑎𝑏𝑐</m:t>
                    </m:r>
                  </m:oMath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9" y="1828792"/>
                <a:ext cx="9684231" cy="4717782"/>
              </a:xfrm>
              <a:prstGeom prst="rect">
                <a:avLst/>
              </a:prstGeom>
              <a:blipFill rotWithShape="0">
                <a:blip r:embed="rId2"/>
                <a:stretch>
                  <a:fillRect t="-1292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7253233" y="2362022"/>
                <a:ext cx="913718" cy="6752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𝐺</m:t>
                      </m:r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233" y="2362022"/>
                <a:ext cx="913718" cy="675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3107156" y="2362021"/>
                <a:ext cx="913718" cy="6752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𝐺</m:t>
                      </m:r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56" y="2362021"/>
                <a:ext cx="913718" cy="675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69" y="2686412"/>
            <a:ext cx="7928547" cy="30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8" grpId="0"/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18497</TotalTime>
  <Words>231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 Models   </vt:lpstr>
      <vt:lpstr> Practice session 10  Reduction </vt:lpstr>
      <vt:lpstr>רדוקציה </vt:lpstr>
      <vt:lpstr>רדוקציה - דוגמא </vt:lpstr>
      <vt:lpstr>תרגיל 1 </vt:lpstr>
      <vt:lpstr>תרגיל 2 </vt:lpstr>
      <vt:lpstr>תרגיל 3</vt:lpstr>
      <vt:lpstr>תרגיל 3 </vt:lpstr>
      <vt:lpstr>תרגיל 3 </vt:lpstr>
      <vt:lpstr>תרגיל 3 - פתרון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812</cp:revision>
  <dcterms:created xsi:type="dcterms:W3CDTF">2015-10-15T14:05:25Z</dcterms:created>
  <dcterms:modified xsi:type="dcterms:W3CDTF">2017-05-30T10:49:46Z</dcterms:modified>
</cp:coreProperties>
</file>