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2"/>
  </p:notesMasterIdLst>
  <p:sldIdLst>
    <p:sldId id="256" r:id="rId2"/>
    <p:sldId id="303" r:id="rId3"/>
    <p:sldId id="394" r:id="rId4"/>
    <p:sldId id="401" r:id="rId5"/>
    <p:sldId id="416" r:id="rId6"/>
    <p:sldId id="411" r:id="rId7"/>
    <p:sldId id="417" r:id="rId8"/>
    <p:sldId id="418" r:id="rId9"/>
    <p:sldId id="420" r:id="rId10"/>
    <p:sldId id="4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239E-284F-4C6A-8210-06FE97FAEE90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7003F-EC37-4AC5-80A0-537CA42934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r>
              <a:rPr lang="he-IL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244699" y="1806611"/>
                <a:ext cx="11587321" cy="441388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מלאה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ש-</a:t>
                </a:r>
                <a:r>
                  <a:rPr lang="en-US" sz="2500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4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שייכת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he-IL" sz="25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5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4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25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השמה צריך לבדוק שכל הפסוקיות מחזירות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כמות הפסוקיות </a:t>
                </a:r>
                <a: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X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4 </a:t>
                </a:r>
                <a14:m>
                  <m:oMath xmlns:m="http://schemas.openxmlformats.org/officeDocument/2006/math">
                    <m:r>
                      <a:rPr lang="he-IL" sz="2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⟸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זמן פולינומיאלי</a:t>
                </a:r>
                <a:endParaRPr lang="he-IL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5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</a:t>
                </a:r>
                <a:r>
                  <a:rPr lang="he-IL" sz="25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4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25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בחירת בעיה: נבצע רדוקציה מהבעיה </a:t>
                </a:r>
                <a14:m>
                  <m:oMath xmlns:m="http://schemas.openxmlformats.org/officeDocument/2006/math">
                    <m:r>
                      <a:rPr lang="he-IL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endParaRPr lang="he-IL" sz="25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טרנספורמציה: נבחר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שרירותית איבר אחד מכל פסוקית ונוסיף שיכפול שלו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לפסוקית,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כך יתקבלו פסוקיות עם 4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ליטרלים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e-IL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←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הוכחת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נכונות: נניח ו-</a:t>
                </a:r>
                <a:r>
                  <a:rPr lang="he-IL" sz="2500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מחזיר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כלומר: בכל פסוקית קיים איבר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איבר זה גם יהיה קיים בפסוקית שניצור ב-</a:t>
                </a:r>
                <a:r>
                  <a:rPr lang="he-IL" sz="2500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4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גם יחזיר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נניח ו-</a:t>
                </a:r>
                <a:r>
                  <a:rPr lang="he-IL" sz="2500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4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מחזיר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האיבר שקיבל השמה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קיים בודאות גם ב- </a:t>
                </a:r>
                <a14:m>
                  <m:oMath xmlns:m="http://schemas.openxmlformats.org/officeDocument/2006/math"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גם יחזיר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 פסוקית נוסיף ליטרל נוסף. סה"כ לינארי במספר הפסוקיות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en-US" sz="25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9" y="1806611"/>
                <a:ext cx="11587321" cy="4413883"/>
              </a:xfrm>
              <a:prstGeom prst="rect">
                <a:avLst/>
              </a:prstGeom>
              <a:blipFill>
                <a:blip r:embed="rId2"/>
                <a:stretch>
                  <a:fillRect l="-263" t="-967" r="-894" b="-2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99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11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/>
              <a:t>Classification of problems</a:t>
            </a:r>
            <a:endParaRPr lang="en-US" b="1" dirty="0"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059" y="141568"/>
            <a:ext cx="2730321" cy="25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סיווג בעיות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1004553" y="2047734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זמני ריצה:</a:t>
                </a:r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cs typeface="+mn-cs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קבוע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𝐶𝑜𝑛𝑠𝑡𝑎𝑛𝑡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en-US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לינארי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𝐿𝑖𝑛𝑒𝑎𝑟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𝑁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פולינומיאלי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𝑃𝑜𝑙𝑦𝑛𝑜𝑚𝑖𝑎𝑙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𝐶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אקספוננציאלי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𝐸𝑥𝑝𝑜𝑛𝑒𝑛𝑡𝑖𝑎𝑙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algn="r" rtl="1"/>
                <a:r>
                  <a:rPr lang="he-IL" sz="3200" u="sng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>סוגי בעיות:</a:t>
                </a:r>
                <a:endParaRPr lang="he-IL" sz="3200" b="0" u="sng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ניתן לפתור בזמן פולינומיאלי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אימות פתרון נתון בזמן פולינומיאלי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-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בעיה שאינה קלה מכל בעיות 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	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לבצע רדוקציה </a:t>
                </a:r>
                <a:r>
                  <a:rPr lang="he-IL" sz="3200" dirty="0" err="1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פולינומיאלית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מכל בעיות ה-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אליה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𝑐𝑜𝑚𝑝𝑙𝑒𝑡𝑒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∩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he-IL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en-US" sz="3200" dirty="0">
                  <a:solidFill>
                    <a:schemeClr val="tx1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3" y="2047734"/>
                <a:ext cx="10688783" cy="4134126"/>
              </a:xfrm>
              <a:prstGeom prst="rect">
                <a:avLst/>
              </a:prstGeom>
              <a:blipFill>
                <a:blip r:embed="rId2"/>
                <a:stretch>
                  <a:fillRect l="-171" t="-3982" r="-1426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5443"/>
            <a:ext cx="3968840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הוכחת </a:t>
            </a:r>
            <a:r>
              <a:rPr lang="en-US" dirty="0" smtClean="0"/>
              <a:t>NP-Complete</a:t>
            </a:r>
            <a:r>
              <a:rPr lang="he-IL" dirty="0" smtClean="0"/>
              <a:t> - רעיון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003232" y="4742085"/>
                <a:ext cx="6153303" cy="155398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ניתן לאמת פתרון בעיה בזמן פולינומיאלי</a:t>
                </a: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232" y="4742085"/>
                <a:ext cx="6153303" cy="1553989"/>
              </a:xfrm>
              <a:prstGeom prst="rect">
                <a:avLst/>
              </a:prstGeom>
              <a:blipFill rotWithShape="0">
                <a:blip r:embed="rId2"/>
                <a:stretch>
                  <a:fillRect l="-793" t="-8235" r="-793" b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79" y="2059407"/>
            <a:ext cx="3968840" cy="2389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437322" y="4738601"/>
                <a:ext cx="5569887" cy="209362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/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en-US" sz="32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אינה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קלה מכל בעיות ה-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ct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קיימת רדוקציה מבעיית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אליה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" y="4738601"/>
                <a:ext cx="5569887" cy="2093628"/>
              </a:xfrm>
              <a:prstGeom prst="rect">
                <a:avLst/>
              </a:prstGeom>
              <a:blipFill rotWithShape="0">
                <a:blip r:embed="rId4"/>
                <a:stretch>
                  <a:fillRect l="-548" t="-6105" r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הוכחת </a:t>
            </a:r>
            <a:r>
              <a:rPr lang="en-US" dirty="0" smtClean="0"/>
              <a:t>NP-Complete</a:t>
            </a:r>
            <a:r>
              <a:rPr lang="he-IL" dirty="0" smtClean="0"/>
              <a:t> - שלבים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0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30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3000" b="0" u="sng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הראו שניתן לאמת פתרון בעיה בזמן פולינומיאלי</a:t>
                </a:r>
              </a:p>
              <a:p>
                <a:pPr algn="r" rtl="1"/>
                <a:endParaRPr lang="he-IL" sz="28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8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2800" u="sng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בחר בעיה מוכרת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𝐶𝑜𝑚𝑝𝑙𝑒𝑡𝑒</m:t>
                    </m:r>
                  </m:oMath>
                </a14:m>
                <a:endParaRPr lang="he-IL" sz="2800" i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תאר טרנספורמציה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שממפה כל איבר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לאיבר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 שכל איבר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𝐵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מחזיר 'כן' אם ורק אם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𝐴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מחזיר 'כן'</a:t>
                </a:r>
              </a:p>
              <a:p>
                <a:pPr marL="514350" indent="-514350" algn="r" rtl="1">
                  <a:buFont typeface="+mj-lt"/>
                  <a:buAutoNum type="arabicPeriod" startAt="2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 שהאלגוריתם לחישוב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𝑓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פולינומיאלי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2189401"/>
                <a:ext cx="10688783" cy="4134126"/>
              </a:xfrm>
              <a:prstGeom prst="rect">
                <a:avLst/>
              </a:prstGeom>
              <a:blipFill rotWithShape="0">
                <a:blip r:embed="rId2"/>
                <a:stretch>
                  <a:fillRect t="-2950" r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6" y="4152728"/>
            <a:ext cx="2051530" cy="20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729" y="2541350"/>
            <a:ext cx="2204053" cy="28840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54" y="2541350"/>
            <a:ext cx="2204053" cy="2884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בעיות </a:t>
            </a:r>
            <a:r>
              <a:rPr lang="en-US" dirty="0" smtClean="0"/>
              <a:t>NP-Complete</a:t>
            </a:r>
            <a:r>
              <a:rPr lang="he-IL" dirty="0" smtClean="0"/>
              <a:t> מוכרות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958" y="1860349"/>
            <a:ext cx="1686451" cy="605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800" b="1" u="sng" dirty="0"/>
              <a:t>K-CLIQUES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3485" y="4292657"/>
            <a:ext cx="1817485" cy="150682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79557" y="2163006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2480976" y="1860348"/>
            <a:ext cx="1987990" cy="605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800" b="1" u="sng" dirty="0" err="1"/>
              <a:t>Vetrex</a:t>
            </a:r>
            <a:r>
              <a:rPr lang="en-US" altLang="en-US" sz="2800" b="1" u="sng" dirty="0"/>
              <a:t> Cover 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6" y="2541350"/>
            <a:ext cx="1888955" cy="3197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074" y="2465663"/>
            <a:ext cx="1873794" cy="3502717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2408346" y="3271234"/>
            <a:ext cx="2086377" cy="2807594"/>
          </a:xfrm>
          <a:custGeom>
            <a:avLst/>
            <a:gdLst>
              <a:gd name="connsiteX0" fmla="*/ 540913 w 2086377"/>
              <a:gd name="connsiteY0" fmla="*/ 0 h 2807594"/>
              <a:gd name="connsiteX1" fmla="*/ 0 w 2086377"/>
              <a:gd name="connsiteY1" fmla="*/ 231820 h 2807594"/>
              <a:gd name="connsiteX2" fmla="*/ 12879 w 2086377"/>
              <a:gd name="connsiteY2" fmla="*/ 940158 h 2807594"/>
              <a:gd name="connsiteX3" fmla="*/ 862885 w 2086377"/>
              <a:gd name="connsiteY3" fmla="*/ 991673 h 2807594"/>
              <a:gd name="connsiteX4" fmla="*/ 837127 w 2086377"/>
              <a:gd name="connsiteY4" fmla="*/ 1712890 h 2807594"/>
              <a:gd name="connsiteX5" fmla="*/ 38637 w 2086377"/>
              <a:gd name="connsiteY5" fmla="*/ 2021983 h 2807594"/>
              <a:gd name="connsiteX6" fmla="*/ 38637 w 2086377"/>
              <a:gd name="connsiteY6" fmla="*/ 2768958 h 2807594"/>
              <a:gd name="connsiteX7" fmla="*/ 785611 w 2086377"/>
              <a:gd name="connsiteY7" fmla="*/ 2807594 h 2807594"/>
              <a:gd name="connsiteX8" fmla="*/ 1223493 w 2086377"/>
              <a:gd name="connsiteY8" fmla="*/ 2034862 h 2807594"/>
              <a:gd name="connsiteX9" fmla="*/ 1249251 w 2086377"/>
              <a:gd name="connsiteY9" fmla="*/ 940158 h 2807594"/>
              <a:gd name="connsiteX10" fmla="*/ 2086377 w 2086377"/>
              <a:gd name="connsiteY10" fmla="*/ 811369 h 2807594"/>
              <a:gd name="connsiteX11" fmla="*/ 2086377 w 2086377"/>
              <a:gd name="connsiteY11" fmla="*/ 0 h 2807594"/>
              <a:gd name="connsiteX12" fmla="*/ 540913 w 2086377"/>
              <a:gd name="connsiteY12" fmla="*/ 0 h 280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6377" h="2807594">
                <a:moveTo>
                  <a:pt x="540913" y="0"/>
                </a:moveTo>
                <a:lnTo>
                  <a:pt x="0" y="231820"/>
                </a:lnTo>
                <a:lnTo>
                  <a:pt x="12879" y="940158"/>
                </a:lnTo>
                <a:lnTo>
                  <a:pt x="862885" y="991673"/>
                </a:lnTo>
                <a:lnTo>
                  <a:pt x="837127" y="1712890"/>
                </a:lnTo>
                <a:lnTo>
                  <a:pt x="38637" y="2021983"/>
                </a:lnTo>
                <a:lnTo>
                  <a:pt x="38637" y="2768958"/>
                </a:lnTo>
                <a:lnTo>
                  <a:pt x="785611" y="2807594"/>
                </a:lnTo>
                <a:lnTo>
                  <a:pt x="1223493" y="2034862"/>
                </a:lnTo>
                <a:lnTo>
                  <a:pt x="1249251" y="940158"/>
                </a:lnTo>
                <a:lnTo>
                  <a:pt x="2086377" y="811369"/>
                </a:lnTo>
                <a:lnTo>
                  <a:pt x="2086377" y="0"/>
                </a:lnTo>
                <a:lnTo>
                  <a:pt x="540913" y="0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34244" y="2163006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4689194" y="1902387"/>
            <a:ext cx="2355546" cy="6053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800" b="1" u="sng" dirty="0"/>
              <a:t>INDEPENDENT SET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644" y="2444706"/>
            <a:ext cx="2183205" cy="3695901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5847005" y="2382592"/>
            <a:ext cx="1171978" cy="2884867"/>
          </a:xfrm>
          <a:custGeom>
            <a:avLst/>
            <a:gdLst>
              <a:gd name="connsiteX0" fmla="*/ 0 w 1171978"/>
              <a:gd name="connsiteY0" fmla="*/ 0 h 2884867"/>
              <a:gd name="connsiteX1" fmla="*/ 25758 w 1171978"/>
              <a:gd name="connsiteY1" fmla="*/ 2021983 h 2884867"/>
              <a:gd name="connsiteX2" fmla="*/ 605307 w 1171978"/>
              <a:gd name="connsiteY2" fmla="*/ 2884867 h 2884867"/>
              <a:gd name="connsiteX3" fmla="*/ 1159099 w 1171978"/>
              <a:gd name="connsiteY3" fmla="*/ 2884867 h 2884867"/>
              <a:gd name="connsiteX4" fmla="*/ 1171978 w 1171978"/>
              <a:gd name="connsiteY4" fmla="*/ 2099256 h 2884867"/>
              <a:gd name="connsiteX5" fmla="*/ 772733 w 1171978"/>
              <a:gd name="connsiteY5" fmla="*/ 1996225 h 2884867"/>
              <a:gd name="connsiteX6" fmla="*/ 759854 w 1171978"/>
              <a:gd name="connsiteY6" fmla="*/ 25757 h 2884867"/>
              <a:gd name="connsiteX7" fmla="*/ 0 w 1171978"/>
              <a:gd name="connsiteY7" fmla="*/ 0 h 288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1978" h="2884867">
                <a:moveTo>
                  <a:pt x="0" y="0"/>
                </a:moveTo>
                <a:lnTo>
                  <a:pt x="25758" y="2021983"/>
                </a:lnTo>
                <a:lnTo>
                  <a:pt x="605307" y="2884867"/>
                </a:lnTo>
                <a:lnTo>
                  <a:pt x="1159099" y="2884867"/>
                </a:lnTo>
                <a:lnTo>
                  <a:pt x="1171978" y="2099256"/>
                </a:lnTo>
                <a:lnTo>
                  <a:pt x="772733" y="1996225"/>
                </a:lnTo>
                <a:lnTo>
                  <a:pt x="759854" y="25757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639079" y="1847226"/>
            <a:ext cx="1252083" cy="48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b="1" u="sng" dirty="0" smtClean="0"/>
              <a:t>K-COLOR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7169234" y="2163005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575436" y="2163005"/>
            <a:ext cx="0" cy="3877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10192718" y="1820823"/>
            <a:ext cx="1135593" cy="48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b="1" u="sng" dirty="0" smtClean="0"/>
              <a:t>CNF-SAT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62966" y="2541350"/>
                <a:ext cx="2407326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66" y="2541350"/>
                <a:ext cx="2407326" cy="261610"/>
              </a:xfrm>
              <a:prstGeom prst="rect">
                <a:avLst/>
              </a:prstGeom>
              <a:blipFill rotWithShape="0">
                <a:blip r:embed="rId6"/>
                <a:stretch>
                  <a:fillRect l="-2785" t="-2326" r="-3038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662966" y="4743377"/>
                <a:ext cx="2407326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66" y="4743377"/>
                <a:ext cx="2407326" cy="261610"/>
              </a:xfrm>
              <a:prstGeom prst="rect">
                <a:avLst/>
              </a:prstGeom>
              <a:blipFill rotWithShape="0">
                <a:blip r:embed="rId7"/>
                <a:stretch>
                  <a:fillRect l="-2785" t="-2326" r="-3038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10259711" y="4140235"/>
            <a:ext cx="1284950" cy="480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400" b="1" u="sng" dirty="0" smtClean="0"/>
              <a:t>3-CNF-SAT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04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/>
      <p:bldP spid="14" grpId="0" animBg="1"/>
      <p:bldP spid="17" grpId="0"/>
      <p:bldP spid="20" grpId="0" animBg="1"/>
      <p:bldP spid="22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בעיות </a:t>
            </a:r>
            <a:r>
              <a:rPr lang="en-US" dirty="0" smtClean="0"/>
              <a:t>NP-Complete</a:t>
            </a:r>
            <a:r>
              <a:rPr lang="he-IL" dirty="0" smtClean="0"/>
              <a:t> מוכרות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itle 1"/>
              <p:cNvSpPr txBox="1">
                <a:spLocks/>
              </p:cNvSpPr>
              <p:nvPr/>
            </p:nvSpPr>
            <p:spPr>
              <a:xfrm>
                <a:off x="6787165" y="2213877"/>
                <a:ext cx="5161645" cy="864174"/>
              </a:xfrm>
              <a:prstGeom prst="rect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1"/>
                <a:r>
                  <a:rPr lang="he-IL" sz="2800" b="1" u="sng" dirty="0" smtClean="0"/>
                  <a:t>ניתן לעשות רדוקציה פולינומיאלית מכל בעיה ב- </a:t>
                </a:r>
                <a14:m>
                  <m:oMath xmlns:m="http://schemas.openxmlformats.org/officeDocument/2006/math">
                    <m:r>
                      <a:rPr lang="en-US" sz="2800" b="1" i="1" u="sng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he-IL" sz="3200" b="1" u="sng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3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65" y="2213877"/>
                <a:ext cx="5161645" cy="864174"/>
              </a:xfrm>
              <a:prstGeom prst="rect">
                <a:avLst/>
              </a:prstGeom>
              <a:blipFill rotWithShape="0">
                <a:blip r:embed="rId2"/>
                <a:stretch>
                  <a:fillRect l="-1636" t="-10596" r="-234" b="-21192"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itle 1"/>
          <p:cNvSpPr txBox="1">
            <a:spLocks/>
          </p:cNvSpPr>
          <p:nvPr/>
        </p:nvSpPr>
        <p:spPr>
          <a:xfrm>
            <a:off x="3335628" y="1949833"/>
            <a:ext cx="1223493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/>
              <a:t>CNF-SAT</a:t>
            </a:r>
            <a:endParaRPr lang="he-IL" sz="2800" b="1" u="sng" dirty="0" smtClean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151657" y="2860397"/>
            <a:ext cx="1595725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/>
              <a:t>3-CNF-SAT</a:t>
            </a:r>
            <a:endParaRPr lang="he-IL" sz="28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833446" y="3784795"/>
            <a:ext cx="1595725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sz="2400" b="1" u="sng" dirty="0"/>
              <a:t>K-CLIQUES</a:t>
            </a:r>
            <a:endParaRPr lang="he-IL" sz="24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5450195" y="3803490"/>
            <a:ext cx="1595725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 smtClean="0"/>
              <a:t>K-COLOR</a:t>
            </a:r>
            <a:endParaRPr lang="he-IL" sz="28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757661" y="4754524"/>
            <a:ext cx="1751191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sz="2400" b="1" u="sng" dirty="0" err="1"/>
              <a:t>Vetrex</a:t>
            </a:r>
            <a:r>
              <a:rPr lang="en-US" altLang="en-US" sz="2400" b="1" u="sng" dirty="0"/>
              <a:t> Cover </a:t>
            </a:r>
            <a:endParaRPr lang="he-IL" sz="24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2833327" y="3784796"/>
            <a:ext cx="2238470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altLang="en-US" sz="2400" b="1" u="sng" dirty="0"/>
              <a:t>INDEPENDENT SET</a:t>
            </a:r>
            <a:endParaRPr lang="he-IL" sz="24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396417" y="5704745"/>
            <a:ext cx="2473677" cy="48008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u="sng" dirty="0"/>
              <a:t>Travelling Salesman</a:t>
            </a:r>
            <a:endParaRPr lang="he-IL" sz="2800" b="1" u="sng" dirty="0">
              <a:solidFill>
                <a:schemeClr val="tx1"/>
              </a:solidFill>
              <a:cs typeface="Narkisim" panose="020E0502050101010101" pitchFamily="34" charset="-79"/>
            </a:endParaRPr>
          </a:p>
        </p:txBody>
      </p:sp>
      <p:cxnSp>
        <p:nvCxnSpPr>
          <p:cNvPr id="45" name="Straight Arrow Connector 44"/>
          <p:cNvCxnSpPr>
            <a:stCxn id="37" idx="2"/>
            <a:endCxn id="39" idx="0"/>
          </p:cNvCxnSpPr>
          <p:nvPr/>
        </p:nvCxnSpPr>
        <p:spPr>
          <a:xfrm>
            <a:off x="3947375" y="2429920"/>
            <a:ext cx="2145" cy="430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0"/>
          </p:cNvCxnSpPr>
          <p:nvPr/>
        </p:nvCxnSpPr>
        <p:spPr>
          <a:xfrm flipH="1">
            <a:off x="1631309" y="3334490"/>
            <a:ext cx="1911642" cy="450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2"/>
            <a:endCxn id="43" idx="0"/>
          </p:cNvCxnSpPr>
          <p:nvPr/>
        </p:nvCxnSpPr>
        <p:spPr>
          <a:xfrm>
            <a:off x="3949520" y="3340484"/>
            <a:ext cx="3042" cy="444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0"/>
          </p:cNvCxnSpPr>
          <p:nvPr/>
        </p:nvCxnSpPr>
        <p:spPr>
          <a:xfrm>
            <a:off x="4262908" y="3334490"/>
            <a:ext cx="1985150" cy="469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2"/>
            <a:endCxn id="42" idx="0"/>
          </p:cNvCxnSpPr>
          <p:nvPr/>
        </p:nvCxnSpPr>
        <p:spPr>
          <a:xfrm>
            <a:off x="1631309" y="4264882"/>
            <a:ext cx="1948" cy="489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2"/>
            <a:endCxn id="44" idx="0"/>
          </p:cNvCxnSpPr>
          <p:nvPr/>
        </p:nvCxnSpPr>
        <p:spPr>
          <a:xfrm flipH="1">
            <a:off x="1633256" y="5234611"/>
            <a:ext cx="1" cy="470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1"/>
          </p:cNvCxnSpPr>
          <p:nvPr/>
        </p:nvCxnSpPr>
        <p:spPr>
          <a:xfrm flipH="1" flipV="1">
            <a:off x="4747382" y="2310291"/>
            <a:ext cx="2039783" cy="33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103031" y="1841438"/>
                <a:ext cx="11680457" cy="433669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הוכיחו כי בעיית </a:t>
                </a:r>
                <a14:m>
                  <m:oMath xmlns:m="http://schemas.openxmlformats.org/officeDocument/2006/math">
                    <m:r>
                      <a:rPr lang="he-IL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שייכת ל-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𝑁𝑃𝐶</m:t>
                    </m:r>
                  </m:oMath>
                </a14:m>
                <a:endParaRPr lang="he-IL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5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5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</m:oMath>
                </a14:m>
                <a:endParaRPr lang="en-US" sz="2500" u="sng" dirty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בהינתן פסוק והשמה צריך לבדוק שכל הפסוקיות מחזירות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כמות הפסוקיות</a:t>
                </a:r>
                <a14:m>
                  <m:oMath xmlns:m="http://schemas.openxmlformats.org/officeDocument/2006/math">
                    <m:r>
                      <a:rPr lang="he-IL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m:rPr>
                        <m:sty m:val="p"/>
                      </m:rPr>
                      <a:rPr lang="en-US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x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⟸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זמן פולינומיאלי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500" u="sng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הוכחה </a:t>
                </a:r>
                <a14:m>
                  <m:oMath xmlns:m="http://schemas.openxmlformats.org/officeDocument/2006/math">
                    <m:r>
                      <a:rPr lang="en-US" sz="25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∈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𝑁𝑃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5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𝑎𝑟𝑑</m:t>
                    </m:r>
                  </m:oMath>
                </a14:m>
                <a:endParaRPr lang="he-IL" sz="2500" u="sng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בחירת בעיה: נבצע רדוקציה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מבעית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he-IL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he-IL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endParaRPr lang="he-IL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טרנספורמציה: נחלק לשלושה חלקים:</a:t>
                </a:r>
                <a:endParaRPr lang="en-US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971550" lvl="1" indent="-514350" algn="r" rtl="1">
                  <a:buFont typeface="Arial" panose="020B0604020202020204" pitchFamily="34" charset="0"/>
                  <a:buChar char="•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פסוקיות שגודלן 3: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∨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∨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⟵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5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971550" lvl="1" indent="-514350" algn="r" rtl="1">
                  <a:buFont typeface="Arial" panose="020B0604020202020204" pitchFamily="34" charset="0"/>
                  <a:buChar char="•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פסוקיות שקטנות מ-3: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⟵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 </m:t>
                    </m:r>
                    <m:r>
                      <a:rPr lang="en-US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⟵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5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971550" lvl="1" indent="-514350" algn="r" rtl="1">
                  <a:buFont typeface="Arial" panose="020B0604020202020204" pitchFamily="34" charset="0"/>
                  <a:buChar char="•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פסוקיות שגדולות מ-3: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𝑝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4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acc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⟵</m:t>
                    </m:r>
                    <m:d>
                      <m:d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∨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∨</m:t>
                    </m:r>
                    <m:sSub>
                      <m:sSub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𝑝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𝑘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−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𝑘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∨</m:t>
                        </m:r>
                        <m:sSub>
                          <m:sSub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⟵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∨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∨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..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∨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1" y="1841438"/>
                <a:ext cx="11680457" cy="4336690"/>
              </a:xfrm>
              <a:prstGeom prst="rect">
                <a:avLst/>
              </a:prstGeom>
              <a:blipFill>
                <a:blip r:embed="rId2"/>
                <a:stretch>
                  <a:fillRect t="-985" r="-835" b="-4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7361" y="1011981"/>
                <a:ext cx="3990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" y="1011981"/>
                <a:ext cx="399038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0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09093" y="1841438"/>
                <a:ext cx="11474395" cy="433669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הוכחת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נכונות: </a:t>
                </a:r>
              </a:p>
              <a:p>
                <a:pPr marL="971550" lvl="1" indent="-514350" algn="r" rtl="1">
                  <a:buFont typeface="Arial" panose="020B0604020202020204" pitchFamily="34" charset="0"/>
                  <a:buChar char="•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ו-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מחזיר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כלומר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 בכל פסוקית קיים איבר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ולכן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לפחות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,..,</m:t>
                    </m:r>
                    <m:sSub>
                      <m:sSubPr>
                        <m:ctrlP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אחד חיב להיות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אם גודל הפסוקית קטן או שווה ל-3 אז איבר זה יהיה גם ב- </a:t>
                </a:r>
                <a14:m>
                  <m:oMath xmlns:m="http://schemas.openxmlformats.org/officeDocument/2006/math"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גם הפסוקית תחזיר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אם גודל הפסוקית גדול מ-3, אז הפסוקית בה נמצא האיבר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הינה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ושאר הפסוקיות יקבלו השמה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לפי האיברים המשלימים שהוספנו ולכן גם </a:t>
                </a:r>
                <a14:m>
                  <m:oMath xmlns:m="http://schemas.openxmlformats.org/officeDocument/2006/math">
                    <m:r>
                      <a:rPr lang="he-IL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יחזיר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he-IL" sz="25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971550" lvl="1" indent="-514350" algn="r" rtl="1">
                  <a:buFont typeface="Arial" panose="020B0604020202020204" pitchFamily="34" charset="0"/>
                  <a:buChar char="•"/>
                </a:pP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נניח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ו-</a:t>
                </a:r>
                <a:r>
                  <a:rPr lang="he-IL" sz="2500" dirty="0">
                    <a:solidFill>
                      <a:schemeClr val="tx1"/>
                    </a:solidFill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he-IL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מחזיר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בכל 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פסוקית קיים איבר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מבניית הפסוקיות חיב תמיד לפחות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,..,</m:t>
                    </m:r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אחד חיב להיות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ולכן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גם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𝐶𝑁𝐹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𝑆𝐴𝑇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יחזיר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𝑇𝑟𝑢𝑒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</a:t>
                </a:r>
                <a:endParaRPr lang="he-IL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00000"/>
                  </a:lnSpc>
                  <a:buFont typeface="+mj-lt"/>
                  <a:buAutoNum type="arabicPeriod" startAt="4"/>
                </a:pP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כל פסוקית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ניצור (במקרה הגרוע)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𝑘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פסוקיות</a:t>
                </a:r>
                <a:r>
                  <a:rPr lang="he-IL" sz="25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5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ולכן לינארי במספר הפסוקיות.</a:t>
                </a:r>
                <a:endParaRPr lang="en-US" sz="25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3" y="1841438"/>
                <a:ext cx="11474395" cy="4336690"/>
              </a:xfrm>
              <a:prstGeom prst="rect">
                <a:avLst/>
              </a:prstGeom>
              <a:blipFill>
                <a:blip r:embed="rId2"/>
                <a:stretch>
                  <a:fillRect l="-1541" t="-1125" r="-638" b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7361" y="1011981"/>
                <a:ext cx="3990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" y="1011981"/>
                <a:ext cx="399038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7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21323</TotalTime>
  <Words>329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Computation Models   </vt:lpstr>
      <vt:lpstr> Practice session 11  Classification of problems</vt:lpstr>
      <vt:lpstr>סיווג בעיות</vt:lpstr>
      <vt:lpstr>הוכחת NP-Complete - רעיון</vt:lpstr>
      <vt:lpstr>הוכחת NP-Complete - שלבים</vt:lpstr>
      <vt:lpstr>בעיות NP-Complete מוכרות</vt:lpstr>
      <vt:lpstr>בעיות NP-Complete מוכרות </vt:lpstr>
      <vt:lpstr>דוגמא</vt:lpstr>
      <vt:lpstr>דוגמא</vt:lpstr>
      <vt:lpstr>תרגיל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1012</cp:revision>
  <dcterms:created xsi:type="dcterms:W3CDTF">2015-10-15T14:05:25Z</dcterms:created>
  <dcterms:modified xsi:type="dcterms:W3CDTF">2018-06-02T08:42:47Z</dcterms:modified>
</cp:coreProperties>
</file>