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11"/>
  </p:notesMasterIdLst>
  <p:sldIdLst>
    <p:sldId id="256" r:id="rId2"/>
    <p:sldId id="303" r:id="rId3"/>
    <p:sldId id="427" r:id="rId4"/>
    <p:sldId id="428" r:id="rId5"/>
    <p:sldId id="429" r:id="rId6"/>
    <p:sldId id="430" r:id="rId7"/>
    <p:sldId id="431" r:id="rId8"/>
    <p:sldId id="432" r:id="rId9"/>
    <p:sldId id="43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58" autoAdjust="0"/>
  </p:normalViewPr>
  <p:slideViewPr>
    <p:cSldViewPr snapToGrid="0">
      <p:cViewPr varScale="1">
        <p:scale>
          <a:sx n="70" d="100"/>
          <a:sy n="70" d="100"/>
        </p:scale>
        <p:origin x="5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4239E-284F-4C6A-8210-06FE97FAEE90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7003F-EC37-4AC5-80A0-537CA42934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68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7003F-EC37-4AC5-80A0-537CA42934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22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dirty="0" smtClean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𝐸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</m:t>
                        </m:r>
                      </m:sup>
                    </m:sSup>
                  </m:oMath>
                </a14:m>
                <a:r>
                  <a:rPr lang="he-IL" sz="1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קבוצת הצלעות המשלימה ל-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𝐸</m:t>
                    </m:r>
                  </m:oMath>
                </a14:m>
                <a:r>
                  <a:rPr lang="he-IL" sz="1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- אם בין שני קודקודים הייתה צלע ב-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𝐸</m:t>
                    </m:r>
                  </m:oMath>
                </a14:m>
                <a:r>
                  <a:rPr lang="he-IL" sz="1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אז ב-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𝐸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</m:t>
                        </m:r>
                      </m:sup>
                    </m:sSup>
                  </m:oMath>
                </a14:m>
                <a:r>
                  <a:rPr lang="he-IL" sz="1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לא תהיה (ולהפך).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dirty="0" smtClean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> 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Narkisim" panose="020E0502050101010101" pitchFamily="34" charset="-79"/>
                  </a:rPr>
                  <a:t>𝐸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Narkisim" panose="020E0502050101010101" pitchFamily="34" charset="-79"/>
                  </a:rPr>
                  <a:t>^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Narkisim" panose="020E0502050101010101" pitchFamily="34" charset="-79"/>
                  </a:rPr>
                  <a:t>′</a:t>
                </a:r>
                <a:r>
                  <a:rPr lang="he-IL" sz="1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קבוצת הצלעות המשלימה ל-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Narkisim" panose="020E0502050101010101" pitchFamily="34" charset="-79"/>
                  </a:rPr>
                  <a:t>𝐸</a:t>
                </a:r>
                <a:r>
                  <a:rPr lang="he-IL" sz="1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- אם </a:t>
                </a:r>
                <a:r>
                  <a:rPr lang="he-IL" sz="1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בין שני קודקודים הייתה צלע ב-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Narkisim" panose="020E0502050101010101" pitchFamily="34" charset="-79"/>
                  </a:rPr>
                  <a:t>𝐸</a:t>
                </a:r>
                <a:r>
                  <a:rPr lang="he-IL" sz="1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אז ב-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Narkisim" panose="020E0502050101010101" pitchFamily="34" charset="-79"/>
                  </a:rPr>
                  <a:t>𝐸^′</a:t>
                </a:r>
                <a:r>
                  <a:rPr lang="he-IL" sz="1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לא תהיה (ולהפך).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7003F-EC37-4AC5-80A0-537CA42934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80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7003F-EC37-4AC5-80A0-537CA429349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0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>
                <a:cs typeface="+mn-cs"/>
              </a:rPr>
              <a:t>Computation </a:t>
            </a:r>
            <a:r>
              <a:rPr lang="en-US" sz="10000" b="1" u="sng" dirty="0" smtClean="0">
                <a:cs typeface="+mn-cs"/>
              </a:rPr>
              <a:t>Models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6" y="4614713"/>
            <a:ext cx="8654601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Practice session 1</a:t>
            </a:r>
            <a:r>
              <a:rPr lang="en-US" b="1" dirty="0">
                <a:cs typeface="+mn-cs"/>
              </a:rPr>
              <a:t>2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/>
              <a:t>Classification of problems</a:t>
            </a:r>
            <a:endParaRPr lang="en-US" b="1" dirty="0"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059" y="141568"/>
            <a:ext cx="2730321" cy="255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1</a:t>
            </a:r>
            <a:r>
              <a:rPr lang="he-IL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592429" y="1725758"/>
                <a:ext cx="10830451" cy="448571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26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בעיית</a:t>
                </a:r>
                <a14:m>
                  <m:oMath xmlns:m="http://schemas.openxmlformats.org/officeDocument/2006/math">
                    <m:r>
                      <a:rPr lang="en-US" sz="26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𝑁𝑢𝑚𝑏𝑒𝑟</m:t>
                    </m:r>
                    <m:r>
                      <a:rPr lang="en-US" sz="26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6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𝑃𝑎𝑟𝑡𝑖𝑡𝑖𝑜𝑛𝑖𝑛𝑔</m:t>
                    </m:r>
                    <m:r>
                      <a:rPr lang="he-IL" sz="26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- בהינתן קבוצה של מספרים ומספר</a:t>
                </a:r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2600" b="0" i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6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אפשר לחלק את הקבוצה ל-2 קבוצות שההפרש בינהן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26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? בעיה זו הינה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</m:t>
                    </m:r>
                  </m:oMath>
                </a14:m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  <a:endParaRPr lang="he-IL" sz="2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en-US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גרף דו צדדי "ישר" - גרף דו צדדי (מספר זוגי של קודקודים, לא מכוון) בו כל קודקוד</a:t>
                </a:r>
                <a:r>
                  <a:rPr lang="en-US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מחובר </a:t>
                </a:r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לצלע אחת בדיוק. </a:t>
                </a: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נתון גרף דו צדדי "ישר"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עם משקלים ממשיים על </a:t>
                </a:r>
                <a:r>
                  <a:rPr lang="he-IL" sz="26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הקודקודים</a:t>
                </a: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</a:p>
              <a:p>
                <a:pPr algn="r" rtl="1">
                  <a:lnSpc>
                    <a:spcPct val="100000"/>
                  </a:lnSpc>
                </a:pPr>
                <a:endParaRPr lang="he-IL" sz="2600" u="sng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6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בעיית </a:t>
                </a:r>
                <a14:m>
                  <m:oMath xmlns:m="http://schemas.openxmlformats.org/officeDocument/2006/math">
                    <m:r>
                      <a:rPr lang="en-US" sz="26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𝐵𝑃</m:t>
                    </m:r>
                  </m:oMath>
                </a14:m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– בהינתן גרף דו צדדי "ישר", האם </a:t>
                </a:r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קיימת חלוקה של כל </a:t>
                </a:r>
                <a:r>
                  <a:rPr lang="en-US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6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הקודקודים</a:t>
                </a: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לשתי קבוצות </a:t>
                </a: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בלתי </a:t>
                </a:r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תלויות (אין קשתות בין קודקודי הקבוצה) </a:t>
                </a:r>
                <a:r>
                  <a:rPr lang="en-US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כך </a:t>
                </a:r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שסכומי </a:t>
                </a: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משקלי </a:t>
                </a:r>
                <a:r>
                  <a:rPr lang="he-IL" sz="26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הקודקודים</a:t>
                </a: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 שתי הקבוצות שווים? </a:t>
                </a:r>
                <a:r>
                  <a:rPr lang="en-US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הוכיחו ש-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𝐵𝑃</m:t>
                    </m:r>
                  </m:oMath>
                </a14:m>
                <a:r>
                  <a:rPr lang="he-IL" sz="2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ב-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𝑁𝑃𝐶</m:t>
                    </m:r>
                  </m:oMath>
                </a14:m>
                <a:endParaRPr lang="en-US" sz="2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30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9" y="1725758"/>
                <a:ext cx="10830451" cy="4485718"/>
              </a:xfrm>
              <a:prstGeom prst="rect">
                <a:avLst/>
              </a:prstGeom>
              <a:blipFill>
                <a:blip r:embed="rId2"/>
                <a:stretch>
                  <a:fillRect t="-1087" r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491082" y="5480406"/>
            <a:ext cx="680005" cy="656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79099" y="5480406"/>
            <a:ext cx="680005" cy="656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5" idx="2"/>
            <a:endCxn id="3" idx="6"/>
          </p:cNvCxnSpPr>
          <p:nvPr/>
        </p:nvCxnSpPr>
        <p:spPr>
          <a:xfrm flipH="1">
            <a:off x="1171087" y="5808817"/>
            <a:ext cx="11080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91082" y="4756320"/>
            <a:ext cx="680005" cy="656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279099" y="4756320"/>
            <a:ext cx="680005" cy="656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0" idx="2"/>
            <a:endCxn id="9" idx="6"/>
          </p:cNvCxnSpPr>
          <p:nvPr/>
        </p:nvCxnSpPr>
        <p:spPr>
          <a:xfrm flipH="1">
            <a:off x="1171087" y="5084731"/>
            <a:ext cx="11080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39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 bldLvl="2"/>
      <p:bldP spid="3" grpId="0" animBg="1"/>
      <p:bldP spid="5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1</a:t>
            </a:r>
            <a:r>
              <a:rPr lang="he-IL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711254" y="1935402"/>
                <a:ext cx="10830451" cy="398279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𝐵𝑃</m:t>
                    </m:r>
                    <m:r>
                      <a:rPr lang="en-US" sz="28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8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en-US" sz="28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 חלוקה ל-2 קבוצות, נסכום את איברי הקבוצות ונבדוק האם הסכומים שווים וכן נבדוק שכל האיבר נמצא באחת מהקבוצות ואין שני שכנים באותה הקבוצה. סה"כ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𝑁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</m:sup>
                    </m:sSup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ולכן </a:t>
                </a:r>
                <a:r>
                  <a:rPr lang="he-IL" sz="28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פולי</a:t>
                </a:r>
                <a:r>
                  <a:rPr lang="he-IL" sz="28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</a:t>
                </a:r>
                <a:r>
                  <a:rPr lang="he-IL" sz="28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ומיאלי</a:t>
                </a:r>
                <a:endParaRPr lang="he-IL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800" u="sng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</a:t>
                </a: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𝐵𝑃</m:t>
                    </m:r>
                    <m:r>
                      <a:rPr lang="en-US" sz="28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8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28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8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28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𝑎𝑟𝑑</m:t>
                    </m:r>
                  </m:oMath>
                </a14:m>
                <a:endParaRPr lang="he-IL" sz="2800" u="sng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בחירת בעיה: נבצע רדוקציה מהבעיה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𝑁𝑢𝑚𝑏𝑒𝑟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𝑃𝑎𝑟𝑡𝑖𝑡𝑖𝑜𝑛𝑖𝑛𝑔</m:t>
                    </m:r>
                  </m:oMath>
                </a14:m>
                <a:endParaRPr lang="he-IL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טרנספורמציה: עבור כל מספר מקבוצת המספרים ניצור קודקוד עם משקל זהה ונחבר </a:t>
                </a:r>
                <a:r>
                  <a:rPr lang="he-IL" sz="28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לקודקוד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חדש במשקל 0 ובנוסף ניצור </a:t>
                </a:r>
                <a:r>
                  <a:rPr lang="he-IL" sz="28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קודקוד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במשקל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ונחבר </a:t>
                </a:r>
                <a:r>
                  <a:rPr lang="he-IL" sz="28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לקודקוד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חדש במשקל 0 ואת גרף "ישר" זה נעביר ל-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𝐵𝑃</m:t>
                    </m:r>
                  </m:oMath>
                </a14:m>
                <a:endParaRPr lang="he-IL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23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54" y="1935402"/>
                <a:ext cx="10830451" cy="3982798"/>
              </a:xfrm>
              <a:prstGeom prst="rect">
                <a:avLst/>
              </a:prstGeom>
              <a:blipFill>
                <a:blip r:embed="rId2"/>
                <a:stretch>
                  <a:fillRect t="-1376" r="-1182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45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1</a:t>
            </a:r>
            <a:r>
              <a:rPr lang="he-IL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606972" y="1935401"/>
                <a:ext cx="10934733" cy="436236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4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הוכחת נכונות: נניח ו-</a:t>
                </a:r>
                <a14:m>
                  <m:oMath xmlns:m="http://schemas.openxmlformats.org/officeDocument/2006/math">
                    <m:r>
                      <a:rPr lang="he-IL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𝑁𝑢𝑚𝑏𝑒𝑟</m:t>
                    </m:r>
                    <m:r>
                      <a:rPr lang="he-IL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he-IL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𝑃𝑎𝑟𝑡𝑖𝑡𝑖𝑜𝑛𝑖𝑛𝑔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מחזיר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כלומר: קיימת חלוקה לשתי קבוצות שסכום הפרשן הוא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ב-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𝐵𝑃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ניתן לחלק את הקודקודים לקבוצות כך שכל </a:t>
                </a:r>
                <a:r>
                  <a:rPr lang="he-IL" sz="28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קודקוד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ישתייך לקבוצה התואמת לקבוצה בבעיה הראשונה ובקבוצה השנייה יהיה </a:t>
                </a:r>
                <a:r>
                  <a:rPr lang="he-IL" sz="28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קודקוד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ה-0 השכן וכן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ישתייך לקבוצה המתאימה, סכום משקלי הקבוצות יהיה זהה ולכן גם יחזיר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נניח ו-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𝐵𝑃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מחזיר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כלומר: ניתן לחלק את הקודקודים לשתי קבוצות שסכומן שווה, כל אחד מהקודקודים בעל משקל המייצג מספר מבעיית ה-</a:t>
                </a:r>
                <a14:m>
                  <m:oMath xmlns:m="http://schemas.openxmlformats.org/officeDocument/2006/math">
                    <m:r>
                      <a:rPr lang="he-IL" sz="25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he-IL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</m:t>
                    </m:r>
                    <m:r>
                      <a:rPr lang="he-IL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𝑢𝑚𝑏𝑒𝑟</m:t>
                    </m:r>
                    <m:r>
                      <a:rPr lang="he-IL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he-IL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𝑃𝑎𝑟𝑡𝑖𝑡𝑖𝑜𝑛𝑖𝑛𝑔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לכן ניתן לחלק בדומה את המספרים ולכן יחזיר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4"/>
                </a:pPr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עבור כל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מספר ניצור 2 קודקודים וקשת וכן גם עבור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סה"כ לינארי 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בכמות המספרים.</a:t>
                </a:r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23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72" y="1935401"/>
                <a:ext cx="10934733" cy="4362367"/>
              </a:xfrm>
              <a:prstGeom prst="rect">
                <a:avLst/>
              </a:prstGeom>
              <a:blipFill>
                <a:blip r:embed="rId3"/>
                <a:stretch>
                  <a:fillRect l="-446" t="-1257" r="-892" b="-3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49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/>
              <a:t>2</a:t>
            </a:r>
            <a:r>
              <a:rPr lang="he-IL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711254" y="1991282"/>
                <a:ext cx="10830451" cy="310595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בעיית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𝐶𝑙𝑖𝑞𝑢𝑒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𝐶𝑜𝑣𝑒𝑟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מוגדרת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באופן הבא: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בהינתן:</a:t>
                </a: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>גרף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d>
                      <m:d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𝑉</m:t>
                        </m:r>
                        <m: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𝐸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מספר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שלם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ב-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קיימות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קליקות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זרות המכסות את כל קודקודי הגרף?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(הקליקות לא חייבות להיות באותו הגודל)</a:t>
                </a:r>
              </a:p>
              <a:p>
                <a:pPr algn="r" rtl="1">
                  <a:lnSpc>
                    <a:spcPct val="100000"/>
                  </a:lnSpc>
                </a:pP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הוכיחו במדוייק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שבעיית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𝐶𝑙𝑖𝑞𝑢𝑒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𝐶𝑜𝑣𝑒𝑟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שייכת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𝑁𝑃𝐶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54" y="1991282"/>
                <a:ext cx="10830451" cy="3105955"/>
              </a:xfrm>
              <a:prstGeom prst="rect">
                <a:avLst/>
              </a:prstGeom>
              <a:blipFill rotWithShape="0">
                <a:blip r:embed="rId2"/>
                <a:stretch>
                  <a:fillRect t="-2358" r="-1464" b="-35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49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2</a:t>
            </a:r>
            <a:r>
              <a:rPr lang="he-IL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60960" y="1730411"/>
                <a:ext cx="11994184" cy="441388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23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23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𝐶𝑙𝑖𝑞𝑢𝑒</m:t>
                    </m:r>
                    <m:r>
                      <a:rPr lang="en-US" sz="23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3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𝐶𝑜𝑣𝑒𝑟</m:t>
                    </m:r>
                    <m:r>
                      <a:rPr lang="en-US" sz="23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3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en-US" sz="23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קבוצות קודקודים, נבדוק כי כל קודקוד נמצא באחת מהן ובה בלבד וכן כי כל קבוצה קליקה, סה"כ מעבר על כל זוג קודקודים ולכן פולינומיאלי</a:t>
                </a:r>
                <a:endParaRPr lang="en-US" sz="23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3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23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𝐶𝑙𝑖𝑞𝑢𝑒</m:t>
                    </m:r>
                    <m:r>
                      <a:rPr lang="en-US" sz="23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3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𝐶𝑜𝑣𝑒𝑟</m:t>
                    </m:r>
                    <m:r>
                      <a:rPr lang="en-US" sz="23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3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23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3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23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𝑎𝑟𝑑</m:t>
                    </m:r>
                  </m:oMath>
                </a14:m>
                <a:endParaRPr lang="he-IL" sz="2300" u="sng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בחירת בעיה: נבצע רדוקציה מהבעיה </a:t>
                </a:r>
                <a14:m>
                  <m:oMath xmlns:m="http://schemas.openxmlformats.org/officeDocument/2006/math">
                    <m:r>
                      <a:rPr lang="en-US" sz="23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3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𝐶𝑂𝐿𝑂𝑅</m:t>
                    </m:r>
                  </m:oMath>
                </a14:m>
                <a:endParaRPr lang="en-US" sz="2300" dirty="0" smtClean="0">
                  <a:solidFill>
                    <a:schemeClr val="tx1"/>
                  </a:solidFill>
                </a:endParaRP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טרנספורמציה: ניצור גרף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𝐺</m:t>
                        </m:r>
                      </m:e>
                      <m:sup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𝑉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𝐸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</m:t>
                        </m:r>
                      </m:e>
                    </m:d>
                  </m:oMath>
                </a14:m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𝑉</m:t>
                        </m:r>
                      </m:e>
                      <m:sup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</m:t>
                        </m:r>
                      </m:sup>
                    </m:sSup>
                    <m:r>
                      <a:rPr lang="en-US" sz="23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𝑉</m:t>
                    </m:r>
                  </m:oMath>
                </a14:m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𝐸</m:t>
                        </m:r>
                      </m:e>
                      <m:sup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</m:t>
                        </m:r>
                      </m:sup>
                    </m:sSup>
                  </m:oMath>
                </a14:m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קבוצת הצלעות המשלימה ל-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𝐸</m:t>
                    </m:r>
                  </m:oMath>
                </a14:m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e>
                      <m:sup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</m:t>
                        </m:r>
                      </m:sup>
                    </m:sSup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</a:t>
                </a:r>
                <a:r>
                  <a:rPr lang="en-US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נעביר ל-</a:t>
                </a:r>
                <a14:m>
                  <m:oMath xmlns:m="http://schemas.openxmlformats.org/officeDocument/2006/math">
                    <m:r>
                      <a:rPr lang="en-US" sz="23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𝐶𝑙𝑖𝑞𝑢𝑒</m:t>
                    </m:r>
                    <m:r>
                      <a:rPr lang="en-US" sz="23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3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𝐶𝑜𝑣𝑒𝑟</m:t>
                    </m:r>
                  </m:oMath>
                </a14:m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𝐺</m:t>
                        </m:r>
                      </m:e>
                      <m:sup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</m:t>
                        </m:r>
                      </m:sup>
                    </m:sSup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</m:oMath>
                </a14:m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הוכחת נכונות: נניח ו-</a:t>
                </a:r>
                <a14:m>
                  <m:oMath xmlns:m="http://schemas.openxmlformats.org/officeDocument/2006/math">
                    <m:r>
                      <a:rPr lang="en-US" sz="23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3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𝐶𝑂𝐿𝑂𝑅</m:t>
                    </m:r>
                  </m:oMath>
                </a14:m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החזיר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אז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ניתן לצביעה ב-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צבעים כך שכל הקודקודים בצבע מסוים אינם שכנים, בגרף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</m:oMath>
                </a14:m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כל הקודקודים שקיבלו צבע זהה יהיו שכנים ולכן יהוו קליקה, מכיוון שהיה ניתן לצבוע ב-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צבעים ו-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e>
                      <m:sup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</m:t>
                        </m:r>
                      </m:sup>
                    </m:sSup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אז יהיו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</m:oMath>
                </a14:m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קליקות זרות ב-</a:t>
                </a:r>
                <a14:m>
                  <m:oMath xmlns:m="http://schemas.openxmlformats.org/officeDocument/2006/math">
                    <m:r>
                      <a:rPr lang="en-US" sz="23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𝐶𝑙𝑖𝑞𝑢𝑒</m:t>
                    </m:r>
                    <m:r>
                      <a:rPr lang="en-US" sz="23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3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𝐶𝑜𝑣𝑒𝑟</m:t>
                    </m:r>
                  </m:oMath>
                </a14:m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ויחזיר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3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נניח ו-</a:t>
                </a:r>
                <a:r>
                  <a:rPr lang="en-US" sz="2300" dirty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𝐶𝑙𝑖𝑞𝑢𝑒</m:t>
                    </m:r>
                    <m:r>
                      <a:rPr lang="en-US" sz="23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3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𝐶𝑜𝑣𝑒𝑟</m:t>
                    </m:r>
                  </m:oMath>
                </a14:m>
                <a:r>
                  <a:rPr lang="he-IL" sz="23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החזיר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3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</a:t>
                </a:r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אז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r>
                  <a:rPr lang="en-US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’</a:t>
                </a:r>
                <a:r>
                  <a:rPr lang="he-IL" sz="23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מכיל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</m:oMath>
                </a14:m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קליקות זרות, </a:t>
                </a:r>
                <a:r>
                  <a:rPr lang="he-IL" sz="23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בגרף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r>
                  <a:rPr lang="he-IL" sz="23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כל </a:t>
                </a:r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קליקה תהיה קבוצת קודקודים זרה ולכן יהיה ניתן לצבוע אותם בצע זהה, </a:t>
                </a:r>
                <a:r>
                  <a:rPr lang="he-IL" sz="23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מכיוון </a:t>
                </a:r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שניתן </a:t>
                </a:r>
                <a:r>
                  <a:rPr lang="he-IL" sz="23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לצבוע ב-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23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צבעים </a:t>
                </a:r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e>
                      <m:sup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</m:t>
                        </m:r>
                      </m:sup>
                    </m:sSup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אז </a:t>
                </a:r>
                <a14:m>
                  <m:oMath xmlns:m="http://schemas.openxmlformats.org/officeDocument/2006/math">
                    <m:r>
                      <a:rPr lang="en-US" sz="23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𝐾</m:t>
                    </m:r>
                    <m:r>
                      <a:rPr lang="en-US" sz="23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3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𝐶𝑂𝐿𝑂𝑅</m:t>
                    </m:r>
                  </m:oMath>
                </a14:m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יחזיר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  <a:endParaRPr lang="he-IL" sz="23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he-IL" sz="2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העתקת הערכים ומציאת קבוצת הצלעות המשלימה - מעבר על כל זוג קודקודים ולכן פולינומיאלי.</a:t>
                </a:r>
                <a:endParaRPr lang="en-US" sz="23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" y="1730411"/>
                <a:ext cx="11994184" cy="4413883"/>
              </a:xfrm>
              <a:prstGeom prst="rect">
                <a:avLst/>
              </a:prstGeom>
              <a:blipFill rotWithShape="0">
                <a:blip r:embed="rId3"/>
                <a:stretch>
                  <a:fillRect l="-610" t="-1105" r="-661" b="-8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45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3</a:t>
            </a:r>
            <a:r>
              <a:rPr lang="he-IL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746760" y="1869362"/>
                <a:ext cx="11069265" cy="310595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בעיית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𝐻𝑖𝑡𝑡𝑖𝑛𝑔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𝑆𝑒𝑡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מוגדרת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באופן הבא: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בהינתן:</a:t>
                </a: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>אוסף של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קבוצות של מספרים</a:t>
                </a:r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מספר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שלם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קיימים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מספרים כך שבכל קבוצה מ-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קיים לפחות אחד מהמספרים?</a:t>
                </a: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16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דוגמא: בהינתן: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3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6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7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3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4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5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6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{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7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}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en-US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נחזיר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מכיוון שלפחות אחד מ-</a:t>
                </a:r>
                <a14:m>
                  <m:oMath xmlns:m="http://schemas.openxmlformats.org/officeDocument/2006/math">
                    <m:r>
                      <a:rPr lang="he-IL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המספרים: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7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מופיע בכל הקבוצות</a:t>
                </a: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14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הוכיחו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במדוייק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שבעיית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𝐻𝑖𝑡𝑡𝑖𝑛𝑔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𝑆𝑒𝑡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שייכת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𝑁𝑃𝐶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" y="1869362"/>
                <a:ext cx="11069265" cy="3105955"/>
              </a:xfrm>
              <a:prstGeom prst="rect">
                <a:avLst/>
              </a:prstGeom>
              <a:blipFill rotWithShape="0">
                <a:blip r:embed="rId2"/>
                <a:stretch>
                  <a:fillRect t="-2358" r="-1433" b="-50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3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3</a:t>
            </a:r>
            <a:r>
              <a:rPr lang="he-IL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60960" y="1867571"/>
                <a:ext cx="11994184" cy="441388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24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24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𝐻𝑖𝑡𝑡𝑖𝑛𝑔</m:t>
                    </m:r>
                    <m:r>
                      <a:rPr lang="en-US" sz="24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4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𝑆𝑒𝑡</m:t>
                    </m:r>
                    <m:r>
                      <a:rPr lang="en-US" sz="24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4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en-US" sz="24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457200" indent="-457200" algn="r" rtl="1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מספרים, נבדוק בכל קבוצה מ-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שקיים לפחות אחד מהם, סה"כ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|∙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ולכן פולינומיאלי</a:t>
                </a:r>
                <a:endParaRPr lang="en-US" sz="24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4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24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𝐻𝑖𝑡𝑡𝑖𝑛𝑔</m:t>
                    </m:r>
                    <m:r>
                      <a:rPr lang="en-US" sz="24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400" i="1" u="sng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𝑆𝑒𝑡</m:t>
                    </m:r>
                    <m:r>
                      <a:rPr lang="en-US" sz="24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4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24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4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24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𝑎𝑟𝑑</m:t>
                    </m:r>
                  </m:oMath>
                </a14:m>
                <a:endParaRPr lang="he-IL" sz="2400" u="sng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בחירת בעיה: נבצע רדוקציה מהבעיה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𝑉𝑒𝑟𝑡𝑒𝑥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endParaRPr lang="he-IL" sz="2400" b="0" dirty="0" smtClean="0">
                  <a:solidFill>
                    <a:schemeClr val="tx1"/>
                  </a:solidFill>
                  <a:latin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טרנספורמציה: בהינתן גרף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ומספר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נמספר את הקודקודים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…|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), עבור זוג קודקודים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אשר עוברת בינהם קשת ניצור קבוצה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}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את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קבוצות המספרים שנוצרו ו-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נעביר ל-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𝐻𝑖𝑡𝑡𝑖𝑛𝑔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𝑆𝑒𝑡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הוכחת נכונות: נניח ו-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𝑉𝑒𝑟𝑡𝑒𝑥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החזיר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אז ב-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קיימים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קודקודים שמכסים את כל הקשתות, לפחות אחד מקודקודים אלה יהיה קיים בכל קבוצה ב-</a:t>
                </a:r>
                <a:r>
                  <a:rPr lang="en-US" sz="2400" dirty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𝐻𝑖𝑡𝑡𝑖𝑛𝑔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𝑆𝑒𝑡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מכיוון והיא נוצרה מצלע בגרף ולכן תחזיר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נניח ו-</a:t>
                </a:r>
                <a:r>
                  <a:rPr lang="en-US" sz="2400" dirty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𝐻𝑖𝑡𝑡𝑖𝑛𝑔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𝑆𝑒𝑡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החזיר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אז קיימים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מספרים כך שבכל קבוצה מ-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מופיע לפחות אחד מהמספרים, מכיוון והקבוצות נבנו מצלעות הגרף אז ב-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𝑉𝑒𝑟𝑡𝑒𝑥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קיימים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קודקודים (בעלי המספרים מה-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𝐻𝑆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 המכסים את קשתות הגרף כפי שכיסו ב-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𝐻𝑆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ולכן תחזיר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he-IL" sz="24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יצירת קבוצה בגודל 2 לכל צלע ולכן פולינומיאלי.</a:t>
                </a:r>
                <a:endParaRPr lang="en-US" sz="24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" y="1867571"/>
                <a:ext cx="11994184" cy="4413883"/>
              </a:xfrm>
              <a:prstGeom prst="rect">
                <a:avLst/>
              </a:prstGeom>
              <a:blipFill rotWithShape="0">
                <a:blip r:embed="rId3"/>
                <a:stretch>
                  <a:fillRect l="-305" t="-967" r="-711" b="-4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51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16792</TotalTime>
  <Words>437</Words>
  <Application>Microsoft Office PowerPoint</Application>
  <PresentationFormat>Widescreen</PresentationFormat>
  <Paragraphs>61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Narkisim</vt:lpstr>
      <vt:lpstr>Times New Roman</vt:lpstr>
      <vt:lpstr>Retrospect</vt:lpstr>
      <vt:lpstr>Computation Models   </vt:lpstr>
      <vt:lpstr> Practice session 12  Classification of problems</vt:lpstr>
      <vt:lpstr>תרגיל 1 </vt:lpstr>
      <vt:lpstr>תרגיל 1 </vt:lpstr>
      <vt:lpstr>תרגיל 1 </vt:lpstr>
      <vt:lpstr>תרגיל 2 </vt:lpstr>
      <vt:lpstr>תרגיל 2 </vt:lpstr>
      <vt:lpstr>תרגיל 3 </vt:lpstr>
      <vt:lpstr>תרגיל 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904</cp:revision>
  <dcterms:created xsi:type="dcterms:W3CDTF">2015-10-15T14:05:25Z</dcterms:created>
  <dcterms:modified xsi:type="dcterms:W3CDTF">2018-06-02T09:06:45Z</dcterms:modified>
</cp:coreProperties>
</file>