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12"/>
  </p:notesMasterIdLst>
  <p:sldIdLst>
    <p:sldId id="256" r:id="rId2"/>
    <p:sldId id="303" r:id="rId3"/>
    <p:sldId id="435" r:id="rId4"/>
    <p:sldId id="436" r:id="rId5"/>
    <p:sldId id="431" r:id="rId6"/>
    <p:sldId id="432" r:id="rId7"/>
    <p:sldId id="433" r:id="rId8"/>
    <p:sldId id="429" r:id="rId9"/>
    <p:sldId id="430" r:id="rId10"/>
    <p:sldId id="43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58" autoAdjust="0"/>
  </p:normalViewPr>
  <p:slideViewPr>
    <p:cSldViewPr snapToGrid="0">
      <p:cViewPr varScale="1">
        <p:scale>
          <a:sx n="59" d="100"/>
          <a:sy n="59" d="100"/>
        </p:scale>
        <p:origin x="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4239E-284F-4C6A-8210-06FE97FAEE90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7003F-EC37-4AC5-80A0-537CA42934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68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א.</a:t>
                </a:r>
                <a:r>
                  <a:rPr lang="he-IL" baseline="0" dirty="0" smtClean="0"/>
                  <a:t> נכון, מכיוון שכל בעיה ב-</a:t>
                </a:r>
                <a:r>
                  <a:rPr lang="en-US" baseline="0" dirty="0" smtClean="0"/>
                  <a:t>np</a:t>
                </a:r>
                <a:r>
                  <a:rPr lang="he-IL" baseline="0" dirty="0" smtClean="0"/>
                  <a:t> ניתנת לרדוקציה פולינומיאלית ל-</a:t>
                </a:r>
                <a:r>
                  <a:rPr lang="en-US" baseline="0" dirty="0" err="1" smtClean="0"/>
                  <a:t>vc</a:t>
                </a:r>
                <a:r>
                  <a:rPr lang="he-IL" baseline="0" dirty="0" smtClean="0"/>
                  <a:t> וכן כעת ניתן לפתור את </a:t>
                </a:r>
                <a:r>
                  <a:rPr lang="en-US" baseline="0" dirty="0" err="1" smtClean="0"/>
                  <a:t>vc</a:t>
                </a:r>
                <a:r>
                  <a:rPr lang="he-IL" baseline="0" dirty="0" smtClean="0"/>
                  <a:t> בזמן פולינומיאלי</a:t>
                </a:r>
              </a:p>
              <a:p>
                <a:pPr algn="r" rtl="1"/>
                <a:r>
                  <a:rPr lang="he-IL" baseline="0" dirty="0" smtClean="0"/>
                  <a:t>ב. לא נכון, מכיוון שהרדורציה הפולינומיאלית יכולה להיות גדולה מ-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he-IL" dirty="0" smtClean="0"/>
              </a:p>
              <a:p>
                <a:pPr algn="r" rtl="1"/>
                <a:r>
                  <a:rPr lang="he-IL" dirty="0" smtClean="0"/>
                  <a:t>ג. לא נכון, למשל את</a:t>
                </a:r>
                <a:r>
                  <a:rPr lang="he-IL" baseline="0" dirty="0" smtClean="0"/>
                  <a:t> </a:t>
                </a:r>
                <a:r>
                  <a:rPr lang="en-US" baseline="0" dirty="0" err="1" smtClean="0"/>
                  <a:t>vc</a:t>
                </a:r>
                <a:r>
                  <a:rPr lang="he-IL" baseline="0" dirty="0" smtClean="0"/>
                  <a:t> ניתן לפתור בזמן שאינו לינארי, אלא פולינומיאלי</a:t>
                </a:r>
              </a:p>
              <a:p>
                <a:pPr algn="r" rtl="1"/>
                <a:r>
                  <a:rPr lang="he-IL" baseline="0" dirty="0" smtClean="0"/>
                  <a:t>ד. נכון, כל בעיה ב-</a:t>
                </a:r>
                <a:r>
                  <a:rPr lang="en-US" baseline="0" dirty="0" smtClean="0"/>
                  <a:t>np</a:t>
                </a:r>
                <a:r>
                  <a:rPr lang="he-IL" baseline="0" dirty="0" smtClean="0"/>
                  <a:t> ניתנת לפתרון בזמן פולינומיאלי, בדומה ל-א'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א.</a:t>
                </a:r>
                <a:r>
                  <a:rPr lang="he-IL" baseline="0" dirty="0" smtClean="0"/>
                  <a:t> נכון, מכיוון שכל בעיה ב-</a:t>
                </a:r>
                <a:r>
                  <a:rPr lang="en-US" baseline="0" dirty="0" smtClean="0"/>
                  <a:t>np</a:t>
                </a:r>
                <a:r>
                  <a:rPr lang="he-IL" baseline="0" dirty="0" smtClean="0"/>
                  <a:t> ניתנת לרדוקציה פולינומיאלית ל-</a:t>
                </a:r>
                <a:r>
                  <a:rPr lang="en-US" baseline="0" dirty="0" err="1" smtClean="0"/>
                  <a:t>vc</a:t>
                </a:r>
                <a:r>
                  <a:rPr lang="he-IL" baseline="0" dirty="0" smtClean="0"/>
                  <a:t> וכן כעת ניתן לפתור את </a:t>
                </a:r>
                <a:r>
                  <a:rPr lang="en-US" baseline="0" dirty="0" err="1" smtClean="0"/>
                  <a:t>vc</a:t>
                </a:r>
                <a:r>
                  <a:rPr lang="he-IL" baseline="0" dirty="0" smtClean="0"/>
                  <a:t> בזמן פולינומיאלי</a:t>
                </a:r>
              </a:p>
              <a:p>
                <a:pPr algn="r" rtl="1"/>
                <a:r>
                  <a:rPr lang="he-IL" baseline="0" dirty="0" smtClean="0"/>
                  <a:t>ב. לא נכון, מכיוון שהרדורציה הפולינומיאלית יכולה להיות גדולה מ-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𝑛^4</a:t>
                </a:r>
                <a:endParaRPr lang="he-IL" dirty="0" smtClean="0"/>
              </a:p>
              <a:p>
                <a:pPr algn="r" rtl="1"/>
                <a:r>
                  <a:rPr lang="he-IL" dirty="0" smtClean="0"/>
                  <a:t>ג. לא נכון, למשל את</a:t>
                </a:r>
                <a:r>
                  <a:rPr lang="he-IL" baseline="0" dirty="0" smtClean="0"/>
                  <a:t> </a:t>
                </a:r>
                <a:r>
                  <a:rPr lang="en-US" baseline="0" dirty="0" err="1" smtClean="0"/>
                  <a:t>vc</a:t>
                </a:r>
                <a:r>
                  <a:rPr lang="he-IL" baseline="0" dirty="0" smtClean="0"/>
                  <a:t> ניתן לפתור בזמן שאינו לינארי, אלא פולינומיאלי</a:t>
                </a:r>
              </a:p>
              <a:p>
                <a:pPr algn="r" rtl="1"/>
                <a:r>
                  <a:rPr lang="he-IL" baseline="0" dirty="0" smtClean="0"/>
                  <a:t>ד. נכון, כל בעיה ב-</a:t>
                </a:r>
                <a:r>
                  <a:rPr lang="en-US" baseline="0" dirty="0" smtClean="0"/>
                  <a:t>np</a:t>
                </a:r>
                <a:r>
                  <a:rPr lang="he-IL" baseline="0" dirty="0" smtClean="0"/>
                  <a:t> ניתנת לפתרון בזמן פולינומיאלי, בדומה ל-א'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7003F-EC37-4AC5-80A0-537CA42934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3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א. נכון, כי הוכיחו שאת</a:t>
            </a:r>
            <a:r>
              <a:rPr lang="he-IL" baseline="0" dirty="0" smtClean="0"/>
              <a:t> </a:t>
            </a:r>
            <a:r>
              <a:rPr lang="en-US" baseline="0" dirty="0" smtClean="0"/>
              <a:t>3cnf</a:t>
            </a:r>
            <a:r>
              <a:rPr lang="he-IL" baseline="0" dirty="0" smtClean="0"/>
              <a:t> (ששיכת ל-</a:t>
            </a:r>
            <a:r>
              <a:rPr lang="en-US" baseline="0" dirty="0" smtClean="0"/>
              <a:t>np</a:t>
            </a:r>
            <a:r>
              <a:rPr lang="he-IL" baseline="0" dirty="0" smtClean="0"/>
              <a:t>) לא ניתן לפתור בזמן פולינומיאלי</a:t>
            </a:r>
          </a:p>
          <a:p>
            <a:pPr algn="r" rtl="1"/>
            <a:r>
              <a:rPr lang="he-IL" baseline="0" dirty="0" smtClean="0"/>
              <a:t>ב. לא נכון, אין קשר לבעיית העצירה שהינה בלתי בפתירה</a:t>
            </a:r>
          </a:p>
          <a:p>
            <a:pPr algn="r" rtl="1"/>
            <a:r>
              <a:rPr lang="he-IL" baseline="0" dirty="0" smtClean="0"/>
              <a:t>ג. לא נכון, כי רדוקציה מ-</a:t>
            </a:r>
            <a:r>
              <a:rPr lang="en-US" baseline="0" dirty="0" smtClean="0"/>
              <a:t>np</a:t>
            </a:r>
            <a:r>
              <a:rPr lang="he-IL" baseline="0" dirty="0" smtClean="0"/>
              <a:t> ל-</a:t>
            </a:r>
            <a:r>
              <a:rPr lang="en-US" baseline="0" dirty="0" smtClean="0"/>
              <a:t>3cnf</a:t>
            </a:r>
            <a:r>
              <a:rPr lang="he-IL" baseline="0" dirty="0" smtClean="0"/>
              <a:t> מעבירה את החסם העליון מ-</a:t>
            </a:r>
            <a:r>
              <a:rPr lang="en-US" baseline="0" dirty="0" smtClean="0"/>
              <a:t>3cnf</a:t>
            </a:r>
            <a:r>
              <a:rPr lang="he-IL" baseline="0" dirty="0" smtClean="0"/>
              <a:t> ל-</a:t>
            </a:r>
            <a:r>
              <a:rPr lang="en-US" baseline="0" dirty="0" smtClean="0"/>
              <a:t>np</a:t>
            </a:r>
          </a:p>
          <a:p>
            <a:pPr algn="r" rtl="1"/>
            <a:r>
              <a:rPr lang="he-IL" baseline="0" dirty="0" smtClean="0"/>
              <a:t>ד. נכון, מכיוון שקיימת רדוקציה פולינומיאלית מ-</a:t>
            </a:r>
            <a:r>
              <a:rPr lang="en-US" baseline="0" dirty="0" smtClean="0"/>
              <a:t>3cnf</a:t>
            </a:r>
            <a:r>
              <a:rPr lang="he-IL" baseline="0" dirty="0" smtClean="0"/>
              <a:t> לבעיה ב-</a:t>
            </a:r>
            <a:r>
              <a:rPr lang="en-US" baseline="0" dirty="0" err="1" smtClean="0"/>
              <a:t>npc</a:t>
            </a:r>
            <a:r>
              <a:rPr lang="he-IL" baseline="0" dirty="0" smtClean="0"/>
              <a:t> ולכן חסם זה עובר, כלומר: לא ניתן לפתר בעיה ב-</a:t>
            </a:r>
            <a:r>
              <a:rPr lang="en-US" baseline="0" dirty="0" err="1" smtClean="0"/>
              <a:t>npc</a:t>
            </a:r>
            <a:r>
              <a:rPr lang="he-IL" baseline="0" dirty="0" smtClean="0"/>
              <a:t> בזמן פולינומיאלי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7003F-EC37-4AC5-80A0-537CA429349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45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r" rtl="1">
              <a:buAutoNum type="arabicPeriod"/>
            </a:pPr>
            <a:r>
              <a:rPr lang="he-IL" baseline="0" dirty="0" smtClean="0"/>
              <a:t>נכון, כי שתיהן ב-</a:t>
            </a:r>
            <a:r>
              <a:rPr lang="en-US" baseline="0" dirty="0" err="1" smtClean="0"/>
              <a:t>npc</a:t>
            </a:r>
            <a:r>
              <a:rPr lang="he-IL" baseline="0" dirty="0" smtClean="0"/>
              <a:t> ולבעיות ב-</a:t>
            </a:r>
            <a:r>
              <a:rPr lang="en-US" baseline="0" dirty="0" err="1" smtClean="0"/>
              <a:t>npc</a:t>
            </a:r>
            <a:r>
              <a:rPr lang="he-IL" baseline="0" dirty="0" smtClean="0"/>
              <a:t> קיימת רדוקציה פולינומיאלית מכל בעיה ב-</a:t>
            </a:r>
            <a:r>
              <a:rPr lang="en-US" baseline="0" dirty="0" smtClean="0"/>
              <a:t>np</a:t>
            </a:r>
            <a:r>
              <a:rPr lang="he-IL" baseline="0" dirty="0" smtClean="0"/>
              <a:t> (כולל אלו ב-</a:t>
            </a:r>
            <a:r>
              <a:rPr lang="en-US" baseline="0" dirty="0" err="1" smtClean="0"/>
              <a:t>npc</a:t>
            </a:r>
            <a:r>
              <a:rPr lang="he-IL" baseline="0" dirty="0" smtClean="0"/>
              <a:t>)</a:t>
            </a:r>
          </a:p>
          <a:p>
            <a:pPr marL="228600" indent="-228600" algn="r" rtl="1">
              <a:buAutoNum type="arabicPeriod"/>
            </a:pPr>
            <a:r>
              <a:rPr lang="he-IL" baseline="0" dirty="0" smtClean="0"/>
              <a:t>לא נכון, לפי א'</a:t>
            </a:r>
          </a:p>
          <a:p>
            <a:pPr marL="228600" marR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baseline="0" dirty="0" smtClean="0"/>
              <a:t>לא נכון, כי אין קשר בין </a:t>
            </a:r>
            <a:r>
              <a:rPr lang="en-US" baseline="0" dirty="0" smtClean="0"/>
              <a:t>a</a:t>
            </a:r>
            <a:r>
              <a:rPr lang="he-IL" baseline="0" dirty="0" smtClean="0"/>
              <a:t> ל-</a:t>
            </a:r>
            <a:r>
              <a:rPr lang="en-US" baseline="0" dirty="0" smtClean="0"/>
              <a:t>c</a:t>
            </a:r>
            <a:endParaRPr lang="he-IL" baseline="0" dirty="0" smtClean="0"/>
          </a:p>
          <a:p>
            <a:pPr marL="228600" marR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baseline="0" dirty="0" smtClean="0"/>
              <a:t>לא נכון, בדומה ל-3</a:t>
            </a:r>
          </a:p>
          <a:p>
            <a:pPr marL="228600" marR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baseline="0" dirty="0" smtClean="0"/>
              <a:t>לא נכון, ניתן להסיק גם על –</a:t>
            </a:r>
            <a:r>
              <a:rPr lang="en-US" baseline="0" dirty="0" smtClean="0"/>
              <a:t>b</a:t>
            </a:r>
            <a:r>
              <a:rPr lang="he-IL" baseline="0" dirty="0" smtClean="0"/>
              <a:t> כי כעת </a:t>
            </a:r>
            <a:r>
              <a:rPr lang="en-US" baseline="0" dirty="0" smtClean="0"/>
              <a:t>p=np</a:t>
            </a:r>
            <a:endParaRPr lang="he-IL" baseline="0" dirty="0" smtClean="0"/>
          </a:p>
          <a:p>
            <a:pPr marL="228600" marR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baseline="0" dirty="0" smtClean="0"/>
              <a:t>לא נכון, כי יכול להיות ש-</a:t>
            </a:r>
            <a:r>
              <a:rPr lang="en-US" baseline="0" dirty="0" smtClean="0"/>
              <a:t>c</a:t>
            </a:r>
            <a:r>
              <a:rPr lang="he-IL" baseline="0" dirty="0" smtClean="0"/>
              <a:t> ב-</a:t>
            </a:r>
            <a:r>
              <a:rPr lang="en-US" baseline="0" dirty="0" smtClean="0"/>
              <a:t>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7003F-EC37-4AC5-80A0-537CA42934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8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א. לא</a:t>
                </a:r>
                <a:r>
                  <a:rPr lang="he-IL" baseline="0" dirty="0" smtClean="0"/>
                  <a:t> נכון, </a:t>
                </a:r>
                <a:r>
                  <a:rPr lang="he-IL" dirty="0" smtClean="0"/>
                  <a:t>בודאות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he-IL" dirty="0" smtClean="0"/>
                  <a:t>, בגלל של-</a:t>
                </a:r>
                <a:r>
                  <a:rPr lang="en-US" dirty="0" smtClean="0"/>
                  <a:t>sat</a:t>
                </a:r>
                <a:r>
                  <a:rPr lang="he-IL" dirty="0" smtClean="0"/>
                  <a:t> חסם תחתון אקספוננציאלי, כלומר: לא ניתן לפתור אותו</a:t>
                </a:r>
                <a:r>
                  <a:rPr lang="he-IL" baseline="0" dirty="0" smtClean="0"/>
                  <a:t> בזמן פולינומיאלי</a:t>
                </a:r>
                <a:endParaRPr lang="he-IL" dirty="0" smtClean="0"/>
              </a:p>
              <a:p>
                <a:pPr algn="r" rtl="1"/>
                <a:r>
                  <a:rPr lang="he-IL" dirty="0" smtClean="0"/>
                  <a:t>ב נכון, כי כל בעיה ב-</a:t>
                </a:r>
                <a:r>
                  <a:rPr lang="en-US" dirty="0" smtClean="0"/>
                  <a:t>np</a:t>
                </a:r>
                <a:r>
                  <a:rPr lang="he-IL" baseline="0" dirty="0" smtClean="0"/>
                  <a:t> ניתנת לרדוקציה פולינומיאלית ל-</a:t>
                </a:r>
                <a:r>
                  <a:rPr lang="en-US" baseline="0" dirty="0" smtClean="0"/>
                  <a:t>sat</a:t>
                </a:r>
                <a:r>
                  <a:rPr lang="he-IL" baseline="0" dirty="0" smtClean="0"/>
                  <a:t> ולכן מקבלת  את החסם עליון האקספוננציאלי הזה</a:t>
                </a:r>
              </a:p>
              <a:p>
                <a:pPr marL="0" marR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e-IL" baseline="0" dirty="0" smtClean="0"/>
                  <a:t>ג. לא נכון, כי כעת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</m:oMath>
                </a14:m>
                <a:endParaRPr lang="he-IL" baseline="0" dirty="0" smtClean="0"/>
              </a:p>
              <a:p>
                <a:pPr algn="r" rtl="1"/>
                <a:r>
                  <a:rPr lang="he-IL" baseline="0" dirty="0" smtClean="0"/>
                  <a:t>ד. נכון, כי כעת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א. כי אז בודאות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𝑝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≠𝑛𝑝</a:t>
                </a:r>
                <a:r>
                  <a:rPr lang="he-IL" dirty="0" smtClean="0"/>
                  <a:t>, בגלל של-</a:t>
                </a:r>
                <a:r>
                  <a:rPr lang="en-US" dirty="0" smtClean="0"/>
                  <a:t>sat</a:t>
                </a:r>
                <a:r>
                  <a:rPr lang="he-IL" dirty="0" smtClean="0"/>
                  <a:t> חסם תחתון אקספוננציאלי</a:t>
                </a:r>
              </a:p>
              <a:p>
                <a:pPr algn="r" rtl="1"/>
                <a:r>
                  <a:rPr lang="he-IL" dirty="0" smtClean="0"/>
                  <a:t>ב נכון, כי כל בעיה ב-</a:t>
                </a:r>
                <a:r>
                  <a:rPr lang="en-US" dirty="0" smtClean="0"/>
                  <a:t>np</a:t>
                </a:r>
                <a:r>
                  <a:rPr lang="he-IL" baseline="0" dirty="0" smtClean="0"/>
                  <a:t> ניתנת לרדוקציה פולינומיאלית ל-</a:t>
                </a:r>
                <a:r>
                  <a:rPr lang="en-US" baseline="0" dirty="0" smtClean="0"/>
                  <a:t>sat</a:t>
                </a:r>
                <a:endParaRPr lang="he-IL" baseline="0" dirty="0" smtClean="0"/>
              </a:p>
              <a:p>
                <a:pPr marL="0" marR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e-IL" baseline="0" dirty="0" smtClean="0"/>
                  <a:t>ג. לא נכון, כי כעת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𝑝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≠𝑛𝑝</a:t>
                </a:r>
                <a:endParaRPr lang="he-IL" baseline="0" dirty="0" smtClean="0"/>
              </a:p>
              <a:p>
                <a:pPr algn="r" rtl="1"/>
                <a:r>
                  <a:rPr lang="he-IL" baseline="0" dirty="0" smtClean="0"/>
                  <a:t>ד. נכון, כי כעת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𝑝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≠𝑛𝑝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7003F-EC37-4AC5-80A0-537CA429349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20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א. אין לדעת, יכול להיות כי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𝑁𝑃𝐶</m:t>
                    </m:r>
                  </m:oMath>
                </a14:m>
                <a:endParaRPr lang="en-US" dirty="0"/>
              </a:p>
              <a:p>
                <a:pPr marL="0" marR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e-IL" dirty="0" smtClean="0"/>
                  <a:t>ב.</a:t>
                </a:r>
                <a:r>
                  <a:rPr lang="he-IL" baseline="0" dirty="0" smtClean="0"/>
                  <a:t> אין לדעת, יכול להיות כי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</m:oMath>
                </a14:m>
                <a:endParaRPr lang="he-IL" baseline="0" dirty="0" smtClean="0"/>
              </a:p>
              <a:p>
                <a:pPr algn="r" rtl="1"/>
                <a:r>
                  <a:rPr lang="he-IL" baseline="0" dirty="0" smtClean="0"/>
                  <a:t>ג. בהכרח נכון, קיימת רדוקציה פולינומיאלית בכל בעיה ב-</a:t>
                </a:r>
                <a:r>
                  <a:rPr lang="en-US" baseline="0" dirty="0" smtClean="0"/>
                  <a:t>np</a:t>
                </a:r>
                <a:r>
                  <a:rPr lang="he-IL" baseline="0" dirty="0" smtClean="0"/>
                  <a:t> לבעיה ב-</a:t>
                </a:r>
                <a:r>
                  <a:rPr lang="en-US" baseline="0" dirty="0" err="1" smtClean="0"/>
                  <a:t>npc</a:t>
                </a:r>
                <a:endParaRPr lang="he-IL" baseline="0" dirty="0" smtClean="0"/>
              </a:p>
              <a:p>
                <a:pPr algn="r" rtl="1"/>
                <a:r>
                  <a:rPr lang="he-IL" baseline="0" dirty="0" smtClean="0"/>
                  <a:t>ד. בהכרח נכון, כל החסם העליון הפולינומיאלי של בעיה </a:t>
                </a:r>
                <a:r>
                  <a:rPr lang="en-US" baseline="0" dirty="0" smtClean="0"/>
                  <a:t>a</a:t>
                </a:r>
                <a:r>
                  <a:rPr lang="he-IL" baseline="0" dirty="0" smtClean="0"/>
                  <a:t> עובר ל-</a:t>
                </a:r>
                <a:r>
                  <a:rPr lang="en-US" baseline="0" dirty="0" smtClean="0"/>
                  <a:t>b</a:t>
                </a:r>
                <a:r>
                  <a:rPr lang="he-IL" baseline="0" dirty="0" smtClean="0"/>
                  <a:t> וכן עובר ל-</a:t>
                </a:r>
                <a:r>
                  <a:rPr lang="en-US" baseline="0" dirty="0" smtClean="0"/>
                  <a:t>c</a:t>
                </a:r>
                <a:r>
                  <a:rPr lang="he-IL" baseline="0" dirty="0" smtClean="0"/>
                  <a:t>, ומכיוון שקיימת רדוקציה פולינומיאלית מכל בעיה ב-</a:t>
                </a:r>
                <a:r>
                  <a:rPr lang="en-US" baseline="0" dirty="0" smtClean="0"/>
                  <a:t>np</a:t>
                </a:r>
                <a:r>
                  <a:rPr lang="he-IL" baseline="0" dirty="0" smtClean="0"/>
                  <a:t> ל-</a:t>
                </a:r>
                <a:r>
                  <a:rPr lang="en-US" baseline="0" dirty="0" smtClean="0"/>
                  <a:t>c</a:t>
                </a:r>
                <a:r>
                  <a:rPr lang="he-IL" baseline="0" dirty="0" smtClean="0"/>
                  <a:t> אז החסם העליון הפולינומיאלי עובר לכל בעיה ב-</a:t>
                </a:r>
                <a:r>
                  <a:rPr lang="en-US" baseline="0" smtClean="0"/>
                  <a:t>np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א. כי אז בודאות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𝑝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≠𝑛𝑝</a:t>
                </a:r>
                <a:r>
                  <a:rPr lang="he-IL" dirty="0" smtClean="0"/>
                  <a:t>, בגלל של-</a:t>
                </a:r>
                <a:r>
                  <a:rPr lang="en-US" dirty="0" smtClean="0"/>
                  <a:t>sat</a:t>
                </a:r>
                <a:r>
                  <a:rPr lang="he-IL" dirty="0" smtClean="0"/>
                  <a:t> חסם תחתון אקספוננציאלי</a:t>
                </a:r>
              </a:p>
              <a:p>
                <a:pPr algn="r" rtl="1"/>
                <a:r>
                  <a:rPr lang="he-IL" dirty="0" smtClean="0"/>
                  <a:t>ב נכון, כי כל בעיה ב-</a:t>
                </a:r>
                <a:r>
                  <a:rPr lang="en-US" dirty="0" smtClean="0"/>
                  <a:t>np</a:t>
                </a:r>
                <a:r>
                  <a:rPr lang="he-IL" baseline="0" dirty="0" smtClean="0"/>
                  <a:t> ניתנת לרדוקציה פולינומיאלית ל-</a:t>
                </a:r>
                <a:r>
                  <a:rPr lang="en-US" baseline="0" dirty="0" smtClean="0"/>
                  <a:t>sat</a:t>
                </a:r>
                <a:endParaRPr lang="he-IL" baseline="0" dirty="0" smtClean="0"/>
              </a:p>
              <a:p>
                <a:pPr marL="0" marR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e-IL" baseline="0" dirty="0" smtClean="0"/>
                  <a:t>ג. לא נכון, כי כעת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𝑝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≠𝑛𝑝</a:t>
                </a:r>
                <a:endParaRPr lang="he-IL" baseline="0" dirty="0" smtClean="0"/>
              </a:p>
              <a:p>
                <a:pPr algn="r" rtl="1"/>
                <a:r>
                  <a:rPr lang="he-IL" baseline="0" dirty="0" smtClean="0"/>
                  <a:t>ד. נכון, כי כעת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𝑝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≠𝑛𝑝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7003F-EC37-4AC5-80A0-537CA429349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9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א. לא נכון,</a:t>
                </a:r>
                <a:r>
                  <a:rPr lang="he-IL" baseline="0" dirty="0" smtClean="0"/>
                  <a:t> כעת קיימת רדוקציה מבעיה ב-</a:t>
                </a:r>
                <a:r>
                  <a:rPr lang="en-US" baseline="0" dirty="0" smtClean="0"/>
                  <a:t>p</a:t>
                </a:r>
                <a:r>
                  <a:rPr lang="he-IL" baseline="0" dirty="0" smtClean="0"/>
                  <a:t> לבעיה בעיה ב-</a:t>
                </a:r>
                <a:r>
                  <a:rPr lang="en-US" baseline="0" dirty="0" smtClean="0"/>
                  <a:t>np</a:t>
                </a:r>
                <a:r>
                  <a:rPr lang="he-IL" baseline="0" dirty="0" smtClean="0"/>
                  <a:t>, הדבר לא מוכיח ש-</a:t>
                </a:r>
                <a:r>
                  <a:rPr lang="en-US" baseline="0" dirty="0" smtClean="0"/>
                  <a:t>p=np</a:t>
                </a:r>
                <a:endParaRPr lang="en-US" dirty="0"/>
              </a:p>
              <a:p>
                <a:pPr marL="0" marR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e-IL" dirty="0" smtClean="0"/>
                  <a:t>ב.</a:t>
                </a:r>
                <a:r>
                  <a:rPr lang="he-IL" baseline="0" dirty="0" smtClean="0"/>
                  <a:t> לא נכון, בשביל שבעיה תהיה ב-</a:t>
                </a:r>
                <a:r>
                  <a:rPr lang="en-US" baseline="0" dirty="0" err="1" smtClean="0"/>
                  <a:t>npc</a:t>
                </a:r>
                <a:r>
                  <a:rPr lang="he-IL" baseline="0" dirty="0" smtClean="0"/>
                  <a:t> צריך שתהיה רדוקציה אליה מכל הבעיות ב-</a:t>
                </a:r>
                <a:r>
                  <a:rPr lang="en-US" baseline="0" dirty="0" smtClean="0"/>
                  <a:t>np</a:t>
                </a:r>
                <a:endParaRPr lang="he-IL" baseline="0" dirty="0" smtClean="0"/>
              </a:p>
              <a:p>
                <a:pPr algn="r" rtl="1"/>
                <a:r>
                  <a:rPr lang="he-IL" baseline="0" dirty="0" smtClean="0"/>
                  <a:t>ג. נכון, כעת קיימת רדוקציה גם מ-</a:t>
                </a:r>
                <a:r>
                  <a:rPr lang="en-US" baseline="0" dirty="0" smtClean="0"/>
                  <a:t>b</a:t>
                </a:r>
                <a:r>
                  <a:rPr lang="he-IL" baseline="0" dirty="0" smtClean="0"/>
                  <a:t> ל-</a:t>
                </a:r>
                <a:r>
                  <a:rPr lang="en-US" baseline="0" dirty="0" smtClean="0"/>
                  <a:t>d</a:t>
                </a:r>
                <a:r>
                  <a:rPr lang="he-IL" baseline="0" dirty="0" smtClean="0"/>
                  <a:t> ולכן </a:t>
                </a:r>
                <a:r>
                  <a:rPr lang="en-US" baseline="0" dirty="0" smtClean="0"/>
                  <a:t>p=np</a:t>
                </a:r>
                <a:endParaRPr lang="he-IL" baseline="0" dirty="0" smtClean="0"/>
              </a:p>
              <a:p>
                <a:pPr algn="r" rtl="1"/>
                <a:r>
                  <a:rPr lang="he-IL" baseline="0" dirty="0" smtClean="0"/>
                  <a:t>ד. נכון, אם בעיה ב-</a:t>
                </a:r>
                <a:r>
                  <a:rPr lang="en-US" baseline="0" dirty="0" err="1" smtClean="0"/>
                  <a:t>npc</a:t>
                </a:r>
                <a:r>
                  <a:rPr lang="he-IL" baseline="0" dirty="0" smtClean="0"/>
                  <a:t> קיימת רדוקציה </a:t>
                </a:r>
                <a:r>
                  <a:rPr lang="he-IL" baseline="0" dirty="0" err="1" smtClean="0"/>
                  <a:t>פולינומיאלית</a:t>
                </a:r>
                <a:r>
                  <a:rPr lang="he-IL" baseline="0" dirty="0" smtClean="0"/>
                  <a:t> אליה מכל הבעיות ב-</a:t>
                </a:r>
                <a:r>
                  <a:rPr lang="en-US" baseline="0" dirty="0" smtClean="0"/>
                  <a:t>np</a:t>
                </a:r>
                <a:r>
                  <a:rPr lang="he-IL" baseline="0" dirty="0" smtClean="0"/>
                  <a:t>, כולל בעיה </a:t>
                </a:r>
                <a:r>
                  <a:rPr lang="en-US" baseline="0" dirty="0" smtClean="0"/>
                  <a:t>b</a:t>
                </a:r>
                <a:endParaRPr lang="he-IL" baseline="0" dirty="0" smtClean="0"/>
              </a:p>
              <a:p>
                <a:pPr algn="r" rtl="1"/>
                <a:r>
                  <a:rPr lang="he-IL" baseline="0" dirty="0" smtClean="0"/>
                  <a:t>ה. נכון, ברגע שקיימת בעיה ב-</a:t>
                </a:r>
                <a:r>
                  <a:rPr lang="en-US" baseline="0" dirty="0" smtClean="0"/>
                  <a:t>np</a:t>
                </a:r>
                <a:r>
                  <a:rPr lang="he-IL" baseline="0" dirty="0" smtClean="0"/>
                  <a:t> שלא ניתן לפתור בזמן </a:t>
                </a:r>
                <a:r>
                  <a:rPr lang="he-IL" baseline="0" dirty="0" err="1" smtClean="0"/>
                  <a:t>פולינומיאלי</a:t>
                </a:r>
                <a:r>
                  <a:rPr lang="he-IL" baseline="0" dirty="0" smtClean="0"/>
                  <a:t>, </a:t>
                </a:r>
                <a:r>
                  <a:rPr lang="en-US" baseline="0" dirty="0" smtClean="0"/>
                  <a:t>p</a:t>
                </a:r>
                <a:r>
                  <a:rPr lang="he-IL" baseline="0" dirty="0" smtClean="0"/>
                  <a:t> שונה מ-</a:t>
                </a:r>
                <a:r>
                  <a:rPr lang="en-US" baseline="0" dirty="0" smtClean="0"/>
                  <a:t>np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א. כי אז בודאות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𝑝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≠𝑛𝑝</a:t>
                </a:r>
                <a:r>
                  <a:rPr lang="he-IL" dirty="0" smtClean="0"/>
                  <a:t>, בגלל של-</a:t>
                </a:r>
                <a:r>
                  <a:rPr lang="en-US" dirty="0" smtClean="0"/>
                  <a:t>sat</a:t>
                </a:r>
                <a:r>
                  <a:rPr lang="he-IL" dirty="0" smtClean="0"/>
                  <a:t> חסם תחתון אקספוננציאלי</a:t>
                </a:r>
              </a:p>
              <a:p>
                <a:pPr algn="r" rtl="1"/>
                <a:r>
                  <a:rPr lang="he-IL" dirty="0" smtClean="0"/>
                  <a:t>ב נכון, כי כל בעיה ב-</a:t>
                </a:r>
                <a:r>
                  <a:rPr lang="en-US" dirty="0" smtClean="0"/>
                  <a:t>np</a:t>
                </a:r>
                <a:r>
                  <a:rPr lang="he-IL" baseline="0" dirty="0" smtClean="0"/>
                  <a:t> ניתנת לרדוקציה פולינומיאלית ל-</a:t>
                </a:r>
                <a:r>
                  <a:rPr lang="en-US" baseline="0" dirty="0" smtClean="0"/>
                  <a:t>sat</a:t>
                </a:r>
                <a:endParaRPr lang="he-IL" baseline="0" dirty="0" smtClean="0"/>
              </a:p>
              <a:p>
                <a:pPr marL="0" marR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e-IL" baseline="0" dirty="0" smtClean="0"/>
                  <a:t>ג. לא נכון, כי כעת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𝑝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≠𝑛𝑝</a:t>
                </a:r>
                <a:endParaRPr lang="he-IL" baseline="0" dirty="0" smtClean="0"/>
              </a:p>
              <a:p>
                <a:pPr algn="r" rtl="1"/>
                <a:r>
                  <a:rPr lang="he-IL" baseline="0" dirty="0" smtClean="0"/>
                  <a:t>ד. נכון, כי כעת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𝑝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≠𝑛𝑝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7003F-EC37-4AC5-80A0-537CA429349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3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0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>
                <a:cs typeface="+mn-cs"/>
              </a:rPr>
              <a:t>Computation </a:t>
            </a:r>
            <a:r>
              <a:rPr lang="en-US" sz="10000" b="1" u="sng" dirty="0" smtClean="0">
                <a:cs typeface="+mn-cs"/>
              </a:rPr>
              <a:t>Models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1022562" y="1978620"/>
                <a:ext cx="10451676" cy="37180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קיימות ארבע בעיות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𝑐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𝑑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ידוע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כי קיימת רדוקציה </a:t>
                </a:r>
                <a:r>
                  <a:rPr lang="he-IL" sz="3000" dirty="0" err="1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פולינומיאלית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ומ-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𝑐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𝑑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𝑝</m:t>
                    </m:r>
                    <m:r>
                      <a:rPr lang="he-IL" sz="3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 </m:t>
                    </m:r>
                    <m:r>
                      <a:rPr lang="en-US" sz="3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  <m:r>
                      <a:rPr lang="en-US" sz="3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𝑁𝑃𝐶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  <a:r>
                  <a:rPr lang="en-US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א. אם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קיימת רדוקציה </a:t>
                </a:r>
                <a:r>
                  <a:rPr lang="he-IL" sz="3000" dirty="0" err="1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פולינומיאלית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𝑑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𝑐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אז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en-US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ב. אם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קיימת רדוקציה </a:t>
                </a:r>
                <a:r>
                  <a:rPr lang="he-IL" sz="3000" dirty="0" err="1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פולינומיאלית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𝑑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אז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𝑁𝑃𝐶</m:t>
                    </m:r>
                  </m:oMath>
                </a14:m>
                <a:endParaRPr lang="en-US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ג. אם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קיימת רדוקציה </a:t>
                </a:r>
                <a:r>
                  <a:rPr lang="he-IL" sz="3000" dirty="0" err="1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פולינומיאלית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𝑐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ומ-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𝑑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אז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en-US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ד. אם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𝑁𝑃𝐶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אז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קיימת רדוקציה </a:t>
                </a:r>
                <a:r>
                  <a:rPr lang="he-IL" sz="3000" dirty="0" err="1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פולינומיאלית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</m:oMath>
                </a14:m>
                <a:endParaRPr lang="en-US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ה. אם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חסם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תחתון </a:t>
                </a:r>
                <a:r>
                  <a:rPr lang="he-IL" sz="3000" dirty="0" err="1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אקספוננציאלי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אז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≠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en-US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62" y="1978620"/>
                <a:ext cx="10451676" cy="3718091"/>
              </a:xfrm>
              <a:prstGeom prst="rect">
                <a:avLst/>
              </a:prstGeom>
              <a:blipFill>
                <a:blip r:embed="rId3"/>
                <a:stretch>
                  <a:fillRect t="-1806" r="-1342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096841" y="5775381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3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ג', ד', ה' נכונים</a:t>
            </a:r>
            <a:endParaRPr lang="en-US" sz="30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6269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6" y="4614713"/>
            <a:ext cx="8654601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Practice session 13</a:t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/>
              <a:t>Classification of problems</a:t>
            </a:r>
            <a:endParaRPr lang="en-US" b="1" dirty="0"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059" y="141568"/>
            <a:ext cx="2730321" cy="255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סיווג בעיות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1004553" y="2047734"/>
                <a:ext cx="10688783" cy="413412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זמני ריצה:</a:t>
                </a:r>
                <a:endParaRPr lang="en-US" sz="3200" b="0" u="sng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𝐶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cs typeface="+mn-cs"/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-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קבוע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𝐶𝑜𝑛𝑠𝑡𝑎𝑛𝑡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  <a:endParaRPr lang="en-US" sz="32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-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לינארי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𝐿𝑖𝑛𝑒𝑎𝑟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𝑁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- פולינומיאלי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𝑃𝑜𝑙𝑦𝑛𝑜𝑚𝑖𝑎𝑙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𝐶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- אקספוננציאלי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𝐸𝑥𝑝𝑜𝑛𝑒𝑛𝑡𝑖𝑎𝑙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</a:p>
              <a:p>
                <a:pPr algn="r" rtl="1"/>
                <a:r>
                  <a:rPr lang="he-IL" sz="3200" u="sng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Narkisim" panose="020E0502050101010101" pitchFamily="34" charset="-79"/>
                  </a:rPr>
                  <a:t>סוגי בעיות:</a:t>
                </a:r>
                <a:endParaRPr lang="he-IL" sz="3200" b="0" u="sng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-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ניתן לפתור בזמן פולינומיאלי</a:t>
                </a: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-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אימות פתרון נתון בזמן פולינומיאלי</a:t>
                </a: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𝑎𝑟𝑑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-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בעיה שאינה קלה מכל בעיות ה-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	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ניתן לבצע רדוקציה </a:t>
                </a:r>
                <a:r>
                  <a:rPr lang="he-IL" sz="32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פולינומיאלית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מכל בעיות ה-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אליה</a:t>
                </a: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𝑐𝑜𝑚𝑝𝑙𝑒𝑡𝑒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-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∩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he-IL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𝑎𝑟𝑑</m:t>
                    </m:r>
                  </m:oMath>
                </a14:m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en-US" sz="3200" dirty="0">
                  <a:solidFill>
                    <a:schemeClr val="tx1"/>
                  </a:solidFill>
                  <a:cs typeface="+mn-cs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3" y="2047734"/>
                <a:ext cx="10688783" cy="4134126"/>
              </a:xfrm>
              <a:prstGeom prst="rect">
                <a:avLst/>
              </a:prstGeom>
              <a:blipFill>
                <a:blip r:embed="rId2"/>
                <a:stretch>
                  <a:fillRect l="-171" t="-3982" r="-1426" b="-5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95443"/>
            <a:ext cx="3968840" cy="23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בעיות </a:t>
            </a:r>
            <a:r>
              <a:rPr lang="en-US" dirty="0" smtClean="0"/>
              <a:t>NP-Complete</a:t>
            </a:r>
            <a:r>
              <a:rPr lang="he-IL" dirty="0" smtClean="0"/>
              <a:t> מוכרות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itle 1"/>
              <p:cNvSpPr txBox="1">
                <a:spLocks/>
              </p:cNvSpPr>
              <p:nvPr/>
            </p:nvSpPr>
            <p:spPr>
              <a:xfrm>
                <a:off x="6787165" y="2213877"/>
                <a:ext cx="5161645" cy="864174"/>
              </a:xfrm>
              <a:prstGeom prst="rect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rtl="1"/>
                <a:r>
                  <a:rPr lang="he-IL" sz="2800" b="1" u="sng" dirty="0" smtClean="0"/>
                  <a:t>ניתן לעשות רדוקציה פולינומיאלית מכל בעיה ב- </a:t>
                </a:r>
                <a14:m>
                  <m:oMath xmlns:m="http://schemas.openxmlformats.org/officeDocument/2006/math">
                    <m:r>
                      <a:rPr lang="en-US" sz="2800" b="1" i="1" u="sng" smtClean="0"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he-IL" sz="3200" b="1" u="sng" dirty="0" smtClean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> </a:t>
                </a:r>
              </a:p>
            </p:txBody>
          </p:sp>
        </mc:Choice>
        <mc:Fallback xmlns="">
          <p:sp>
            <p:nvSpPr>
              <p:cNvPr id="3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165" y="2213877"/>
                <a:ext cx="5161645" cy="864174"/>
              </a:xfrm>
              <a:prstGeom prst="rect">
                <a:avLst/>
              </a:prstGeom>
              <a:blipFill rotWithShape="0">
                <a:blip r:embed="rId2"/>
                <a:stretch>
                  <a:fillRect l="-1636" t="-10596" r="-234" b="-21192"/>
                </a:stretch>
              </a:blipFill>
              <a:ln w="571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itle 1"/>
          <p:cNvSpPr txBox="1">
            <a:spLocks/>
          </p:cNvSpPr>
          <p:nvPr/>
        </p:nvSpPr>
        <p:spPr>
          <a:xfrm>
            <a:off x="3335628" y="1949833"/>
            <a:ext cx="1223493" cy="48008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2400" b="1" u="sng" dirty="0"/>
              <a:t>CNF-SAT</a:t>
            </a:r>
            <a:endParaRPr lang="he-IL" sz="2800" b="1" u="sng" dirty="0" smtClean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3151657" y="2860397"/>
            <a:ext cx="1595725" cy="48008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2400" b="1" u="sng" dirty="0"/>
              <a:t>3-CNF-SAT</a:t>
            </a:r>
            <a:endParaRPr lang="he-IL" sz="2800" b="1" u="sng" dirty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833446" y="3784795"/>
            <a:ext cx="1595725" cy="48008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altLang="en-US" sz="2400" b="1" u="sng" dirty="0"/>
              <a:t>K-CLIQUES</a:t>
            </a:r>
            <a:endParaRPr lang="he-IL" sz="2400" b="1" u="sng" dirty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5450195" y="3803490"/>
            <a:ext cx="1595725" cy="48008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2400" b="1" u="sng" dirty="0" smtClean="0"/>
              <a:t>K-COLOR</a:t>
            </a:r>
            <a:endParaRPr lang="he-IL" sz="2800" b="1" u="sng" dirty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757661" y="4754524"/>
            <a:ext cx="1751191" cy="48008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altLang="en-US" sz="2400" b="1" u="sng" dirty="0" err="1"/>
              <a:t>Vetrex</a:t>
            </a:r>
            <a:r>
              <a:rPr lang="en-US" altLang="en-US" sz="2400" b="1" u="sng" dirty="0"/>
              <a:t> Cover </a:t>
            </a:r>
            <a:endParaRPr lang="he-IL" sz="2400" b="1" u="sng" dirty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2833327" y="3784796"/>
            <a:ext cx="2238470" cy="48008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altLang="en-US" sz="2400" b="1" u="sng" dirty="0"/>
              <a:t>INDEPENDENT SET</a:t>
            </a:r>
            <a:endParaRPr lang="he-IL" sz="2400" b="1" u="sng" dirty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396417" y="5704745"/>
            <a:ext cx="2473677" cy="48008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2400" b="1" u="sng" dirty="0"/>
              <a:t>Travelling Salesman</a:t>
            </a:r>
            <a:endParaRPr lang="he-IL" sz="2800" b="1" u="sng" dirty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cxnSp>
        <p:nvCxnSpPr>
          <p:cNvPr id="45" name="Straight Arrow Connector 44"/>
          <p:cNvCxnSpPr>
            <a:stCxn id="37" idx="2"/>
            <a:endCxn id="39" idx="0"/>
          </p:cNvCxnSpPr>
          <p:nvPr/>
        </p:nvCxnSpPr>
        <p:spPr>
          <a:xfrm>
            <a:off x="3947375" y="2429920"/>
            <a:ext cx="2145" cy="430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0" idx="0"/>
          </p:cNvCxnSpPr>
          <p:nvPr/>
        </p:nvCxnSpPr>
        <p:spPr>
          <a:xfrm flipH="1">
            <a:off x="1631309" y="3334490"/>
            <a:ext cx="1911642" cy="450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2"/>
            <a:endCxn id="43" idx="0"/>
          </p:cNvCxnSpPr>
          <p:nvPr/>
        </p:nvCxnSpPr>
        <p:spPr>
          <a:xfrm>
            <a:off x="3949520" y="3340484"/>
            <a:ext cx="3042" cy="444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1" idx="0"/>
          </p:cNvCxnSpPr>
          <p:nvPr/>
        </p:nvCxnSpPr>
        <p:spPr>
          <a:xfrm>
            <a:off x="4262908" y="3334490"/>
            <a:ext cx="1985150" cy="469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2"/>
            <a:endCxn id="42" idx="0"/>
          </p:cNvCxnSpPr>
          <p:nvPr/>
        </p:nvCxnSpPr>
        <p:spPr>
          <a:xfrm>
            <a:off x="1631309" y="4264882"/>
            <a:ext cx="1948" cy="489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2"/>
            <a:endCxn id="44" idx="0"/>
          </p:cNvCxnSpPr>
          <p:nvPr/>
        </p:nvCxnSpPr>
        <p:spPr>
          <a:xfrm flipH="1">
            <a:off x="1633256" y="5234611"/>
            <a:ext cx="1" cy="470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2" idx="1"/>
          </p:cNvCxnSpPr>
          <p:nvPr/>
        </p:nvCxnSpPr>
        <p:spPr>
          <a:xfrm flipH="1" flipV="1">
            <a:off x="4747382" y="2310291"/>
            <a:ext cx="2039783" cy="335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74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1</a:t>
            </a:r>
            <a:r>
              <a:rPr lang="he-IL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-320040" y="1913616"/>
                <a:ext cx="12127569" cy="422663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נניח </a:t>
                </a:r>
                <a:r>
                  <a:rPr lang="he-IL" sz="31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כי קיים אלגוריתם דטרמיניסטי הפותר את </a:t>
                </a:r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בעיית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𝑉𝑒𝑟𝑡𝑒𝑥</m:t>
                    </m:r>
                    <m:r>
                      <a:rPr lang="en-US" sz="3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𝐶𝑜𝑣𝑒𝑟</m:t>
                    </m:r>
                  </m:oMath>
                </a14:m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בזמן </a:t>
                </a:r>
                <a:r>
                  <a:rPr lang="he-IL" sz="31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ריצה </a:t>
                </a:r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𝑂</m:t>
                    </m:r>
                    <m:d>
                      <m:dPr>
                        <m:ctrlPr>
                          <a:rPr lang="en-US" sz="3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pPr>
                          <m:e>
                            <m:r>
                              <a:rPr lang="en-US" sz="31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ב-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𝑤𝑜𝑟𝑠𝑡</m:t>
                    </m:r>
                    <m:r>
                      <a:rPr lang="en-US" sz="3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𝑐𝑎𝑠𝑒</m:t>
                    </m:r>
                  </m:oMath>
                </a14:m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</a:t>
                </a:r>
              </a:p>
              <a:p>
                <a:pPr algn="r" rtl="1">
                  <a:lnSpc>
                    <a:spcPct val="100000"/>
                  </a:lnSpc>
                </a:pPr>
                <a:endParaRPr lang="he-IL" sz="31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</a:t>
                </a:r>
                <a:r>
                  <a:rPr lang="he-IL" sz="31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  <m:r>
                      <a:rPr lang="en-US" sz="3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r>
                  <a:rPr lang="en-US" sz="31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ב. קיים </a:t>
                </a:r>
                <a:r>
                  <a:rPr lang="he-IL" sz="31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אלגוריתם דטרמיניסטי לכל בעיה </a:t>
                </a:r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ב-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כך </a:t>
                </a:r>
                <a:r>
                  <a:rPr lang="he-IL" sz="31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שזמן הריצה שלו הוא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𝑂</m:t>
                    </m:r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sSup>
                      <m:sSup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𝑛</m:t>
                        </m:r>
                      </m:e>
                      <m:sup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4</m:t>
                        </m:r>
                      </m:sup>
                    </m:sSup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endParaRPr lang="en-US" sz="31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ג. ניתן </a:t>
                </a:r>
                <a:r>
                  <a:rPr lang="he-IL" sz="31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לפתור את כל הבעיות </a:t>
                </a:r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ב-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בזמן </a:t>
                </a:r>
                <a:r>
                  <a:rPr lang="he-IL" sz="31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ליניארי	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ד. לכל </a:t>
                </a:r>
                <a:r>
                  <a:rPr lang="he-IL" sz="31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בעיה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</m:oMath>
                </a14:m>
                <a:r>
                  <a:rPr lang="en-US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ב-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קיים </a:t>
                </a:r>
                <a:r>
                  <a:rPr lang="he-IL" sz="31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קבוע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3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𝐶</m:t>
                        </m:r>
                      </m:e>
                      <m:sub>
                        <m:r>
                          <a:rPr lang="en-US" sz="3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וקיים </a:t>
                </a:r>
                <a:r>
                  <a:rPr lang="he-IL" sz="31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חסם עליון לבעיה שזמנו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𝑂</m:t>
                    </m:r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sSup>
                      <m:sSup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𝑅</m:t>
                            </m:r>
                          </m:sub>
                        </m:sSub>
                      </m:sup>
                    </m:sSup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endParaRPr lang="en-US" sz="31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en-US" sz="31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</a:p>
              <a:p>
                <a:pPr algn="r" rtl="1">
                  <a:lnSpc>
                    <a:spcPct val="100000"/>
                  </a:lnSpc>
                </a:pPr>
                <a:endParaRPr lang="en-US" sz="31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31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0040" y="1913616"/>
                <a:ext cx="12127569" cy="4226638"/>
              </a:xfrm>
              <a:prstGeom prst="rect">
                <a:avLst/>
              </a:prstGeom>
              <a:blipFill rotWithShape="0">
                <a:blip r:embed="rId3"/>
                <a:stretch>
                  <a:fillRect t="-187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784084" y="5726244"/>
            <a:ext cx="653576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31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א. נכון     ב. לא נכון     ג. לא נכון     ד. נכון</a:t>
            </a:r>
            <a:endParaRPr lang="en-US" sz="31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446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2</a:t>
            </a:r>
            <a:r>
              <a:rPr lang="he-IL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489397" y="2189402"/>
                <a:ext cx="10830451" cy="35368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נניח כי</a:t>
                </a:r>
                <a14:m>
                  <m:oMath xmlns:m="http://schemas.openxmlformats.org/officeDocument/2006/math">
                    <m:r>
                      <a:rPr lang="el-GR" sz="3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Ω</m:t>
                    </m:r>
                    <m:r>
                      <a:rPr lang="el-GR" sz="3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sSup>
                      <m:sSupPr>
                        <m:ctrlPr>
                          <a:rPr lang="en-US" sz="3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l-GR" sz="3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3</m:t>
                        </m:r>
                      </m:e>
                      <m:sup>
                        <m:r>
                          <a:rPr lang="en-US" sz="31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𝑛𝑙𝑜𝑔𝑛</m:t>
                        </m:r>
                      </m:sup>
                    </m:sSup>
                    <m:r>
                      <a:rPr lang="en-US" sz="3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en-US" sz="31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הוא </a:t>
                </a:r>
                <a:r>
                  <a:rPr lang="he-IL" sz="31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חסם תחתון לבעיית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en-US" sz="3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</m:oMath>
                </a14:m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  <a:endParaRPr lang="en-US" sz="31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31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1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א.	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  <m:r>
                      <a:rPr lang="en-US" sz="3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≠</m:t>
                    </m:r>
                    <m:r>
                      <a:rPr lang="en-US" sz="3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r>
                  <a:rPr lang="en-US" sz="31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 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31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ב.	קיים אלגוריתם אקספוננציאלי הפותר את בעיית העצירה	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31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ג.	לכל בעיה </a:t>
                </a:r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ב-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קיים </a:t>
                </a:r>
                <a:r>
                  <a:rPr lang="he-IL" sz="31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חסם תחתון </a:t>
                </a:r>
                <a14:m>
                  <m:oMath xmlns:m="http://schemas.openxmlformats.org/officeDocument/2006/math">
                    <m:r>
                      <a:rPr lang="el-GR" sz="3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Ω</m:t>
                    </m:r>
                    <m:r>
                      <a:rPr lang="el-GR" sz="3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sSup>
                      <m:sSupPr>
                        <m:ctrlPr>
                          <a:rPr lang="en-US" sz="31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l-GR" sz="31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3</m:t>
                        </m:r>
                      </m:e>
                      <m:sup>
                        <m:r>
                          <a:rPr lang="en-US" sz="31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𝑛𝑙𝑜𝑔𝑛</m:t>
                        </m:r>
                      </m:sup>
                    </m:sSup>
                    <m:r>
                      <a:rPr lang="en-US" sz="3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en-US" sz="31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31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ד.	אין בעיה </a:t>
                </a:r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שהיא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he-IL" sz="3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𝐶𝑜𝑚𝑝𝑙𝑒𝑡𝑒</m:t>
                    </m:r>
                  </m:oMath>
                </a14:m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וקיים </a:t>
                </a:r>
                <a:r>
                  <a:rPr lang="he-IL" sz="31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לה </a:t>
                </a:r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אלגוריתם דטרמיניסטי </a:t>
                </a:r>
                <a:r>
                  <a:rPr lang="he-IL" sz="31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עם </a:t>
                </a:r>
                <a:r>
                  <a:rPr lang="en-US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  <a:r>
                  <a:rPr lang="he-IL" sz="31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זמן ריצה </a:t>
                </a:r>
                <a:r>
                  <a:rPr lang="he-IL" sz="31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פולינומיאלי	</a:t>
                </a:r>
                <a:r>
                  <a:rPr lang="en-US" sz="31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</a:p>
              <a:p>
                <a:pPr algn="r" rtl="1">
                  <a:lnSpc>
                    <a:spcPct val="100000"/>
                  </a:lnSpc>
                </a:pPr>
                <a:endParaRPr lang="en-US" sz="31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31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97" y="2189402"/>
                <a:ext cx="10830451" cy="3536842"/>
              </a:xfrm>
              <a:prstGeom prst="rect">
                <a:avLst/>
              </a:prstGeom>
              <a:blipFill rotWithShape="0">
                <a:blip r:embed="rId3"/>
                <a:stretch>
                  <a:fillRect t="-1897" r="-1407" b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784084" y="5726244"/>
            <a:ext cx="653576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31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א. נכון     ב. לא נכון     ג. לא נכון     ד. נכון</a:t>
            </a:r>
            <a:endParaRPr lang="en-US" sz="31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26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3</a:t>
            </a:r>
            <a:r>
              <a:rPr lang="he-IL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90329" y="1899842"/>
                <a:ext cx="11670369" cy="433331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הן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בעיות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</m:t>
                    </m:r>
                  </m:oMath>
                </a14:m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𝑁𝑃𝐶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היא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בעיה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לפניכם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6 טענות. הקיפו את הנכונות.  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</a:t>
                </a:r>
                <a:endParaRPr lang="he-IL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Myanmar Text" panose="020B0502040204020203" pitchFamily="34" charset="0"/>
                    <a:cs typeface="Narkisim" panose="020E0502050101010101" pitchFamily="34" charset="-79"/>
                  </a:rPr>
                  <a:t>1.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ניתנת לרדוקציה פולינומיאלית ל-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וגם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ניתנת לרדוקציה פולינומיאלית ל-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  <a:endParaRPr lang="en-US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2. או ש-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ניתנת לרדוקציה פולינומיאלית ל-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או ש-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ניתנת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לרדוקציה פולינומיאלית ל-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(אך לא שתיהן).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3. אם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ב-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אז גם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ב-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4. אם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ב-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אז גם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ב-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5. אם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ב-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אז גם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ב-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אבל אי אפשר להסיק שגם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ב-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</m:oMath>
                </a14:m>
                <a:r>
                  <a:rPr lang="he-IL" sz="30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6. אם נמצא חסם תחתון אקספוננציאלי ל-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אז גם ל-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יש חסם תחתון אקספוננציאלי.</a:t>
                </a:r>
                <a:endParaRPr lang="en-US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en-US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9" y="1899842"/>
                <a:ext cx="11670369" cy="4333318"/>
              </a:xfrm>
              <a:prstGeom prst="rect">
                <a:avLst/>
              </a:prstGeom>
              <a:blipFill rotWithShape="0">
                <a:blip r:embed="rId3"/>
                <a:stretch>
                  <a:fillRect l="-627" t="-1547" r="-1254" b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1371971" y="2917714"/>
            <a:ext cx="373487" cy="4053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9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4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-883920" y="2050825"/>
                <a:ext cx="12121684" cy="35368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נניח כי קיים אלגוריתם דטרמיניסטי הפותר את בעיית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בזמן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ריצה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 </a:t>
                </a:r>
                <a14:m>
                  <m:oMath xmlns:m="http://schemas.openxmlformats.org/officeDocument/2006/math">
                    <m:r>
                      <a:rPr lang="he-IL" sz="3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𝜃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𝑛</m:t>
                        </m:r>
                      </m:sup>
                    </m:sSup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כלומר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גם החסם העליון וגם החסם התחותן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e>
                      <m: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</a:p>
              <a:p>
                <a:pPr algn="r" rtl="1">
                  <a:lnSpc>
                    <a:spcPct val="100000"/>
                  </a:lnSpc>
                </a:pP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א.</a:t>
                </a: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ייתכן ש-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ב. ניתן לפתור כל בעיה ב-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בזמן ריצה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𝑂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e>
                      <m: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𝑛</m:t>
                        </m:r>
                      </m:sup>
                    </m:sSup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endParaRPr lang="en-US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ג. לכל בעיה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ב-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קיים קבוע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𝐶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כך שהחסם העליון לפתרון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הבעיה הוא -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𝑂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𝑅</m:t>
                            </m:r>
                          </m:sub>
                        </m:sSub>
                      </m:sup>
                    </m:sSup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endParaRPr lang="en-US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ד. לא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קיימת בעיה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ב-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𝑁𝑃𝐶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שיכולה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להיפתר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בזמן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פולינומיאלי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  <a:endParaRPr lang="en-US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3920" y="2050825"/>
                <a:ext cx="12121684" cy="3536842"/>
              </a:xfrm>
              <a:prstGeom prst="rect">
                <a:avLst/>
              </a:prstGeom>
              <a:blipFill>
                <a:blip r:embed="rId3"/>
                <a:stretch>
                  <a:fillRect t="-2926" r="-1157" b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969987" y="5624133"/>
            <a:ext cx="62889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3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א. לא נכון     ב. נכון     ג. לא נכון     ד. נכון</a:t>
            </a:r>
            <a:endParaRPr lang="en-US" sz="30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5696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1022562" y="1978621"/>
                <a:ext cx="10451676" cy="35368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נתונות 3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בעיות: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𝑐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𝑁𝑃𝐶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קיימת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רדוקציה פולינומיאלית מ-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</m:oMath>
                </a14:m>
                <a:endParaRPr lang="en-US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עבור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כל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היגד צינו האם: </a:t>
                </a:r>
                <a:r>
                  <a:rPr lang="he-IL" sz="30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בהכרח נכון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</a:t>
                </a:r>
                <a:r>
                  <a:rPr lang="he-IL" sz="30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בהכרח לא נכון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או </a:t>
                </a:r>
                <a:r>
                  <a:rPr lang="he-IL" sz="30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אין לדעת</a:t>
                </a:r>
                <a:endParaRPr lang="he-IL" sz="3000" b="1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א.	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</m:oMath>
                </a14:m>
                <a:endParaRPr lang="he-IL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	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𝑁𝑃𝐶</m:t>
                    </m:r>
                  </m:oMath>
                </a14:m>
                <a:endParaRPr lang="he-IL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ג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	קיימת רדוקציה פולינומיאלית מ-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𝑐</m:t>
                    </m:r>
                  </m:oMath>
                </a14:m>
                <a:endParaRPr lang="he-IL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ד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	אם קיימת רדוקציה פולינומיאלית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𝑐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וגם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אז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62" y="1978621"/>
                <a:ext cx="10451676" cy="3536842"/>
              </a:xfrm>
              <a:prstGeom prst="rect">
                <a:avLst/>
              </a:prstGeom>
              <a:blipFill rotWithShape="0">
                <a:blip r:embed="rId3"/>
                <a:stretch>
                  <a:fillRect t="-1897" r="-1342" b="-1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60045" y="5830245"/>
            <a:ext cx="89274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3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א. אין לדעת     ב. אין לדעת     ג. בהכרח נכון     ד. </a:t>
            </a:r>
            <a:r>
              <a:rPr lang="he-IL" sz="3000" dirty="0">
                <a:latin typeface="Narkisim" panose="020E0502050101010101" pitchFamily="34" charset="-79"/>
                <a:cs typeface="Narkisim" panose="020E0502050101010101" pitchFamily="34" charset="-79"/>
              </a:rPr>
              <a:t>בהכרח נכון</a:t>
            </a:r>
            <a:endParaRPr lang="en-US" sz="30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360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3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17441</TotalTime>
  <Words>638</Words>
  <Application>Microsoft Office PowerPoint</Application>
  <PresentationFormat>Widescreen</PresentationFormat>
  <Paragraphs>108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Myanmar Text</vt:lpstr>
      <vt:lpstr>Narkisim</vt:lpstr>
      <vt:lpstr>Times New Roman</vt:lpstr>
      <vt:lpstr>Retrospect</vt:lpstr>
      <vt:lpstr>Computation Models   </vt:lpstr>
      <vt:lpstr> Practice session 13  Classification of problems</vt:lpstr>
      <vt:lpstr>סיווג בעיות</vt:lpstr>
      <vt:lpstr>בעיות NP-Complete מוכרות </vt:lpstr>
      <vt:lpstr>תרגיל 1 </vt:lpstr>
      <vt:lpstr>תרגיל 2 </vt:lpstr>
      <vt:lpstr>תרגיל 3 </vt:lpstr>
      <vt:lpstr>תרגיל 4</vt:lpstr>
      <vt:lpstr>תרגיל 5</vt:lpstr>
      <vt:lpstr>תרגיל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988</cp:revision>
  <dcterms:created xsi:type="dcterms:W3CDTF">2015-10-15T14:05:25Z</dcterms:created>
  <dcterms:modified xsi:type="dcterms:W3CDTF">2018-06-14T13:58:23Z</dcterms:modified>
</cp:coreProperties>
</file>