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05" r:id="rId4"/>
    <p:sldId id="310" r:id="rId5"/>
    <p:sldId id="309" r:id="rId6"/>
    <p:sldId id="306" r:id="rId7"/>
    <p:sldId id="307" r:id="rId8"/>
    <p:sldId id="308" r:id="rId9"/>
    <p:sldId id="311" r:id="rId10"/>
    <p:sldId id="315" r:id="rId11"/>
    <p:sldId id="316" r:id="rId12"/>
    <p:sldId id="317" r:id="rId13"/>
    <p:sldId id="313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25-Mar-17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1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343453"/>
                <a:ext cx="9494305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</m:e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מופיעה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לא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sPre>
                            <m:sPrePr>
                              <m:ctrlPr>
                                <a:rPr lang="he-IL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PrePr>
                            <m:sub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′</m:t>
                              </m:r>
                            </m:sup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𝒂</m:t>
                              </m:r>
                            </m:e>
                          </m:sPre>
                          <m:sSup>
                            <m:sSup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′</m:t>
                              </m:r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Narkisim" panose="020E0502050101010101" pitchFamily="34" charset="-79"/>
                                </a:rPr>
                                <m:t> </m:t>
                              </m:r>
                            </m:sup>
                          </m:sSup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המחרוזת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תת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  <a:endParaRPr lang="en-US" sz="36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343453"/>
                <a:ext cx="9494305" cy="5199010"/>
              </a:xfrm>
              <a:blipFill rotWithShape="0"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98" y="2794210"/>
            <a:ext cx="4139543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330574"/>
                <a:ext cx="9494305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𝟐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𝟏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≥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330574"/>
                <a:ext cx="9494305" cy="5199010"/>
              </a:xfrm>
              <a:blipFill rotWithShape="0"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42" y="2614241"/>
            <a:ext cx="3359187" cy="3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006" y="1330574"/>
                <a:ext cx="10895526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</m:e>
                        <m:e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פעמים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𝟑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או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פעמיים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,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אחת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פעם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בדיוק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𝒘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−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מופיעה</m:t>
                          </m:r>
                          <m:r>
                            <a:rPr lang="he-IL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marL="0" indent="0" algn="r" rtl="1">
                  <a:buNone/>
                </a:pPr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  <a:endParaRPr lang="he-IL" sz="43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43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4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4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4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4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006" y="1330574"/>
                <a:ext cx="10895526" cy="5199010"/>
              </a:xfrm>
              <a:blipFill rotWithShape="0">
                <a:blip r:embed="rId2"/>
                <a:stretch>
                  <a:fillRect r="-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8" y="3000271"/>
            <a:ext cx="7251784" cy="32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1374" y="1407848"/>
                <a:ext cx="9494305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𝑳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𝒎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𝒎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%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𝟐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1374" y="1407848"/>
                <a:ext cx="9494305" cy="5199010"/>
              </a:xfrm>
              <a:blipFill rotWithShape="0">
                <a:blip r:embed="rId2"/>
                <a:stretch>
                  <a:fillRect r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2" y="3041104"/>
            <a:ext cx="6560489" cy="33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3031" y="1845734"/>
                <a:ext cx="11758411" cy="4720067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n-US" sz="3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𝐋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זוגי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הוא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sPre>
                        <m:sPrePr>
                          <m:ctrlP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PrePr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 </m:t>
                          </m:r>
                        </m:sub>
                        <m:sup>
                          <m: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′</m:t>
                          </m:r>
                        </m:sup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</m:e>
                      </m:sPre>
                      <m:sSup>
                        <m:sSupPr>
                          <m:ctrlP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  <m:sup>
                          <m:r>
                            <a:rPr lang="he-IL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′</m:t>
                          </m:r>
                        </m:sup>
                      </m:sSup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ב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מופיעה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בהן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הפעמים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מספר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3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3031" y="1845734"/>
                <a:ext cx="11758411" cy="4720067"/>
              </a:xfrm>
              <a:blipFill rotWithShape="0">
                <a:blip r:embed="rId2"/>
                <a:stretch>
                  <a:fillRect r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781" y="2754531"/>
            <a:ext cx="3117384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38" y="1356332"/>
                <a:ext cx="11758411" cy="5199010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</a:pPr>
                <a: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/>
                </a:r>
                <a:br>
                  <a:rPr lang="en-US" sz="3600" b="1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n-US" sz="3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𝐋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𝒂𝒃𝒃𝒂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המחרוזת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תת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את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מכילה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אינה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וגם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זוגי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−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אי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הוא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𝒘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המילה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  <m:r>
                        <a:rPr lang="he-IL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אורך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3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   </m:t>
                      </m:r>
                      <m:r>
                        <a:rPr lang="el-GR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𝜮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Narkisim" panose="020E05020501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𝒂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,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Narkisim" panose="020E0502050101010101" pitchFamily="34" charset="-79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sz="3600" b="1" dirty="0" smtClean="0">
                  <a:solidFill>
                    <a:schemeClr val="tx1"/>
                  </a:solidFill>
                  <a:latin typeface="Narkisim" panose="020E0502050101010101" pitchFamily="34" charset="-79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האם </a:t>
                </a: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L</a:t>
                </a:r>
                <a:r>
                  <a:rPr lang="he-IL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רגולרית?</a:t>
                </a:r>
              </a:p>
              <a:p>
                <a:pPr algn="r" rtl="1">
                  <a:buFont typeface="Arial" panose="020B0604020202020204" pitchFamily="34" charset="0"/>
                  <a:buChar char="•"/>
                </a:pPr>
                <a:endParaRPr lang="he-IL" sz="36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כן, לפי ה-</a:t>
                </a:r>
                <a:r>
                  <a:rPr lang="en-US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DFA</a:t>
                </a:r>
                <a:r>
                  <a:rPr lang="he-IL" sz="36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הבא:</a:t>
                </a:r>
                <a:endParaRPr lang="he-IL" sz="3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38" y="1356332"/>
                <a:ext cx="11758411" cy="5199010"/>
              </a:xfrm>
              <a:blipFill rotWithShape="0">
                <a:blip r:embed="rId2"/>
                <a:stretch>
                  <a:fillRect r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4" y="2879926"/>
            <a:ext cx="7943631" cy="36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2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2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Deterministic </a:t>
            </a:r>
            <a:r>
              <a:rPr lang="en-US" b="1" dirty="0" smtClean="0">
                <a:cs typeface="+mn-cs"/>
              </a:rPr>
              <a:t>Finite Automaton</a:t>
            </a:r>
            <a:endParaRPr lang="en-US" b="1" dirty="0"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730" y="-120853"/>
            <a:ext cx="3134196" cy="41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70953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מודל מתמטי המגדיר שפה רגולרית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7606" y="3503055"/>
            <a:ext cx="3232597" cy="1751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DFA</a:t>
            </a:r>
            <a:endParaRPr lang="en-US" sz="7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53046" y="4378818"/>
            <a:ext cx="17128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92601" y="4378818"/>
            <a:ext cx="17128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7322" y="394793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 smtClean="0"/>
              <a:t>קלט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42163" y="3942911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dirty="0" smtClean="0"/>
              <a:t>פלט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00536" y="4009486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String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9620911" y="3520090"/>
            <a:ext cx="1831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“Accept”</a:t>
            </a:r>
          </a:p>
          <a:p>
            <a:r>
              <a:rPr lang="en-US" altLang="en-US" sz="3600" dirty="0"/>
              <a:t>     or</a:t>
            </a:r>
          </a:p>
          <a:p>
            <a:r>
              <a:rPr lang="en-US" altLang="en-US" sz="3600" dirty="0"/>
              <a:t>“Reject”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25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82" y="2651064"/>
            <a:ext cx="3916417" cy="3505643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31" idx="2"/>
          </p:cNvCxnSpPr>
          <p:nvPr/>
        </p:nvCxnSpPr>
        <p:spPr>
          <a:xfrm>
            <a:off x="2950241" y="3218583"/>
            <a:ext cx="1505518" cy="9721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3" idx="2"/>
          </p:cNvCxnSpPr>
          <p:nvPr/>
        </p:nvCxnSpPr>
        <p:spPr>
          <a:xfrm>
            <a:off x="5451309" y="2440396"/>
            <a:ext cx="241153" cy="11656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620288" y="3889420"/>
            <a:ext cx="614553" cy="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620287" y="5754710"/>
            <a:ext cx="614553" cy="55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6587" y="2387586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התחלתי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400380" y="1978731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מעבר בין מצבים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326140" y="3658587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326140" y="5325710"/>
            <a:ext cx="84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400" dirty="0" smtClean="0"/>
              <a:t>מצב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מקבל</a:t>
            </a:r>
            <a:endParaRPr lang="en-US" sz="2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12079"/>
          <a:stretch/>
        </p:blipFill>
        <p:spPr>
          <a:xfrm>
            <a:off x="250844" y="3678177"/>
            <a:ext cx="2017674" cy="26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3487" y="1429555"/>
            <a:ext cx="4198513" cy="4161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7641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he-IL" dirty="0" smtClean="0"/>
          </a:p>
          <a:p>
            <a:pPr algn="r" rtl="1">
              <a:buNone/>
            </a:pPr>
            <a:r>
              <a:rPr lang="he-IL" sz="2800" b="1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שפות המתקבלות ע"י </a:t>
            </a:r>
            <a:r>
              <a:rPr lang="en-US" sz="2800" b="1" u="sng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endParaRPr lang="he-IL" sz="2800" b="1" u="sng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נסמן את ה-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DFA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ב-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הגדרה: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	השפה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L(M)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מכילה את כל המחרוזות שמתקבלות ע"י האוטומט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</a:t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	{מחרוזות שמביאות את 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M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למצב מקבל}</a:t>
            </a:r>
            <a:r>
              <a:rPr lang="en-US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L(M) = </a:t>
            </a:r>
            <a:endParaRPr lang="en-US" sz="28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7" y="303373"/>
            <a:ext cx="4479699" cy="3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6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25118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המילה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בלבד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68" y="2905118"/>
            <a:ext cx="6194738" cy="33857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8794" y="3026536"/>
            <a:ext cx="18982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77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כל המילים המתחילות במחרוזת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54" y="2930262"/>
            <a:ext cx="6454868" cy="360644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08794" y="3026536"/>
            <a:ext cx="337945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abb,abba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abbbb,abbab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…}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79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אוטומט סופי דטרמיניסטי (</a:t>
            </a:r>
            <a:r>
              <a:rPr lang="en-US" dirty="0" smtClean="0"/>
              <a:t>DFA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 - דוגמא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r" rtl="1">
              <a:buNone/>
            </a:pP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buNone/>
            </a:pPr>
            <a:r>
              <a:rPr lang="he-IL" sz="28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אוטומט המייצג שפה המכילה את כל המילים המסתיימות במחרוזת </a:t>
            </a:r>
            <a:r>
              <a:rPr lang="en-US" sz="2800" dirty="0" err="1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abb</a:t>
            </a:r>
            <a:endParaRPr lang="en-US" sz="2800" dirty="0" smtClean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6" y="2958063"/>
            <a:ext cx="6580788" cy="3538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154" y="2958063"/>
            <a:ext cx="323037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L(M)={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abb,abbabb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,</a:t>
            </a:r>
            <a:b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</a:b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	</a:t>
            </a:r>
            <a:r>
              <a:rPr lang="en-US" sz="2800" dirty="0" err="1" smtClean="0">
                <a:latin typeface="Narkisim" panose="020E0502050101010101" pitchFamily="34" charset="-79"/>
                <a:cs typeface="Narkisim" panose="020E0502050101010101" pitchFamily="34" charset="-79"/>
              </a:rPr>
              <a:t>bbabb,babb</a:t>
            </a:r>
            <a:r>
              <a:rPr lang="en-US" sz="28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…}</a:t>
            </a:r>
            <a:endParaRPr lang="en-US" sz="28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6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שפה משלימה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287" y="2494531"/>
            <a:ext cx="3916417" cy="3505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54251" y="1925170"/>
                <a:ext cx="426206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}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 המילים המתחילות ב-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={b</a:t>
                </a:r>
                <a:endParaRPr lang="en-US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51" y="1925170"/>
                <a:ext cx="426206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7692" r="-2140" b="-282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3793" y="1919976"/>
                <a:ext cx="6519092" cy="472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}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כל המחרוזות המתחילות ב-</a:t>
                </a:r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a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או מחרוזת ריקה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={</a:t>
                </a:r>
                <a:r>
                  <a:rPr lang="he-IL" sz="24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endParaRPr lang="en-US" sz="24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1919976"/>
                <a:ext cx="6519092" cy="472052"/>
              </a:xfrm>
              <a:prstGeom prst="rect">
                <a:avLst/>
              </a:prstGeom>
              <a:blipFill rotWithShape="0">
                <a:blip r:embed="rId4"/>
                <a:stretch>
                  <a:fillRect l="-467" t="-5063" r="-1401" b="-291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997" y="2594771"/>
            <a:ext cx="3804431" cy="34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6687</TotalTime>
  <Words>144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Narkisim</vt:lpstr>
      <vt:lpstr>Times New Roman</vt:lpstr>
      <vt:lpstr>Retrospect</vt:lpstr>
      <vt:lpstr>Computation Models   </vt:lpstr>
      <vt:lpstr> Practice session 2  Deterministic Finite Automaton</vt:lpstr>
      <vt:lpstr>אוטומט סופי דטרמיניסטי (DFA)</vt:lpstr>
      <vt:lpstr>אוטומט סופי דטרמיניסטי (DFA)</vt:lpstr>
      <vt:lpstr>אוטומט סופי דטרמיניסטי (DFA)</vt:lpstr>
      <vt:lpstr>אוטומט סופי דטרמיניסטי (DFA)  - דוגמא</vt:lpstr>
      <vt:lpstr>אוטומט סופי דטרמיניסטי (DFA)  - דוגמא</vt:lpstr>
      <vt:lpstr>אוטומט סופי דטרמיניסטי (DFA)  - דוגמא</vt:lpstr>
      <vt:lpstr>שפה משלימה</vt:lpstr>
      <vt:lpstr>תרגיל 1</vt:lpstr>
      <vt:lpstr>תרגיל 2</vt:lpstr>
      <vt:lpstr>תרגיל 3</vt:lpstr>
      <vt:lpstr>תרגיל 4</vt:lpstr>
      <vt:lpstr>תרגיל 5</vt:lpstr>
      <vt:lpstr>תרגיל 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111</cp:revision>
  <dcterms:created xsi:type="dcterms:W3CDTF">2015-10-15T14:05:25Z</dcterms:created>
  <dcterms:modified xsi:type="dcterms:W3CDTF">2017-03-25T11:49:50Z</dcterms:modified>
</cp:coreProperties>
</file>