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7"/>
  </p:notesMasterIdLst>
  <p:sldIdLst>
    <p:sldId id="256" r:id="rId2"/>
    <p:sldId id="303" r:id="rId3"/>
    <p:sldId id="310" r:id="rId4"/>
    <p:sldId id="321" r:id="rId5"/>
    <p:sldId id="306" r:id="rId6"/>
    <p:sldId id="322" r:id="rId7"/>
    <p:sldId id="323" r:id="rId8"/>
    <p:sldId id="324" r:id="rId9"/>
    <p:sldId id="325" r:id="rId10"/>
    <p:sldId id="315" r:id="rId11"/>
    <p:sldId id="327" r:id="rId12"/>
    <p:sldId id="328" r:id="rId13"/>
    <p:sldId id="329" r:id="rId14"/>
    <p:sldId id="359" r:id="rId15"/>
    <p:sldId id="360" r:id="rId16"/>
    <p:sldId id="361" r:id="rId17"/>
    <p:sldId id="331" r:id="rId18"/>
    <p:sldId id="362" r:id="rId19"/>
    <p:sldId id="363" r:id="rId20"/>
    <p:sldId id="364" r:id="rId21"/>
    <p:sldId id="339" r:id="rId22"/>
    <p:sldId id="340" r:id="rId23"/>
    <p:sldId id="342" r:id="rId24"/>
    <p:sldId id="365" r:id="rId25"/>
    <p:sldId id="344" r:id="rId26"/>
    <p:sldId id="381" r:id="rId27"/>
    <p:sldId id="345" r:id="rId28"/>
    <p:sldId id="346" r:id="rId29"/>
    <p:sldId id="347" r:id="rId30"/>
    <p:sldId id="356" r:id="rId31"/>
    <p:sldId id="366" r:id="rId32"/>
    <p:sldId id="377" r:id="rId33"/>
    <p:sldId id="358" r:id="rId34"/>
    <p:sldId id="376" r:id="rId35"/>
    <p:sldId id="378" r:id="rId36"/>
    <p:sldId id="379" r:id="rId37"/>
    <p:sldId id="380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4" autoAdjust="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9AD2-E03F-4F93-84DC-146980F2DB4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D8168-FD7C-437F-9299-A52E6DF1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D8168-FD7C-437F-9299-A52E6DF17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2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D8168-FD7C-437F-9299-A52E6DF17B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NFA</a:t>
            </a:r>
            <a:r>
              <a:rPr lang="he-IL" dirty="0" smtClean="0"/>
              <a:t> שקול ל-</a:t>
            </a:r>
            <a:r>
              <a:rPr lang="en-US" dirty="0" smtClean="0"/>
              <a:t>DFA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1561"/>
              </a:xfrm>
            </p:spPr>
            <p:txBody>
              <a:bodyPr>
                <a:normAutofit/>
              </a:bodyPr>
              <a:lstStyle/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1: 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𝐷𝐹𝐴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⊆ 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𝑁𝐹𝐴</m:t>
                    </m:r>
                  </m:oMath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הוכחה: כל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הוא גם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</a:p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שפה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המתקבלת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תתקבל גם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1561"/>
              </a:xfrm>
              <a:blipFill rotWithShape="0">
                <a:blip r:embed="rId2"/>
                <a:stretch>
                  <a:fillRect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9" y="3889421"/>
            <a:ext cx="2417874" cy="24178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190963" y="3889421"/>
            <a:ext cx="12879" cy="952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NFA</a:t>
            </a:r>
            <a:r>
              <a:rPr lang="he-IL" dirty="0" smtClean="0"/>
              <a:t> שקול ל-</a:t>
            </a:r>
            <a:r>
              <a:rPr lang="en-US" dirty="0" smtClean="0"/>
              <a:t>DFA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61561"/>
              </a:xfrm>
            </p:spPr>
            <p:txBody>
              <a:bodyPr>
                <a:normAutofit/>
              </a:bodyPr>
              <a:lstStyle/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</a:t>
                </a:r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</a:t>
                </a: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N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𝐹𝐴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⊆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𝐷𝐹𝐴</m:t>
                    </m:r>
                  </m:oMath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הוכחה: כל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להמרה ל-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שקול</a:t>
                </a: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שפה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המתקבלת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תתקבל גם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61561"/>
              </a:xfrm>
              <a:blipFill>
                <a:blip r:embed="rId2"/>
                <a:stretch>
                  <a:fillRect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9" y="3889421"/>
            <a:ext cx="2417874" cy="24178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190963" y="3889421"/>
            <a:ext cx="12879" cy="952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33" y="2374085"/>
            <a:ext cx="3735165" cy="28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3362581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1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צרו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מצב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חדש, מצב "זבל"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והעבירו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קשתות אליו כך שתהיה לפחות קשת אחת לכל אות מכל מצב</a:t>
            </a:r>
            <a:endParaRPr lang="en-US" sz="32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820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0994" y="2573768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3508276" cy="27026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20" y="3047829"/>
            <a:ext cx="5487396" cy="34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2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צרו מצב 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q0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חדש </a:t>
            </a:r>
            <a:b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ל-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המשלב את כל המצבים ההתחלתיים של 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ה-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77" y="4338225"/>
            <a:ext cx="1518561" cy="797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5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5" y="3482589"/>
            <a:ext cx="2642500" cy="2545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977" y="4338225"/>
            <a:ext cx="1518561" cy="7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12140" y="3460326"/>
            <a:ext cx="3998327" cy="2586914"/>
            <a:chOff x="2112140" y="3460326"/>
            <a:chExt cx="3998327" cy="25869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140" y="3460326"/>
              <a:ext cx="3998327" cy="258691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135" y="3501994"/>
              <a:ext cx="883024" cy="728709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960" y="3473064"/>
            <a:ext cx="2685640" cy="25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121665" y="3450801"/>
            <a:ext cx="3998327" cy="2586914"/>
            <a:chOff x="2112140" y="3460326"/>
            <a:chExt cx="3998327" cy="258691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140" y="3460326"/>
              <a:ext cx="3998327" cy="258691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135" y="3501994"/>
              <a:ext cx="883024" cy="72870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29100" y="3448098"/>
            <a:ext cx="3981368" cy="3005265"/>
            <a:chOff x="2129100" y="3448098"/>
            <a:chExt cx="3981368" cy="30052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00" y="3448098"/>
              <a:ext cx="3981368" cy="30052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135" y="3501994"/>
              <a:ext cx="883024" cy="72870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18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68" y="3294676"/>
            <a:ext cx="4428687" cy="3163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129100" y="3448098"/>
            <a:ext cx="3981368" cy="3005265"/>
            <a:chOff x="2129100" y="3448098"/>
            <a:chExt cx="3981368" cy="300526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00" y="3448098"/>
              <a:ext cx="3981368" cy="300526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9135" y="3501994"/>
              <a:ext cx="883024" cy="72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83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93" y="3309272"/>
            <a:ext cx="4387051" cy="3133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המשכו להמיר מצבים עד אשר לא נותרו מצבים להמרה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78" y="3309272"/>
            <a:ext cx="4387051" cy="3133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3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Non-Deterministic </a:t>
            </a:r>
            <a:r>
              <a:rPr lang="en-US" b="1" dirty="0" smtClean="0">
                <a:cs typeface="+mn-cs"/>
              </a:rPr>
              <a:t>Finite Automaton</a:t>
            </a:r>
            <a:endParaRPr lang="en-US" b="1" dirty="0"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850" y="0"/>
            <a:ext cx="2996898" cy="40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78" y="3309272"/>
            <a:ext cx="4387051" cy="3133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DFA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1713" y="1827604"/>
            <a:ext cx="4213967" cy="296333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32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4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קבעו מצבים מקבלים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247" y="1506828"/>
            <a:ext cx="5731098" cy="320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4785" y="2945635"/>
            <a:ext cx="12878" cy="56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0"/>
            <a:ext cx="5162342" cy="324653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148978" y="3309272"/>
            <a:ext cx="4387051" cy="3133608"/>
            <a:chOff x="2148978" y="3309272"/>
            <a:chExt cx="4387051" cy="31336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8978" y="3309272"/>
              <a:ext cx="4387051" cy="313360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062" y="3507206"/>
              <a:ext cx="750677" cy="69970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3692" y="3523984"/>
              <a:ext cx="750677" cy="69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58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NFA</a:t>
            </a:r>
            <a:r>
              <a:rPr lang="he-IL" dirty="0" smtClean="0"/>
              <a:t> שקול לביטוי רגולרי (</a:t>
            </a:r>
            <a:r>
              <a:rPr lang="en-US" dirty="0" smtClean="0"/>
              <a:t>RE</a:t>
            </a:r>
            <a:r>
              <a:rPr lang="he-IL" dirty="0" smtClean="0"/>
              <a:t>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1561"/>
              </a:xfrm>
            </p:spPr>
            <p:txBody>
              <a:bodyPr>
                <a:normAutofit/>
              </a:bodyPr>
              <a:lstStyle/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1: 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𝑅𝐸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⊆ 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𝑁𝐹𝐴</m:t>
                    </m:r>
                  </m:oMath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הוכחה: כל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RE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להמרה ל-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</a:p>
              <a:p>
                <a:pPr algn="r" rtl="1"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שפה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המתקבלת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b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תתקבל גם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1561"/>
              </a:xfrm>
              <a:blipFill rotWithShape="0">
                <a:blip r:embed="rId2"/>
                <a:stretch>
                  <a:fillRect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852"/>
            <a:ext cx="2417874" cy="24178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065606" y="3889421"/>
            <a:ext cx="12879" cy="952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03583" y="1845733"/>
                <a:ext cx="5171016" cy="446156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buFont typeface="Calibri" panose="020F0502020204030204" pitchFamily="34" charset="0"/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</a:t>
                </a:r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</a:t>
                </a: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14:m>
                  <m:oMath xmlns:m="http://schemas.openxmlformats.org/officeDocument/2006/math"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𝑁𝐹𝐴</m:t>
                    </m:r>
                    <m:r>
                      <a:rPr lang="en-US" sz="28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⊆ </m:t>
                    </m:r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𝑅𝐸</m:t>
                    </m:r>
                  </m:oMath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Calibri" panose="020F0502020204030204" pitchFamily="34" charset="0"/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הוכחה: כל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NFA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להמרה ל-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</a:t>
                </a:r>
              </a:p>
              <a:p>
                <a:pPr algn="r" rtl="1">
                  <a:buFont typeface="Calibri" panose="020F0502020204030204" pitchFamily="34" charset="0"/>
                  <a:buNone/>
                </a:pP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Font typeface="Calibri" panose="020F0502020204030204" pitchFamily="34" charset="0"/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שפה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המתקבלת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תתקבל גם ע"י ה-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</a:t>
                </a:r>
                <a:endParaRPr lang="en-US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3" y="1845733"/>
                <a:ext cx="5171016" cy="4461561"/>
              </a:xfrm>
              <a:prstGeom prst="rect">
                <a:avLst/>
              </a:prstGeom>
              <a:blipFill rotWithShape="0">
                <a:blip r:embed="rId4"/>
                <a:stretch>
                  <a:fillRect r="-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612337" y="3889420"/>
            <a:ext cx="12879" cy="952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21" y="2443198"/>
            <a:ext cx="3942382" cy="37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1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צרו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מצב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חדש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והעברו קשת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sz="3200" dirty="0" smtClean="0"/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ממנו למצב ההתחלתי המקורי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 rotWithShape="0">
                <a:blip r:embed="rId2"/>
                <a:stretch>
                  <a:fillRect t="-434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167780" y="4185094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2" y="2483614"/>
            <a:ext cx="3568842" cy="3402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75" y="2483614"/>
            <a:ext cx="4394205" cy="336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41945" y="4117982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2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צרו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מצב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חדש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והעברו קשתות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sz="3200" dirty="0" smtClean="0"/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מכל המצבים המקבלים אליו</a:t>
                </a:r>
                <a:endParaRPr lang="en-US" sz="320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434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5" y="2711330"/>
            <a:ext cx="4394205" cy="33671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14" y="2539743"/>
            <a:ext cx="5064193" cy="34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10" y="1866241"/>
            <a:ext cx="11498907" cy="33625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3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עבור כל שני מצבים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i,j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אם עוברת יותר מקשת אחת בניהם, אחדו את הקשתות עם סימן +</a:t>
            </a:r>
            <a:endParaRPr lang="en-US" sz="2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5" y="2715912"/>
            <a:ext cx="5064193" cy="346982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5041945" y="4117982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99" y="2799802"/>
            <a:ext cx="5135609" cy="35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אחר עד אשר יישארו רק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הנוסחא: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2717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200" y="2273110"/>
            <a:ext cx="2540964" cy="42989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52063" y="2956494"/>
            <a:ext cx="9524999" cy="3209925"/>
          </a:xfrm>
          <a:prstGeom prst="roundRect">
            <a:avLst>
              <a:gd name="adj" fmla="val 5697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03606" y="2923114"/>
            <a:ext cx="1311289" cy="5767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Calibri" panose="020F0502020204030204" pitchFamily="34" charset="0"/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דוגמא:</a:t>
            </a:r>
            <a:endParaRPr lang="he-IL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126" y="3781891"/>
            <a:ext cx="3872218" cy="17004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794387" y="4623838"/>
            <a:ext cx="506999" cy="82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764" y="4273833"/>
            <a:ext cx="4179131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אחר עד אשר יישארו רק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הנוסחא: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2717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176169" y="4554210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93" y="3051472"/>
            <a:ext cx="4934555" cy="27128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7" y="2959193"/>
            <a:ext cx="5135609" cy="35691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00" y="2273110"/>
            <a:ext cx="2540964" cy="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אחר עד אשר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יישארו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רק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הנוסחא: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r" rtl="1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2717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176169" y="4554210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4" y="3303142"/>
            <a:ext cx="4934555" cy="27128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896" y="2982387"/>
            <a:ext cx="4977039" cy="3354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00" y="2273110"/>
            <a:ext cx="2540964" cy="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2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NFA</a:t>
            </a:r>
            <a:r>
              <a:rPr lang="he-IL" dirty="0" smtClean="0"/>
              <a:t> ל-</a:t>
            </a:r>
            <a:r>
              <a:rPr lang="en-US" dirty="0" smtClean="0"/>
              <a:t>RE</a:t>
            </a:r>
            <a:r>
              <a:rPr lang="he-IL" dirty="0" smtClean="0"/>
              <a:t> שקול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אחר עד אשר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יישארו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רק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הנוסחא: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IL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r" rtl="1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10" y="1866241"/>
                <a:ext cx="11498907" cy="3362581"/>
              </a:xfrm>
              <a:blipFill>
                <a:blip r:embed="rId2"/>
                <a:stretch>
                  <a:fillRect t="-2717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176169" y="4554210"/>
            <a:ext cx="1215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0" y="3066277"/>
            <a:ext cx="4977039" cy="3354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762" y="4455279"/>
            <a:ext cx="5482235" cy="773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00" y="2273110"/>
            <a:ext cx="2540964" cy="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6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82" y="2651064"/>
            <a:ext cx="3916417" cy="35056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31" idx="2"/>
          </p:cNvCxnSpPr>
          <p:nvPr/>
        </p:nvCxnSpPr>
        <p:spPr>
          <a:xfrm>
            <a:off x="2950241" y="3218583"/>
            <a:ext cx="1505518" cy="972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3" idx="2"/>
          </p:cNvCxnSpPr>
          <p:nvPr/>
        </p:nvCxnSpPr>
        <p:spPr>
          <a:xfrm>
            <a:off x="5451309" y="2440396"/>
            <a:ext cx="241153" cy="1165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620288" y="3889420"/>
            <a:ext cx="614553" cy="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620287" y="5754710"/>
            <a:ext cx="614553" cy="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6587" y="2387586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התחלתי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400380" y="1978731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מעבר בין מצבים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326140" y="3658587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326140" y="5325710"/>
            <a:ext cx="84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מקבל</a:t>
            </a:r>
            <a:endParaRPr lang="en-US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r="12079"/>
          <a:stretch/>
        </p:blipFill>
        <p:spPr>
          <a:xfrm>
            <a:off x="250844" y="3678177"/>
            <a:ext cx="2017674" cy="26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 RE</a:t>
            </a:r>
            <a:r>
              <a:rPr lang="he-IL" dirty="0" smtClean="0"/>
              <a:t>ל-</a:t>
            </a:r>
            <a:r>
              <a:rPr lang="en-US" dirty="0" smtClean="0"/>
              <a:t> NFA</a:t>
            </a:r>
            <a:r>
              <a:rPr lang="he-IL" dirty="0" smtClean="0"/>
              <a:t>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10" y="1866241"/>
            <a:ext cx="11498907" cy="33625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רשמו את 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על 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הפשוט ביותר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37" y="3808604"/>
            <a:ext cx="4459731" cy="9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434" y="286603"/>
            <a:ext cx="5141246" cy="1450757"/>
          </a:xfrm>
        </p:spPr>
        <p:txBody>
          <a:bodyPr/>
          <a:lstStyle/>
          <a:p>
            <a:pPr algn="r" rtl="1"/>
            <a:r>
              <a:rPr lang="he-IL" dirty="0" smtClean="0"/>
              <a:t>המרת </a:t>
            </a:r>
            <a:r>
              <a:rPr lang="en-US" dirty="0" smtClean="0"/>
              <a:t> RE</a:t>
            </a:r>
            <a:r>
              <a:rPr lang="he-IL" dirty="0" smtClean="0"/>
              <a:t>ל-</a:t>
            </a:r>
            <a:r>
              <a:rPr lang="en-US" dirty="0" smtClean="0"/>
              <a:t> NFA</a:t>
            </a:r>
            <a:r>
              <a:rPr lang="he-IL" dirty="0" smtClean="0"/>
              <a:t>שקול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10" y="1866241"/>
            <a:ext cx="11498907" cy="33625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2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בצעו את החוקים הבאים עד שה-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מושלם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70" y="3000967"/>
            <a:ext cx="2822286" cy="2630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62" y="2943832"/>
            <a:ext cx="3689058" cy="2557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924" y="2859942"/>
            <a:ext cx="3769943" cy="31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46" y="3001399"/>
            <a:ext cx="4217068" cy="16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10937" y="4212354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514045" y="3501857"/>
                <a:ext cx="3694436" cy="144004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Font typeface="Calibri" panose="020F0502020204030204" pitchFamily="34" charset="0"/>
                  <a:buNone/>
                </a:pPr>
                <a:endParaRPr lang="en-US" sz="28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𝒂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𝒃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𝒄</m:t>
                      </m:r>
                      <m:sSup>
                        <m:sSupPr>
                          <m:ctrlP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32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𝒂</m:t>
                              </m:r>
                              <m:r>
                                <a:rPr lang="en-US" sz="32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32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𝒃</m:t>
                      </m:r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5" y="3501857"/>
                <a:ext cx="3694436" cy="1440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02" y="3440513"/>
            <a:ext cx="5417508" cy="123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42393" y="4069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2" y="3271044"/>
            <a:ext cx="5417508" cy="1230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20" y="3094965"/>
            <a:ext cx="5311785" cy="17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3818" y="4069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5" y="3094965"/>
            <a:ext cx="5311785" cy="1790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83" y="3162360"/>
            <a:ext cx="5474118" cy="30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3818" y="4069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0" y="2971860"/>
            <a:ext cx="5474118" cy="3068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08" y="2971860"/>
            <a:ext cx="5531268" cy="3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/>
              <a:t>1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5"/>
            <a:ext cx="10923859" cy="146218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RE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3818" y="4069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0" y="2981385"/>
            <a:ext cx="5531268" cy="31003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39" y="3566139"/>
            <a:ext cx="5606286" cy="26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6074" y="1224558"/>
            <a:ext cx="9249606" cy="534068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36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360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60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את ה-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36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he-IL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צרו מצב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חדש, מצב "זבל"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והעברו </a:t>
            </a:r>
            <a:b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קשתות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כך שתהיה לפחות קשת אחת לכל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אות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he-IL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צרו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מצב </a:t>
            </a:r>
            <a:r>
              <a:rPr lang="en-US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q0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חדש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ל-</a:t>
            </a:r>
            <a:r>
              <a:rPr lang="en-US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המשלב את כל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המצבים ההתחלתיים של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r>
              <a:rPr lang="he-IL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המשכו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להמיר מצבים עד אשר לא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נותרו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מצבים להמרה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r>
              <a:rPr lang="he-IL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שלב </a:t>
            </a:r>
            <a:r>
              <a:rPr lang="en-US" sz="2800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4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קבעו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מצבים מקבלים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he-IL" sz="36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endParaRPr lang="he-IL" sz="3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8" y="2656888"/>
            <a:ext cx="4097753" cy="36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628068" y="1330574"/>
            <a:ext cx="5527611" cy="150277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36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endParaRPr lang="he-IL" sz="36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endParaRPr lang="he-IL" sz="3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14222" y="4462613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8" y="2656888"/>
            <a:ext cx="4097753" cy="3684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43" y="2564347"/>
            <a:ext cx="6003585" cy="386965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לא דטרמיניסטי (</a:t>
            </a:r>
            <a:r>
              <a:rPr lang="en-US" dirty="0" smtClean="0"/>
              <a:t>NFA</a:t>
            </a:r>
            <a:r>
              <a:rPr lang="he-IL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53808" y="1150268"/>
                <a:ext cx="9494305" cy="519901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כל קודקוד יוצאות 0 או יותר קשתות</a:t>
                </a: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	(ב-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מספר הקשתות היוצאות מקודקוד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he-IL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𝛴</m:t>
                        </m:r>
                      </m:e>
                    </m:d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אות יכולה לצאת מקודקוד על גבי יותר מקשת אחת</a:t>
                </a: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(ב-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אין כפילויות של אות על מספר קשתות)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למדא (</a:t>
                </a:r>
                <a14:m>
                  <m:oMath xmlns:m="http://schemas.openxmlformats.org/officeDocument/2006/math">
                    <m:r>
                      <a:rPr lang="he-IL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𝜆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): תנועה באוטומט ללא אות</a:t>
                </a: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(ב-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DFA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ea typeface="Cambria Math" panose="02040503050406030204" pitchFamily="18" charset="0"/>
                    <a:cs typeface="Narkisim" panose="020E0502050101010101" pitchFamily="34" charset="-79"/>
                  </a:rPr>
                  <a:t> תנועה באמצעות אות בלבד)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3808" y="1150268"/>
                <a:ext cx="9494305" cy="5199010"/>
              </a:xfrm>
              <a:blipFill rotWithShape="0">
                <a:blip r:embed="rId2"/>
                <a:stretch>
                  <a:fillRect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1378" y="1965731"/>
                <a:ext cx="19634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e-IL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𝛴</m:t>
                    </m:r>
                  </m:oMath>
                </a14:m>
                <a:r>
                  <a:rPr lang="en-US" sz="4000" dirty="0" smtClean="0"/>
                  <a:t> = {</a:t>
                </a:r>
                <a:r>
                  <a:rPr lang="en-US" sz="4000" dirty="0" err="1" smtClean="0"/>
                  <a:t>a,b</a:t>
                </a:r>
                <a:r>
                  <a:rPr lang="en-US" sz="4000" dirty="0" smtClean="0"/>
                  <a:t>}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8" y="1965731"/>
                <a:ext cx="1963486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5385" r="-10248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1" y="3070879"/>
            <a:ext cx="3359187" cy="2999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48" y="3070879"/>
            <a:ext cx="2432515" cy="2999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6" y="3349563"/>
            <a:ext cx="2017951" cy="1932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9566" y="3335007"/>
            <a:ext cx="1213209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628068" y="1330574"/>
            <a:ext cx="5527611" cy="150277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36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3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endParaRPr lang="he-IL" sz="36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0" indent="0" algn="r" rtl="1">
              <a:buNone/>
            </a:pPr>
            <a:endParaRPr lang="he-IL" sz="3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78750" y="433347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6" y="2310004"/>
            <a:ext cx="4518737" cy="4261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85" y="2655491"/>
            <a:ext cx="5206631" cy="335597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/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3491" y="1440044"/>
                <a:ext cx="10923859" cy="5173257"/>
              </a:xfrm>
            </p:spPr>
            <p:txBody>
              <a:bodyPr>
                <a:noAutofit/>
              </a:bodyPr>
              <a:lstStyle/>
              <a:p>
                <a:pPr marL="0" indent="0" algn="r" rtl="1">
                  <a:buNone/>
                </a:pPr>
                <a:endParaRPr lang="en-US" sz="28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המרו את ה-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NFA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 ל-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(ביטול הקודקודים על פי מספריהם)</a:t>
                </a:r>
              </a:p>
              <a:p>
                <a:pPr marL="0" indent="0" algn="r" rtl="1">
                  <a:buNone/>
                </a:pP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1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צרו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מצב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חדש </a:t>
                </a: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והעברו קשת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sz="2800" dirty="0"/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ממנו למצב ההתחלתי המקורי</a:t>
                </a:r>
                <a:endParaRPr lang="en-US" sz="2800" dirty="0"/>
              </a:p>
              <a:p>
                <a:pPr marL="0" indent="0" algn="r" rtl="1">
                  <a:buNone/>
                </a:pP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2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צרו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מצב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חדש </a:t>
                </a: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והעברו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קשתות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e-IL" sz="2800" dirty="0"/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מכל המצבים המקבלים אליו</a:t>
                </a:r>
                <a:endParaRPr lang="en-US" sz="2800" dirty="0"/>
              </a:p>
              <a:p>
                <a:pPr marL="0" indent="0" algn="r" rtl="1">
                  <a:buNone/>
                </a:pP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3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עבור כל שני מצבים </a:t>
                </a:r>
                <a:r>
                  <a:rPr lang="en-US" sz="28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i,j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אם עוברת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יותר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מקשת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אחת בניהם, אחדו את הקשתות עם סימן +</a:t>
                </a:r>
                <a:endParaRPr lang="en-US" sz="2800" dirty="0"/>
              </a:p>
              <a:p>
                <a:pPr marL="0" indent="0" algn="r" rtl="1">
                  <a:buNone/>
                </a:pP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שלב 4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בטלו בכל פעם מצב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k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אחר עד אשר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יישארו רק </a:t>
                </a: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</a:t>
                </a: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F</a:t>
                </a: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בעזרת </a:t>
                </a:r>
                <a:r>
                  <a:rPr lang="he-IL" sz="2800" dirty="0" err="1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הנוסחא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491" y="1440044"/>
                <a:ext cx="10923859" cy="5173257"/>
              </a:xfrm>
              <a:blipFill>
                <a:blip r:embed="rId2"/>
                <a:stretch>
                  <a:fillRect r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9" y="2662063"/>
            <a:ext cx="4277108" cy="302653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3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18152" y="6381751"/>
                <a:ext cx="8006698" cy="4667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rtl="1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𝑛𝑒𝑤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8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8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𝑜𝑙𝑑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2" y="6381751"/>
                <a:ext cx="8006698" cy="466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055" y="6402485"/>
            <a:ext cx="2540964" cy="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6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4"/>
            <a:ext cx="10923859" cy="517325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(ביטול הקודקודים על פי מספריהם)</a:t>
            </a:r>
          </a:p>
          <a:p>
            <a:pPr marL="0" indent="0" algn="r" rtl="1">
              <a:buNone/>
            </a:pP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9" y="2662063"/>
            <a:ext cx="4277108" cy="30265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21927" y="4181508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תמונה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6480" y="2938583"/>
            <a:ext cx="5433595" cy="2542517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3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4"/>
            <a:ext cx="10923859" cy="517325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(ביטול הקודקודים על פי מספריהם)</a:t>
            </a:r>
          </a:p>
          <a:p>
            <a:pPr marL="0" indent="0" algn="r" rtl="1">
              <a:buNone/>
            </a:pP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0795" y="4299601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תמונה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73" y="3028343"/>
            <a:ext cx="5433595" cy="2542517"/>
          </a:xfrm>
          <a:prstGeom prst="rect">
            <a:avLst/>
          </a:prstGeom>
          <a:noFill/>
        </p:spPr>
      </p:pic>
      <p:pic>
        <p:nvPicPr>
          <p:cNvPr id="7" name="תמונה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907" y="3028343"/>
            <a:ext cx="4645592" cy="261534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3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4"/>
            <a:ext cx="10923859" cy="517325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(ביטול הקודקודים על פי מספריהם)</a:t>
            </a:r>
          </a:p>
          <a:p>
            <a:pPr marL="0" indent="0" algn="r" rtl="1">
              <a:buNone/>
            </a:pP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0795" y="4299601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002" y="3071106"/>
            <a:ext cx="5125792" cy="2891813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829" y="3187017"/>
            <a:ext cx="5153521" cy="277590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3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3491" y="1440044"/>
            <a:ext cx="10923859" cy="517325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800" b="1" dirty="0" smtClean="0">
              <a:solidFill>
                <a:schemeClr val="tx1"/>
              </a:solidFill>
              <a:latin typeface="Narkisim" panose="020E0502050101010101" pitchFamily="34" charset="-79"/>
              <a:ea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המרו את ה-</a:t>
            </a:r>
            <a:r>
              <a:rPr lang="en-US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NFA</a:t>
            </a:r>
            <a:r>
              <a:rPr lang="he-IL" sz="32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 ל-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(ביטול הקודקודים על פי מספריהם)</a:t>
            </a:r>
          </a:p>
          <a:p>
            <a:pPr marL="0" indent="0" algn="r" rtl="1">
              <a:buNone/>
            </a:pP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35416" y="4400689"/>
            <a:ext cx="450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5" y="3253055"/>
            <a:ext cx="5153521" cy="2775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20" y="3936957"/>
            <a:ext cx="5827470" cy="72519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dirty="0"/>
              <a:t> </a:t>
            </a:r>
            <a:r>
              <a:rPr lang="en-US" dirty="0" smtClean="0"/>
              <a:t>3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סופי לא דטרמיניסטי (</a:t>
            </a:r>
            <a:r>
              <a:rPr lang="en-US" dirty="0"/>
              <a:t>NFA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5118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המילה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בלבד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794" y="3026536"/>
            <a:ext cx="18982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71" y="4166629"/>
            <a:ext cx="7334124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סופי לא דטרמיניסטי (</a:t>
            </a:r>
            <a:r>
              <a:rPr lang="en-US" dirty="0"/>
              <a:t>NFA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5118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המילים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ו-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בלבד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794" y="3026536"/>
            <a:ext cx="2300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ab,abb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56" y="4218266"/>
            <a:ext cx="7334124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סופי לא דטרמיניסטי (</a:t>
            </a:r>
            <a:r>
              <a:rPr lang="en-US" dirty="0"/>
              <a:t>NFA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5118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המילים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ו-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בלבד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794" y="3026536"/>
            <a:ext cx="2300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ab,abb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90" y="3121884"/>
            <a:ext cx="7334124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13" y="2786060"/>
            <a:ext cx="5960847" cy="3451303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661374" y="1343453"/>
            <a:ext cx="9494305" cy="51990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3600" b="1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בנו </a:t>
            </a:r>
            <a:r>
              <a:rPr lang="en-US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r>
              <a:rPr lang="he-IL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לביטוי הרגולרי הבא: </a:t>
            </a:r>
            <a:r>
              <a:rPr lang="en-US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3600" b="1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a+b</a:t>
            </a:r>
            <a:r>
              <a:rPr lang="en-US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)*</a:t>
            </a:r>
            <a:r>
              <a:rPr lang="en-US" sz="3600" b="1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aa+a</a:t>
            </a:r>
            <a:endParaRPr lang="he-IL" sz="36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59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אוטומט סופי לא דטרמיניסטי (</a:t>
            </a:r>
            <a:r>
              <a:rPr lang="en-US" dirty="0"/>
              <a:t>NFA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667513" y="1343453"/>
            <a:ext cx="8488166" cy="136195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3600" b="1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בנו </a:t>
            </a:r>
            <a:r>
              <a:rPr lang="en-US" sz="3600" b="1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</a:t>
            </a:r>
            <a:r>
              <a:rPr lang="en-US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FA</a:t>
            </a:r>
            <a:r>
              <a:rPr lang="he-IL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לביטוי הרגולרי הבא: </a:t>
            </a:r>
            <a:r>
              <a:rPr lang="en-US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3600" b="1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a+b</a:t>
            </a:r>
            <a:r>
              <a:rPr lang="en-US" sz="3600" b="1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)*</a:t>
            </a:r>
            <a:r>
              <a:rPr lang="en-US" sz="3600" b="1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aa+a</a:t>
            </a:r>
            <a:endParaRPr lang="he-IL" sz="36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3" y="3091262"/>
            <a:ext cx="3095255" cy="922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3" y="4654150"/>
            <a:ext cx="4623804" cy="167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468" y="2562571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a</a:t>
            </a:r>
            <a:endParaRPr lang="en-US" sz="2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529" y="4200981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(</a:t>
            </a:r>
            <a:r>
              <a:rPr lang="en-US" sz="2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a+b</a:t>
            </a: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)*aa</a:t>
            </a:r>
            <a:endParaRPr lang="en-US" sz="2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63" y="3198842"/>
            <a:ext cx="6216565" cy="29106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4875" y="2705408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a+b</a:t>
            </a: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)*</a:t>
            </a:r>
            <a:r>
              <a:rPr lang="en-US" sz="2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aa+a</a:t>
            </a:r>
            <a:endParaRPr lang="en-US" sz="2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13668" y="4200981"/>
            <a:ext cx="81136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11905</TotalTime>
  <Words>700</Words>
  <Application>Microsoft Office PowerPoint</Application>
  <PresentationFormat>Widescreen</PresentationFormat>
  <Paragraphs>158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 Models   </vt:lpstr>
      <vt:lpstr> Practice session 3  Non-Deterministic Finite Automaton</vt:lpstr>
      <vt:lpstr>אוטומט סופי דטרמיניסטי (DFA)</vt:lpstr>
      <vt:lpstr>אוטומט סופי לא דטרמיניסטי (NFA)</vt:lpstr>
      <vt:lpstr>אוטומט סופי לא דטרמיניסטי (NFA) - דוגמא</vt:lpstr>
      <vt:lpstr>אוטומט סופי לא דטרמיניסטי (NFA) - דוגמא</vt:lpstr>
      <vt:lpstr>אוטומט סופי לא דטרמיניסטי (NFA) - דוגמא</vt:lpstr>
      <vt:lpstr>אוטומט סופי דטרמיניסטי (DFA)</vt:lpstr>
      <vt:lpstr>אוטומט סופי לא דטרמיניסטי (NFA)</vt:lpstr>
      <vt:lpstr>NFA שקול ל-DFA</vt:lpstr>
      <vt:lpstr>NFA שקול ל-DFA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המרת NFA ל-DFA שקול</vt:lpstr>
      <vt:lpstr>NFA שקול לביטוי רגולרי (RE)</vt:lpstr>
      <vt:lpstr>המרת NFA ל-RE שקול</vt:lpstr>
      <vt:lpstr>המרת NFA ל-RE שקול</vt:lpstr>
      <vt:lpstr>המרת NFA ל-RE שקול</vt:lpstr>
      <vt:lpstr>המרת NFA ל-RE שקול</vt:lpstr>
      <vt:lpstr>המרת NFA ל-RE שקול</vt:lpstr>
      <vt:lpstr>המרת NFA ל-RE שקול</vt:lpstr>
      <vt:lpstr>המרת NFA ל-RE שקול</vt:lpstr>
      <vt:lpstr>המרת NFA ל-RE שקול</vt:lpstr>
      <vt:lpstr>המרת  REל- NFAשקול</vt:lpstr>
      <vt:lpstr>המרת  REל- NFAשקול</vt:lpstr>
      <vt:lpstr>תרגיל 1</vt:lpstr>
      <vt:lpstr>תרגיל 1</vt:lpstr>
      <vt:lpstr>תרגיל 1</vt:lpstr>
      <vt:lpstr>תרגיל 1</vt:lpstr>
      <vt:lpstr>תרגיל 1</vt:lpstr>
      <vt:lpstr>תרגיל 1</vt:lpstr>
      <vt:lpstr>תרגיל 2</vt:lpstr>
      <vt:lpstr>תרגיל 2</vt:lpstr>
      <vt:lpstr>תרגיל 2</vt:lpstr>
      <vt:lpstr>תרגיל 3</vt:lpstr>
      <vt:lpstr>תרגיל 3</vt:lpstr>
      <vt:lpstr>תרגיל 3</vt:lpstr>
      <vt:lpstr>תרגיל 3</vt:lpstr>
      <vt:lpstr>תרגיל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268</cp:revision>
  <dcterms:created xsi:type="dcterms:W3CDTF">2015-10-15T14:05:25Z</dcterms:created>
  <dcterms:modified xsi:type="dcterms:W3CDTF">2018-03-24T12:00:26Z</dcterms:modified>
</cp:coreProperties>
</file>