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10" r:id="rId4"/>
    <p:sldId id="321" r:id="rId5"/>
    <p:sldId id="359" r:id="rId6"/>
    <p:sldId id="360" r:id="rId7"/>
    <p:sldId id="369" r:id="rId8"/>
    <p:sldId id="361" r:id="rId9"/>
    <p:sldId id="362" r:id="rId10"/>
    <p:sldId id="363" r:id="rId11"/>
    <p:sldId id="366" r:id="rId12"/>
    <p:sldId id="368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3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 smtClean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 smtClean="0">
                    <a:solidFill>
                      <a:schemeClr val="tx1"/>
                    </a:solidFill>
                  </a:rPr>
                  <a:t> </a:t>
                </a:r>
                <a:r>
                  <a:rPr lang="he-IL" sz="4500" dirty="0">
                    <a:solidFill>
                      <a:schemeClr val="tx1"/>
                    </a:solidFill>
                  </a:rPr>
                  <a:t>-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רגולרית?</a:t>
                </a:r>
                <a:endParaRPr lang="en-US" sz="45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76200" y="1885249"/>
                <a:ext cx="11568881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r>
                      <a:rPr lang="en-US" sz="27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:r>
                  <a:rPr lang="en-US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885249"/>
                <a:ext cx="11568881" cy="4682975"/>
              </a:xfrm>
              <a:prstGeom prst="rect">
                <a:avLst/>
              </a:prstGeom>
              <a:blipFill>
                <a:blip r:embed="rId3"/>
                <a:stretch>
                  <a:fillRect l="-949" t="-1693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90525" y="4632259"/>
                <a:ext cx="6525189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" y="4632259"/>
                <a:ext cx="6525189" cy="627017"/>
              </a:xfrm>
              <a:prstGeom prst="rect">
                <a:avLst/>
              </a:prstGeom>
              <a:blipFill>
                <a:blip r:embed="rId4"/>
                <a:stretch>
                  <a:fillRect t="-13592" r="-3178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>
                    <a:solidFill>
                      <a:schemeClr val="tx1"/>
                    </a:solidFill>
                  </a:rPr>
                  <a:t>2</a:t>
                </a:r>
                <a:r>
                  <a:rPr lang="he-IL" sz="4500" dirty="0">
                    <a:solidFill>
                      <a:schemeClr val="tx1"/>
                    </a:solidFill>
                  </a:rPr>
                  <a:t> -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?</a:t>
                </a:r>
                <a:endParaRPr lang="en-US" sz="4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85725" y="1885249"/>
                <a:ext cx="11559356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  <a:endParaRPr lang="en-US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7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האם ניתן לבחור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אחר שיביא לסתירה?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1885249"/>
                <a:ext cx="11559356" cy="4682975"/>
              </a:xfrm>
              <a:prstGeom prst="rect">
                <a:avLst/>
              </a:prstGeom>
              <a:blipFill>
                <a:blip r:embed="rId3"/>
                <a:stretch>
                  <a:fillRect t="-1693" r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80975" y="4638430"/>
                <a:ext cx="7171549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-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a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4638430"/>
                <a:ext cx="7171549" cy="627017"/>
              </a:xfrm>
              <a:prstGeom prst="rect">
                <a:avLst/>
              </a:prstGeom>
              <a:blipFill>
                <a:blip r:embed="rId4"/>
                <a:stretch>
                  <a:fillRect t="-15534" r="-3231" b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1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>
                    <a:solidFill>
                      <a:schemeClr val="tx1"/>
                    </a:solidFill>
                  </a:rPr>
                  <a:t>2</a:t>
                </a:r>
                <a:r>
                  <a:rPr lang="he-IL" sz="4500" dirty="0">
                    <a:solidFill>
                      <a:schemeClr val="tx1"/>
                    </a:solidFill>
                  </a:rPr>
                  <a:t> - </a:t>
                </a:r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רגולרית?</a:t>
                </a:r>
                <a:endParaRPr lang="en-US" sz="4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he-IL" sz="27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𝟎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7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:r>
                  <a:rPr lang="en-US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  <a:blipFill>
                <a:blip r:embed="rId3"/>
                <a:stretch>
                  <a:fillRect t="-1693" r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761565" y="4638990"/>
                <a:ext cx="5556992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4638990"/>
                <a:ext cx="5556992" cy="627017"/>
              </a:xfrm>
              <a:prstGeom prst="rect">
                <a:avLst/>
              </a:prstGeom>
              <a:blipFill>
                <a:blip r:embed="rId4"/>
                <a:stretch>
                  <a:fillRect t="-13592" r="-3618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7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000" dirty="0" smtClean="0">
                    <a:solidFill>
                      <a:schemeClr val="tx1"/>
                    </a:solidFill>
                  </a:rPr>
                  <a:t>תרגיל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3</a:t>
                </a:r>
                <a:r>
                  <a:rPr lang="he-IL" sz="4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4000" dirty="0" smtClean="0">
                    <a:solidFill>
                      <a:schemeClr val="tx1"/>
                    </a:solidFill>
                  </a:rPr>
                </a:br>
                <a:r>
                  <a:rPr lang="he-IL" sz="4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?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24" r="-212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אותה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7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</a:t>
                </a: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he-IL" sz="2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e-IL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sty m:val="p"/>
                          </m:rPr>
                          <a:rPr lang="en-US" sz="27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7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27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lvl="1"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i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בגלל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שלא מתקיים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2500" dirty="0" smtClean="0">
                  <a:solidFill>
                    <a:schemeClr val="tx1"/>
                  </a:solidFill>
                  <a:latin typeface="Narkisim" panose="020E0502050101010101" pitchFamily="34" charset="-79"/>
                </a:endParaRPr>
              </a:p>
              <a:p>
                <a:pPr lvl="1"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i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בגלל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שלא מתקיים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למת 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הניפוח לא מתקיימת ולכן סתירה להנחה כי </a:t>
                </a:r>
                <a:r>
                  <a:rPr lang="en-US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885249"/>
                <a:ext cx="11378381" cy="4682975"/>
              </a:xfrm>
              <a:prstGeom prst="rect">
                <a:avLst/>
              </a:prstGeom>
              <a:blipFill>
                <a:blip r:embed="rId3"/>
                <a:stretch>
                  <a:fillRect t="-1693" r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66700" y="4129684"/>
                <a:ext cx="6843427" cy="52468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מכיוון ש:</a:t>
                </a:r>
                <a:endParaRPr lang="en-US" sz="27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129684"/>
                <a:ext cx="6843427" cy="524680"/>
              </a:xfrm>
              <a:prstGeom prst="rect">
                <a:avLst/>
              </a:prstGeom>
              <a:blipFill>
                <a:blip r:embed="rId4"/>
                <a:stretch>
                  <a:fillRect t="-14943" r="-3030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0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4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Non-Regular Languages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893" r="13853"/>
          <a:stretch/>
        </p:blipFill>
        <p:spPr>
          <a:xfrm>
            <a:off x="9787944" y="455322"/>
            <a:ext cx="1906073" cy="28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שפות לא רגולריות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לא רגולריות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84136" y="1871482"/>
            <a:ext cx="5218524" cy="627017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 בהינתן שפה רגולרית אינסופית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L</a:t>
            </a:r>
            <a:endParaRPr lang="he-IL" sz="3200" dirty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41669" y="1871482"/>
                <a:ext cx="6126480" cy="75580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קיים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המקבל את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9" y="1871482"/>
                <a:ext cx="6126480" cy="755805"/>
              </a:xfrm>
              <a:prstGeom prst="rect">
                <a:avLst/>
              </a:prstGeom>
              <a:blipFill>
                <a:blip r:embed="rId3"/>
                <a:stretch>
                  <a:fillRect l="-2388" t="-15323" r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684136" y="2757978"/>
                <a:ext cx="5218524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בהינתן מילה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36" y="2757978"/>
                <a:ext cx="5218524" cy="627017"/>
              </a:xfrm>
              <a:prstGeom prst="rect">
                <a:avLst/>
              </a:prstGeom>
              <a:blipFill>
                <a:blip r:embed="rId4"/>
                <a:stretch>
                  <a:fillRect t="-17476" r="-4434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1516" y="2757978"/>
                <a:ext cx="6216633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קיים מסלול על האוטומט המקבל את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" y="2757978"/>
                <a:ext cx="6216633" cy="627017"/>
              </a:xfrm>
              <a:prstGeom prst="rect">
                <a:avLst/>
              </a:prstGeom>
              <a:blipFill>
                <a:blip r:embed="rId5"/>
                <a:stretch>
                  <a:fillRect t="-17476" r="-3824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104" y="3746556"/>
            <a:ext cx="6639119" cy="859611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5949662" y="1316743"/>
            <a:ext cx="229921" cy="4831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738993" y="3192873"/>
                <a:ext cx="707881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</m:oMath>
                  </m:oMathPara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993" y="3192873"/>
                <a:ext cx="707881" cy="6270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9453092" y="4662090"/>
                <a:ext cx="2449567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092" y="4662090"/>
                <a:ext cx="2449567" cy="627017"/>
              </a:xfrm>
              <a:prstGeom prst="rect">
                <a:avLst/>
              </a:prstGeom>
              <a:blipFill>
                <a:blip r:embed="rId8"/>
                <a:stretch>
                  <a:fillRect t="-18447" r="-9701" b="-1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-1428694" y="4713606"/>
                <a:ext cx="1077360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על פי עקרון שובך היונים, קיים מצב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שיחזור על עצמו במסלול של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694" y="4713606"/>
                <a:ext cx="10773608" cy="627017"/>
              </a:xfrm>
              <a:prstGeom prst="rect">
                <a:avLst/>
              </a:prstGeom>
              <a:blipFill>
                <a:blip r:embed="rId9"/>
                <a:stretch>
                  <a:fillRect t="-14563" r="-1868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290293" y="57192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024093" y="5706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8919693" y="57192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433293" y="57192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833093" y="59478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2823693" y="59478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966693" y="59478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5490693" y="593519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6557493" y="59351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18"/>
          <p:cNvSpPr>
            <a:spLocks noChangeArrowheads="1"/>
          </p:cNvSpPr>
          <p:nvPr/>
        </p:nvSpPr>
        <p:spPr bwMode="auto">
          <a:xfrm>
            <a:off x="6481293" y="5289107"/>
            <a:ext cx="299964" cy="3599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5801840" y="5293803"/>
            <a:ext cx="365125" cy="328199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6481293" y="5630399"/>
            <a:ext cx="76200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6035133" y="5628745"/>
            <a:ext cx="115602" cy="129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6051473" y="5207477"/>
            <a:ext cx="468458" cy="109443"/>
          </a:xfrm>
          <a:custGeom>
            <a:avLst/>
            <a:gdLst>
              <a:gd name="T0" fmla="*/ 2147483647 w 864"/>
              <a:gd name="T1" fmla="*/ 826611250 h 328"/>
              <a:gd name="T2" fmla="*/ 1693545000 w 864"/>
              <a:gd name="T3" fmla="*/ 221773750 h 328"/>
              <a:gd name="T4" fmla="*/ 483870000 w 864"/>
              <a:gd name="T5" fmla="*/ 100806250 h 328"/>
              <a:gd name="T6" fmla="*/ 0 w 864"/>
              <a:gd name="T7" fmla="*/ 82661125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28"/>
              <a:gd name="T14" fmla="*/ 864 w 864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8233893" y="59478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74385"/>
              </p:ext>
            </p:extLst>
          </p:nvPr>
        </p:nvGraphicFramePr>
        <p:xfrm>
          <a:off x="6176493" y="5782799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10" imgW="266584" imgH="368140" progId="Equation.3">
                  <p:embed/>
                </p:oleObj>
              </mc:Choice>
              <mc:Fallback>
                <p:oleObj name="Equation" r:id="rId10" imgW="266584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493" y="5782799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576293" y="552207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319493" y="552207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8843493" y="564309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5773487" y="3434008"/>
            <a:ext cx="115921" cy="617649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5479652" y="6460948"/>
                <a:ext cx="707881" cy="284527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</m:oMath>
                  </m:oMathPara>
                </a14:m>
                <a:endParaRPr lang="he-IL" sz="3200" b="1" dirty="0">
                  <a:solidFill>
                    <a:schemeClr val="bg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52" y="6460948"/>
                <a:ext cx="707881" cy="284527"/>
              </a:xfrm>
              <a:prstGeom prst="rect">
                <a:avLst/>
              </a:prstGeom>
              <a:blipFill>
                <a:blip r:embed="rId12"/>
                <a:stretch>
                  <a:fillRect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154548" y="1840392"/>
            <a:ext cx="11760990" cy="542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41669" y="2545891"/>
            <a:ext cx="11760990" cy="2015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41669" y="4604124"/>
            <a:ext cx="11760990" cy="2253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H="1">
            <a:off x="6294551" y="2107847"/>
            <a:ext cx="457200" cy="1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>
            <a:off x="6293907" y="2983795"/>
            <a:ext cx="457200" cy="1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9332035" y="4915263"/>
            <a:ext cx="3233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7" grpId="0" animBg="1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2789566" y="1872371"/>
                <a:ext cx="9203245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ש-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הוא המצב הראשון שחוזר על עצמו, ניתן לסמן: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66" y="1872371"/>
                <a:ext cx="9203245" cy="627017"/>
              </a:xfrm>
              <a:prstGeom prst="rect">
                <a:avLst/>
              </a:prstGeom>
              <a:blipFill rotWithShape="0">
                <a:blip r:embed="rId3"/>
                <a:stretch>
                  <a:fillRect t="-14563" r="-2253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utoShape 68"/>
          <p:cNvSpPr>
            <a:spLocks/>
          </p:cNvSpPr>
          <p:nvPr/>
        </p:nvSpPr>
        <p:spPr bwMode="auto">
          <a:xfrm rot="16200000">
            <a:off x="3669981" y="1264438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7" name="AutoShape 69"/>
          <p:cNvSpPr>
            <a:spLocks/>
          </p:cNvSpPr>
          <p:nvPr/>
        </p:nvSpPr>
        <p:spPr bwMode="auto">
          <a:xfrm rot="16200000">
            <a:off x="7733443" y="172745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AutoShape 70"/>
          <p:cNvSpPr>
            <a:spLocks/>
          </p:cNvSpPr>
          <p:nvPr/>
        </p:nvSpPr>
        <p:spPr bwMode="auto">
          <a:xfrm rot="16200000">
            <a:off x="6127530" y="2427261"/>
            <a:ext cx="190046" cy="9017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2208943" y="34896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5942743" y="34769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8838343" y="34896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3351943" y="348960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1751743" y="371820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2742343" y="37182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3885343" y="37182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409343" y="37055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6476143" y="37055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6399943" y="3059412"/>
            <a:ext cx="299964" cy="3599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5720490" y="3064108"/>
            <a:ext cx="365125" cy="328199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V="1">
            <a:off x="6399943" y="3400704"/>
            <a:ext cx="76200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953783" y="3399050"/>
            <a:ext cx="115602" cy="129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970123" y="2977782"/>
            <a:ext cx="468458" cy="109443"/>
          </a:xfrm>
          <a:custGeom>
            <a:avLst/>
            <a:gdLst>
              <a:gd name="T0" fmla="*/ 2147483647 w 864"/>
              <a:gd name="T1" fmla="*/ 826611250 h 328"/>
              <a:gd name="T2" fmla="*/ 1693545000 w 864"/>
              <a:gd name="T3" fmla="*/ 221773750 h 328"/>
              <a:gd name="T4" fmla="*/ 483870000 w 864"/>
              <a:gd name="T5" fmla="*/ 100806250 h 328"/>
              <a:gd name="T6" fmla="*/ 0 w 864"/>
              <a:gd name="T7" fmla="*/ 826611250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28"/>
              <a:gd name="T14" fmla="*/ 864 w 864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8152543" y="37182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066464"/>
              </p:ext>
            </p:extLst>
          </p:nvPr>
        </p:nvGraphicFramePr>
        <p:xfrm>
          <a:off x="6095143" y="3553104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4" imgW="266584" imgH="368140" progId="Equation.3">
                  <p:embed/>
                </p:oleObj>
              </mc:Choice>
              <mc:Fallback>
                <p:oleObj name="Equation" r:id="rId4" imgW="266584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143" y="3553104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4494943" y="3292379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7238143" y="328341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......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8762143" y="341340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/>
              <p:cNvSpPr txBox="1">
                <a:spLocks/>
              </p:cNvSpPr>
              <p:nvPr/>
            </p:nvSpPr>
            <p:spPr>
              <a:xfrm>
                <a:off x="6004871" y="2277391"/>
                <a:ext cx="468057" cy="5562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𝒚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71" y="2277391"/>
                <a:ext cx="468057" cy="5562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/>
              <p:cNvSpPr txBox="1">
                <a:spLocks/>
              </p:cNvSpPr>
              <p:nvPr/>
            </p:nvSpPr>
            <p:spPr>
              <a:xfrm>
                <a:off x="3651314" y="2249279"/>
                <a:ext cx="468057" cy="5562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𝒙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14" y="2249279"/>
                <a:ext cx="468057" cy="556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2"/>
              <p:cNvSpPr txBox="1">
                <a:spLocks/>
              </p:cNvSpPr>
              <p:nvPr/>
            </p:nvSpPr>
            <p:spPr>
              <a:xfrm>
                <a:off x="7699915" y="2250192"/>
                <a:ext cx="468057" cy="5562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𝒛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915" y="2250192"/>
                <a:ext cx="468057" cy="5562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/>
              <p:cNvSpPr txBox="1">
                <a:spLocks/>
              </p:cNvSpPr>
              <p:nvPr/>
            </p:nvSpPr>
            <p:spPr>
              <a:xfrm>
                <a:off x="2886075" y="4325656"/>
                <a:ext cx="7083679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ו-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ולכן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4325656"/>
                <a:ext cx="7083679" cy="627017"/>
              </a:xfrm>
              <a:prstGeom prst="rect">
                <a:avLst/>
              </a:prstGeom>
              <a:blipFill>
                <a:blip r:embed="rId9"/>
                <a:stretch>
                  <a:fillRect t="-14706" r="-292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ontent Placeholder 2"/>
          <p:cNvSpPr txBox="1">
            <a:spLocks/>
          </p:cNvSpPr>
          <p:nvPr/>
        </p:nvSpPr>
        <p:spPr>
          <a:xfrm>
            <a:off x="10018690" y="4325656"/>
            <a:ext cx="1805622" cy="627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he-IL" sz="2750" dirty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 </a:t>
            </a:r>
            <a:r>
              <a:rPr lang="he-IL" sz="2750" u="sng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נשים לב</a:t>
            </a:r>
            <a:r>
              <a:rPr lang="he-IL" sz="2750" dirty="0" smtClean="0">
                <a:solidFill>
                  <a:schemeClr val="tx1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:</a:t>
            </a:r>
            <a:endParaRPr lang="he-IL" sz="2750" dirty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/>
              <p:cNvSpPr txBox="1">
                <a:spLocks/>
              </p:cNvSpPr>
              <p:nvPr/>
            </p:nvSpPr>
            <p:spPr>
              <a:xfrm>
                <a:off x="7641897" y="5013220"/>
                <a:ext cx="2327857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897" y="5013220"/>
                <a:ext cx="2327857" cy="627017"/>
              </a:xfrm>
              <a:prstGeom prst="rect">
                <a:avLst/>
              </a:prstGeom>
              <a:blipFill rotWithShape="0">
                <a:blip r:embed="rId11"/>
                <a:stretch>
                  <a:fillRect l="-3150" t="-14563" r="-8924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/>
              <p:cNvSpPr txBox="1">
                <a:spLocks/>
              </p:cNvSpPr>
              <p:nvPr/>
            </p:nvSpPr>
            <p:spPr>
              <a:xfrm>
                <a:off x="4816700" y="5013219"/>
                <a:ext cx="258612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𝑥𝑦𝑦𝑧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00" y="5013219"/>
                <a:ext cx="2586128" cy="627017"/>
              </a:xfrm>
              <a:prstGeom prst="rect">
                <a:avLst/>
              </a:prstGeom>
              <a:blipFill rotWithShape="0">
                <a:blip r:embed="rId12"/>
                <a:stretch>
                  <a:fillRect l="-7783" t="-14563" r="-8019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/>
              <p:cNvSpPr txBox="1">
                <a:spLocks/>
              </p:cNvSpPr>
              <p:nvPr/>
            </p:nvSpPr>
            <p:spPr>
              <a:xfrm>
                <a:off x="1751743" y="5013218"/>
                <a:ext cx="282588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𝑥𝑦𝑦𝑦𝑧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43" y="5013218"/>
                <a:ext cx="2825888" cy="627017"/>
              </a:xfrm>
              <a:prstGeom prst="rect">
                <a:avLst/>
              </a:prstGeom>
              <a:blipFill rotWithShape="0">
                <a:blip r:embed="rId13"/>
                <a:stretch>
                  <a:fillRect l="-5388" t="-14563" r="-7328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"/>
              <p:cNvSpPr txBox="1">
                <a:spLocks/>
              </p:cNvSpPr>
              <p:nvPr/>
            </p:nvSpPr>
            <p:spPr>
              <a:xfrm>
                <a:off x="3039414" y="5661765"/>
                <a:ext cx="878489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באופן כללי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: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0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14" y="5661765"/>
                <a:ext cx="8784898" cy="627017"/>
              </a:xfrm>
              <a:prstGeom prst="rect">
                <a:avLst/>
              </a:prstGeom>
              <a:blipFill rotWithShape="0">
                <a:blip r:embed="rId14"/>
                <a:stretch>
                  <a:fillRect t="-12621" r="-2290"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/>
      <p:bldP spid="89" grpId="0"/>
      <p:bldP spid="90" grpId="0" animBg="1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309093" y="1885250"/>
                <a:ext cx="11335988" cy="412918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ניסוח פורמלי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בהינתן שפה רגולרית אינסופית </a:t>
                </a:r>
                <a:r>
                  <a:rPr lang="en-US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קיים קבוע </a:t>
                </a:r>
                <a14:m>
                  <m:oMath xmlns:m="http://schemas.openxmlformats.org/officeDocument/2006/math">
                    <m:r>
                      <a:rPr lang="en-US" sz="27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שלכל 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בעלת אורך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ניתן לכתוב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en-US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כך ש- </a:t>
                </a:r>
                <a14:m>
                  <m:oMath xmlns:m="http://schemas.openxmlformats.org/officeDocument/2006/math"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|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en-US" sz="275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885250"/>
                <a:ext cx="11335988" cy="4129184"/>
              </a:xfrm>
              <a:prstGeom prst="rect">
                <a:avLst/>
              </a:prstGeom>
              <a:blipFill rotWithShape="0">
                <a:blip r:embed="rId2"/>
                <a:stretch>
                  <a:fillRect t="-2655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19893" r="13853"/>
          <a:stretch/>
        </p:blipFill>
        <p:spPr>
          <a:xfrm>
            <a:off x="734096" y="3285386"/>
            <a:ext cx="1906073" cy="28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allenges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2498"/>
            <a:ext cx="2857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tx1"/>
                </a:solidFill>
              </a:rPr>
              <a:t>למת הניפוח (</a:t>
            </a:r>
            <a:r>
              <a:rPr lang="en-US" dirty="0">
                <a:solidFill>
                  <a:schemeClr val="tx1"/>
                </a:solidFill>
              </a:rPr>
              <a:t>The Pumping </a:t>
            </a:r>
            <a:r>
              <a:rPr lang="en-US" dirty="0" smtClean="0">
                <a:solidFill>
                  <a:schemeClr val="tx1"/>
                </a:solidFill>
              </a:rPr>
              <a:t>Lemma</a:t>
            </a:r>
            <a:r>
              <a:rPr lang="he-I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309093" y="1885250"/>
                <a:ext cx="11335988" cy="412918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אתגרים בשלילת רגולריות של שפה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זיהוי האם השפה רגולרית או לא רגולרית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בחירת 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7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75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פירוק המילה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שבסוף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המצב הראשון שחוזר על עצמו </a:t>
                </a:r>
                <a:endParaRPr lang="en-US" sz="275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en-US" sz="275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בחירת </a:t>
                </a:r>
                <a14:m>
                  <m:oMath xmlns:m="http://schemas.openxmlformats.org/officeDocument/2006/math">
                    <m:r>
                      <a:rPr lang="en-US" sz="27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 שבוודאות  </a:t>
                </a:r>
                <a14:m>
                  <m:oMath xmlns:m="http://schemas.openxmlformats.org/officeDocument/2006/math"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7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IL" sz="275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27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75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ולהסביר מדוע תמיד מתקיים</a:t>
                </a: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885250"/>
                <a:ext cx="11335988" cy="4129184"/>
              </a:xfrm>
              <a:prstGeom prst="rect">
                <a:avLst/>
              </a:prstGeom>
              <a:blipFill>
                <a:blip r:embed="rId3"/>
                <a:stretch>
                  <a:fillRect t="-2655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94706" y="6385527"/>
            <a:ext cx="9620518" cy="446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דוגמא - האם </a:t>
                </a:r>
                <a14:m>
                  <m:oMath xmlns:m="http://schemas.openxmlformats.org/officeDocument/2006/math">
                    <m:r>
                      <a:rPr lang="en-US" sz="45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5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4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45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4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45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45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</a:t>
                </a:r>
                <a:r>
                  <a:rPr lang="he-IL" sz="4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רגולרית?</a:t>
                </a:r>
                <a:endParaRPr lang="en-US" sz="45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58"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309093" y="1885249"/>
                <a:ext cx="11335988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נניח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נבחר את המילה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30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q</m:t>
                            </m:r>
                          </m:sup>
                        </m:sSup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m</m:t>
                        </m:r>
                      </m:sup>
                    </m:sSup>
                    <m:r>
                      <a:rPr lang="he-IL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למת הניפוח לא מתקיימת ולכן סתירה להנחה כי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רגולרית.</a:t>
                </a:r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885249"/>
                <a:ext cx="11335988" cy="4682975"/>
              </a:xfrm>
              <a:prstGeom prst="rect">
                <a:avLst/>
              </a:prstGeom>
              <a:blipFill>
                <a:blip r:embed="rId3"/>
                <a:stretch>
                  <a:fillRect l="-1614" t="-2214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09093" y="4831938"/>
                <a:ext cx="6146068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001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∉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4831938"/>
                <a:ext cx="6146068" cy="627017"/>
              </a:xfrm>
              <a:prstGeom prst="rect">
                <a:avLst/>
              </a:prstGeom>
              <a:blipFill>
                <a:blip r:embed="rId4"/>
                <a:stretch>
                  <a:fillRect t="-15686" r="-377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6385527"/>
            <a:ext cx="9476275" cy="6270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3200" b="1" dirty="0" smtClean="0">
                <a:solidFill>
                  <a:srgbClr val="FF0000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הערה חשובה: אין לעשות הנחות על </a:t>
            </a:r>
            <a:r>
              <a:rPr lang="en-US" sz="3200" b="1" dirty="0" smtClean="0">
                <a:solidFill>
                  <a:srgbClr val="FF0000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k</a:t>
            </a:r>
            <a:r>
              <a:rPr lang="he-IL" sz="3200" b="1" dirty="0" smtClean="0">
                <a:solidFill>
                  <a:srgbClr val="FF0000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, ניתן לעשות הנחות על </a:t>
            </a:r>
            <a:r>
              <a:rPr lang="en-US" sz="3200" b="1" dirty="0" err="1" smtClean="0">
                <a:solidFill>
                  <a:srgbClr val="FF0000"/>
                </a:solidFill>
                <a:latin typeface="Narkisim" panose="020E0502050101010101" pitchFamily="34" charset="-79"/>
                <a:ea typeface="Cambria Math" panose="02040503050406030204" pitchFamily="18" charset="0"/>
                <a:cs typeface="Narkisim" panose="020E0502050101010101" pitchFamily="34" charset="-79"/>
              </a:rPr>
              <a:t>i</a:t>
            </a:r>
            <a:endParaRPr lang="en-US" sz="3200" b="1" dirty="0">
              <a:solidFill>
                <a:srgbClr val="FF0000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200" b="1" dirty="0">
              <a:solidFill>
                <a:srgbClr val="FF0000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79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 uiExpand="1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sz="4500" dirty="0">
                    <a:solidFill>
                      <a:schemeClr val="tx1"/>
                    </a:solidFill>
                  </a:rPr>
                  <a:t>תרגיל </a:t>
                </a:r>
                <a:r>
                  <a:rPr lang="en-US" sz="4500" dirty="0">
                    <a:solidFill>
                      <a:schemeClr val="tx1"/>
                    </a:solidFill>
                  </a:rPr>
                  <a:t>1</a:t>
                </a:r>
                <a:r>
                  <a:rPr lang="he-IL" sz="4500" dirty="0">
                    <a:solidFill>
                      <a:schemeClr val="tx1"/>
                    </a:solidFill>
                  </a:rPr>
                  <a:t> - </a:t>
                </a:r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האם 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45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</a:rPr>
                  <a:t> רגולרית?</a:t>
                </a:r>
                <a:endParaRPr lang="en-US" sz="45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545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142875" y="1885249"/>
                <a:ext cx="11502206" cy="4682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נניח שהשפה רגולרית ולכן קיים אוטומט סופי בעל </a:t>
                </a:r>
                <a14:m>
                  <m:oMath xmlns:m="http://schemas.openxmlformats.org/officeDocument/2006/math">
                    <m:r>
                      <a:rPr lang="en-US" sz="2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מצבים שמקבל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אותה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נבחר את המילה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sz="29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9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</m:d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נפרק את המילה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𝑥𝑦𝑧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כך</a:t>
                </a:r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ש: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   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𝑞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𝑥𝑦</m:t>
                        </m:r>
                      </m:e>
                    </m:d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וגם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</m:d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29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עבור כל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𝐢</m:t>
                        </m:r>
                        <m:r>
                          <m:rPr>
                            <m:sty m:val="p"/>
                          </m:rPr>
                          <a:rPr lang="en-US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he-IL" sz="2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he-IL" sz="29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9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n-US" sz="2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9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29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המילה שבחרנו אינה טובה, יש לבחור מילה אחרת ולחזור על השלבים</a:t>
                </a:r>
                <a:endParaRPr lang="en-US" sz="29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9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1885249"/>
                <a:ext cx="11502206" cy="4682975"/>
              </a:xfrm>
              <a:prstGeom prst="rect">
                <a:avLst/>
              </a:prstGeom>
              <a:blipFill>
                <a:blip r:embed="rId3"/>
                <a:stretch>
                  <a:fillRect l="-318" t="-208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85750" y="4794184"/>
                <a:ext cx="6613463" cy="627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-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a</m:t>
                        </m:r>
                      </m:e>
                      <m:sup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𝑚</m:t>
                        </m:r>
                      </m:sup>
                    </m:sSup>
                    <m:r>
                      <a:rPr lang="en-US" sz="29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כאשר </a:t>
                </a:r>
                <a:r>
                  <a:rPr lang="en-US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k=m</a:t>
                </a:r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(לכל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he-IL" sz="29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4794184"/>
                <a:ext cx="6613463" cy="627017"/>
              </a:xfrm>
              <a:prstGeom prst="rect">
                <a:avLst/>
              </a:prstGeom>
              <a:blipFill>
                <a:blip r:embed="rId4"/>
                <a:stretch>
                  <a:fillRect t="-14563" r="-3318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8433</TotalTime>
  <Words>376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Wingdings</vt:lpstr>
      <vt:lpstr>Retrospect</vt:lpstr>
      <vt:lpstr>Equation</vt:lpstr>
      <vt:lpstr>Computation Models   </vt:lpstr>
      <vt:lpstr> Practice session 4  Non-Regular Languages </vt:lpstr>
      <vt:lpstr>שפות לא רגולריות</vt:lpstr>
      <vt:lpstr>למת הניפוח (The Pumping Lemma)</vt:lpstr>
      <vt:lpstr>למת הניפוח (The Pumping Lemma)</vt:lpstr>
      <vt:lpstr>למת הניפוח (The Pumping Lemma)</vt:lpstr>
      <vt:lpstr>למת הניפוח (The Pumping Lemma)</vt:lpstr>
      <vt:lpstr>דוגמא - האם L={ww^R |w∈{0,1}^∗ } רגולרית?</vt:lpstr>
      <vt:lpstr>תרגיל 1 - האם L={a^i b^j |i%j=0} רגולרית?</vt:lpstr>
      <vt:lpstr>תרגיל 1 - האם L={a^i b^j |i%j=0} רגולרית?</vt:lpstr>
      <vt:lpstr>תרגיל 2 - האם L={a^n b^j |n&gt;j} רגולרית?</vt:lpstr>
      <vt:lpstr>תרגיל 2 - האם L={a^n b^j |n&gt;j} רגולרית?</vt:lpstr>
      <vt:lpstr>תרגיל 3 -  האם L={a^y b^n |y&gt;n,(y+n)%2=0} רגולרית?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368</cp:revision>
  <dcterms:created xsi:type="dcterms:W3CDTF">2015-10-15T14:05:25Z</dcterms:created>
  <dcterms:modified xsi:type="dcterms:W3CDTF">2018-04-12T09:00:58Z</dcterms:modified>
</cp:coreProperties>
</file>