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303" r:id="rId3"/>
    <p:sldId id="363" r:id="rId4"/>
    <p:sldId id="364" r:id="rId5"/>
    <p:sldId id="365" r:id="rId6"/>
    <p:sldId id="362" r:id="rId7"/>
    <p:sldId id="366" r:id="rId8"/>
    <p:sldId id="380" r:id="rId9"/>
    <p:sldId id="367" r:id="rId10"/>
    <p:sldId id="381" r:id="rId11"/>
    <p:sldId id="382" r:id="rId12"/>
    <p:sldId id="383" r:id="rId13"/>
    <p:sldId id="384" r:id="rId14"/>
    <p:sldId id="368" r:id="rId15"/>
    <p:sldId id="376" r:id="rId16"/>
    <p:sldId id="379" r:id="rId17"/>
    <p:sldId id="375" r:id="rId18"/>
    <p:sldId id="385" r:id="rId19"/>
    <p:sldId id="3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4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5545951" y="2326524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3037095">
            <a:off x="4943649" y="3531825"/>
            <a:ext cx="1055667" cy="10308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 rot="3037095">
            <a:off x="3403744" y="2859494"/>
            <a:ext cx="3071080" cy="11006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483087" y="3998460"/>
            <a:ext cx="1055667" cy="8300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5512826" y="4028198"/>
            <a:ext cx="1055667" cy="8300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384643" y="3964423"/>
            <a:ext cx="2465816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 rot="3037095">
            <a:off x="5043041" y="3670973"/>
            <a:ext cx="1055667" cy="10308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3686" y="-512196"/>
            <a:ext cx="10058400" cy="1449387"/>
          </a:xfrm>
        </p:spPr>
        <p:txBody>
          <a:bodyPr/>
          <a:lstStyle/>
          <a:p>
            <a:pPr algn="r" rtl="1"/>
            <a:r>
              <a:rPr lang="he-IL" dirty="0" smtClean="0"/>
              <a:t>בניית עץ גזירה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7175" y="772667"/>
                <a:ext cx="2805833" cy="3095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𝑏𝐷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𝑏𝐸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𝑎𝐶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772667"/>
                <a:ext cx="2805833" cy="30957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6" idx="5"/>
          </p:cNvCxnSpPr>
          <p:nvPr/>
        </p:nvCxnSpPr>
        <p:spPr>
          <a:xfrm>
            <a:off x="5439546" y="2068789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819371" y="146710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092791" y="2333664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6" idx="3"/>
            <a:endCxn id="68" idx="7"/>
          </p:cNvCxnSpPr>
          <p:nvPr/>
        </p:nvCxnSpPr>
        <p:spPr>
          <a:xfrm flipH="1">
            <a:off x="4712966" y="2068789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303451" y="2713702"/>
            <a:ext cx="908279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53177" y="4889828"/>
                <a:ext cx="10088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77" y="4889828"/>
                <a:ext cx="100882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50" idx="1"/>
          </p:cNvCxnSpPr>
          <p:nvPr/>
        </p:nvCxnSpPr>
        <p:spPr>
          <a:xfrm>
            <a:off x="6143273" y="2921395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96518" y="318627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49678" y="318627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endCxn id="49" idx="7"/>
          </p:cNvCxnSpPr>
          <p:nvPr/>
        </p:nvCxnSpPr>
        <p:spPr>
          <a:xfrm flipH="1">
            <a:off x="5416693" y="2921395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4" idx="1"/>
          </p:cNvCxnSpPr>
          <p:nvPr/>
        </p:nvCxnSpPr>
        <p:spPr>
          <a:xfrm>
            <a:off x="6867296" y="3802556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20541" y="406743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973701" y="4067432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53" idx="7"/>
          </p:cNvCxnSpPr>
          <p:nvPr/>
        </p:nvCxnSpPr>
        <p:spPr>
          <a:xfrm flipH="1">
            <a:off x="6140716" y="3802556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8" idx="4"/>
            <a:endCxn id="102" idx="0"/>
          </p:cNvCxnSpPr>
          <p:nvPr/>
        </p:nvCxnSpPr>
        <p:spPr>
          <a:xfrm>
            <a:off x="8757592" y="2172022"/>
            <a:ext cx="0" cy="644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394302" y="146710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394302" y="281670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656612" y="5015649"/>
                <a:ext cx="1520162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12" y="5015649"/>
                <a:ext cx="1520162" cy="4735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353526" y="5652488"/>
                <a:ext cx="1520162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26" y="5652488"/>
                <a:ext cx="1520162" cy="4735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103" idx="2"/>
            <a:endCxn id="109" idx="1"/>
          </p:cNvCxnSpPr>
          <p:nvPr/>
        </p:nvCxnSpPr>
        <p:spPr>
          <a:xfrm>
            <a:off x="5416693" y="5489240"/>
            <a:ext cx="936833" cy="400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7" idx="2"/>
            <a:endCxn id="109" idx="3"/>
          </p:cNvCxnSpPr>
          <p:nvPr/>
        </p:nvCxnSpPr>
        <p:spPr>
          <a:xfrm flipH="1">
            <a:off x="7873688" y="5413048"/>
            <a:ext cx="883904" cy="476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3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1" grpId="0" animBg="1"/>
      <p:bldP spid="105" grpId="0" animBg="1"/>
      <p:bldP spid="107" grpId="0" animBg="1"/>
      <p:bldP spid="108" grpId="0" animBg="1"/>
      <p:bldP spid="104" grpId="0" animBg="1"/>
      <p:bldP spid="106" grpId="0" animBg="1"/>
      <p:bldP spid="66" grpId="0" animBg="1"/>
      <p:bldP spid="68" grpId="0" animBg="1"/>
      <p:bldP spid="80" grpId="0" animBg="1"/>
      <p:bldP spid="97" grpId="0"/>
      <p:bldP spid="49" grpId="0" animBg="1"/>
      <p:bldP spid="50" grpId="0" animBg="1"/>
      <p:bldP spid="53" grpId="0" animBg="1"/>
      <p:bldP spid="54" grpId="0" animBg="1"/>
      <p:bldP spid="98" grpId="0" animBg="1"/>
      <p:bldP spid="102" grpId="0" animBg="1"/>
      <p:bldP spid="103" grpId="0"/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3686" y="-512196"/>
            <a:ext cx="10058400" cy="1449387"/>
          </a:xfrm>
        </p:spPr>
        <p:txBody>
          <a:bodyPr/>
          <a:lstStyle/>
          <a:p>
            <a:pPr algn="r" rtl="1"/>
            <a:r>
              <a:rPr lang="he-IL" dirty="0"/>
              <a:t>בניית עץ גזירה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𝑏𝐷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𝑏𝐸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ounded Rectangle 79"/>
          <p:cNvSpPr/>
          <p:nvPr/>
        </p:nvSpPr>
        <p:spPr>
          <a:xfrm>
            <a:off x="3800383" y="1656950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253537" y="2640545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37" y="2640545"/>
                <a:ext cx="147040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2" idx="5"/>
            <a:endCxn id="34" idx="1"/>
          </p:cNvCxnSpPr>
          <p:nvPr/>
        </p:nvCxnSpPr>
        <p:spPr>
          <a:xfrm>
            <a:off x="5283939" y="1495083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3764" y="893395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937184" y="1759958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90344" y="175995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3"/>
            <a:endCxn id="33" idx="7"/>
          </p:cNvCxnSpPr>
          <p:nvPr/>
        </p:nvCxnSpPr>
        <p:spPr>
          <a:xfrm flipH="1">
            <a:off x="4557359" y="1495083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800383" y="3073016"/>
                <a:ext cx="247116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83" y="3073016"/>
                <a:ext cx="2471160" cy="473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7706885" y="1656142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160039" y="2639737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039" y="2639737"/>
                <a:ext cx="147040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41" idx="5"/>
            <a:endCxn id="43" idx="1"/>
          </p:cNvCxnSpPr>
          <p:nvPr/>
        </p:nvCxnSpPr>
        <p:spPr>
          <a:xfrm>
            <a:off x="9190441" y="1494275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70266" y="89258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/>
          <p:cNvSpPr/>
          <p:nvPr/>
        </p:nvSpPr>
        <p:spPr>
          <a:xfrm>
            <a:off x="7843686" y="175915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296846" y="175915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3"/>
            <a:endCxn id="42" idx="7"/>
          </p:cNvCxnSpPr>
          <p:nvPr/>
        </p:nvCxnSpPr>
        <p:spPr>
          <a:xfrm flipH="1">
            <a:off x="8463861" y="1494275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714093" y="3073016"/>
                <a:ext cx="247116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093" y="3073016"/>
                <a:ext cx="2471160" cy="473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/>
          <p:cNvSpPr/>
          <p:nvPr/>
        </p:nvSpPr>
        <p:spPr>
          <a:xfrm>
            <a:off x="3800383" y="4414941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253537" y="5398536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37" y="5398536"/>
                <a:ext cx="147040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stCxn id="79" idx="5"/>
            <a:endCxn id="82" idx="1"/>
          </p:cNvCxnSpPr>
          <p:nvPr/>
        </p:nvCxnSpPr>
        <p:spPr>
          <a:xfrm>
            <a:off x="5283939" y="4253074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663764" y="3651386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1" name="Oval 80"/>
          <p:cNvSpPr/>
          <p:nvPr/>
        </p:nvSpPr>
        <p:spPr>
          <a:xfrm>
            <a:off x="3937184" y="451794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390344" y="451795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9" idx="3"/>
            <a:endCxn id="81" idx="7"/>
          </p:cNvCxnSpPr>
          <p:nvPr/>
        </p:nvCxnSpPr>
        <p:spPr>
          <a:xfrm flipH="1">
            <a:off x="4557359" y="4253074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7706885" y="4414133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160039" y="5397728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039" y="5397728"/>
                <a:ext cx="147040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9" idx="5"/>
            <a:endCxn id="91" idx="1"/>
          </p:cNvCxnSpPr>
          <p:nvPr/>
        </p:nvCxnSpPr>
        <p:spPr>
          <a:xfrm>
            <a:off x="9190441" y="4252266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570266" y="3650578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7843686" y="451714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96846" y="4517142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89" idx="3"/>
            <a:endCxn id="90" idx="7"/>
          </p:cNvCxnSpPr>
          <p:nvPr/>
        </p:nvCxnSpPr>
        <p:spPr>
          <a:xfrm flipH="1">
            <a:off x="8463861" y="4252266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7714093" y="5805249"/>
                <a:ext cx="247116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093" y="5805249"/>
                <a:ext cx="2471160" cy="4735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87534" y="3530773"/>
                <a:ext cx="3217557" cy="271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𝑏𝐷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𝑏𝑎𝑎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𝑎𝑎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4" y="3530773"/>
                <a:ext cx="3217557" cy="27193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92024" y="3519311"/>
            <a:ext cx="2023453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44135" y="5297773"/>
            <a:ext cx="2023453" cy="4801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30487" y="5802419"/>
            <a:ext cx="2023453" cy="4801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1959" y="4436320"/>
            <a:ext cx="2415050" cy="4801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7" grpId="0"/>
      <p:bldP spid="32" grpId="0" animBg="1"/>
      <p:bldP spid="33" grpId="0" animBg="1"/>
      <p:bldP spid="34" grpId="0" animBg="1"/>
      <p:bldP spid="37" grpId="0"/>
      <p:bldP spid="38" grpId="0" animBg="1"/>
      <p:bldP spid="39" grpId="0"/>
      <p:bldP spid="41" grpId="0" animBg="1"/>
      <p:bldP spid="42" grpId="0" animBg="1"/>
      <p:bldP spid="43" grpId="0" animBg="1"/>
      <p:bldP spid="45" grpId="0"/>
      <p:bldP spid="76" grpId="0" animBg="1"/>
      <p:bldP spid="77" grpId="0"/>
      <p:bldP spid="79" grpId="0" animBg="1"/>
      <p:bldP spid="81" grpId="0" animBg="1"/>
      <p:bldP spid="82" grpId="0" animBg="1"/>
      <p:bldP spid="85" grpId="0" animBg="1"/>
      <p:bldP spid="86" grpId="0"/>
      <p:bldP spid="89" grpId="0" animBg="1"/>
      <p:bldP spid="90" grpId="0" animBg="1"/>
      <p:bldP spid="91" grpId="0" animBg="1"/>
      <p:bldP spid="93" grpId="0"/>
      <p:bldP spid="47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3686" y="-512196"/>
            <a:ext cx="10058400" cy="1449387"/>
          </a:xfrm>
        </p:spPr>
        <p:txBody>
          <a:bodyPr/>
          <a:lstStyle/>
          <a:p>
            <a:pPr algn="r" rtl="1"/>
            <a:r>
              <a:rPr lang="he-IL" dirty="0"/>
              <a:t>בניית עץ גזירה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𝑏𝐷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𝑏𝐸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ounded Rectangle 79"/>
          <p:cNvSpPr/>
          <p:nvPr/>
        </p:nvSpPr>
        <p:spPr>
          <a:xfrm>
            <a:off x="5036755" y="2556122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357611" y="3539717"/>
                <a:ext cx="18545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11" y="3539717"/>
                <a:ext cx="185455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2" idx="5"/>
            <a:endCxn id="34" idx="1"/>
          </p:cNvCxnSpPr>
          <p:nvPr/>
        </p:nvCxnSpPr>
        <p:spPr>
          <a:xfrm>
            <a:off x="6520311" y="2394255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900136" y="179256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5173556" y="265913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26716" y="265913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3"/>
            <a:endCxn id="33" idx="7"/>
          </p:cNvCxnSpPr>
          <p:nvPr/>
        </p:nvCxnSpPr>
        <p:spPr>
          <a:xfrm flipH="1">
            <a:off x="5793731" y="2394255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036755" y="4010825"/>
                <a:ext cx="2613296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55" y="4010825"/>
                <a:ext cx="2613296" cy="473591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8943257" y="2555314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298547" y="3538909"/>
                <a:ext cx="1764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47" y="3538909"/>
                <a:ext cx="176440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41" idx="5"/>
            <a:endCxn id="43" idx="1"/>
          </p:cNvCxnSpPr>
          <p:nvPr/>
        </p:nvCxnSpPr>
        <p:spPr>
          <a:xfrm>
            <a:off x="10426813" y="2393447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806638" y="179175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080058" y="2658322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533218" y="2658323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3"/>
            <a:endCxn id="42" idx="7"/>
          </p:cNvCxnSpPr>
          <p:nvPr/>
        </p:nvCxnSpPr>
        <p:spPr>
          <a:xfrm flipH="1">
            <a:off x="9700233" y="2393447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8950465" y="4010825"/>
                <a:ext cx="247116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465" y="4010825"/>
                <a:ext cx="2471160" cy="473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90153" y="3530773"/>
                <a:ext cx="5193786" cy="2733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𝑎𝑎𝑆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𝑎𝑏𝑎𝑎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3" y="3530773"/>
                <a:ext cx="5193786" cy="27333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289634" y="4022287"/>
            <a:ext cx="3637296" cy="383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62253" y="3504498"/>
            <a:ext cx="2023453" cy="491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7" grpId="0"/>
      <p:bldP spid="32" grpId="0" animBg="1"/>
      <p:bldP spid="33" grpId="0" animBg="1"/>
      <p:bldP spid="34" grpId="0" animBg="1"/>
      <p:bldP spid="37" grpId="0"/>
      <p:bldP spid="38" grpId="0" animBg="1"/>
      <p:bldP spid="39" grpId="0"/>
      <p:bldP spid="41" grpId="0" animBg="1"/>
      <p:bldP spid="42" grpId="0" animBg="1"/>
      <p:bldP spid="43" grpId="0" animBg="1"/>
      <p:bldP spid="45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3686" y="-512196"/>
            <a:ext cx="10058400" cy="1449387"/>
          </a:xfrm>
        </p:spPr>
        <p:txBody>
          <a:bodyPr/>
          <a:lstStyle/>
          <a:p>
            <a:pPr algn="r" rtl="1"/>
            <a:r>
              <a:rPr lang="he-IL" dirty="0"/>
              <a:t>בניית עץ גזירה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𝑏𝐷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𝑏𝐸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90153" y="3530773"/>
                <a:ext cx="5193786" cy="2733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𝑎𝑎𝑆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𝑎𝑏𝑎𝑎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3" y="3530773"/>
                <a:ext cx="5193786" cy="273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5283939" y="1701554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37093" y="2685149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093" y="2685149"/>
                <a:ext cx="147040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5" idx="5"/>
            <a:endCxn id="27" idx="1"/>
          </p:cNvCxnSpPr>
          <p:nvPr/>
        </p:nvCxnSpPr>
        <p:spPr>
          <a:xfrm>
            <a:off x="6767495" y="1539687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47320" y="93799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20740" y="1804562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73900" y="1804563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3"/>
            <a:endCxn id="26" idx="7"/>
          </p:cNvCxnSpPr>
          <p:nvPr/>
        </p:nvCxnSpPr>
        <p:spPr>
          <a:xfrm flipH="1">
            <a:off x="6040915" y="1539687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404575" y="3156257"/>
                <a:ext cx="4365938" cy="522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en-US" sz="2800" i="1" dirty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:endParaRPr lang="en-US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575" y="3156257"/>
                <a:ext cx="4365938" cy="522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9190441" y="1700746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643595" y="2684341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595" y="2684341"/>
                <a:ext cx="147040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7" idx="5"/>
            <a:endCxn id="49" idx="1"/>
          </p:cNvCxnSpPr>
          <p:nvPr/>
        </p:nvCxnSpPr>
        <p:spPr>
          <a:xfrm>
            <a:off x="10673997" y="1538879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053822" y="93719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327242" y="1803754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780402" y="1803755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7" idx="3"/>
            <a:endCxn id="48" idx="7"/>
          </p:cNvCxnSpPr>
          <p:nvPr/>
        </p:nvCxnSpPr>
        <p:spPr>
          <a:xfrm flipH="1">
            <a:off x="9947417" y="1538879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197649" y="3156257"/>
                <a:ext cx="247116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649" y="3156257"/>
                <a:ext cx="2471160" cy="47359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5680968" y="4429976"/>
                <a:ext cx="5396340" cy="473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r>
                  <a:rPr lang="en-US" sz="2800" i="1" dirty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:endParaRPr lang="en-US" sz="28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68" y="4429976"/>
                <a:ext cx="5396340" cy="473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71623" y="5336618"/>
                <a:ext cx="7415030" cy="59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23" y="5336618"/>
                <a:ext cx="7415030" cy="5979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587544" y="3679221"/>
            <a:ext cx="334847" cy="419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1" idx="2"/>
          </p:cNvCxnSpPr>
          <p:nvPr/>
        </p:nvCxnSpPr>
        <p:spPr>
          <a:xfrm flipH="1">
            <a:off x="10053822" y="3629848"/>
            <a:ext cx="379407" cy="432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34957" y="3504498"/>
            <a:ext cx="2023453" cy="491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5" grpId="0" animBg="1"/>
      <p:bldP spid="26" grpId="0" animBg="1"/>
      <p:bldP spid="27" grpId="0" animBg="1"/>
      <p:bldP spid="29" grpId="0"/>
      <p:bldP spid="30" grpId="0" animBg="1"/>
      <p:bldP spid="36" grpId="0"/>
      <p:bldP spid="47" grpId="0" animBg="1"/>
      <p:bldP spid="48" grpId="0" animBg="1"/>
      <p:bldP spid="49" grpId="0" animBg="1"/>
      <p:bldP spid="51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1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8009" y="1652627"/>
                <a:ext cx="46358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09" y="1652627"/>
                <a:ext cx="463588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009" y="2240229"/>
                <a:ext cx="368325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𝑎𝑆𝑏𝑏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𝑏𝐴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𝑏𝐴𝑐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09" y="2240229"/>
                <a:ext cx="3683251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68747" y="5757941"/>
                <a:ext cx="7415030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p>
                      </m:sSup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47" y="5757941"/>
                <a:ext cx="7415030" cy="6040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7" idx="0"/>
          </p:cNvCxnSpPr>
          <p:nvPr/>
        </p:nvCxnSpPr>
        <p:spPr>
          <a:xfrm flipH="1">
            <a:off x="1614837" y="3995685"/>
            <a:ext cx="1" cy="300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93539" y="332627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8392" y="5133693"/>
                <a:ext cx="1812203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92" y="5133693"/>
                <a:ext cx="1812203" cy="5371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374487" y="429606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51547" y="429606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3"/>
            <a:endCxn id="26" idx="7"/>
          </p:cNvCxnSpPr>
          <p:nvPr/>
        </p:nvCxnSpPr>
        <p:spPr>
          <a:xfrm flipH="1">
            <a:off x="994662" y="3927958"/>
            <a:ext cx="505282" cy="471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8082" y="4172076"/>
            <a:ext cx="3556944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15872" y="429606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992932" y="429606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2115872" y="3839843"/>
            <a:ext cx="983465" cy="559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5"/>
            <a:endCxn id="34" idx="1"/>
          </p:cNvCxnSpPr>
          <p:nvPr/>
        </p:nvCxnSpPr>
        <p:spPr>
          <a:xfrm>
            <a:off x="2013714" y="3927958"/>
            <a:ext cx="208563" cy="471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6" idx="5"/>
            <a:endCxn id="69" idx="1"/>
          </p:cNvCxnSpPr>
          <p:nvPr/>
        </p:nvCxnSpPr>
        <p:spPr>
          <a:xfrm>
            <a:off x="5552610" y="4009983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32435" y="3408295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136285" y="5133692"/>
                <a:ext cx="2272741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85" y="5133692"/>
                <a:ext cx="2272741" cy="5371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/>
          <p:cNvSpPr/>
          <p:nvPr/>
        </p:nvSpPr>
        <p:spPr>
          <a:xfrm>
            <a:off x="4205855" y="4274858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659015" y="427485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6" idx="3"/>
            <a:endCxn id="68" idx="7"/>
          </p:cNvCxnSpPr>
          <p:nvPr/>
        </p:nvCxnSpPr>
        <p:spPr>
          <a:xfrm flipH="1">
            <a:off x="4826030" y="4009983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975506" y="4172076"/>
            <a:ext cx="2640437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32435" y="246711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2" idx="4"/>
            <a:endCxn id="66" idx="0"/>
          </p:cNvCxnSpPr>
          <p:nvPr/>
        </p:nvCxnSpPr>
        <p:spPr>
          <a:xfrm>
            <a:off x="5295725" y="3172031"/>
            <a:ext cx="0" cy="236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5" idx="5"/>
            <a:endCxn id="78" idx="1"/>
          </p:cNvCxnSpPr>
          <p:nvPr/>
        </p:nvCxnSpPr>
        <p:spPr>
          <a:xfrm>
            <a:off x="8299452" y="4011609"/>
            <a:ext cx="328721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679277" y="340992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7577" y="5133692"/>
                <a:ext cx="2272741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77" y="5133692"/>
                <a:ext cx="2272741" cy="537135"/>
              </a:xfrm>
              <a:prstGeom prst="rect">
                <a:avLst/>
              </a:prstGeom>
              <a:blipFill rotWithShape="0">
                <a:blip r:embed="rId7"/>
                <a:stretch>
                  <a:fillRect r="-8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6811028" y="4276484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521768" y="4276485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5" idx="3"/>
            <a:endCxn id="77" idx="7"/>
          </p:cNvCxnSpPr>
          <p:nvPr/>
        </p:nvCxnSpPr>
        <p:spPr>
          <a:xfrm flipH="1">
            <a:off x="7431203" y="4011609"/>
            <a:ext cx="354479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722348" y="4173702"/>
            <a:ext cx="2640437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679277" y="2468736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1" idx="4"/>
            <a:endCxn id="75" idx="0"/>
          </p:cNvCxnSpPr>
          <p:nvPr/>
        </p:nvCxnSpPr>
        <p:spPr>
          <a:xfrm>
            <a:off x="8042567" y="3173657"/>
            <a:ext cx="0" cy="236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663301" y="428561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75" idx="4"/>
            <a:endCxn id="83" idx="0"/>
          </p:cNvCxnSpPr>
          <p:nvPr/>
        </p:nvCxnSpPr>
        <p:spPr>
          <a:xfrm flipH="1">
            <a:off x="8026591" y="4114842"/>
            <a:ext cx="15976" cy="17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9" idx="5"/>
            <a:endCxn id="92" idx="1"/>
          </p:cNvCxnSpPr>
          <p:nvPr/>
        </p:nvCxnSpPr>
        <p:spPr>
          <a:xfrm>
            <a:off x="11027184" y="4009983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0407009" y="3408295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610859" y="5133692"/>
                <a:ext cx="22727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859" y="5133692"/>
                <a:ext cx="227274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9680429" y="4274858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1133589" y="427485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89" idx="3"/>
            <a:endCxn id="91" idx="7"/>
          </p:cNvCxnSpPr>
          <p:nvPr/>
        </p:nvCxnSpPr>
        <p:spPr>
          <a:xfrm flipH="1">
            <a:off x="10300604" y="4009983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9450080" y="4172076"/>
            <a:ext cx="2640437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407009" y="246711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5" idx="4"/>
            <a:endCxn id="89" idx="0"/>
          </p:cNvCxnSpPr>
          <p:nvPr/>
        </p:nvCxnSpPr>
        <p:spPr>
          <a:xfrm>
            <a:off x="10770299" y="3172031"/>
            <a:ext cx="0" cy="236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48039" y="5824818"/>
                <a:ext cx="5425226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𝑏𝑐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9" y="5824818"/>
                <a:ext cx="5425226" cy="5371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itle 1"/>
          <p:cNvSpPr txBox="1">
            <a:spLocks/>
          </p:cNvSpPr>
          <p:nvPr/>
        </p:nvSpPr>
        <p:spPr>
          <a:xfrm>
            <a:off x="1097280" y="10889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נתון הדקדוק הבא: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מהי השפה שהדקדוק מגדיר?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66542" y="3217145"/>
            <a:ext cx="3710000" cy="2517520"/>
          </a:xfrm>
          <a:prstGeom prst="roundRect">
            <a:avLst>
              <a:gd name="adj" fmla="val 598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3924841" y="2441352"/>
            <a:ext cx="2733112" cy="3316589"/>
          </a:xfrm>
          <a:prstGeom prst="roundRect">
            <a:avLst>
              <a:gd name="adj" fmla="val 598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678345" y="2443834"/>
            <a:ext cx="2733112" cy="3316589"/>
          </a:xfrm>
          <a:prstGeom prst="roundRect">
            <a:avLst>
              <a:gd name="adj" fmla="val 598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423500" y="2450170"/>
            <a:ext cx="2733112" cy="3316589"/>
          </a:xfrm>
          <a:prstGeom prst="roundRect">
            <a:avLst>
              <a:gd name="adj" fmla="val 598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  <p:bldP spid="25" grpId="0"/>
      <p:bldP spid="26" grpId="0" animBg="1"/>
      <p:bldP spid="27" grpId="0" animBg="1"/>
      <p:bldP spid="30" grpId="0" animBg="1"/>
      <p:bldP spid="34" grpId="0" animBg="1"/>
      <p:bldP spid="35" grpId="0" animBg="1"/>
      <p:bldP spid="66" grpId="0" animBg="1"/>
      <p:bldP spid="67" grpId="0"/>
      <p:bldP spid="68" grpId="0" animBg="1"/>
      <p:bldP spid="69" grpId="0" animBg="1"/>
      <p:bldP spid="71" grpId="0" animBg="1"/>
      <p:bldP spid="72" grpId="0" animBg="1"/>
      <p:bldP spid="75" grpId="0" animBg="1"/>
      <p:bldP spid="76" grpId="0"/>
      <p:bldP spid="77" grpId="0" animBg="1"/>
      <p:bldP spid="78" grpId="0" animBg="1"/>
      <p:bldP spid="80" grpId="0" animBg="1"/>
      <p:bldP spid="81" grpId="0" animBg="1"/>
      <p:bldP spid="83" grpId="0" animBg="1"/>
      <p:bldP spid="89" grpId="0" animBg="1"/>
      <p:bldP spid="90" grpId="0"/>
      <p:bldP spid="91" grpId="0" animBg="1"/>
      <p:bldP spid="92" grpId="0" animBg="1"/>
      <p:bldP spid="94" grpId="0" animBg="1"/>
      <p:bldP spid="95" grpId="0" animBg="1"/>
      <p:bldP spid="97" grpId="0"/>
      <p:bldP spid="100" grpId="0" animBg="1"/>
      <p:bldP spid="101" grpId="0" animBg="1"/>
      <p:bldP spid="102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2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803" y="2133864"/>
                <a:ext cx="39246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3" y="2133864"/>
                <a:ext cx="3924601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42510" y="4387725"/>
                <a:ext cx="4505809" cy="70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𝑏𝑆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r>
                  <a:rPr lang="en-US" sz="4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4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10" y="4387725"/>
                <a:ext cx="4505809" cy="7079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נתון 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כתבו דקדוק חסר הקשר המגדיר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השפה?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529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3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5400" y="2396219"/>
                <a:ext cx="34860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𝑎𝑆𝑏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𝑏𝑆𝑎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00" y="2396219"/>
                <a:ext cx="348601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82658" y="4224629"/>
                <a:ext cx="102876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40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&amp;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58" y="4224629"/>
                <a:ext cx="1028764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78914" y="1320012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נתון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הדקדוק הבא: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מהי השפה שהדקדוק מגדיר?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64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en-US" dirty="0"/>
              <a:t> </a:t>
            </a:r>
            <a:r>
              <a:rPr lang="en-US" dirty="0" smtClean="0"/>
              <a:t>4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9984" y="2133864"/>
                <a:ext cx="4968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4" y="2133864"/>
                <a:ext cx="496866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73575" y="4284694"/>
                <a:ext cx="450580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𝐴𝑏𝐴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𝑎𝐴𝑏𝐴𝑎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𝐴𝐴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75" y="4284694"/>
                <a:ext cx="4505809" cy="13234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נתון 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כתבו דקדוק חסר הקשר המגדיר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השפה?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16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en-US" dirty="0"/>
              <a:t> </a:t>
            </a:r>
            <a:r>
              <a:rPr lang="en-US" dirty="0" smtClean="0"/>
              <a:t>5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5248" y="2744127"/>
                <a:ext cx="9217331" cy="533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זוג</m:t>
                          </m:r>
                          <m:r>
                            <a:rPr lang="he-IL" sz="2400" smtClean="0">
                              <a:latin typeface="Cambria Math" panose="02040503050406030204" pitchFamily="18" charset="0"/>
                            </a:rPr>
                            <m:t>י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הוא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ב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המחרוזת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שמופיעה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הפעמים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מספר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8" y="2744127"/>
                <a:ext cx="9217331" cy="533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20671" y="3587020"/>
                <a:ext cx="450580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𝑏𝐶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𝑎𝐷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671" y="3587020"/>
                <a:ext cx="4505809" cy="2677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נתון 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כתבו דקדוק חסר הקשר המגדיר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השפה?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306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en-US" dirty="0"/>
              <a:t> </a:t>
            </a:r>
            <a:r>
              <a:rPr lang="en-US" dirty="0" smtClean="0"/>
              <a:t>6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2678" y="2046236"/>
                <a:ext cx="268087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78" y="2046236"/>
                <a:ext cx="2680873" cy="13849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320858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נתון הדקדוק הבא: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מהי השפה שהדקדוק מגדיר?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1234" y="4946414"/>
                <a:ext cx="8994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𝑎𝑋𝑌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𝑏𝑍𝑊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34" y="4946414"/>
                <a:ext cx="899425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2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6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Context-Free Languages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298547" y="257578"/>
            <a:ext cx="2648755" cy="2833352"/>
            <a:chOff x="702" y="2601"/>
            <a:chExt cx="1650" cy="1458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2651"/>
              <a:ext cx="139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3053"/>
              <a:ext cx="139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3053"/>
              <a:ext cx="139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" y="3506"/>
              <a:ext cx="139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5" name="Picture 4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3506"/>
              <a:ext cx="139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50" name="Picture 49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3053"/>
              <a:ext cx="114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" y="3531"/>
              <a:ext cx="104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2" name="Picture 51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3933"/>
              <a:ext cx="104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3" name="Picture 5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" y="3908"/>
              <a:ext cx="104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4" name="Picture 53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" y="3531"/>
              <a:ext cx="84" cy="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שפות לא רגולריות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08360" y="3361388"/>
            <a:ext cx="3425780" cy="2871990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1811" y="368336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רגולריות</a:t>
            </a:r>
            <a:endParaRPr lang="en-US" sz="2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477772" y="1981212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לא רגולריות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28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686112" y="1867436"/>
            <a:ext cx="8204864" cy="442819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שפות חסרות הקשר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08360" y="3361388"/>
            <a:ext cx="3425780" cy="2871990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1811" y="368336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רגולריות</a:t>
            </a:r>
            <a:endParaRPr lang="en-US" sz="2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477772" y="1981212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</a:t>
            </a:r>
            <a:r>
              <a:rPr lang="he-IL" sz="2800" u="sng" dirty="0"/>
              <a:t>חסרות הקשר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08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שפות חסרות הקשר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8983" y="2116281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</a:t>
            </a:r>
            <a:r>
              <a:rPr lang="he-IL" sz="2800" u="sng" dirty="0"/>
              <a:t>חסרות הקשר</a:t>
            </a:r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595652" y="4206081"/>
            <a:ext cx="309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u="sng" dirty="0" smtClean="0"/>
              <a:t>אוטומט מחסנית </a:t>
            </a:r>
            <a:r>
              <a:rPr lang="en-US" sz="2800" u="sng" dirty="0" smtClean="0"/>
              <a:t>PDA</a:t>
            </a:r>
            <a:endParaRPr lang="en-US" sz="2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962560" y="4215176"/>
            <a:ext cx="336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u="sng" dirty="0" smtClean="0"/>
              <a:t>דקדוק חסר הקשר </a:t>
            </a:r>
            <a:r>
              <a:rPr lang="en-US" sz="2800" u="sng" dirty="0" smtClean="0"/>
              <a:t>CFG</a:t>
            </a:r>
          </a:p>
        </p:txBody>
      </p:sp>
      <p:cxnSp>
        <p:nvCxnSpPr>
          <p:cNvPr id="8" name="Straight Arrow Connector 7"/>
          <p:cNvCxnSpPr>
            <a:endCxn id="15" idx="0"/>
          </p:cNvCxnSpPr>
          <p:nvPr/>
        </p:nvCxnSpPr>
        <p:spPr>
          <a:xfrm flipH="1">
            <a:off x="3642700" y="3030064"/>
            <a:ext cx="892864" cy="1185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7143502" y="3027652"/>
            <a:ext cx="999786" cy="1178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93818" y="1867707"/>
            <a:ext cx="5460783" cy="1211461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47" y="4942776"/>
            <a:ext cx="3294680" cy="780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62559" y="4787200"/>
                <a:ext cx="21159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𝑎𝑆𝑎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𝐴𝑎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59" y="4787200"/>
                <a:ext cx="21159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דקדוק חסר הקשר (</a:t>
            </a:r>
            <a:r>
              <a:rPr lang="en-US" dirty="0" smtClean="0"/>
              <a:t>CFG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1573" y="2036957"/>
            <a:ext cx="3374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G=(V,T,P,S)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76221" y="2036956"/>
            <a:ext cx="3169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Grammar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4428" y="4269828"/>
            <a:ext cx="2076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Variables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0631" y="3962051"/>
            <a:ext cx="2097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Terminal </a:t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symbols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8430" y="3962051"/>
            <a:ext cx="2590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Production </a:t>
            </a:r>
            <a:r>
              <a:rPr lang="en-US" sz="4000" dirty="0" smtClean="0">
                <a:solidFill>
                  <a:schemeClr val="accent1"/>
                </a:solidFill>
              </a:rPr>
              <a:t/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rules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85552" y="3962051"/>
            <a:ext cx="18378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Start </a:t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variable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7603" y="5285490"/>
            <a:ext cx="1794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משתנים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06481" y="5277311"/>
                <a:ext cx="16658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he-IL" sz="4000" dirty="0" smtClean="0"/>
                  <a:t>הא"ב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481" y="5277311"/>
                <a:ext cx="1665841" cy="707886"/>
              </a:xfrm>
              <a:prstGeom prst="rect">
                <a:avLst/>
              </a:prstGeom>
              <a:blipFill rotWithShape="0">
                <a:blip r:embed="rId2"/>
                <a:stretch>
                  <a:fillRect t="-17241" r="-13187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739351" y="5277311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כללי גזירה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07975" y="5277311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משתנה התחלתי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857961" y="3953872"/>
            <a:ext cx="2318197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66548" y="3953872"/>
            <a:ext cx="2318197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72263" y="3953872"/>
            <a:ext cx="2531579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00009" y="3953872"/>
            <a:ext cx="3461155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>
          <a:xfrm flipH="1">
            <a:off x="2017060" y="2988351"/>
            <a:ext cx="3500598" cy="965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 flipH="1">
            <a:off x="4439605" y="2980172"/>
            <a:ext cx="1686875" cy="981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0"/>
          </p:cNvCxnSpPr>
          <p:nvPr/>
        </p:nvCxnSpPr>
        <p:spPr>
          <a:xfrm>
            <a:off x="6566632" y="2971993"/>
            <a:ext cx="371421" cy="981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0"/>
          </p:cNvCxnSpPr>
          <p:nvPr/>
        </p:nvCxnSpPr>
        <p:spPr>
          <a:xfrm>
            <a:off x="7130645" y="2963814"/>
            <a:ext cx="2899942" cy="9900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0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דקדוק חסר הקשר (</a:t>
            </a:r>
            <a:r>
              <a:rPr lang="en-US" dirty="0" smtClean="0"/>
              <a:t>CFG</a:t>
            </a:r>
            <a:r>
              <a:rPr lang="he-IL" dirty="0" smtClean="0"/>
              <a:t>) - דוגמא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1573" y="2036957"/>
            <a:ext cx="3374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G=(V,T,P,S)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76221" y="2036956"/>
            <a:ext cx="3169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Grammar</a:t>
            </a:r>
            <a:endParaRPr lang="en-US" sz="6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41956" y="4292426"/>
                <a:ext cx="22727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56" y="4292426"/>
                <a:ext cx="227273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70835" y="4303610"/>
                <a:ext cx="2231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835" y="4303610"/>
                <a:ext cx="223118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27950" y="4216455"/>
                <a:ext cx="26202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950" y="4216455"/>
                <a:ext cx="2620204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40089" y="4198237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089" y="4198237"/>
                <a:ext cx="58099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67603" y="5285490"/>
            <a:ext cx="1794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משתנים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06481" y="5277311"/>
                <a:ext cx="16658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he-IL" sz="4000" dirty="0" smtClean="0"/>
                  <a:t>הא"ב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481" y="5277311"/>
                <a:ext cx="1665841" cy="707886"/>
              </a:xfrm>
              <a:prstGeom prst="rect">
                <a:avLst/>
              </a:prstGeom>
              <a:blipFill rotWithShape="0">
                <a:blip r:embed="rId6"/>
                <a:stretch>
                  <a:fillRect t="-17241" r="-13187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739351" y="5277311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כללי גזירה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07975" y="5277311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משתנה התחלתי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857961" y="3953872"/>
            <a:ext cx="2318197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66548" y="3953872"/>
            <a:ext cx="2318197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72263" y="3953872"/>
            <a:ext cx="2531579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00009" y="3953872"/>
            <a:ext cx="3461155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>
          <a:xfrm flipH="1">
            <a:off x="2017060" y="2988351"/>
            <a:ext cx="3500598" cy="965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 flipH="1">
            <a:off x="4425647" y="2980172"/>
            <a:ext cx="1700838" cy="973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0"/>
          </p:cNvCxnSpPr>
          <p:nvPr/>
        </p:nvCxnSpPr>
        <p:spPr>
          <a:xfrm>
            <a:off x="6566632" y="2971993"/>
            <a:ext cx="371421" cy="981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0"/>
          </p:cNvCxnSpPr>
          <p:nvPr/>
        </p:nvCxnSpPr>
        <p:spPr>
          <a:xfrm>
            <a:off x="7130645" y="2963814"/>
            <a:ext cx="2899942" cy="9900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בניית דקדוק חסר הקשר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5741" y="2657960"/>
                <a:ext cx="35702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1" y="2657960"/>
                <a:ext cx="357027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09934" y="4276144"/>
                <a:ext cx="4505809" cy="70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𝑎𝑆𝑏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r>
                  <a:rPr lang="en-US" sz="4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4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34" y="4276144"/>
                <a:ext cx="4505809" cy="7079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נתון 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כתבו דקדוק חסר הקשר המגדיר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השפה?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98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בניית עץ גזירה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2863" y="1884449"/>
                <a:ext cx="22727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63" y="1884449"/>
                <a:ext cx="227273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2863" y="2354703"/>
                <a:ext cx="2231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63" y="2354703"/>
                <a:ext cx="223118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2863" y="2864173"/>
                <a:ext cx="26202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63" y="2864173"/>
                <a:ext cx="2620204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4" idx="5"/>
            <a:endCxn id="32" idx="1"/>
          </p:cNvCxnSpPr>
          <p:nvPr/>
        </p:nvCxnSpPr>
        <p:spPr>
          <a:xfrm>
            <a:off x="5735708" y="2838941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15533" y="2237253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52243" y="4073612"/>
                <a:ext cx="1396766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243" y="4073612"/>
                <a:ext cx="1396766" cy="5371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4388953" y="3103816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42113" y="310381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4" idx="3"/>
            <a:endCxn id="31" idx="7"/>
          </p:cNvCxnSpPr>
          <p:nvPr/>
        </p:nvCxnSpPr>
        <p:spPr>
          <a:xfrm flipH="1">
            <a:off x="5009128" y="2838941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873344" y="2250482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/>
          <p:cNvSpPr/>
          <p:nvPr/>
        </p:nvSpPr>
        <p:spPr>
          <a:xfrm>
            <a:off x="7882848" y="320704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873344" y="413844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0" idx="4"/>
            <a:endCxn id="41" idx="0"/>
          </p:cNvCxnSpPr>
          <p:nvPr/>
        </p:nvCxnSpPr>
        <p:spPr>
          <a:xfrm>
            <a:off x="8236634" y="2955403"/>
            <a:ext cx="9504" cy="251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  <a:endCxn id="42" idx="0"/>
          </p:cNvCxnSpPr>
          <p:nvPr/>
        </p:nvCxnSpPr>
        <p:spPr>
          <a:xfrm flipH="1">
            <a:off x="8236634" y="3911970"/>
            <a:ext cx="9504" cy="226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50369" y="5069831"/>
                <a:ext cx="19725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69" y="5069831"/>
                <a:ext cx="197253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41839" y="5790051"/>
                <a:ext cx="4994382" cy="60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39" y="5790051"/>
                <a:ext cx="4994382" cy="6013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158604" y="3001034"/>
            <a:ext cx="2640437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740203" y="4067605"/>
            <a:ext cx="1026714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88953" y="1725697"/>
            <a:ext cx="238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2800" dirty="0" smtClean="0"/>
              <a:t>עץ גזירה חלקי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10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  <p:bldP spid="31" grpId="0" animBg="1"/>
      <p:bldP spid="32" grpId="0" animBg="1"/>
      <p:bldP spid="40" grpId="0" animBg="1"/>
      <p:bldP spid="41" grpId="0" animBg="1"/>
      <p:bldP spid="42" grpId="0" animBg="1"/>
      <p:bldP spid="53" grpId="0"/>
      <p:bldP spid="18" grpId="0"/>
      <p:bldP spid="3" grpId="0" animBg="1"/>
      <p:bldP spid="20" grpId="0" animBg="1"/>
      <p:bldP spid="2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11976</TotalTime>
  <Words>512</Words>
  <Application>Microsoft Office PowerPoint</Application>
  <PresentationFormat>Widescreen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Retrospect</vt:lpstr>
      <vt:lpstr>Computation Models   </vt:lpstr>
      <vt:lpstr> Practice session 6  Context-Free Languages</vt:lpstr>
      <vt:lpstr>שפות לא רגולריות</vt:lpstr>
      <vt:lpstr>שפות חסרות הקשר</vt:lpstr>
      <vt:lpstr>שפות חסרות הקשר</vt:lpstr>
      <vt:lpstr>דקדוק חסר הקשר (CFG)</vt:lpstr>
      <vt:lpstr>דקדוק חסר הקשר (CFG) - דוגמא</vt:lpstr>
      <vt:lpstr>בניית דקדוק חסר הקשר - דוגמא</vt:lpstr>
      <vt:lpstr>בניית עץ גזירה</vt:lpstr>
      <vt:lpstr>בניית עץ גזירה - דוגמא</vt:lpstr>
      <vt:lpstr>בניית עץ גזירה - דוגמא</vt:lpstr>
      <vt:lpstr>בניית עץ גזירה - דוגמא</vt:lpstr>
      <vt:lpstr>בניית עץ גזירה - דוגמא</vt:lpstr>
      <vt:lpstr>תרגיל 1 </vt:lpstr>
      <vt:lpstr>תרגיל 2 </vt:lpstr>
      <vt:lpstr>תרגיל 3 </vt:lpstr>
      <vt:lpstr>תרגיל 4 </vt:lpstr>
      <vt:lpstr>תרגיל 5 </vt:lpstr>
      <vt:lpstr>תרגיל 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487</cp:revision>
  <dcterms:created xsi:type="dcterms:W3CDTF">2015-10-15T14:05:25Z</dcterms:created>
  <dcterms:modified xsi:type="dcterms:W3CDTF">2018-04-30T10:51:34Z</dcterms:modified>
</cp:coreProperties>
</file>