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65" r:id="rId4"/>
    <p:sldId id="362" r:id="rId5"/>
    <p:sldId id="385" r:id="rId6"/>
    <p:sldId id="386" r:id="rId7"/>
    <p:sldId id="388" r:id="rId8"/>
    <p:sldId id="387" r:id="rId9"/>
    <p:sldId id="380" r:id="rId10"/>
    <p:sldId id="368" r:id="rId11"/>
    <p:sldId id="389" r:id="rId12"/>
    <p:sldId id="394" r:id="rId13"/>
    <p:sldId id="395" r:id="rId14"/>
    <p:sldId id="3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png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7280" y="2089646"/>
                <a:ext cx="3477555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89646"/>
                <a:ext cx="3477555" cy="648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95" y="3475787"/>
            <a:ext cx="6572058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516" y="2294114"/>
                <a:ext cx="6686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 smtClean="0"/>
                  <a:t>∪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" y="2294114"/>
                <a:ext cx="668618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562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29" y="3770859"/>
            <a:ext cx="687688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71461" y="2086343"/>
                <a:ext cx="4544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61" y="2086343"/>
                <a:ext cx="454425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90" y="3982644"/>
            <a:ext cx="466994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534" y="2126710"/>
                <a:ext cx="5795994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4" y="2126710"/>
                <a:ext cx="5795994" cy="7841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894528" y="88908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בנו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8" y="3183311"/>
            <a:ext cx="9807228" cy="3089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1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5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165626" y="1822963"/>
                <a:ext cx="57959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/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𝑎</m:t>
                              </m:r>
                            </m:e>
                            <m:sup>
                              <m:r>
                                <a:rPr lang="en-US" sz="4000" i="1"/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𝑏</m:t>
                              </m:r>
                            </m:e>
                            <m:sup>
                              <m:r>
                                <a:rPr lang="en-US" sz="4000" i="1"/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𝑐</m:t>
                              </m:r>
                            </m:e>
                            <m:sup>
                              <m:r>
                                <a:rPr lang="en-US" sz="4000" i="1"/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𝑑</m:t>
                              </m:r>
                            </m:e>
                            <m:sup>
                              <m:r>
                                <a:rPr lang="en-US" sz="4000" i="1"/>
                                <m:t>𝑡</m:t>
                              </m:r>
                            </m:sup>
                          </m:sSup>
                          <m:r>
                            <a:rPr lang="en-US" sz="4000" i="1"/>
                            <m:t>𝑎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626" y="1822963"/>
                <a:ext cx="579599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894528" y="88908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בנו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91" y="2659128"/>
            <a:ext cx="5774797" cy="3742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0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7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Pushdown Automaton 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1" y="795777"/>
            <a:ext cx="4469730" cy="10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8983" y="2116281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595652" y="4206081"/>
            <a:ext cx="309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אוטומט מחסנית </a:t>
            </a:r>
            <a:r>
              <a:rPr lang="en-US" sz="2800" u="sng" dirty="0" smtClean="0"/>
              <a:t>PDA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62560" y="4215176"/>
            <a:ext cx="33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דקדוק חסר הקשר </a:t>
            </a:r>
            <a:r>
              <a:rPr lang="en-US" sz="2800" u="sng" dirty="0" smtClean="0"/>
              <a:t>CFG</a:t>
            </a:r>
          </a:p>
        </p:txBody>
      </p:sp>
      <p:cxnSp>
        <p:nvCxnSpPr>
          <p:cNvPr id="8" name="Straight Arrow Connector 7"/>
          <p:cNvCxnSpPr>
            <a:endCxn id="15" idx="0"/>
          </p:cNvCxnSpPr>
          <p:nvPr/>
        </p:nvCxnSpPr>
        <p:spPr>
          <a:xfrm flipH="1">
            <a:off x="3642700" y="3030064"/>
            <a:ext cx="892864" cy="1185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7143502" y="3027652"/>
            <a:ext cx="999786" cy="117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93818" y="1867707"/>
            <a:ext cx="5460783" cy="121146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7" y="4942776"/>
            <a:ext cx="3294680" cy="78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𝑎𝑆𝑎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 smtClean="0"/>
              <a:t>(PDA)</a:t>
            </a:r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>
              <a:gd name="T0" fmla="*/ 0 w 504"/>
              <a:gd name="T1" fmla="*/ 104 h 312"/>
              <a:gd name="T2" fmla="*/ 384 w 504"/>
              <a:gd name="T3" fmla="*/ 8 h 312"/>
              <a:gd name="T4" fmla="*/ 480 w 504"/>
              <a:gd name="T5" fmla="*/ 152 h 312"/>
              <a:gd name="T6" fmla="*/ 432 w 504"/>
              <a:gd name="T7" fmla="*/ 296 h 312"/>
              <a:gd name="T8" fmla="*/ 48 w 504"/>
              <a:gd name="T9" fmla="*/ 248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312"/>
              <a:gd name="T17" fmla="*/ 504 w 504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9165465" y="27432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14400" y="253578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1295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1676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2057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2438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2819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3200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3581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3962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4343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4724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>
            <a:off x="9165465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9165465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9165465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9165465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9165465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9165465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9165465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>
            <a:off x="916546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9165465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9165465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 flipH="1">
            <a:off x="2927259" y="3069180"/>
            <a:ext cx="14490" cy="5122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>
            <a:off x="6369676" y="432184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2542504" y="191864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8783391" y="2077429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348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אוטומט</a:t>
            </a:r>
            <a:endParaRPr lang="en-US" altLang="en-US" dirty="0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10756005" y="5390346"/>
            <a:ext cx="1332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סימן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התחלתי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42147" y="5717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$</a:t>
            </a:r>
            <a:endParaRPr lang="en-US" sz="2400" dirty="0"/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H="1" flipV="1">
            <a:off x="9966644" y="5925892"/>
            <a:ext cx="636431" cy="4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4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/>
              <a:t>(PDA)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5" y="4183533"/>
            <a:ext cx="5828963" cy="1380751"/>
          </a:xfrm>
          <a:prstGeom prst="rect">
            <a:avLst/>
          </a:prstGeom>
        </p:spPr>
      </p:pic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5670743" y="2438649"/>
            <a:ext cx="18261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תו שקוראים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מהקלט</a:t>
            </a:r>
            <a:endParaRPr lang="en-US" altLang="en-US" sz="2800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8049314" y="2438648"/>
            <a:ext cx="17011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יוצא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מהמחסנית</a:t>
            </a:r>
            <a:endParaRPr lang="en-US" altLang="en-US" sz="2800" dirty="0"/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10279472" y="2438647"/>
            <a:ext cx="14350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נכנס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למחסנית</a:t>
            </a:r>
            <a:endParaRPr lang="en-US" altLang="en-US" sz="2800" dirty="0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608991" y="3392754"/>
            <a:ext cx="1790164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8928204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91711"/>
              </p:ext>
            </p:extLst>
          </p:nvPr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"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41245"/>
              </p:ext>
            </p:extLst>
          </p:nvPr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" name="Equation" r:id="rId6" imgW="419040" imgH="114120" progId="Equation.3">
                  <p:embed/>
                </p:oleObj>
              </mc:Choice>
              <mc:Fallback>
                <p:oleObj name="Equation" r:id="rId6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58310"/>
              </p:ext>
            </p:extLst>
          </p:nvPr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" name="Equation" r:id="rId8" imgW="419040" imgH="114120" progId="Equation.3">
                  <p:embed/>
                </p:oleObj>
              </mc:Choice>
              <mc:Fallback>
                <p:oleObj name="Equation" r:id="rId8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4774"/>
              </p:ext>
            </p:extLst>
          </p:nvPr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01828"/>
              </p:ext>
            </p:extLst>
          </p:nvPr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" name="Equation" r:id="rId11" imgW="215900" imgH="254000" progId="Equation.3">
                  <p:embed/>
                </p:oleObj>
              </mc:Choice>
              <mc:Fallback>
                <p:oleObj name="Equation" r:id="rId11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63088"/>
              </p:ext>
            </p:extLst>
          </p:nvPr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4370"/>
              </p:ext>
            </p:extLst>
          </p:nvPr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" name="Equation" r:id="rId15" imgW="241200" imgH="431640" progId="Equation.3">
                  <p:embed/>
                </p:oleObj>
              </mc:Choice>
              <mc:Fallback>
                <p:oleObj name="Equation" r:id="rId15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854414" y="413016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3854414" y="46635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7"/>
          <p:cNvSpPr>
            <a:spLocks noChangeShapeType="1"/>
          </p:cNvSpPr>
          <p:nvPr/>
        </p:nvSpPr>
        <p:spPr bwMode="auto">
          <a:xfrm>
            <a:off x="3854414" y="51969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3854414" y="5654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45000"/>
              </p:ext>
            </p:extLst>
          </p:nvPr>
        </p:nvGraphicFramePr>
        <p:xfrm>
          <a:off x="4159214" y="527316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" name="Equation" r:id="rId17" imgW="215900" imgH="254000" progId="Equation.3">
                  <p:embed/>
                </p:oleObj>
              </mc:Choice>
              <mc:Fallback>
                <p:oleObj name="Equation" r:id="rId17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527316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05521"/>
              </p:ext>
            </p:extLst>
          </p:nvPr>
        </p:nvGraphicFramePr>
        <p:xfrm>
          <a:off x="4159214" y="473976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473976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04862"/>
              </p:ext>
            </p:extLst>
          </p:nvPr>
        </p:nvGraphicFramePr>
        <p:xfrm>
          <a:off x="4159214" y="565416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" name="Equation" r:id="rId19" imgW="241200" imgH="431640" progId="Equation.3">
                  <p:embed/>
                </p:oleObj>
              </mc:Choice>
              <mc:Fallback>
                <p:oleObj name="Equation" r:id="rId19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565416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3903"/>
              </p:ext>
            </p:extLst>
          </p:nvPr>
        </p:nvGraphicFramePr>
        <p:xfrm>
          <a:off x="4159214" y="428256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" name="Equation" r:id="rId20" imgW="241200" imgH="279360" progId="Equation.3">
                  <p:embed/>
                </p:oleObj>
              </mc:Choice>
              <mc:Fallback>
                <p:oleObj name="Equation" r:id="rId2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428256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4692614" y="435876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94" grpId="0" animBg="1"/>
      <p:bldP spid="95" grpId="0" animBg="1"/>
      <p:bldP spid="96" grpId="0" animBg="1"/>
      <p:bldP spid="97" grpId="0" animBg="1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16" y="4189308"/>
            <a:ext cx="5868662" cy="139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altLang="en-US" sz="2800" dirty="0" smtClean="0"/>
                  <a:t> – לא לבצע את הפעולה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69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848"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" name="Equation" r:id="rId7" imgW="419040" imgH="114120" progId="Equation.3">
                  <p:embed/>
                </p:oleObj>
              </mc:Choice>
              <mc:Fallback>
                <p:oleObj name="Equation" r:id="rId7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" name="Equation" r:id="rId9" imgW="419040" imgH="114120" progId="Equation.3">
                  <p:embed/>
                </p:oleObj>
              </mc:Choice>
              <mc:Fallback>
                <p:oleObj name="Equation" r:id="rId9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/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/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Equation" r:id="rId12" imgW="215900" imgH="254000" progId="Equation.3">
                  <p:embed/>
                </p:oleObj>
              </mc:Choice>
              <mc:Fallback>
                <p:oleObj name="Equation" r:id="rId12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/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/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" name="Equation" r:id="rId16" imgW="241200" imgH="431640" progId="Equation.3">
                  <p:embed/>
                </p:oleObj>
              </mc:Choice>
              <mc:Fallback>
                <p:oleObj name="Equation" r:id="rId16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8876688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3929" y="3653547"/>
            <a:ext cx="1328811" cy="24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4" y="4200138"/>
            <a:ext cx="5824749" cy="1379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altLang="en-US" sz="2800" dirty="0" smtClean="0"/>
                  <a:t> – לא לבצע את הפעולה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69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848"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name="Equation" r:id="rId7" imgW="419040" imgH="114120" progId="Equation.3">
                  <p:embed/>
                </p:oleObj>
              </mc:Choice>
              <mc:Fallback>
                <p:oleObj name="Equation" r:id="rId7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name="Equation" r:id="rId9" imgW="419040" imgH="114120" progId="Equation.3">
                  <p:embed/>
                </p:oleObj>
              </mc:Choice>
              <mc:Fallback>
                <p:oleObj name="Equation" r:id="rId9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/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/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" name="Equation" r:id="rId12" imgW="215900" imgH="254000" progId="Equation.3">
                  <p:embed/>
                </p:oleObj>
              </mc:Choice>
              <mc:Fallback>
                <p:oleObj name="Equation" r:id="rId12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/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/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" name="Equation" r:id="rId16" imgW="241200" imgH="431640" progId="Equation.3">
                  <p:embed/>
                </p:oleObj>
              </mc:Choice>
              <mc:Fallback>
                <p:oleObj name="Equation" r:id="rId16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9688061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06537" y="4753853"/>
            <a:ext cx="1261613" cy="13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31" y="4202502"/>
            <a:ext cx="5760399" cy="136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מחסנית ריקה</a:t>
            </a:r>
            <a:endParaRPr lang="en-US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5673826" y="2392279"/>
            <a:ext cx="49126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 rtl="1"/>
            <a:r>
              <a:rPr lang="he-IL" altLang="en-US" dirty="0" smtClean="0">
                <a:solidFill>
                  <a:schemeClr val="tx1"/>
                </a:solidFill>
              </a:rPr>
              <a:t>מחסנית ריקה: האוטומט עוצר,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he-IL" altLang="en-US" dirty="0" smtClean="0">
                <a:solidFill>
                  <a:schemeClr val="tx1"/>
                </a:solidFill>
              </a:rPr>
              <a:t>לא קיימים מעברים אחרי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q1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Equation" r:id="rId6" imgW="419040" imgH="114120" progId="Equation.3">
                  <p:embed/>
                </p:oleObj>
              </mc:Choice>
              <mc:Fallback>
                <p:oleObj name="Equation" r:id="rId6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8" imgW="419040" imgH="114120" progId="Equation.3">
                  <p:embed/>
                </p:oleObj>
              </mc:Choice>
              <mc:Fallback>
                <p:oleObj name="Equation" r:id="rId8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257920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58305"/>
              </p:ext>
            </p:extLst>
          </p:nvPr>
        </p:nvGraphicFramePr>
        <p:xfrm>
          <a:off x="1838024" y="421084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Equation" r:id="rId9" imgW="241200" imgH="431640" progId="Equation.3">
                  <p:embed/>
                </p:oleObj>
              </mc:Choice>
              <mc:Fallback>
                <p:oleObj name="Equation" r:id="rId9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024" y="421084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563157" y="4159247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764048" y="4438826"/>
            <a:ext cx="914400" cy="128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 animBg="1"/>
      <p:bldP spid="75" grpId="0" animBg="1"/>
      <p:bldP spid="76" grpId="0" animBg="1"/>
      <p:bldP spid="78" grpId="0" animBg="1"/>
      <p:bldP spid="81" grpId="0"/>
      <p:bldP spid="85" grpId="0" animBg="1"/>
      <p:bldP spid="86" grpId="0"/>
      <p:bldP spid="87" grpId="0"/>
      <p:bldP spid="88" grpId="0" animBg="1"/>
      <p:bldP spid="3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/>
              <a:t>(PDA</a:t>
            </a:r>
            <a:r>
              <a:rPr lang="en-US" dirty="0" smtClean="0"/>
              <a:t>)</a:t>
            </a:r>
            <a:r>
              <a:rPr lang="he-IL" dirty="0" smtClean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785" y="2598965"/>
                <a:ext cx="43375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85" y="2598965"/>
                <a:ext cx="43375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963005" y="1151081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הוכיחו שהשפה הבאה חסרת הקשר: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6166" y="5673582"/>
            <a:ext cx="733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6"/>
          </p:cNvCxnSpPr>
          <p:nvPr/>
        </p:nvCxnSpPr>
        <p:spPr>
          <a:xfrm>
            <a:off x="4087654" y="5673583"/>
            <a:ext cx="16200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09480" y="5154967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q0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27269" y="4297363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69" y="4297363"/>
                <a:ext cx="285529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7" idx="2"/>
          </p:cNvCxnSpPr>
          <p:nvPr/>
        </p:nvCxnSpPr>
        <p:spPr>
          <a:xfrm>
            <a:off x="6785918" y="5673583"/>
            <a:ext cx="16200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406008" y="5154967"/>
            <a:ext cx="1078174" cy="1037231"/>
            <a:chOff x="4506036" y="1148686"/>
            <a:chExt cx="1078174" cy="1037231"/>
          </a:xfrm>
        </p:grpSpPr>
        <p:sp>
          <p:nvSpPr>
            <p:cNvPr id="17" name="Oval 16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q0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q2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5707744" y="5154966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Curved Connector 19"/>
          <p:cNvCxnSpPr>
            <a:stCxn id="9" idx="1"/>
            <a:endCxn id="9" idx="7"/>
          </p:cNvCxnSpPr>
          <p:nvPr/>
        </p:nvCxnSpPr>
        <p:spPr>
          <a:xfrm rot="5400000" flipH="1" flipV="1">
            <a:off x="3548567" y="4925674"/>
            <a:ext cx="12700" cy="762384"/>
          </a:xfrm>
          <a:prstGeom prst="curvedConnector3">
            <a:avLst>
              <a:gd name="adj1" fmla="val 4212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240481" y="4937495"/>
            <a:ext cx="12700" cy="762384"/>
          </a:xfrm>
          <a:prstGeom prst="curvedConnector3">
            <a:avLst>
              <a:gd name="adj1" fmla="val 4212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7269" y="3938282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69" y="3938282"/>
                <a:ext cx="28552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8171" y="4337636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71" y="4337636"/>
                <a:ext cx="28552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8171" y="3978555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71" y="3978555"/>
                <a:ext cx="285529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69907" y="5193317"/>
                <a:ext cx="1579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907" y="5193317"/>
                <a:ext cx="157939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782214" y="5193317"/>
                <a:ext cx="1579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,$→$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14" y="5193317"/>
                <a:ext cx="157939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 animBg="1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13192</TotalTime>
  <Words>178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Computation Models   </vt:lpstr>
      <vt:lpstr> Practice session 7  Pushdown Automaton  </vt:lpstr>
      <vt:lpstr>שפות חסרות הקשר</vt:lpstr>
      <vt:lpstr>אוטומט מחסנית (PDA)</vt:lpstr>
      <vt:lpstr>אוטומט מחסנית (PDA)</vt:lpstr>
      <vt:lpstr>𝜆</vt:lpstr>
      <vt:lpstr>𝜆</vt:lpstr>
      <vt:lpstr>מחסנית ריקה</vt:lpstr>
      <vt:lpstr>אוטומט מחסנית (PDA) - דוגמא</vt:lpstr>
      <vt:lpstr>תרגיל 1 </vt:lpstr>
      <vt:lpstr>תרגיל 2 </vt:lpstr>
      <vt:lpstr>תרגיל 3 </vt:lpstr>
      <vt:lpstr>תרגיל 4 </vt:lpstr>
      <vt:lpstr>תרגיל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539</cp:revision>
  <dcterms:created xsi:type="dcterms:W3CDTF">2015-10-15T14:05:25Z</dcterms:created>
  <dcterms:modified xsi:type="dcterms:W3CDTF">2018-05-02T14:06:07Z</dcterms:modified>
</cp:coreProperties>
</file>