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94" r:id="rId4"/>
    <p:sldId id="362" r:id="rId5"/>
    <p:sldId id="385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5" r:id="rId14"/>
    <p:sldId id="402" r:id="rId15"/>
    <p:sldId id="404" r:id="rId16"/>
    <p:sldId id="406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7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.png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32.bin"/><Relationship Id="rId21" Type="http://schemas.microsoft.com/office/2007/relationships/hdphoto" Target="../media/hdphoto1.wdp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27.jpeg"/><Relationship Id="rId10" Type="http://schemas.openxmlformats.org/officeDocument/2006/relationships/image" Target="../media/image21.wmf"/><Relationship Id="rId19" Type="http://schemas.openxmlformats.org/officeDocument/2006/relationships/image" Target="../media/image24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28.png"/><Relationship Id="rId23" Type="http://schemas.openxmlformats.org/officeDocument/2006/relationships/oleObject" Target="../embeddings/oleObject57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מכונת </a:t>
            </a:r>
            <a:r>
              <a:rPr lang="he-IL" dirty="0" smtClean="0">
                <a:solidFill>
                  <a:schemeClr val="tx1"/>
                </a:solidFill>
              </a:rPr>
              <a:t>טיורינג – דוגמא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542469" y="1918944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עושה מכונת הטיורינג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73" y="2627588"/>
            <a:ext cx="4633362" cy="2310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953037" y="5292494"/>
                <a:ext cx="10657191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מחליפה כל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וכל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בקלט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7" y="5292494"/>
                <a:ext cx="10657191" cy="708644"/>
              </a:xfrm>
              <a:prstGeom prst="rect">
                <a:avLst/>
              </a:prstGeom>
              <a:blipFill rotWithShape="0">
                <a:blip r:embed="rId3"/>
                <a:stretch>
                  <a:fillRect r="-1429" b="-3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542469" y="1918944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עושה מכונת הטיורינג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53037" y="5292494"/>
            <a:ext cx="10657191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מכפיל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ב-2 את מספר האחדות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67" y="2627588"/>
            <a:ext cx="6917315" cy="35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5323"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953037" y="2969704"/>
                <a:ext cx="10657191" cy="33117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אסטרטגיה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מחיקת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מהקלט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הקלט ריק, עצור - קבל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הקלט זוגי, עצור - דחה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מחק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תווי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ל-2</a:t>
                </a: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7" y="2969704"/>
                <a:ext cx="10657191" cy="3311709"/>
              </a:xfrm>
              <a:prstGeom prst="rect">
                <a:avLst/>
              </a:prstGeom>
              <a:blipFill rotWithShape="0">
                <a:blip r:embed="rId3"/>
                <a:stretch>
                  <a:fillRect t="-3315" r="-1429" b="-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37" y="2549670"/>
            <a:ext cx="5677744" cy="37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– </a:t>
            </a:r>
            <a:r>
              <a:rPr lang="he-IL" dirty="0"/>
              <a:t>דרך נוספת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5323"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1262130" y="3192124"/>
                <a:ext cx="10657191" cy="33117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אסטרטגיה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endParaRPr lang="en-US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כל הקלט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עצור – קבל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סמן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לא ניתן לבצע זאת, עצור - דחה</a:t>
                </a:r>
                <a:endParaRPr lang="he-IL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ל-2</a:t>
                </a: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30" y="3192124"/>
                <a:ext cx="10657191" cy="3311709"/>
              </a:xfrm>
              <a:prstGeom prst="rect">
                <a:avLst/>
              </a:prstGeom>
              <a:blipFill rotWithShape="0">
                <a:blip r:embed="rId3"/>
                <a:stretch>
                  <a:fillRect t="-2026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68" y="2502580"/>
            <a:ext cx="7234885" cy="35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6829" y="94593"/>
            <a:ext cx="10058400" cy="817884"/>
          </a:xfrm>
        </p:spPr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1030311" y="963992"/>
                <a:ext cx="10773101" cy="14939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תארו בפסאודו-קוד מכונת טיורינג המקבלת כקלט מספר אונרי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ומחזירה  מספר אונרי השווה 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1" y="963992"/>
                <a:ext cx="10773101" cy="1493958"/>
              </a:xfrm>
              <a:prstGeom prst="rect">
                <a:avLst/>
              </a:prstGeom>
              <a:blipFill rotWithShape="0">
                <a:blip r:embed="rId2"/>
                <a:stretch>
                  <a:fillRect l="-623" t="-8571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798492" y="1556422"/>
            <a:ext cx="10657191" cy="4779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1. עבור ל-'1' 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2. קרא '1' 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he-IL" sz="2600" strike="sngStrike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3. עבור ל-'1' 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3.1 אם לא קיים, החלף את כל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ו '2' ל-'1'. עצור. קבל.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4. קרא '1' רשום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5. עבור לתו '1' או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5.1 אם לא קיים, הפוך כל '0' ל-'1' וכל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0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ל-'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', חזור לשלב 3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6. קרא '1' ורשום '0' או קרא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ורשום '</a:t>
            </a:r>
            <a:r>
              <a:rPr lang="he-IL" sz="2600" strike="sngStrike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0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7. עבור ימינה עד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'◊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8. קרא '◊' רשום '2'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9. חזור לשלב 5</a:t>
            </a:r>
          </a:p>
        </p:txBody>
      </p:sp>
    </p:spTree>
    <p:extLst>
      <p:ext uri="{BB962C8B-B14F-4D97-AF65-F5344CB8AC3E}">
        <p14:creationId xmlns:p14="http://schemas.microsoft.com/office/powerpoint/2010/main" val="6492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2160105" y="1680408"/>
            <a:ext cx="9450124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השפה המתקבלת ע"י מכונת 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1280160" y="5526972"/>
                <a:ext cx="10657191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5526972"/>
                <a:ext cx="10657191" cy="708644"/>
              </a:xfrm>
              <a:prstGeom prst="rect">
                <a:avLst/>
              </a:prstGeom>
              <a:blipFill rotWithShape="0">
                <a:blip r:embed="rId2"/>
                <a:stretch>
                  <a:fillRect r="-915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70" y="2389052"/>
            <a:ext cx="10069830" cy="31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2160105" y="1680408"/>
            <a:ext cx="9450124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בנה/י מכונת טיורינג </a:t>
            </a:r>
            <a:r>
              <a:rPr lang="he-IL" sz="320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לשפ</a:t>
            </a:r>
            <a:r>
              <a:rPr lang="he-IL" sz="320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320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הבאה: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-1429555" y="2034730"/>
                <a:ext cx="7822458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9555" y="2034730"/>
                <a:ext cx="7822458" cy="708644"/>
              </a:xfrm>
              <a:prstGeom prst="rect">
                <a:avLst/>
              </a:prstGeom>
              <a:blipFill rotWithShape="0">
                <a:blip r:embed="rId2"/>
                <a:stretch>
                  <a:fillRect b="-18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05" y="2904160"/>
            <a:ext cx="6378588" cy="33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27335" y="115910"/>
            <a:ext cx="2320658" cy="717054"/>
          </a:xfrm>
        </p:spPr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030311" y="725456"/>
            <a:ext cx="10773101" cy="1493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תארו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בפסאודו-קוד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pseudo </a:t>
            </a:r>
            <a:r>
              <a:rPr lang="en-US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code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 למכונת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טיורינג המקבלת את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5189809" y="1588220"/>
                <a:ext cx="6676525" cy="47799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 עבור ל-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1.1 אם קיימת כזו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1.1.1. סמן ב-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בהתאמה</a:t>
                </a: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1.1.2. עבור ל-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הימני ביותר</a:t>
                </a:r>
                <a:endParaRPr lang="he-IL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1.1.2.1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קיימת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כזו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1.1.2.1.1. סמן ב-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בהתאמה</a:t>
                </a: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1.1.2.1.2. חזור ל-1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1.1.2.2 אחרת, דחה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1.2. אחרת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1.2.1.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אם הוא </a:t>
                </a:r>
                <a14:m>
                  <m:oMath xmlns:m="http://schemas.openxmlformats.org/officeDocument/2006/math">
                    <m:r>
                      <a:rPr lang="he-IL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1.2.1.1.1 סמן ב-𝑥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1.2.1.1.2 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</a:t>
                </a:r>
                <a:r>
                  <a:rPr lang="he-IL" sz="2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1.2.1.1.2.1. אם הוא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′′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09" y="1588220"/>
                <a:ext cx="6676525" cy="4779983"/>
              </a:xfrm>
              <a:prstGeom prst="rect">
                <a:avLst/>
              </a:prstGeom>
              <a:blipFill rotWithShape="0">
                <a:blip r:embed="rId2"/>
                <a:stretch>
                  <a:fillRect t="-765" r="-1186" b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773536" y="905983"/>
                <a:ext cx="7822458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3536" y="905983"/>
                <a:ext cx="7822458" cy="7086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62174" y="1641229"/>
            <a:ext cx="0" cy="38290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98783" y="1614627"/>
                <a:ext cx="6449164" cy="47799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1.2.1.1.2.1.1. סמן ב-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1.2.1.1.2.1.2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חזור ל- 1.2.1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1.2.1.1.2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.2. אחרת, דחה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1.2.1.2.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1.2.1.2.1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סמן ב-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1.2.1.2.2.1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אם הוא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′′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1.2.1.2.2.1.1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סמן ב-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1.2.1.2.2.1.2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חזור ל- 1.2.1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1.2.1.2.2.2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אחרת,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דחה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1.2.1.3. אחרת,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"/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השמאלי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ביותר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1.2.1.3.1. אם קיימת כזו, דחה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1.2.1.3.2. אחרת, קבל</a:t>
                </a:r>
                <a:endParaRPr lang="en-US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1614627"/>
                <a:ext cx="6449164" cy="4779983"/>
              </a:xfrm>
              <a:prstGeom prst="rect">
                <a:avLst/>
              </a:prstGeom>
              <a:blipFill rotWithShape="0">
                <a:blip r:embed="rId4"/>
                <a:stretch>
                  <a:fillRect t="-765" r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1" y="574285"/>
            <a:ext cx="4529721" cy="1280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8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Turing </a:t>
            </a:r>
            <a:r>
              <a:rPr lang="en-US" b="1" dirty="0" smtClean="0">
                <a:cs typeface="+mn-cs"/>
              </a:rPr>
              <a:t>Machine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מכונת טיורינג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6173" y="2756078"/>
            <a:ext cx="6607882" cy="3500920"/>
            <a:chOff x="1686112" y="1867436"/>
            <a:chExt cx="8204864" cy="4428199"/>
          </a:xfrm>
        </p:grpSpPr>
        <p:sp>
          <p:nvSpPr>
            <p:cNvPr id="13" name="Oval 12"/>
            <p:cNvSpPr/>
            <p:nvPr/>
          </p:nvSpPr>
          <p:spPr>
            <a:xfrm>
              <a:off x="1686112" y="1867436"/>
              <a:ext cx="8204864" cy="4428199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4108360" y="3361388"/>
              <a:ext cx="3425780" cy="2871990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11811" y="3683360"/>
              <a:ext cx="2392877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רגולריות</a:t>
              </a:r>
              <a:endParaRPr lang="en-US" sz="2400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77772" y="1981212"/>
              <a:ext cx="3135300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</a:t>
              </a:r>
              <a:r>
                <a:rPr lang="he-IL" sz="2400" u="sng" dirty="0"/>
                <a:t>חסרות הקשר</a:t>
              </a:r>
              <a:endParaRPr lang="en-US" sz="24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3670702" y="1919165"/>
            <a:ext cx="4350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u="sng" dirty="0" smtClean="0"/>
              <a:t>שפות </a:t>
            </a:r>
            <a:r>
              <a:rPr lang="he-IL" sz="2400" u="sng" dirty="0"/>
              <a:t>ה</a:t>
            </a:r>
            <a:r>
              <a:rPr lang="he-IL" sz="2400" u="sng" dirty="0" smtClean="0"/>
              <a:t>מתקבלות ע"י מכונת טיורינג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14275" y="1792776"/>
            <a:ext cx="9633522" cy="4448053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8" y="2818676"/>
            <a:ext cx="5499069" cy="267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7600682" y="3031431"/>
            <a:ext cx="3539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 rtl="1"/>
            <a:r>
              <a:rPr lang="he-IL" altLang="en-US" dirty="0" smtClean="0"/>
              <a:t>קלט - סרט אינסופי</a:t>
            </a:r>
            <a:endParaRPr lang="en-US" altLang="en-US" dirty="0"/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4074210" y="2754281"/>
            <a:ext cx="2122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יחידת בקרה</a:t>
            </a:r>
            <a:endParaRPr lang="en-US" altLang="en-US" dirty="0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H="1" flipV="1">
            <a:off x="8934182" y="4411817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6673534" y="4910277"/>
            <a:ext cx="49247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dirty="0" smtClean="0"/>
              <a:t>ראש קורא-כותב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(מתחיל בצד שמאל של הקלט)</a:t>
            </a:r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12762" y="3616206"/>
            <a:ext cx="4873880" cy="964772"/>
            <a:chOff x="6512762" y="3616206"/>
            <a:chExt cx="4873880" cy="964772"/>
          </a:xfrm>
        </p:grpSpPr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  <a:endParaRPr lang="en-US" dirty="0"/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6318516" y="2856654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קריאה</a:t>
            </a:r>
            <a:endParaRPr lang="en-US" altLang="en-US" sz="2800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8826839" y="2979022"/>
            <a:ext cx="107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כתיבה</a:t>
            </a:r>
            <a:endParaRPr lang="en-US" altLang="en-US" sz="2800" dirty="0"/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10066276" y="2438647"/>
            <a:ext cx="18614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תזוזה לאחר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הכתיבה</a:t>
            </a:r>
            <a:endParaRPr lang="en-US" altLang="en-US" sz="2800" dirty="0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883970" y="3379874"/>
            <a:ext cx="1721445" cy="1128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9417606" y="3534423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 rot="5400000">
            <a:off x="2619433" y="3838191"/>
            <a:ext cx="403709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48" y="4402214"/>
            <a:ext cx="4529721" cy="1072989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36277" y="2223414"/>
            <a:ext cx="4873880" cy="964772"/>
            <a:chOff x="6512762" y="3616206"/>
            <a:chExt cx="4873880" cy="964772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2856667" y="3001862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619" y="1844788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2683175" y="244476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36277" y="4738377"/>
            <a:ext cx="4873880" cy="964772"/>
            <a:chOff x="6512762" y="3616206"/>
            <a:chExt cx="4873880" cy="964772"/>
          </a:xfrm>
        </p:grpSpPr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Line 39"/>
          <p:cNvSpPr>
            <a:spLocks noChangeShapeType="1"/>
          </p:cNvSpPr>
          <p:nvPr/>
        </p:nvSpPr>
        <p:spPr bwMode="auto">
          <a:xfrm flipH="1" flipV="1">
            <a:off x="2496055" y="5516825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04619" y="4359751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Box 42"/>
          <p:cNvSpPr txBox="1">
            <a:spLocks noChangeArrowheads="1"/>
          </p:cNvSpPr>
          <p:nvPr/>
        </p:nvSpPr>
        <p:spPr bwMode="auto">
          <a:xfrm>
            <a:off x="2668748" y="4959725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b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28821"/>
              </p:ext>
            </p:extLst>
          </p:nvPr>
        </p:nvGraphicFramePr>
        <p:xfrm>
          <a:off x="2318350" y="24900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6"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8350" y="24900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71951"/>
              </p:ext>
            </p:extLst>
          </p:nvPr>
        </p:nvGraphicFramePr>
        <p:xfrm>
          <a:off x="1942997" y="24858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7" name="Equation" r:id="rId6" imgW="126720" imgH="164880" progId="Equation.3">
                  <p:embed/>
                </p:oleObj>
              </mc:Choice>
              <mc:Fallback>
                <p:oleObj name="Equation" r:id="rId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2997" y="24858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19698"/>
              </p:ext>
            </p:extLst>
          </p:nvPr>
        </p:nvGraphicFramePr>
        <p:xfrm>
          <a:off x="1556037" y="249600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8" name="Equation" r:id="rId8" imgW="126720" imgH="164880" progId="Equation.3">
                  <p:embed/>
                </p:oleObj>
              </mc:Choice>
              <mc:Fallback>
                <p:oleObj name="Equation" r:id="rId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6037" y="249600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84051"/>
              </p:ext>
            </p:extLst>
          </p:nvPr>
        </p:nvGraphicFramePr>
        <p:xfrm>
          <a:off x="1180684" y="249181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9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0684" y="249181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00361"/>
              </p:ext>
            </p:extLst>
          </p:nvPr>
        </p:nvGraphicFramePr>
        <p:xfrm>
          <a:off x="4222190" y="248762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2190" y="248762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74745"/>
              </p:ext>
            </p:extLst>
          </p:nvPr>
        </p:nvGraphicFramePr>
        <p:xfrm>
          <a:off x="3846837" y="248343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6837" y="248343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22338"/>
              </p:ext>
            </p:extLst>
          </p:nvPr>
        </p:nvGraphicFramePr>
        <p:xfrm>
          <a:off x="3459877" y="249358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2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9877" y="249358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44409"/>
              </p:ext>
            </p:extLst>
          </p:nvPr>
        </p:nvGraphicFramePr>
        <p:xfrm>
          <a:off x="3084524" y="248939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3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4524" y="248939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11393"/>
              </p:ext>
            </p:extLst>
          </p:nvPr>
        </p:nvGraphicFramePr>
        <p:xfrm>
          <a:off x="2314071" y="50003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" name="Equation" r:id="rId16" imgW="126720" imgH="164880" progId="Equation.3">
                  <p:embed/>
                </p:oleObj>
              </mc:Choice>
              <mc:Fallback>
                <p:oleObj name="Equation" r:id="rId1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14071" y="50003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42844"/>
              </p:ext>
            </p:extLst>
          </p:nvPr>
        </p:nvGraphicFramePr>
        <p:xfrm>
          <a:off x="1938718" y="49961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5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8718" y="49961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68203"/>
              </p:ext>
            </p:extLst>
          </p:nvPr>
        </p:nvGraphicFramePr>
        <p:xfrm>
          <a:off x="1551758" y="50062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1758" y="50062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8125"/>
              </p:ext>
            </p:extLst>
          </p:nvPr>
        </p:nvGraphicFramePr>
        <p:xfrm>
          <a:off x="1176405" y="50021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405" y="50021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52832"/>
              </p:ext>
            </p:extLst>
          </p:nvPr>
        </p:nvGraphicFramePr>
        <p:xfrm>
          <a:off x="4217911" y="499791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8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7911" y="499791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3699"/>
              </p:ext>
            </p:extLst>
          </p:nvPr>
        </p:nvGraphicFramePr>
        <p:xfrm>
          <a:off x="3842558" y="499372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9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2558" y="499372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15161"/>
              </p:ext>
            </p:extLst>
          </p:nvPr>
        </p:nvGraphicFramePr>
        <p:xfrm>
          <a:off x="3455598" y="500387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0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5598" y="500387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08375"/>
              </p:ext>
            </p:extLst>
          </p:nvPr>
        </p:nvGraphicFramePr>
        <p:xfrm>
          <a:off x="3080245" y="499968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" name="Equation" r:id="rId24" imgW="126720" imgH="164880" progId="Equation.3">
                  <p:embed/>
                </p:oleObj>
              </mc:Choice>
              <mc:Fallback>
                <p:oleObj name="Equation" r:id="rId2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0245" y="499968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88" grpId="0" animBg="1"/>
      <p:bldP spid="63" grpId="0" animBg="1"/>
      <p:bldP spid="4" grpId="0" animBg="1"/>
      <p:bldP spid="65" grpId="0"/>
      <p:bldP spid="137" grpId="0" animBg="1"/>
      <p:bldP spid="138" grpId="0" animBg="1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  <a:endParaRPr 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 rot="5400000">
            <a:off x="2619433" y="3838191"/>
            <a:ext cx="403709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6277" y="2223414"/>
            <a:ext cx="4873880" cy="964772"/>
            <a:chOff x="6512762" y="3616206"/>
            <a:chExt cx="4873880" cy="964772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3230157" y="3001862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619" y="1844788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2683175" y="244476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36277" y="4738377"/>
            <a:ext cx="4873880" cy="964772"/>
            <a:chOff x="6512762" y="3616206"/>
            <a:chExt cx="4873880" cy="964772"/>
          </a:xfrm>
        </p:grpSpPr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Line 39"/>
          <p:cNvSpPr>
            <a:spLocks noChangeShapeType="1"/>
          </p:cNvSpPr>
          <p:nvPr/>
        </p:nvSpPr>
        <p:spPr bwMode="auto">
          <a:xfrm flipH="1" flipV="1">
            <a:off x="3603640" y="5516825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04619" y="4359751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Box 42"/>
          <p:cNvSpPr txBox="1">
            <a:spLocks noChangeArrowheads="1"/>
          </p:cNvSpPr>
          <p:nvPr/>
        </p:nvSpPr>
        <p:spPr bwMode="auto">
          <a:xfrm>
            <a:off x="2683175" y="4959725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18350" y="24900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3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8350" y="24900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/>
        </p:nvGraphicFramePr>
        <p:xfrm>
          <a:off x="1942997" y="24858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4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2997" y="24858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/>
        </p:nvGraphicFramePr>
        <p:xfrm>
          <a:off x="1556037" y="249600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5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6037" y="249600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/>
        </p:nvGraphicFramePr>
        <p:xfrm>
          <a:off x="1180684" y="249181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6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0684" y="249181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/>
        </p:nvGraphicFramePr>
        <p:xfrm>
          <a:off x="4222190" y="248762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7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2190" y="248762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/>
        </p:nvGraphicFramePr>
        <p:xfrm>
          <a:off x="3846837" y="248343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8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6837" y="248343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/>
        </p:nvGraphicFramePr>
        <p:xfrm>
          <a:off x="3459877" y="249358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9877" y="249358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/>
        </p:nvGraphicFramePr>
        <p:xfrm>
          <a:off x="3084524" y="248939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524" y="248939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/>
        </p:nvGraphicFramePr>
        <p:xfrm>
          <a:off x="2314071" y="50003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1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14071" y="50003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/>
        </p:nvGraphicFramePr>
        <p:xfrm>
          <a:off x="1938718" y="49961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2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8718" y="49961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/>
        </p:nvGraphicFramePr>
        <p:xfrm>
          <a:off x="1551758" y="50062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3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1758" y="50062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1176405" y="50021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4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405" y="50021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/>
        </p:nvGraphicFramePr>
        <p:xfrm>
          <a:off x="4217911" y="499791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5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7911" y="499791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/>
        </p:nvGraphicFramePr>
        <p:xfrm>
          <a:off x="3842558" y="499372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6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2558" y="499372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/>
        </p:nvGraphicFramePr>
        <p:xfrm>
          <a:off x="3455598" y="500387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5598" y="500387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6318516" y="2856654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קריאה</a:t>
            </a:r>
            <a:endParaRPr lang="en-US" altLang="en-US" sz="2800" dirty="0"/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8826839" y="2979022"/>
            <a:ext cx="107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כתיבה</a:t>
            </a:r>
            <a:endParaRPr lang="en-US" altLang="en-US" sz="2800" dirty="0"/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10066276" y="2438647"/>
            <a:ext cx="18614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תזוזה לאחר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הכתיבה</a:t>
            </a:r>
            <a:endParaRPr lang="en-US" altLang="en-US" sz="2800" dirty="0"/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>
            <a:off x="6883970" y="3379874"/>
            <a:ext cx="1721445" cy="1128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9417606" y="3534423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25063" y="4201272"/>
            <a:ext cx="4529721" cy="1280271"/>
          </a:xfrm>
          <a:prstGeom prst="rect">
            <a:avLst/>
          </a:prstGeom>
        </p:spPr>
      </p:pic>
      <p:sp>
        <p:nvSpPr>
          <p:cNvPr id="79" name="Text Box 42"/>
          <p:cNvSpPr txBox="1">
            <a:spLocks noChangeArrowheads="1"/>
          </p:cNvSpPr>
          <p:nvPr/>
        </p:nvSpPr>
        <p:spPr bwMode="auto">
          <a:xfrm>
            <a:off x="3067935" y="4983195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85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63" grpId="0" animBg="1"/>
      <p:bldP spid="4" grpId="0" animBg="1"/>
      <p:bldP spid="65" grpId="0"/>
      <p:bldP spid="137" grpId="0" animBg="1"/>
      <p:bldP spid="138" grpId="0" animBg="1"/>
      <p:bldP spid="139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- דטרמיניסטית</a:t>
            </a:r>
            <a:endParaRPr lang="en-US" dirty="0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1555124" y="38290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4374524" y="29146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2317124" y="337184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159633"/>
              </p:ext>
            </p:extLst>
          </p:nvPr>
        </p:nvGraphicFramePr>
        <p:xfrm>
          <a:off x="1813887" y="391000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87" y="391000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98704"/>
              </p:ext>
            </p:extLst>
          </p:nvPr>
        </p:nvGraphicFramePr>
        <p:xfrm>
          <a:off x="4603124" y="299084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124" y="299084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6579"/>
              </p:ext>
            </p:extLst>
          </p:nvPr>
        </p:nvGraphicFramePr>
        <p:xfrm>
          <a:off x="2317124" y="299084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124" y="299084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val 32"/>
          <p:cNvSpPr>
            <a:spLocks noChangeArrowheads="1"/>
          </p:cNvSpPr>
          <p:nvPr/>
        </p:nvSpPr>
        <p:spPr bwMode="auto">
          <a:xfrm>
            <a:off x="4374524" y="45148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7379"/>
              </p:ext>
            </p:extLst>
          </p:nvPr>
        </p:nvGraphicFramePr>
        <p:xfrm>
          <a:off x="4609474" y="458627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474" y="458627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2317124" y="443864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40638"/>
              </p:ext>
            </p:extLst>
          </p:nvPr>
        </p:nvGraphicFramePr>
        <p:xfrm>
          <a:off x="2234574" y="481964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574" y="481964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36"/>
          <p:cNvSpPr>
            <a:spLocks noChangeArrowheads="1"/>
          </p:cNvSpPr>
          <p:nvPr/>
        </p:nvSpPr>
        <p:spPr bwMode="auto">
          <a:xfrm>
            <a:off x="7193924" y="39052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10013324" y="29908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V="1">
            <a:off x="7955924" y="344804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254"/>
              </p:ext>
            </p:extLst>
          </p:nvPr>
        </p:nvGraphicFramePr>
        <p:xfrm>
          <a:off x="7452687" y="398620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687" y="398620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01957"/>
              </p:ext>
            </p:extLst>
          </p:nvPr>
        </p:nvGraphicFramePr>
        <p:xfrm>
          <a:off x="10241924" y="306704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1924" y="306704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74247"/>
              </p:ext>
            </p:extLst>
          </p:nvPr>
        </p:nvGraphicFramePr>
        <p:xfrm>
          <a:off x="7955924" y="306704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924" y="306704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10013324" y="45910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51006"/>
              </p:ext>
            </p:extLst>
          </p:nvPr>
        </p:nvGraphicFramePr>
        <p:xfrm>
          <a:off x="10248274" y="466247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8274" y="466247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44"/>
          <p:cNvSpPr>
            <a:spLocks noChangeShapeType="1"/>
          </p:cNvSpPr>
          <p:nvPr/>
        </p:nvSpPr>
        <p:spPr bwMode="auto">
          <a:xfrm>
            <a:off x="7955924" y="451484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02580"/>
              </p:ext>
            </p:extLst>
          </p:nvPr>
        </p:nvGraphicFramePr>
        <p:xfrm>
          <a:off x="7955924" y="489584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17" imgW="1612800" imgH="469800" progId="Equation.3">
                  <p:embed/>
                </p:oleObj>
              </mc:Choice>
              <mc:Fallback>
                <p:oleObj name="Equation" r:id="rId17" imgW="1612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924" y="489584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 Box 42"/>
              <p:cNvSpPr txBox="1">
                <a:spLocks noChangeArrowheads="1"/>
              </p:cNvSpPr>
              <p:nvPr/>
            </p:nvSpPr>
            <p:spPr bwMode="auto">
              <a:xfrm>
                <a:off x="8524008" y="5616969"/>
                <a:ext cx="366799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:r>
                  <a:rPr lang="he-IL" altLang="en-US" sz="4400" dirty="0" smtClean="0">
                    <a:solidFill>
                      <a:schemeClr val="tx1"/>
                    </a:solidFill>
                  </a:rPr>
                  <a:t>* אין שימוש ב-</a:t>
                </a:r>
                <a14:m>
                  <m:oMath xmlns:m="http://schemas.openxmlformats.org/officeDocument/2006/math">
                    <m:r>
                      <a:rPr lang="he-IL" alt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008" y="5616969"/>
                <a:ext cx="3667992" cy="769441"/>
              </a:xfrm>
              <a:prstGeom prst="rect">
                <a:avLst/>
              </a:prstGeom>
              <a:blipFill rotWithShape="0">
                <a:blip r:embed="rId19"/>
                <a:stretch>
                  <a:fillRect t="-18110" r="-6478" b="-338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previews.123rf.com/images/demonique/demonique1304/demonique130400033/19332895-colorful-crayons-green-yes-red-no-text-cartoon-style-illustration-of-negation-and-acceptance-on-whit-Stock-Vector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342" b="44615" l="1538" r="960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979"/>
          <a:stretch/>
        </p:blipFill>
        <p:spPr bwMode="auto">
          <a:xfrm>
            <a:off x="2160608" y="1807473"/>
            <a:ext cx="2430570" cy="11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810614" y="1865971"/>
            <a:ext cx="2430570" cy="1084388"/>
            <a:chOff x="7810614" y="1865971"/>
            <a:chExt cx="2430570" cy="1084388"/>
          </a:xfrm>
        </p:grpSpPr>
        <p:pic>
          <p:nvPicPr>
            <p:cNvPr id="29" name="Picture 2" descr="http://previews.123rf.com/images/demonique/demonique1304/demonique130400033/19332895-colorful-crayons-green-yes-red-no-text-cartoon-style-illustration-of-negation-and-acceptance-on-whit-Stock-Vector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59829" b="95385" l="9915" r="9521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85"/>
            <a:stretch/>
          </p:blipFill>
          <p:spPr bwMode="auto">
            <a:xfrm>
              <a:off x="7810614" y="1865971"/>
              <a:ext cx="2430570" cy="108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previews.123rf.com/images/demonique/demonique1304/demonique130400033/19332895-colorful-crayons-green-yes-red-no-text-cartoon-style-illustration-of-negation-and-acceptance-on-whit-Stock-Vector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9" t="63279" r="69305" b="13407"/>
            <a:stretch/>
          </p:blipFill>
          <p:spPr bwMode="auto">
            <a:xfrm>
              <a:off x="8113690" y="2073499"/>
              <a:ext cx="437882" cy="56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965826" y="5594340"/>
            <a:ext cx="72507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4400" dirty="0" smtClean="0">
                <a:solidFill>
                  <a:schemeClr val="tx1"/>
                </a:solidFill>
              </a:rPr>
              <a:t>* מותר שלא כל הא"ב יצאו ממצב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594340"/>
            <a:ext cx="12192000" cy="2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– תנאי עצירה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495503" y="1609856"/>
            <a:ext cx="3844267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אין מעברים אפשריים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1730" y="2207425"/>
            <a:ext cx="4873880" cy="964772"/>
            <a:chOff x="6512762" y="3616206"/>
            <a:chExt cx="4873880" cy="964772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2753636" y="2985873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0072" y="1828799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2528628" y="2428773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01327"/>
              </p:ext>
            </p:extLst>
          </p:nvPr>
        </p:nvGraphicFramePr>
        <p:xfrm>
          <a:off x="2163803" y="247405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803" y="247405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46010"/>
              </p:ext>
            </p:extLst>
          </p:nvPr>
        </p:nvGraphicFramePr>
        <p:xfrm>
          <a:off x="1788450" y="246986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450" y="246986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29303"/>
              </p:ext>
            </p:extLst>
          </p:nvPr>
        </p:nvGraphicFramePr>
        <p:xfrm>
          <a:off x="1401490" y="248001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490" y="248001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93002"/>
              </p:ext>
            </p:extLst>
          </p:nvPr>
        </p:nvGraphicFramePr>
        <p:xfrm>
          <a:off x="1026137" y="247582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137" y="247582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6849"/>
              </p:ext>
            </p:extLst>
          </p:nvPr>
        </p:nvGraphicFramePr>
        <p:xfrm>
          <a:off x="4067643" y="24716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643" y="24716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581216"/>
              </p:ext>
            </p:extLst>
          </p:nvPr>
        </p:nvGraphicFramePr>
        <p:xfrm>
          <a:off x="3692290" y="246744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290" y="246744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01331"/>
              </p:ext>
            </p:extLst>
          </p:nvPr>
        </p:nvGraphicFramePr>
        <p:xfrm>
          <a:off x="3305330" y="24776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330" y="24776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28799"/>
              </p:ext>
            </p:extLst>
          </p:nvPr>
        </p:nvGraphicFramePr>
        <p:xfrm>
          <a:off x="2929977" y="247340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9977" y="247340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585" y="2300092"/>
            <a:ext cx="4529721" cy="1072989"/>
          </a:xfrm>
          <a:prstGeom prst="rect">
            <a:avLst/>
          </a:prstGeom>
        </p:spPr>
      </p:pic>
      <p:sp>
        <p:nvSpPr>
          <p:cNvPr id="58" name="Line 39"/>
          <p:cNvSpPr>
            <a:spLocks noChangeShapeType="1"/>
          </p:cNvSpPr>
          <p:nvPr/>
        </p:nvSpPr>
        <p:spPr bwMode="auto">
          <a:xfrm flipH="1" flipV="1">
            <a:off x="6756817" y="3479542"/>
            <a:ext cx="1030" cy="50038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4087510"/>
            <a:ext cx="12192000" cy="2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5909503" y="3944714"/>
            <a:ext cx="5430267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המכונה נמצאת במצב מקבל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81730" y="4542283"/>
            <a:ext cx="4873880" cy="964772"/>
            <a:chOff x="6512762" y="3616206"/>
            <a:chExt cx="4873880" cy="964772"/>
          </a:xfrm>
        </p:grpSpPr>
        <p:sp>
          <p:nvSpPr>
            <p:cNvPr id="115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Line 39"/>
          <p:cNvSpPr>
            <a:spLocks noChangeShapeType="1"/>
          </p:cNvSpPr>
          <p:nvPr/>
        </p:nvSpPr>
        <p:spPr bwMode="auto">
          <a:xfrm flipH="1" flipV="1">
            <a:off x="2328629" y="5320731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50072" y="4163657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2528628" y="4763631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765970"/>
              </p:ext>
            </p:extLst>
          </p:nvPr>
        </p:nvGraphicFramePr>
        <p:xfrm>
          <a:off x="2163803" y="480891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" name="Equation" r:id="rId16" imgW="126720" imgH="164880" progId="Equation.3">
                  <p:embed/>
                </p:oleObj>
              </mc:Choice>
              <mc:Fallback>
                <p:oleObj name="Equation" r:id="rId1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803" y="480891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74420"/>
              </p:ext>
            </p:extLst>
          </p:nvPr>
        </p:nvGraphicFramePr>
        <p:xfrm>
          <a:off x="1788450" y="480472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450" y="480472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35036"/>
              </p:ext>
            </p:extLst>
          </p:nvPr>
        </p:nvGraphicFramePr>
        <p:xfrm>
          <a:off x="1401490" y="481487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8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490" y="481487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40914"/>
              </p:ext>
            </p:extLst>
          </p:nvPr>
        </p:nvGraphicFramePr>
        <p:xfrm>
          <a:off x="1026137" y="481068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9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137" y="481068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19208"/>
              </p:ext>
            </p:extLst>
          </p:nvPr>
        </p:nvGraphicFramePr>
        <p:xfrm>
          <a:off x="4067643" y="480649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643" y="480649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86234"/>
              </p:ext>
            </p:extLst>
          </p:nvPr>
        </p:nvGraphicFramePr>
        <p:xfrm>
          <a:off x="3692290" y="4802306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290" y="4802306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00765"/>
              </p:ext>
            </p:extLst>
          </p:nvPr>
        </p:nvGraphicFramePr>
        <p:xfrm>
          <a:off x="3305330" y="481245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330" y="481245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31590"/>
              </p:ext>
            </p:extLst>
          </p:nvPr>
        </p:nvGraphicFramePr>
        <p:xfrm>
          <a:off x="2929977" y="4808266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9977" y="4808266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" name="Picture 1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585" y="4634950"/>
            <a:ext cx="4529721" cy="1072989"/>
          </a:xfrm>
          <a:prstGeom prst="rect">
            <a:avLst/>
          </a:prstGeom>
        </p:spPr>
      </p:pic>
      <p:sp>
        <p:nvSpPr>
          <p:cNvPr id="142" name="Line 39"/>
          <p:cNvSpPr>
            <a:spLocks noChangeShapeType="1"/>
          </p:cNvSpPr>
          <p:nvPr/>
        </p:nvSpPr>
        <p:spPr bwMode="auto">
          <a:xfrm flipH="1" flipV="1">
            <a:off x="9512897" y="5814400"/>
            <a:ext cx="1030" cy="50038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 animBg="1"/>
      <p:bldP spid="46" grpId="0" animBg="1"/>
      <p:bldP spid="47" grpId="0"/>
      <p:bldP spid="58" grpId="0" animBg="1"/>
      <p:bldP spid="113" grpId="0"/>
      <p:bldP spid="130" grpId="0" animBg="1"/>
      <p:bldP spid="131" grpId="0" animBg="1"/>
      <p:bldP spid="132" grpId="0"/>
      <p:bldP spid="1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– תנאי קבלה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371268" y="1767320"/>
            <a:ext cx="1281370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b="1" dirty="0" smtClean="0">
                <a:solidFill>
                  <a:srgbClr val="00B05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קבלה</a:t>
            </a:r>
            <a:endParaRPr lang="en-US" sz="4000" b="1" dirty="0">
              <a:solidFill>
                <a:srgbClr val="00B05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117465" y="2230498"/>
            <a:ext cx="9015" cy="18907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1821073" y="1780198"/>
            <a:ext cx="1796525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b="1" dirty="0" smtClean="0">
                <a:solidFill>
                  <a:srgbClr val="FF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דחייה</a:t>
            </a:r>
            <a:endParaRPr lang="en-US" sz="4000" b="1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671257" y="2446978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עצרה במצב מקבל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206063" y="2583197"/>
            <a:ext cx="5503494" cy="1538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עצרה במצב לא מקבל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נכנסה ללולאה אינסופית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3331" name="Picture 19" descr="http://i.istockimg.com/file_thumbview_approve/25830944/5/stock-illustration-25830944-cartoon-man-is-choosing-right-and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92" y="4353017"/>
            <a:ext cx="2238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15002</TotalTime>
  <Words>362</Words>
  <Application>Microsoft Office PowerPoint</Application>
  <PresentationFormat>Widescreen</PresentationFormat>
  <Paragraphs>132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Computation Models   </vt:lpstr>
      <vt:lpstr> Practice session 8  Turing Machine </vt:lpstr>
      <vt:lpstr>מכונת טיורינג</vt:lpstr>
      <vt:lpstr>מכונת טיורינג</vt:lpstr>
      <vt:lpstr>מכונת טיורינג</vt:lpstr>
      <vt:lpstr>מכונת טיורינג</vt:lpstr>
      <vt:lpstr>מכונת טיורינג - דטרמיניסטית</vt:lpstr>
      <vt:lpstr>מכונת טיורינג – תנאי עצירה</vt:lpstr>
      <vt:lpstr>מכונת טיורינג – תנאי קבלה</vt:lpstr>
      <vt:lpstr>מכונת טיורינג – דוגמא</vt:lpstr>
      <vt:lpstr>תרגיל 1</vt:lpstr>
      <vt:lpstr>תרגיל 2</vt:lpstr>
      <vt:lpstr>תרגיל 2 – דרך נוספת</vt:lpstr>
      <vt:lpstr>תרגיל 3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653</cp:revision>
  <dcterms:created xsi:type="dcterms:W3CDTF">2015-10-15T14:05:25Z</dcterms:created>
  <dcterms:modified xsi:type="dcterms:W3CDTF">2018-05-09T17:00:31Z</dcterms:modified>
</cp:coreProperties>
</file>