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3"/>
  </p:notesMasterIdLst>
  <p:sldIdLst>
    <p:sldId id="256" r:id="rId2"/>
    <p:sldId id="303" r:id="rId3"/>
    <p:sldId id="394" r:id="rId4"/>
    <p:sldId id="400" r:id="rId5"/>
    <p:sldId id="395" r:id="rId6"/>
    <p:sldId id="396" r:id="rId7"/>
    <p:sldId id="397" r:id="rId8"/>
    <p:sldId id="398" r:id="rId9"/>
    <p:sldId id="399" r:id="rId10"/>
    <p:sldId id="404" r:id="rId11"/>
    <p:sldId id="4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29" autoAdjust="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4239E-284F-4C6A-8210-06FE97FAEE90}"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7003F-EC37-4AC5-80A0-537CA429349D}" type="slidenum">
              <a:rPr lang="en-US" smtClean="0"/>
              <a:t>‹#›</a:t>
            </a:fld>
            <a:endParaRPr lang="en-US"/>
          </a:p>
        </p:txBody>
      </p:sp>
    </p:spTree>
    <p:extLst>
      <p:ext uri="{BB962C8B-B14F-4D97-AF65-F5344CB8AC3E}">
        <p14:creationId xmlns:p14="http://schemas.microsoft.com/office/powerpoint/2010/main" val="48766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r" rtl="1">
              <a:buAutoNum type="arabicPeriod"/>
            </a:pPr>
            <a:r>
              <a:rPr lang="he-IL" baseline="0" dirty="0" smtClean="0"/>
              <a:t>נכון, מכיוון שמספר מימדים (סרטים) שקול לסרט אחד.</a:t>
            </a:r>
          </a:p>
          <a:p>
            <a:pPr marL="228600" indent="-228600" algn="r" rtl="1">
              <a:buAutoNum type="arabicPeriod"/>
            </a:pPr>
            <a:r>
              <a:rPr lang="he-IL" baseline="0" dirty="0" smtClean="0"/>
              <a:t>לא נכון, מכיוון שלא ניתן ליצור רצף פעולות המבצעות תזוזה שמאלה של הראש ולכן אינה שקולה למכונה סטנדרטית.</a:t>
            </a:r>
          </a:p>
          <a:p>
            <a:pPr marL="228600" indent="-228600" algn="r" rtl="1">
              <a:buAutoNum type="arabicPeriod"/>
            </a:pPr>
            <a:r>
              <a:rPr lang="he-IL" baseline="0" dirty="0" smtClean="0"/>
              <a:t>נכון, תור שקול ל-2 מחסניות (ראה 4).</a:t>
            </a:r>
          </a:p>
          <a:p>
            <a:pPr marL="228600" indent="-228600" algn="r" rtl="1">
              <a:buAutoNum type="arabicPeriod"/>
            </a:pPr>
            <a:r>
              <a:rPr lang="he-IL" baseline="0" dirty="0" smtClean="0"/>
              <a:t>נכון, ניתן לבצע כל פעולה של מכונת טיורינג באוטומט זה ולהפך ע"י שימוש באופן הבא: מחסנית אחת המייצגת את בצידו השמאלי של הקלט וכזו המייצגת את צידו הימני של הקלט, את מיקומו הנוכחי של הראש נגדיר להיות כהאיבר שבראש המחסנית (אחת מהן). וכן ניתן לבצע כל פעולה של מכונת טיורינג.</a:t>
            </a:r>
          </a:p>
          <a:p>
            <a:pPr marL="228600" indent="-228600" algn="r" rtl="1">
              <a:buAutoNum type="arabicPeriod"/>
            </a:pPr>
            <a:r>
              <a:rPr lang="he-IL" baseline="0" dirty="0" smtClean="0"/>
              <a:t>נכון, כאשר מכונת טיורינג מגיעה למצב מקבל היא עוצרת ולכן ניתן לאחד ולפצל מצבים מקבלים בלי לשנות א המכונה.</a:t>
            </a:r>
            <a:endParaRPr lang="en-US" dirty="0"/>
          </a:p>
        </p:txBody>
      </p:sp>
      <p:sp>
        <p:nvSpPr>
          <p:cNvPr id="4" name="Slide Number Placeholder 3"/>
          <p:cNvSpPr>
            <a:spLocks noGrp="1"/>
          </p:cNvSpPr>
          <p:nvPr>
            <p:ph type="sldNum" sz="quarter" idx="10"/>
          </p:nvPr>
        </p:nvSpPr>
        <p:spPr/>
        <p:txBody>
          <a:bodyPr/>
          <a:lstStyle/>
          <a:p>
            <a:fld id="{8C97003F-EC37-4AC5-80A0-537CA429349D}" type="slidenum">
              <a:rPr lang="en-US" smtClean="0"/>
              <a:t>11</a:t>
            </a:fld>
            <a:endParaRPr lang="en-US"/>
          </a:p>
        </p:txBody>
      </p:sp>
    </p:spTree>
    <p:extLst>
      <p:ext uri="{BB962C8B-B14F-4D97-AF65-F5344CB8AC3E}">
        <p14:creationId xmlns:p14="http://schemas.microsoft.com/office/powerpoint/2010/main" val="24577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F82622-768C-4A2A-857E-974E99F17673}"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23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F82622-768C-4A2A-857E-974E99F17673}"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78562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F82622-768C-4A2A-857E-974E99F17673}"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30605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F82622-768C-4A2A-857E-974E99F17673}"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948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82622-768C-4A2A-857E-974E99F17673}"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60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F82622-768C-4A2A-857E-974E99F17673}"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220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F82622-768C-4A2A-857E-974E99F17673}"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99318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F82622-768C-4A2A-857E-974E99F17673}"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28959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F82622-768C-4A2A-857E-974E99F17673}" type="datetimeFigureOut">
              <a:rPr lang="en-US" smtClean="0"/>
              <a:t>5/14/2018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6090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F82622-768C-4A2A-857E-974E99F17673}" type="datetimeFigureOut">
              <a:rPr lang="en-US" smtClean="0"/>
              <a:t>5/14/2018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783CA-9390-49C9-AC80-E0703DB73D73}" type="slidenum">
              <a:rPr lang="en-US" smtClean="0"/>
              <a:t>‹#›</a:t>
            </a:fld>
            <a:endParaRPr lang="en-US"/>
          </a:p>
        </p:txBody>
      </p:sp>
    </p:spTree>
    <p:extLst>
      <p:ext uri="{BB962C8B-B14F-4D97-AF65-F5344CB8AC3E}">
        <p14:creationId xmlns:p14="http://schemas.microsoft.com/office/powerpoint/2010/main" val="286923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82622-768C-4A2A-857E-974E99F17673}"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2451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F82622-768C-4A2A-857E-974E99F17673}" type="datetimeFigureOut">
              <a:rPr lang="en-US" smtClean="0"/>
              <a:t>5/14/2018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783CA-9390-49C9-AC80-E0703DB73D7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90122"/>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image" Target="../media/image18.png"/><Relationship Id="rId2" Type="http://schemas.openxmlformats.org/officeDocument/2006/relationships/slideLayout" Target="../slideLayouts/slideLayout2.xml"/><Relationship Id="rId16" Type="http://schemas.openxmlformats.org/officeDocument/2006/relationships/image" Target="../media/image90.png"/><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9.png"/><Relationship Id="rId7" Type="http://schemas.openxmlformats.org/officeDocument/2006/relationships/oleObject" Target="../embeddings/oleObject12.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8.wmf"/><Relationship Id="rId4" Type="http://schemas.openxmlformats.org/officeDocument/2006/relationships/image" Target="../media/image180.png"/><Relationship Id="rId9"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19.png"/><Relationship Id="rId7" Type="http://schemas.openxmlformats.org/officeDocument/2006/relationships/oleObject" Target="../embeddings/oleObject17.bin"/><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8.wmf"/><Relationship Id="rId4" Type="http://schemas.openxmlformats.org/officeDocument/2006/relationships/image" Target="../media/image180.png"/><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oleObject" Target="../embeddings/oleObject27.bin"/><Relationship Id="rId18" Type="http://schemas.openxmlformats.org/officeDocument/2006/relationships/oleObject" Target="../embeddings/oleObject32.bin"/><Relationship Id="rId3" Type="http://schemas.openxmlformats.org/officeDocument/2006/relationships/image" Target="../media/image180.png"/><Relationship Id="rId21" Type="http://schemas.openxmlformats.org/officeDocument/2006/relationships/oleObject" Target="../embeddings/oleObject35.bin"/><Relationship Id="rId7" Type="http://schemas.openxmlformats.org/officeDocument/2006/relationships/image" Target="../media/image7.wmf"/><Relationship Id="rId12" Type="http://schemas.openxmlformats.org/officeDocument/2006/relationships/oleObject" Target="../embeddings/oleObject26.bin"/><Relationship Id="rId17"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oleObject" Target="../embeddings/oleObject30.bin"/><Relationship Id="rId20" Type="http://schemas.openxmlformats.org/officeDocument/2006/relationships/oleObject" Target="../embeddings/oleObject34.bin"/><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oleObject" Target="../embeddings/oleObject25.bin"/><Relationship Id="rId5" Type="http://schemas.openxmlformats.org/officeDocument/2006/relationships/image" Target="../media/image6.wmf"/><Relationship Id="rId15" Type="http://schemas.openxmlformats.org/officeDocument/2006/relationships/oleObject" Target="../embeddings/oleObject29.bin"/><Relationship Id="rId23" Type="http://schemas.openxmlformats.org/officeDocument/2006/relationships/image" Target="../media/image20.png"/><Relationship Id="rId10" Type="http://schemas.openxmlformats.org/officeDocument/2006/relationships/oleObject" Target="../embeddings/oleObject24.bin"/><Relationship Id="rId19" Type="http://schemas.openxmlformats.org/officeDocument/2006/relationships/oleObject" Target="../embeddings/oleObject33.bin"/><Relationship Id="rId4" Type="http://schemas.openxmlformats.org/officeDocument/2006/relationships/oleObject" Target="../embeddings/oleObject21.bin"/><Relationship Id="rId9" Type="http://schemas.openxmlformats.org/officeDocument/2006/relationships/image" Target="../media/image8.wmf"/><Relationship Id="rId14" Type="http://schemas.openxmlformats.org/officeDocument/2006/relationships/oleObject" Target="../embeddings/oleObject28.bin"/><Relationship Id="rId22"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2043" y="4601830"/>
            <a:ext cx="8114596" cy="1646302"/>
          </a:xfrm>
        </p:spPr>
        <p:txBody>
          <a:bodyPr>
            <a:normAutofit fontScale="90000"/>
          </a:bodyPr>
          <a:lstStyle/>
          <a:p>
            <a:pPr algn="ctr"/>
            <a:r>
              <a:rPr lang="en-US" sz="10000" b="1" u="sng" dirty="0">
                <a:cs typeface="+mn-cs"/>
              </a:rPr>
              <a:t>Computation </a:t>
            </a:r>
            <a:r>
              <a:rPr lang="en-US" sz="10000" b="1" u="sng" dirty="0" smtClean="0">
                <a:cs typeface="+mn-cs"/>
              </a:rPr>
              <a:t>Models</a:t>
            </a:r>
            <a:r>
              <a:rPr lang="en-US" b="1" dirty="0" smtClean="0">
                <a:cs typeface="+mn-cs"/>
              </a:rPr>
              <a:t/>
            </a:r>
            <a:br>
              <a:rPr lang="en-US" b="1" dirty="0" smtClean="0">
                <a:cs typeface="+mn-cs"/>
              </a:rPr>
            </a:br>
            <a:r>
              <a:rPr lang="en-US" b="1" dirty="0" smtClean="0">
                <a:cs typeface="+mn-cs"/>
              </a:rPr>
              <a:t> </a:t>
            </a:r>
            <a:br>
              <a:rPr lang="en-US" b="1" dirty="0" smtClean="0">
                <a:cs typeface="+mn-cs"/>
              </a:rPr>
            </a:br>
            <a:endParaRPr lang="en-US" b="1" dirty="0">
              <a:cs typeface="+mn-cs"/>
            </a:endParaRPr>
          </a:p>
        </p:txBody>
      </p:sp>
      <p:pic>
        <p:nvPicPr>
          <p:cNvPr id="1026" name="Picture 2" descr="אוניברסיטת בן-גוריון בנגב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550" y="5544354"/>
            <a:ext cx="552450"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18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a:t>
            </a:r>
            <a:r>
              <a:rPr lang="en-US" dirty="0" smtClean="0"/>
              <a:t>2</a:t>
            </a:r>
            <a:r>
              <a:rPr lang="he-IL" dirty="0" smtClean="0"/>
              <a:t> – המשך</a:t>
            </a:r>
            <a:r>
              <a:rPr lang="he-IL" dirty="0"/>
              <a:t> </a:t>
            </a:r>
            <a:r>
              <a:rPr lang="he-IL" dirty="0" smtClean="0"/>
              <a:t>(דוגמא)</a:t>
            </a:r>
            <a:endParaRPr lang="en-US" dirty="0"/>
          </a:p>
        </p:txBody>
      </p:sp>
      <p:sp>
        <p:nvSpPr>
          <p:cNvPr id="12" name="Title 1"/>
          <p:cNvSpPr txBox="1">
            <a:spLocks/>
          </p:cNvSpPr>
          <p:nvPr/>
        </p:nvSpPr>
        <p:spPr>
          <a:xfrm>
            <a:off x="3485882" y="3687947"/>
            <a:ext cx="7767423" cy="306058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endParaRPr lang="en-US" sz="3200" b="0" dirty="0" smtClean="0">
              <a:solidFill>
                <a:schemeClr val="tx1"/>
              </a:solidFill>
              <a:latin typeface="Narkisim" panose="020E0502050101010101" pitchFamily="34" charset="-79"/>
              <a:cs typeface="Narkisim" panose="020E0502050101010101" pitchFamily="34" charset="-79"/>
            </a:endParaRPr>
          </a:p>
        </p:txBody>
      </p:sp>
      <mc:AlternateContent xmlns:mc="http://schemas.openxmlformats.org/markup-compatibility/2006" xmlns:a14="http://schemas.microsoft.com/office/drawing/2010/main">
        <mc:Choice Requires="a14">
          <p:sp>
            <p:nvSpPr>
              <p:cNvPr id="10" name="Title 1"/>
              <p:cNvSpPr txBox="1">
                <a:spLocks/>
              </p:cNvSpPr>
              <p:nvPr/>
            </p:nvSpPr>
            <p:spPr>
              <a:xfrm>
                <a:off x="888642" y="1968313"/>
                <a:ext cx="10583605" cy="4587033"/>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2 ראשים קוראים-כותבים</a:t>
                </a:r>
              </a:p>
              <a:p>
                <a:pPr algn="r" rtl="1"/>
                <a:endParaRPr lang="he-IL" sz="3200" dirty="0" smtClean="0">
                  <a:solidFill>
                    <a:schemeClr val="tx1"/>
                  </a:solidFill>
                  <a:latin typeface="Narkisim" panose="020E0502050101010101" pitchFamily="34" charset="-79"/>
                  <a:cs typeface="Narkisim" panose="020E0502050101010101" pitchFamily="34" charset="-79"/>
                </a:endParaRPr>
              </a:p>
              <a:p>
                <a:pPr algn="r" rtl="1"/>
                <a:r>
                  <a:rPr lang="he-IL" sz="2400" u="sng" dirty="0" smtClean="0">
                    <a:solidFill>
                      <a:schemeClr val="tx1"/>
                    </a:solidFill>
                    <a:latin typeface="Narkisim" panose="020E0502050101010101" pitchFamily="34" charset="-79"/>
                    <a:cs typeface="Narkisim" panose="020E0502050101010101" pitchFamily="34" charset="-79"/>
                  </a:rPr>
                  <a:t>פסאודו-קוד לפעולה  (</a:t>
                </a:r>
                <a14:m>
                  <m:oMath xmlns:m="http://schemas.openxmlformats.org/officeDocument/2006/math">
                    <m:r>
                      <a:rPr lang="en-US" sz="2400" i="1" u="sng" dirty="0">
                        <a:solidFill>
                          <a:schemeClr val="tx1"/>
                        </a:solidFill>
                        <a:latin typeface="Cambria Math" panose="02040503050406030204" pitchFamily="18" charset="0"/>
                        <a:cs typeface="Narkisim" panose="020E0502050101010101" pitchFamily="34" charset="-79"/>
                      </a:rPr>
                      <m:t>𝑥</m:t>
                    </m:r>
                    <m:r>
                      <a:rPr lang="en-US" sz="2400" i="1" u="sng" dirty="0">
                        <a:solidFill>
                          <a:schemeClr val="tx1"/>
                        </a:solidFill>
                        <a:latin typeface="Cambria Math" panose="02040503050406030204" pitchFamily="18" charset="0"/>
                        <a:cs typeface="Narkisim" panose="020E0502050101010101" pitchFamily="34" charset="-79"/>
                      </a:rPr>
                      <m:t>→</m:t>
                    </m:r>
                    <m:r>
                      <a:rPr lang="en-US" sz="2400" i="1" u="sng" dirty="0">
                        <a:solidFill>
                          <a:schemeClr val="tx1"/>
                        </a:solidFill>
                        <a:latin typeface="Cambria Math" panose="02040503050406030204" pitchFamily="18" charset="0"/>
                        <a:cs typeface="Narkisim" panose="020E0502050101010101" pitchFamily="34" charset="-79"/>
                      </a:rPr>
                      <m:t>𝑦</m:t>
                    </m:r>
                    <m:r>
                      <a:rPr lang="en-US" sz="2400" i="1" u="sng" dirty="0">
                        <a:solidFill>
                          <a:schemeClr val="tx1"/>
                        </a:solidFill>
                        <a:latin typeface="Cambria Math" panose="02040503050406030204" pitchFamily="18" charset="0"/>
                        <a:cs typeface="Narkisim" panose="020E0502050101010101" pitchFamily="34" charset="-79"/>
                      </a:rPr>
                      <m:t>,</m:t>
                    </m:r>
                    <m:r>
                      <a:rPr lang="en-US" sz="2400" i="1" u="sng" dirty="0">
                        <a:solidFill>
                          <a:schemeClr val="tx1"/>
                        </a:solidFill>
                        <a:latin typeface="Cambria Math" panose="02040503050406030204" pitchFamily="18" charset="0"/>
                        <a:cs typeface="Narkisim" panose="020E0502050101010101" pitchFamily="34" charset="-79"/>
                      </a:rPr>
                      <m:t>𝑅</m:t>
                    </m:r>
                    <m:r>
                      <a:rPr lang="he-IL" sz="2400" i="1" u="sng" dirty="0">
                        <a:solidFill>
                          <a:schemeClr val="tx1"/>
                        </a:solidFill>
                        <a:latin typeface="Cambria Math" panose="02040503050406030204" pitchFamily="18" charset="0"/>
                        <a:cs typeface="Narkisim" panose="020E0502050101010101" pitchFamily="34" charset="-79"/>
                      </a:rPr>
                      <m:t> </m:t>
                    </m:r>
                    <m:r>
                      <a:rPr lang="en-US" sz="2400" i="1" u="sng" dirty="0">
                        <a:solidFill>
                          <a:schemeClr val="tx1"/>
                        </a:solidFill>
                        <a:latin typeface="Cambria Math" panose="02040503050406030204" pitchFamily="18" charset="0"/>
                        <a:cs typeface="Narkisim" panose="020E0502050101010101" pitchFamily="34" charset="-79"/>
                      </a:rPr>
                      <m:t> &amp; </m:t>
                    </m:r>
                    <m:r>
                      <a:rPr lang="he-IL" sz="2400" i="1" u="sng" dirty="0">
                        <a:solidFill>
                          <a:schemeClr val="tx1"/>
                        </a:solidFill>
                        <a:latin typeface="Cambria Math" panose="02040503050406030204" pitchFamily="18" charset="0"/>
                        <a:cs typeface="Narkisim" panose="020E0502050101010101" pitchFamily="34" charset="-79"/>
                      </a:rPr>
                      <m:t>  </m:t>
                    </m:r>
                    <m:r>
                      <a:rPr lang="en-US" sz="2400" i="1" u="sng" dirty="0" err="1">
                        <a:solidFill>
                          <a:schemeClr val="tx1"/>
                        </a:solidFill>
                        <a:latin typeface="Cambria Math" panose="02040503050406030204" pitchFamily="18" charset="0"/>
                        <a:cs typeface="Narkisim" panose="020E0502050101010101" pitchFamily="34" charset="-79"/>
                      </a:rPr>
                      <m:t>𝑡</m:t>
                    </m:r>
                    <m:r>
                      <a:rPr lang="en-US" sz="2400" i="1" u="sng" dirty="0" err="1">
                        <a:solidFill>
                          <a:schemeClr val="tx1"/>
                        </a:solidFill>
                        <a:latin typeface="Cambria Math" panose="02040503050406030204" pitchFamily="18" charset="0"/>
                        <a:cs typeface="Narkisim" panose="020E0502050101010101" pitchFamily="34" charset="-79"/>
                      </a:rPr>
                      <m:t>→</m:t>
                    </m:r>
                    <m:r>
                      <a:rPr lang="en-US" sz="2400" i="1" u="sng" dirty="0" err="1">
                        <a:solidFill>
                          <a:schemeClr val="tx1"/>
                        </a:solidFill>
                        <a:latin typeface="Cambria Math" panose="02040503050406030204" pitchFamily="18" charset="0"/>
                        <a:cs typeface="Narkisim" panose="020E0502050101010101" pitchFamily="34" charset="-79"/>
                      </a:rPr>
                      <m:t>𝑧</m:t>
                    </m:r>
                    <m:r>
                      <a:rPr lang="en-US" sz="2400" i="1" u="sng" dirty="0">
                        <a:solidFill>
                          <a:schemeClr val="tx1"/>
                        </a:solidFill>
                        <a:latin typeface="Cambria Math" panose="02040503050406030204" pitchFamily="18" charset="0"/>
                        <a:cs typeface="Narkisim" panose="020E0502050101010101" pitchFamily="34" charset="-79"/>
                      </a:rPr>
                      <m:t>,</m:t>
                    </m:r>
                    <m:r>
                      <a:rPr lang="en-US" sz="2400" i="1" u="sng" dirty="0">
                        <a:solidFill>
                          <a:schemeClr val="tx1"/>
                        </a:solidFill>
                        <a:latin typeface="Cambria Math" panose="02040503050406030204" pitchFamily="18" charset="0"/>
                        <a:cs typeface="Narkisim" panose="020E0502050101010101" pitchFamily="34" charset="-79"/>
                      </a:rPr>
                      <m:t>𝐿</m:t>
                    </m:r>
                  </m:oMath>
                </a14:m>
                <a:r>
                  <a:rPr lang="he-IL" sz="2400" u="sng" dirty="0" smtClean="0">
                    <a:solidFill>
                      <a:schemeClr val="tx1"/>
                    </a:solidFill>
                    <a:latin typeface="Cambria Math" panose="02040503050406030204" pitchFamily="18" charset="0"/>
                    <a:cs typeface="Narkisim" panose="020E0502050101010101" pitchFamily="34" charset="-79"/>
                  </a:rPr>
                  <a:t>)</a:t>
                </a:r>
                <a:endParaRPr lang="he-IL" sz="2400" u="sng" dirty="0">
                  <a:solidFill>
                    <a:schemeClr val="tx1"/>
                  </a:solidFill>
                  <a:latin typeface="Cambria Math" panose="02040503050406030204" pitchFamily="18" charset="0"/>
                  <a:cs typeface="Narkisim" panose="020E0502050101010101" pitchFamily="34" charset="-79"/>
                </a:endParaRPr>
              </a:p>
              <a:p>
                <a:pPr marL="457200" indent="-457200" algn="r" rtl="1">
                  <a:lnSpc>
                    <a:spcPct val="100000"/>
                  </a:lnSpc>
                  <a:buAutoNum type="arabicPeriod"/>
                </a:pPr>
                <a:r>
                  <a:rPr lang="he-IL" sz="2400" dirty="0" smtClean="0">
                    <a:solidFill>
                      <a:schemeClr val="tx1"/>
                    </a:solidFill>
                    <a:latin typeface="Narkisim" panose="020E0502050101010101" pitchFamily="34" charset="-79"/>
                    <a:cs typeface="Narkisim" panose="020E0502050101010101" pitchFamily="34" charset="-79"/>
                  </a:rPr>
                  <a:t>מצא את התו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h</m:t>
                    </m:r>
                    <m:r>
                      <a:rPr lang="en-US" sz="2400" b="0" i="1" smtClean="0">
                        <a:solidFill>
                          <a:schemeClr val="tx1"/>
                        </a:solidFill>
                        <a:latin typeface="Cambria Math" panose="02040503050406030204" pitchFamily="18" charset="0"/>
                        <a:cs typeface="Narkisim" panose="020E0502050101010101" pitchFamily="34" charset="-79"/>
                      </a:rPr>
                      <m:t>1</m:t>
                    </m:r>
                  </m:oMath>
                </a14:m>
                <a:endParaRPr lang="he-IL" sz="2400" dirty="0" smtClean="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AutoNum type="arabicPeriod"/>
                </a:pPr>
                <a:r>
                  <a:rPr lang="he-IL" sz="2400" dirty="0" smtClean="0">
                    <a:solidFill>
                      <a:schemeClr val="tx1"/>
                    </a:solidFill>
                    <a:latin typeface="Narkisim" panose="020E0502050101010101" pitchFamily="34" charset="-79"/>
                    <a:cs typeface="Narkisim" panose="020E0502050101010101" pitchFamily="34" charset="-79"/>
                  </a:rPr>
                  <a:t>זוז תא אחד ימינה (או שני תאים אם קיים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h</m:t>
                    </m:r>
                    <m:r>
                      <a:rPr lang="en-US" sz="2400" b="0" i="1" smtClean="0">
                        <a:solidFill>
                          <a:schemeClr val="tx1"/>
                        </a:solidFill>
                        <a:latin typeface="Cambria Math" panose="02040503050406030204" pitchFamily="18" charset="0"/>
                        <a:cs typeface="Narkisim" panose="020E0502050101010101" pitchFamily="34" charset="-79"/>
                      </a:rPr>
                      <m:t>2</m:t>
                    </m:r>
                  </m:oMath>
                </a14:m>
                <a:r>
                  <a:rPr lang="he-IL" sz="2400" dirty="0" smtClean="0">
                    <a:solidFill>
                      <a:schemeClr val="tx1"/>
                    </a:solidFill>
                    <a:latin typeface="Narkisim" panose="020E0502050101010101" pitchFamily="34" charset="-79"/>
                    <a:cs typeface="Narkisim" panose="020E0502050101010101" pitchFamily="34" charset="-79"/>
                  </a:rPr>
                  <a:t>), בצע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𝑥</m:t>
                    </m:r>
                    <m:r>
                      <a:rPr lang="en-US" sz="2400" b="0" i="1" smtClean="0">
                        <a:solidFill>
                          <a:schemeClr val="tx1"/>
                        </a:solidFill>
                        <a:latin typeface="Cambria Math" panose="02040503050406030204" pitchFamily="18" charset="0"/>
                        <a:cs typeface="Narkisim" panose="020E0502050101010101" pitchFamily="34" charset="-79"/>
                      </a:rPr>
                      <m:t>→</m:t>
                    </m:r>
                    <m:r>
                      <a:rPr lang="en-US" sz="2400" b="0" i="1" smtClean="0">
                        <a:solidFill>
                          <a:schemeClr val="tx1"/>
                        </a:solidFill>
                        <a:latin typeface="Cambria Math" panose="02040503050406030204" pitchFamily="18" charset="0"/>
                        <a:cs typeface="Narkisim" panose="020E0502050101010101" pitchFamily="34" charset="-79"/>
                      </a:rPr>
                      <m:t>𝑦</m:t>
                    </m:r>
                  </m:oMath>
                </a14:m>
                <a:endParaRPr lang="en-US" sz="2400" dirty="0" smtClean="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AutoNum type="arabicPeriod"/>
                </a:pPr>
                <a:r>
                  <a:rPr lang="he-IL" sz="2400" dirty="0" smtClean="0">
                    <a:solidFill>
                      <a:schemeClr val="tx1"/>
                    </a:solidFill>
                    <a:latin typeface="Narkisim" panose="020E0502050101010101" pitchFamily="34" charset="-79"/>
                    <a:cs typeface="Narkisim" panose="020E0502050101010101" pitchFamily="34" charset="-79"/>
                  </a:rPr>
                  <a:t>החלף את תא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h</m:t>
                    </m:r>
                    <m:r>
                      <a:rPr lang="en-US" sz="2400" b="0" i="1" smtClean="0">
                        <a:solidFill>
                          <a:schemeClr val="tx1"/>
                        </a:solidFill>
                        <a:latin typeface="Cambria Math" panose="02040503050406030204" pitchFamily="18" charset="0"/>
                        <a:cs typeface="Narkisim" panose="020E0502050101010101" pitchFamily="34" charset="-79"/>
                      </a:rPr>
                      <m:t>1</m:t>
                    </m:r>
                  </m:oMath>
                </a14:m>
                <a:r>
                  <a:rPr lang="he-IL" sz="2400" dirty="0" smtClean="0">
                    <a:solidFill>
                      <a:schemeClr val="tx1"/>
                    </a:solidFill>
                    <a:latin typeface="Narkisim" panose="020E0502050101010101" pitchFamily="34" charset="-79"/>
                    <a:cs typeface="Narkisim" panose="020E0502050101010101" pitchFamily="34" charset="-79"/>
                  </a:rPr>
                  <a:t> עם התא שמימינו</a:t>
                </a:r>
                <a:r>
                  <a:rPr lang="he-IL" sz="2400" dirty="0">
                    <a:solidFill>
                      <a:schemeClr val="tx1"/>
                    </a:solidFill>
                    <a:latin typeface="Narkisim" panose="020E0502050101010101" pitchFamily="34" charset="-79"/>
                    <a:cs typeface="Narkisim" panose="020E0502050101010101" pitchFamily="34" charset="-79"/>
                  </a:rPr>
                  <a:t> </a:t>
                </a:r>
                <a:r>
                  <a:rPr lang="he-IL" sz="2400" dirty="0" smtClean="0">
                    <a:solidFill>
                      <a:schemeClr val="tx1"/>
                    </a:solidFill>
                    <a:latin typeface="Narkisim" panose="020E0502050101010101" pitchFamily="34" charset="-79"/>
                    <a:cs typeface="Narkisim" panose="020E0502050101010101" pitchFamily="34" charset="-79"/>
                  </a:rPr>
                  <a:t>(או שניים מימינו)</a:t>
                </a:r>
                <a:endParaRPr lang="he-IL" sz="2400" b="0" dirty="0" smtClean="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AutoNum type="arabicPeriod"/>
                </a:pPr>
                <a:r>
                  <a:rPr lang="he-IL" sz="2400" dirty="0" smtClean="0">
                    <a:solidFill>
                      <a:schemeClr val="tx1"/>
                    </a:solidFill>
                    <a:latin typeface="Narkisim" panose="020E0502050101010101" pitchFamily="34" charset="-79"/>
                    <a:cs typeface="Narkisim" panose="020E0502050101010101" pitchFamily="34" charset="-79"/>
                  </a:rPr>
                  <a:t>מצא את התו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h</m:t>
                    </m:r>
                    <m:r>
                      <a:rPr lang="en-US" sz="2400" b="0" i="1" smtClean="0">
                        <a:solidFill>
                          <a:schemeClr val="tx1"/>
                        </a:solidFill>
                        <a:latin typeface="Cambria Math" panose="02040503050406030204" pitchFamily="18" charset="0"/>
                        <a:cs typeface="Narkisim" panose="020E0502050101010101" pitchFamily="34" charset="-79"/>
                      </a:rPr>
                      <m:t>2</m:t>
                    </m:r>
                  </m:oMath>
                </a14:m>
                <a:endParaRPr lang="he-IL" sz="2400" dirty="0" smtClean="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FontTx/>
                  <a:buAutoNum type="arabicPeriod"/>
                </a:pPr>
                <a:r>
                  <a:rPr lang="he-IL" sz="2400" dirty="0">
                    <a:solidFill>
                      <a:schemeClr val="tx1"/>
                    </a:solidFill>
                    <a:latin typeface="Narkisim" panose="020E0502050101010101" pitchFamily="34" charset="-79"/>
                    <a:cs typeface="Narkisim" panose="020E0502050101010101" pitchFamily="34" charset="-79"/>
                  </a:rPr>
                  <a:t>זוז תא אחד ימינה (או שני תאים אם קיים </a:t>
                </a:r>
                <a14:m>
                  <m:oMath xmlns:m="http://schemas.openxmlformats.org/officeDocument/2006/math">
                    <m:r>
                      <a:rPr lang="en-US" sz="2400" i="1">
                        <a:solidFill>
                          <a:schemeClr val="tx1"/>
                        </a:solidFill>
                        <a:latin typeface="Cambria Math" panose="02040503050406030204" pitchFamily="18" charset="0"/>
                        <a:cs typeface="Narkisim" panose="020E0502050101010101" pitchFamily="34" charset="-79"/>
                      </a:rPr>
                      <m:t>h</m:t>
                    </m:r>
                    <m:r>
                      <a:rPr lang="he-IL" sz="2400" b="0" i="1" smtClean="0">
                        <a:solidFill>
                          <a:schemeClr val="tx1"/>
                        </a:solidFill>
                        <a:latin typeface="Cambria Math" panose="02040503050406030204" pitchFamily="18" charset="0"/>
                        <a:cs typeface="Narkisim" panose="020E0502050101010101" pitchFamily="34" charset="-79"/>
                      </a:rPr>
                      <m:t>1</m:t>
                    </m:r>
                  </m:oMath>
                </a14:m>
                <a:r>
                  <a:rPr lang="he-IL" sz="2400" dirty="0">
                    <a:solidFill>
                      <a:schemeClr val="tx1"/>
                    </a:solidFill>
                    <a:latin typeface="Narkisim" panose="020E0502050101010101" pitchFamily="34" charset="-79"/>
                    <a:cs typeface="Narkisim" panose="020E0502050101010101" pitchFamily="34" charset="-79"/>
                  </a:rPr>
                  <a:t>), בצע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𝑡</m:t>
                    </m:r>
                    <m:r>
                      <a:rPr lang="en-US" sz="2400" i="1">
                        <a:solidFill>
                          <a:schemeClr val="tx1"/>
                        </a:solidFill>
                        <a:latin typeface="Cambria Math" panose="02040503050406030204" pitchFamily="18" charset="0"/>
                        <a:cs typeface="Narkisim" panose="020E0502050101010101" pitchFamily="34" charset="-79"/>
                      </a:rPr>
                      <m:t>→</m:t>
                    </m:r>
                    <m:r>
                      <a:rPr lang="en-US" sz="2400" b="0" i="1" smtClean="0">
                        <a:solidFill>
                          <a:schemeClr val="tx1"/>
                        </a:solidFill>
                        <a:latin typeface="Cambria Math" panose="02040503050406030204" pitchFamily="18" charset="0"/>
                        <a:cs typeface="Narkisim" panose="020E0502050101010101" pitchFamily="34" charset="-79"/>
                      </a:rPr>
                      <m:t>𝑧</m:t>
                    </m:r>
                    <m:r>
                      <a:rPr lang="en-US" sz="2400" b="0" i="1" smtClean="0">
                        <a:solidFill>
                          <a:schemeClr val="tx1"/>
                        </a:solidFill>
                        <a:latin typeface="Cambria Math" panose="02040503050406030204" pitchFamily="18" charset="0"/>
                        <a:cs typeface="Narkisim" panose="020E0502050101010101" pitchFamily="34" charset="-79"/>
                      </a:rPr>
                      <m:t> </m:t>
                    </m:r>
                  </m:oMath>
                </a14:m>
                <a:r>
                  <a:rPr lang="he-IL" sz="2400" dirty="0">
                    <a:solidFill>
                      <a:schemeClr val="tx1"/>
                    </a:solidFill>
                    <a:latin typeface="Narkisim" panose="020E0502050101010101" pitchFamily="34" charset="-79"/>
                    <a:cs typeface="Narkisim" panose="020E0502050101010101" pitchFamily="34" charset="-79"/>
                  </a:rPr>
                  <a:t> </a:t>
                </a:r>
                <a:endParaRPr lang="en-US" sz="2400" dirty="0" smtClean="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FontTx/>
                  <a:buAutoNum type="arabicPeriod"/>
                </a:pPr>
                <a:r>
                  <a:rPr lang="he-IL" sz="2400" dirty="0">
                    <a:solidFill>
                      <a:schemeClr val="tx1"/>
                    </a:solidFill>
                    <a:latin typeface="Narkisim" panose="020E0502050101010101" pitchFamily="34" charset="-79"/>
                    <a:cs typeface="Narkisim" panose="020E0502050101010101" pitchFamily="34" charset="-79"/>
                  </a:rPr>
                  <a:t>החלף את תא </a:t>
                </a:r>
                <a14:m>
                  <m:oMath xmlns:m="http://schemas.openxmlformats.org/officeDocument/2006/math">
                    <m:r>
                      <a:rPr lang="en-US" sz="2400" i="1">
                        <a:solidFill>
                          <a:schemeClr val="tx1"/>
                        </a:solidFill>
                        <a:latin typeface="Cambria Math" panose="02040503050406030204" pitchFamily="18" charset="0"/>
                        <a:cs typeface="Narkisim" panose="020E0502050101010101" pitchFamily="34" charset="-79"/>
                      </a:rPr>
                      <m:t>h</m:t>
                    </m:r>
                    <m:r>
                      <a:rPr lang="en-US" sz="2400" b="0" i="1" smtClean="0">
                        <a:solidFill>
                          <a:schemeClr val="tx1"/>
                        </a:solidFill>
                        <a:latin typeface="Cambria Math" panose="02040503050406030204" pitchFamily="18" charset="0"/>
                        <a:cs typeface="Narkisim" panose="020E0502050101010101" pitchFamily="34" charset="-79"/>
                      </a:rPr>
                      <m:t>2</m:t>
                    </m:r>
                  </m:oMath>
                </a14:m>
                <a:r>
                  <a:rPr lang="he-IL" sz="2400" dirty="0">
                    <a:solidFill>
                      <a:schemeClr val="tx1"/>
                    </a:solidFill>
                    <a:latin typeface="Narkisim" panose="020E0502050101010101" pitchFamily="34" charset="-79"/>
                    <a:cs typeface="Narkisim" panose="020E0502050101010101" pitchFamily="34" charset="-79"/>
                  </a:rPr>
                  <a:t> עם </a:t>
                </a:r>
                <a:r>
                  <a:rPr lang="he-IL" sz="2400" smtClean="0">
                    <a:solidFill>
                      <a:schemeClr val="tx1"/>
                    </a:solidFill>
                    <a:latin typeface="Narkisim" panose="020E0502050101010101" pitchFamily="34" charset="-79"/>
                    <a:cs typeface="Narkisim" panose="020E0502050101010101" pitchFamily="34" charset="-79"/>
                  </a:rPr>
                  <a:t>התא שמשמאלו (או שניים משמאלו)</a:t>
                </a:r>
                <a:endParaRPr lang="en-US" sz="2400" dirty="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FontTx/>
                  <a:buAutoNum type="arabicPeriod"/>
                </a:pPr>
                <a:endParaRPr lang="he-IL" sz="2400" dirty="0">
                  <a:solidFill>
                    <a:schemeClr val="tx1"/>
                  </a:solidFill>
                  <a:latin typeface="Narkisim" panose="020E0502050101010101" pitchFamily="34" charset="-79"/>
                  <a:cs typeface="Narkisim" panose="020E0502050101010101" pitchFamily="34" charset="-79"/>
                </a:endParaRPr>
              </a:p>
              <a:p>
                <a:pPr algn="r" rtl="1"/>
                <a:endParaRPr lang="he-IL" sz="3200" dirty="0" smtClean="0">
                  <a:solidFill>
                    <a:schemeClr val="tx1"/>
                  </a:solidFill>
                  <a:latin typeface="Narkisim" panose="020E0502050101010101" pitchFamily="34" charset="-79"/>
                  <a:cs typeface="Narkisim" panose="020E0502050101010101" pitchFamily="34" charset="-79"/>
                </a:endParaRPr>
              </a:p>
            </p:txBody>
          </p:sp>
        </mc:Choice>
        <mc:Fallback xmlns="">
          <p:sp>
            <p:nvSpPr>
              <p:cNvPr id="10" name="Title 1"/>
              <p:cNvSpPr txBox="1">
                <a:spLocks noRot="1" noChangeAspect="1" noMove="1" noResize="1" noEditPoints="1" noAdjustHandles="1" noChangeArrowheads="1" noChangeShapeType="1" noTextEdit="1"/>
              </p:cNvSpPr>
              <p:nvPr/>
            </p:nvSpPr>
            <p:spPr>
              <a:xfrm>
                <a:off x="888642" y="1968313"/>
                <a:ext cx="10583605" cy="4587033"/>
              </a:xfrm>
              <a:prstGeom prst="rect">
                <a:avLst/>
              </a:prstGeom>
              <a:blipFill rotWithShape="0">
                <a:blip r:embed="rId2"/>
                <a:stretch>
                  <a:fillRect t="-2793" r="-1440"/>
                </a:stretch>
              </a:blipFill>
            </p:spPr>
            <p:txBody>
              <a:bodyPr/>
              <a:lstStyle/>
              <a:p>
                <a:r>
                  <a:rPr lang="en-US">
                    <a:noFill/>
                  </a:rPr>
                  <a:t> </a:t>
                </a:r>
              </a:p>
            </p:txBody>
          </p:sp>
        </mc:Fallback>
      </mc:AlternateContent>
    </p:spTree>
    <p:extLst>
      <p:ext uri="{BB962C8B-B14F-4D97-AF65-F5344CB8AC3E}">
        <p14:creationId xmlns:p14="http://schemas.microsoft.com/office/powerpoint/2010/main" val="351671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fade">
                                      <p:cBhvr>
                                        <p:cTn id="12" dur="500"/>
                                        <p:tgtEl>
                                          <p:spTgt spid="1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fade">
                                      <p:cBhvr>
                                        <p:cTn id="17" dur="500"/>
                                        <p:tgtEl>
                                          <p:spTgt spid="1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fade">
                                      <p:cBhvr>
                                        <p:cTn id="22" dur="500"/>
                                        <p:tgtEl>
                                          <p:spTgt spid="1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fade">
                                      <p:cBhvr>
                                        <p:cTn id="27" dur="500"/>
                                        <p:tgtEl>
                                          <p:spTgt spid="10">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9" end="9"/>
                                            </p:txEl>
                                          </p:spTgt>
                                        </p:tgtEl>
                                        <p:attrNameLst>
                                          <p:attrName>style.visibility</p:attrName>
                                        </p:attrNameLst>
                                      </p:cBhvr>
                                      <p:to>
                                        <p:strVal val="visible"/>
                                      </p:to>
                                    </p:set>
                                    <p:animEffect transition="in" filter="fade">
                                      <p:cBhvr>
                                        <p:cTn id="3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נכון \ לא נכון</a:t>
            </a:r>
            <a:endParaRPr lang="en-US" dirty="0"/>
          </a:p>
        </p:txBody>
      </p:sp>
      <p:sp>
        <p:nvSpPr>
          <p:cNvPr id="10" name="Title 1"/>
          <p:cNvSpPr txBox="1">
            <a:spLocks/>
          </p:cNvSpPr>
          <p:nvPr/>
        </p:nvSpPr>
        <p:spPr>
          <a:xfrm>
            <a:off x="478971" y="1721571"/>
            <a:ext cx="11196477" cy="4587033"/>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lnSpc>
                <a:spcPct val="100000"/>
              </a:lnSpc>
            </a:pPr>
            <a:r>
              <a:rPr lang="he-IL" sz="2800" dirty="0" smtClean="0">
                <a:solidFill>
                  <a:schemeClr val="tx1"/>
                </a:solidFill>
                <a:latin typeface="Narkisim" panose="020E0502050101010101" pitchFamily="34" charset="-79"/>
                <a:cs typeface="Narkisim" panose="020E0502050101010101" pitchFamily="34" charset="-79"/>
              </a:rPr>
              <a:t>מכונת טיורינג סטנדרטית שקולה ל:</a:t>
            </a:r>
          </a:p>
          <a:p>
            <a:pPr marL="457200" indent="-457200" algn="r" rtl="1">
              <a:lnSpc>
                <a:spcPct val="100000"/>
              </a:lnSpc>
              <a:buFontTx/>
              <a:buAutoNum type="arabicPeriod"/>
            </a:pPr>
            <a:r>
              <a:rPr lang="he-IL" sz="2800" dirty="0" smtClean="0">
                <a:solidFill>
                  <a:schemeClr val="tx1"/>
                </a:solidFill>
                <a:latin typeface="Narkisim" panose="020E0502050101010101" pitchFamily="34" charset="-79"/>
                <a:cs typeface="Narkisim" panose="020E0502050101010101" pitchFamily="34" charset="-79"/>
              </a:rPr>
              <a:t>מכונת </a:t>
            </a:r>
            <a:r>
              <a:rPr lang="he-IL" sz="2800" dirty="0">
                <a:solidFill>
                  <a:schemeClr val="tx1"/>
                </a:solidFill>
                <a:latin typeface="Narkisim" panose="020E0502050101010101" pitchFamily="34" charset="-79"/>
                <a:cs typeface="Narkisim" panose="020E0502050101010101" pitchFamily="34" charset="-79"/>
              </a:rPr>
              <a:t>טיורינג בעלת סרט תלת </a:t>
            </a:r>
            <a:r>
              <a:rPr lang="he-IL" sz="2800" dirty="0" smtClean="0">
                <a:solidFill>
                  <a:schemeClr val="tx1"/>
                </a:solidFill>
                <a:latin typeface="Narkisim" panose="020E0502050101010101" pitchFamily="34" charset="-79"/>
                <a:cs typeface="Narkisim" panose="020E0502050101010101" pitchFamily="34" charset="-79"/>
              </a:rPr>
              <a:t>מימדי (הראש </a:t>
            </a:r>
            <a:r>
              <a:rPr lang="he-IL" sz="2800" dirty="0">
                <a:solidFill>
                  <a:schemeClr val="tx1"/>
                </a:solidFill>
                <a:latin typeface="Narkisim" panose="020E0502050101010101" pitchFamily="34" charset="-79"/>
                <a:cs typeface="Narkisim" panose="020E0502050101010101" pitchFamily="34" charset="-79"/>
              </a:rPr>
              <a:t>יכול לזוז ימינה/שמאלה למטה/למעלה </a:t>
            </a:r>
            <a:r>
              <a:rPr lang="he-IL" sz="2800" dirty="0" smtClean="0">
                <a:solidFill>
                  <a:schemeClr val="tx1"/>
                </a:solidFill>
                <a:latin typeface="Narkisim" panose="020E0502050101010101" pitchFamily="34" charset="-79"/>
                <a:cs typeface="Narkisim" panose="020E0502050101010101" pitchFamily="34" charset="-79"/>
              </a:rPr>
              <a:t>ופנימה/החוצה) </a:t>
            </a:r>
          </a:p>
          <a:p>
            <a:pPr marL="457200" indent="-457200" algn="r" rtl="1">
              <a:lnSpc>
                <a:spcPct val="100000"/>
              </a:lnSpc>
              <a:buFontTx/>
              <a:buAutoNum type="arabicPeriod"/>
            </a:pPr>
            <a:r>
              <a:rPr lang="he-IL" sz="2800" dirty="0" smtClean="0">
                <a:solidFill>
                  <a:schemeClr val="tx1"/>
                </a:solidFill>
                <a:latin typeface="Narkisim" panose="020E0502050101010101" pitchFamily="34" charset="-79"/>
                <a:cs typeface="Narkisim" panose="020E0502050101010101" pitchFamily="34" charset="-79"/>
              </a:rPr>
              <a:t>מכונת </a:t>
            </a:r>
            <a:r>
              <a:rPr lang="he-IL" sz="2800" dirty="0">
                <a:solidFill>
                  <a:schemeClr val="tx1"/>
                </a:solidFill>
                <a:latin typeface="Narkisim" panose="020E0502050101010101" pitchFamily="34" charset="-79"/>
                <a:cs typeface="Narkisim" panose="020E0502050101010101" pitchFamily="34" charset="-79"/>
              </a:rPr>
              <a:t>טיורינג שבה הראש המצביע על הסרט יכול לזוז רק ימינה או להשאר </a:t>
            </a:r>
            <a:r>
              <a:rPr lang="he-IL" sz="2800" dirty="0" smtClean="0">
                <a:solidFill>
                  <a:schemeClr val="tx1"/>
                </a:solidFill>
                <a:latin typeface="Narkisim" panose="020E0502050101010101" pitchFamily="34" charset="-79"/>
                <a:cs typeface="Narkisim" panose="020E0502050101010101" pitchFamily="34" charset="-79"/>
              </a:rPr>
              <a:t>במקום</a:t>
            </a:r>
          </a:p>
          <a:p>
            <a:pPr marL="457200" indent="-457200" algn="r" rtl="1">
              <a:lnSpc>
                <a:spcPct val="100000"/>
              </a:lnSpc>
              <a:buFontTx/>
              <a:buAutoNum type="arabicPeriod"/>
            </a:pPr>
            <a:r>
              <a:rPr lang="he-IL" sz="2800" dirty="0" smtClean="0">
                <a:solidFill>
                  <a:schemeClr val="tx1"/>
                </a:solidFill>
                <a:latin typeface="Narkisim" panose="020E0502050101010101" pitchFamily="34" charset="-79"/>
                <a:cs typeface="Narkisim" panose="020E0502050101010101" pitchFamily="34" charset="-79"/>
              </a:rPr>
              <a:t>מודל של אוטומט מחסנית המחזיק בתור (</a:t>
            </a:r>
            <a:r>
              <a:rPr lang="en-US" sz="2800" dirty="0" smtClean="0">
                <a:solidFill>
                  <a:schemeClr val="tx1"/>
                </a:solidFill>
                <a:latin typeface="Narkisim" panose="020E0502050101010101" pitchFamily="34" charset="-79"/>
                <a:cs typeface="Narkisim" panose="020E0502050101010101" pitchFamily="34" charset="-79"/>
              </a:rPr>
              <a:t>queue</a:t>
            </a:r>
            <a:r>
              <a:rPr lang="he-IL" sz="2800" dirty="0" smtClean="0">
                <a:solidFill>
                  <a:schemeClr val="tx1"/>
                </a:solidFill>
                <a:latin typeface="Narkisim" panose="020E0502050101010101" pitchFamily="34" charset="-79"/>
                <a:cs typeface="Narkisim" panose="020E0502050101010101" pitchFamily="34" charset="-79"/>
              </a:rPr>
              <a:t>) במקום במחסנית (אוטומט תור)</a:t>
            </a:r>
          </a:p>
          <a:p>
            <a:pPr marL="457200" indent="-457200" algn="r" rtl="1">
              <a:lnSpc>
                <a:spcPct val="100000"/>
              </a:lnSpc>
              <a:buFontTx/>
              <a:buAutoNum type="arabicPeriod"/>
            </a:pPr>
            <a:r>
              <a:rPr lang="he-IL" sz="2800" dirty="0" smtClean="0">
                <a:solidFill>
                  <a:schemeClr val="tx1"/>
                </a:solidFill>
                <a:latin typeface="Narkisim" panose="020E0502050101010101" pitchFamily="34" charset="-79"/>
                <a:cs typeface="Narkisim" panose="020E0502050101010101" pitchFamily="34" charset="-79"/>
              </a:rPr>
              <a:t>אוטומט שתי מחסניות (כמו אוטומט מחסנית רק מחזיק בשתי מחסניות)</a:t>
            </a:r>
            <a:endParaRPr lang="he-IL" sz="2800" dirty="0">
              <a:solidFill>
                <a:schemeClr val="tx1"/>
              </a:solidFill>
              <a:latin typeface="Narkisim" panose="020E0502050101010101" pitchFamily="34" charset="-79"/>
              <a:cs typeface="Narkisim" panose="020E0502050101010101" pitchFamily="34" charset="-79"/>
            </a:endParaRPr>
          </a:p>
          <a:p>
            <a:pPr marL="457200" indent="-457200" algn="r" rtl="1">
              <a:lnSpc>
                <a:spcPct val="100000"/>
              </a:lnSpc>
              <a:buFontTx/>
              <a:buAutoNum type="arabicPeriod"/>
            </a:pPr>
            <a:r>
              <a:rPr lang="he-IL" sz="2800" dirty="0">
                <a:solidFill>
                  <a:schemeClr val="tx1"/>
                </a:solidFill>
                <a:latin typeface="Narkisim" panose="020E0502050101010101" pitchFamily="34" charset="-79"/>
                <a:cs typeface="Narkisim" panose="020E0502050101010101" pitchFamily="34" charset="-79"/>
              </a:rPr>
              <a:t>מודל של מכונת טיורינג אשר יש לה יותר ממצב מקבל אחד (או שווה לאחד) שקולה למכונת טיורינג אשר יש לה רק מצב מקבל אחד</a:t>
            </a:r>
          </a:p>
          <a:p>
            <a:pPr marL="457200" indent="-457200" algn="r" rtl="1">
              <a:lnSpc>
                <a:spcPct val="100000"/>
              </a:lnSpc>
              <a:buFontTx/>
              <a:buAutoNum type="arabicPeriod"/>
            </a:pPr>
            <a:endParaRPr lang="he-IL" sz="2400" dirty="0">
              <a:solidFill>
                <a:schemeClr val="tx1"/>
              </a:solidFill>
              <a:latin typeface="Narkisim" panose="020E0502050101010101" pitchFamily="34" charset="-79"/>
              <a:cs typeface="Narkisim" panose="020E0502050101010101" pitchFamily="34" charset="-79"/>
            </a:endParaRPr>
          </a:p>
          <a:p>
            <a:pPr algn="r" rtl="1"/>
            <a:endParaRPr lang="he-IL" sz="3200" dirty="0" smtClean="0">
              <a:solidFill>
                <a:schemeClr val="tx1"/>
              </a:solidFill>
              <a:latin typeface="Narkisim" panose="020E0502050101010101" pitchFamily="34" charset="-79"/>
              <a:cs typeface="Narkisim" panose="020E0502050101010101" pitchFamily="34" charset="-79"/>
            </a:endParaRPr>
          </a:p>
        </p:txBody>
      </p:sp>
      <p:sp>
        <p:nvSpPr>
          <p:cNvPr id="5" name="Title 1"/>
          <p:cNvSpPr txBox="1">
            <a:spLocks/>
          </p:cNvSpPr>
          <p:nvPr/>
        </p:nvSpPr>
        <p:spPr>
          <a:xfrm>
            <a:off x="2774406" y="5624367"/>
            <a:ext cx="6704148" cy="457119"/>
          </a:xfrm>
          <a:prstGeom prst="rect">
            <a:avLst/>
          </a:prstGeom>
          <a:ln w="57150">
            <a:solidFill>
              <a:schemeClr val="accent2"/>
            </a:solidFill>
          </a:ln>
        </p:spPr>
        <p:txBody>
          <a:bodyPr vert="horz" lIns="91440" tIns="45720" rIns="91440" bIns="45720" rtlCol="0" anchor="t">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dirty="0" smtClean="0">
                <a:solidFill>
                  <a:schemeClr val="tx1"/>
                </a:solidFill>
                <a:latin typeface="Narkisim" panose="020E0502050101010101" pitchFamily="34" charset="-79"/>
                <a:cs typeface="Narkisim" panose="020E0502050101010101" pitchFamily="34" charset="-79"/>
              </a:rPr>
              <a:t>1. נכון    2. לא נכון     3. נכון     4. נכון     5. נכון</a:t>
            </a:r>
            <a:endParaRPr lang="he-IL" sz="3200" i="1" dirty="0">
              <a:solidFill>
                <a:schemeClr val="tx1"/>
              </a:solidFill>
              <a:latin typeface="Cambria Math" panose="02040503050406030204" pitchFamily="18" charset="0"/>
              <a:cs typeface="Narkisim" panose="020E0502050101010101" pitchFamily="34" charset="-79"/>
            </a:endParaRPr>
          </a:p>
          <a:p>
            <a:pPr algn="r" rtl="1"/>
            <a:endParaRPr lang="en-US" sz="3200" dirty="0">
              <a:solidFill>
                <a:schemeClr val="tx1"/>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63303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06" y="4614713"/>
            <a:ext cx="8654601" cy="1646302"/>
          </a:xfrm>
        </p:spPr>
        <p:txBody>
          <a:bodyPr>
            <a:normAutofit fontScale="90000"/>
          </a:bodyPr>
          <a:lstStyle/>
          <a:p>
            <a:pPr algn="ctr"/>
            <a:r>
              <a:rPr lang="en-US" b="1" dirty="0">
                <a:cs typeface="+mn-cs"/>
              </a:rPr>
              <a:t/>
            </a:r>
            <a:br>
              <a:rPr lang="en-US" b="1" dirty="0">
                <a:cs typeface="+mn-cs"/>
              </a:rPr>
            </a:br>
            <a:r>
              <a:rPr lang="en-US" b="1" dirty="0">
                <a:cs typeface="+mn-cs"/>
              </a:rPr>
              <a:t>Practice session 9</a:t>
            </a:r>
            <a:br>
              <a:rPr lang="en-US" b="1" dirty="0">
                <a:cs typeface="+mn-cs"/>
              </a:rPr>
            </a:br>
            <a:r>
              <a:rPr lang="en-US" b="1" dirty="0">
                <a:cs typeface="+mn-cs"/>
              </a:rPr>
              <a:t/>
            </a:r>
            <a:br>
              <a:rPr lang="en-US" b="1" dirty="0">
                <a:cs typeface="+mn-cs"/>
              </a:rPr>
            </a:br>
            <a:r>
              <a:rPr lang="en-US" b="1" dirty="0"/>
              <a:t>Turing Machine </a:t>
            </a:r>
            <a:r>
              <a:rPr lang="en-US" b="1" dirty="0" smtClean="0">
                <a:cs typeface="+mn-cs"/>
              </a:rPr>
              <a:t>Equivalents</a:t>
            </a:r>
            <a:endParaRPr lang="en-US" b="1" dirty="0">
              <a:cs typeface="+mn-cs"/>
            </a:endParaRPr>
          </a:p>
        </p:txBody>
      </p:sp>
      <p:pic>
        <p:nvPicPr>
          <p:cNvPr id="4" name="Picture 3"/>
          <p:cNvPicPr>
            <a:picLocks noChangeAspect="1"/>
          </p:cNvPicPr>
          <p:nvPr/>
        </p:nvPicPr>
        <p:blipFill>
          <a:blip r:embed="rId2"/>
          <a:stretch>
            <a:fillRect/>
          </a:stretch>
        </p:blipFill>
        <p:spPr>
          <a:xfrm>
            <a:off x="6497842" y="500159"/>
            <a:ext cx="5694158" cy="1298561"/>
          </a:xfrm>
          <a:prstGeom prst="rect">
            <a:avLst/>
          </a:prstGeom>
        </p:spPr>
      </p:pic>
    </p:spTree>
    <p:extLst>
      <p:ext uri="{BB962C8B-B14F-4D97-AF65-F5344CB8AC3E}">
        <p14:creationId xmlns:p14="http://schemas.microsoft.com/office/powerpoint/2010/main" val="47642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שקילות מכונת טיורינג</a:t>
            </a:r>
            <a:endParaRPr lang="en-US" dirty="0"/>
          </a:p>
        </p:txBody>
      </p:sp>
      <p:sp>
        <p:nvSpPr>
          <p:cNvPr id="21" name="Title 1"/>
          <p:cNvSpPr txBox="1">
            <a:spLocks/>
          </p:cNvSpPr>
          <p:nvPr/>
        </p:nvSpPr>
        <p:spPr>
          <a:xfrm>
            <a:off x="933112" y="2189401"/>
            <a:ext cx="10386736" cy="2923512"/>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dirty="0" smtClean="0">
                <a:solidFill>
                  <a:schemeClr val="tx1"/>
                </a:solidFill>
                <a:latin typeface="Narkisim" panose="020E0502050101010101" pitchFamily="34" charset="-79"/>
                <a:cs typeface="Narkisim" panose="020E0502050101010101" pitchFamily="34" charset="-79"/>
              </a:rPr>
              <a:t>מודל א' שקול למודל ב' אם עבור כל פעולה שמודל א' יכול לבצע קיימת פעולה (או סדרת פעולות) שקולה הניתנת לביצוע ע"י מודל ב' (ולהפך)</a:t>
            </a:r>
            <a:endParaRPr lang="en-US" sz="3200" dirty="0">
              <a:solidFill>
                <a:schemeClr val="tx1"/>
              </a:solidFill>
              <a:latin typeface="Narkisim" panose="020E0502050101010101" pitchFamily="34" charset="-79"/>
              <a:cs typeface="Narkisim" panose="020E0502050101010101" pitchFamily="34" charset="-79"/>
            </a:endParaRPr>
          </a:p>
        </p:txBody>
      </p:sp>
      <p:pic>
        <p:nvPicPr>
          <p:cNvPr id="8" name="Picture 7"/>
          <p:cNvPicPr>
            <a:picLocks noChangeAspect="1"/>
          </p:cNvPicPr>
          <p:nvPr/>
        </p:nvPicPr>
        <p:blipFill>
          <a:blip r:embed="rId2"/>
          <a:stretch>
            <a:fillRect/>
          </a:stretch>
        </p:blipFill>
        <p:spPr>
          <a:xfrm>
            <a:off x="2645906" y="3842567"/>
            <a:ext cx="2341067" cy="2341067"/>
          </a:xfrm>
          <a:prstGeom prst="rect">
            <a:avLst/>
          </a:prstGeom>
        </p:spPr>
      </p:pic>
      <p:pic>
        <p:nvPicPr>
          <p:cNvPr id="9" name="Picture 8"/>
          <p:cNvPicPr>
            <a:picLocks noChangeAspect="1"/>
          </p:cNvPicPr>
          <p:nvPr/>
        </p:nvPicPr>
        <p:blipFill>
          <a:blip r:embed="rId3"/>
          <a:stretch>
            <a:fillRect/>
          </a:stretch>
        </p:blipFill>
        <p:spPr>
          <a:xfrm>
            <a:off x="6913757" y="3651157"/>
            <a:ext cx="2402032" cy="2402032"/>
          </a:xfrm>
          <a:prstGeom prst="rect">
            <a:avLst/>
          </a:prstGeom>
        </p:spPr>
      </p:pic>
      <p:pic>
        <p:nvPicPr>
          <p:cNvPr id="17410" name="Picture 2" descr="https://image.freepik.com/free-icon/right-arrow_318-6102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918" b="27415"/>
          <a:stretch/>
        </p:blipFill>
        <p:spPr bwMode="auto">
          <a:xfrm>
            <a:off x="5378616" y="3651157"/>
            <a:ext cx="1182134" cy="5280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image.freepik.com/free-icon/right-arrow_318-6102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918" b="27415"/>
          <a:stretch/>
        </p:blipFill>
        <p:spPr bwMode="auto">
          <a:xfrm rot="10800000">
            <a:off x="5349383" y="5120240"/>
            <a:ext cx="1182134" cy="52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3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שקילות מכונת טיורינג - דוגמא</a:t>
            </a:r>
            <a:endParaRPr lang="en-US" dirty="0"/>
          </a:p>
        </p:txBody>
      </p:sp>
      <p:sp>
        <p:nvSpPr>
          <p:cNvPr id="10" name="Title 1"/>
          <p:cNvSpPr txBox="1">
            <a:spLocks/>
          </p:cNvSpPr>
          <p:nvPr/>
        </p:nvSpPr>
        <p:spPr>
          <a:xfrm>
            <a:off x="5447957" y="1968313"/>
            <a:ext cx="6024290"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סרט כפול</a:t>
            </a:r>
            <a:endParaRPr lang="en-US" sz="3200" dirty="0" smtClean="0">
              <a:solidFill>
                <a:schemeClr val="tx1"/>
              </a:solidFill>
              <a:latin typeface="Narkisim" panose="020E0502050101010101" pitchFamily="34" charset="-79"/>
              <a:cs typeface="Narkisim" panose="020E0502050101010101" pitchFamily="34" charset="-79"/>
            </a:endParaRPr>
          </a:p>
          <a:p>
            <a:pPr algn="r" rtl="1"/>
            <a:r>
              <a:rPr lang="he-IL" sz="3200" dirty="0">
                <a:solidFill>
                  <a:schemeClr val="tx1"/>
                </a:solidFill>
                <a:latin typeface="Narkisim" panose="020E0502050101010101" pitchFamily="34" charset="-79"/>
                <a:cs typeface="Narkisim" panose="020E0502050101010101" pitchFamily="34" charset="-79"/>
              </a:rPr>
              <a:t>האם המודלים שקולים?</a:t>
            </a:r>
            <a:endParaRPr lang="en-US" sz="3200" dirty="0">
              <a:solidFill>
                <a:schemeClr val="tx1"/>
              </a:solidFill>
              <a:latin typeface="Narkisim" panose="020E0502050101010101" pitchFamily="34" charset="-79"/>
              <a:cs typeface="Narkisim" panose="020E0502050101010101" pitchFamily="34" charset="-79"/>
            </a:endParaRPr>
          </a:p>
          <a:p>
            <a:pPr algn="r" rtl="1"/>
            <a:endParaRPr lang="en-US" sz="3200" dirty="0">
              <a:solidFill>
                <a:schemeClr val="tx1"/>
              </a:solidFill>
              <a:latin typeface="Narkisim" panose="020E0502050101010101" pitchFamily="34" charset="-79"/>
              <a:cs typeface="Narkisim" panose="020E0502050101010101" pitchFamily="34" charset="-79"/>
            </a:endParaRPr>
          </a:p>
        </p:txBody>
      </p:sp>
      <p:grpSp>
        <p:nvGrpSpPr>
          <p:cNvPr id="11" name="Group 10"/>
          <p:cNvGrpSpPr/>
          <p:nvPr/>
        </p:nvGrpSpPr>
        <p:grpSpPr>
          <a:xfrm>
            <a:off x="644336" y="1939819"/>
            <a:ext cx="4873880" cy="964772"/>
            <a:chOff x="6512762" y="3616206"/>
            <a:chExt cx="4873880" cy="964772"/>
          </a:xfrm>
        </p:grpSpPr>
        <p:sp>
          <p:nvSpPr>
            <p:cNvPr id="12"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13"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25"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26" name="Rectangle 25"/>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Text Box 42"/>
          <p:cNvSpPr txBox="1">
            <a:spLocks noChangeArrowheads="1"/>
          </p:cNvSpPr>
          <p:nvPr/>
        </p:nvSpPr>
        <p:spPr bwMode="auto">
          <a:xfrm>
            <a:off x="2896462" y="2158790"/>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3323077303"/>
              </p:ext>
            </p:extLst>
          </p:nvPr>
        </p:nvGraphicFramePr>
        <p:xfrm>
          <a:off x="1765045" y="2205357"/>
          <a:ext cx="339260" cy="441039"/>
        </p:xfrm>
        <a:graphic>
          <a:graphicData uri="http://schemas.openxmlformats.org/presentationml/2006/ole">
            <mc:AlternateContent xmlns:mc="http://schemas.openxmlformats.org/markup-compatibility/2006">
              <mc:Choice xmlns:v="urn:schemas-microsoft-com:vml" Requires="v">
                <p:oleObj spid="_x0000_s23140" name="Equation" r:id="rId3" imgW="126720" imgH="164880" progId="Equation.3">
                  <p:embed/>
                </p:oleObj>
              </mc:Choice>
              <mc:Fallback>
                <p:oleObj name="Equation" r:id="rId3" imgW="126720" imgH="164880" progId="Equation.3">
                  <p:embed/>
                  <p:pic>
                    <p:nvPicPr>
                      <p:cNvPr id="0" name=""/>
                      <p:cNvPicPr/>
                      <p:nvPr/>
                    </p:nvPicPr>
                    <p:blipFill>
                      <a:blip r:embed="rId4"/>
                      <a:stretch>
                        <a:fillRect/>
                      </a:stretch>
                    </p:blipFill>
                    <p:spPr>
                      <a:xfrm>
                        <a:off x="1765045" y="2205357"/>
                        <a:ext cx="339260" cy="441039"/>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4161694793"/>
              </p:ext>
            </p:extLst>
          </p:nvPr>
        </p:nvGraphicFramePr>
        <p:xfrm>
          <a:off x="1389692" y="2201165"/>
          <a:ext cx="339260" cy="441039"/>
        </p:xfrm>
        <a:graphic>
          <a:graphicData uri="http://schemas.openxmlformats.org/presentationml/2006/ole">
            <mc:AlternateContent xmlns:mc="http://schemas.openxmlformats.org/markup-compatibility/2006">
              <mc:Choice xmlns:v="urn:schemas-microsoft-com:vml" Requires="v">
                <p:oleObj spid="_x0000_s23141" name="Equation" r:id="rId5" imgW="126720" imgH="164880" progId="Equation.3">
                  <p:embed/>
                </p:oleObj>
              </mc:Choice>
              <mc:Fallback>
                <p:oleObj name="Equation" r:id="rId5" imgW="126720" imgH="164880" progId="Equation.3">
                  <p:embed/>
                  <p:pic>
                    <p:nvPicPr>
                      <p:cNvPr id="0" name=""/>
                      <p:cNvPicPr/>
                      <p:nvPr/>
                    </p:nvPicPr>
                    <p:blipFill>
                      <a:blip r:embed="rId6"/>
                      <a:stretch>
                        <a:fillRect/>
                      </a:stretch>
                    </p:blipFill>
                    <p:spPr>
                      <a:xfrm>
                        <a:off x="1389692" y="2201165"/>
                        <a:ext cx="339260" cy="441039"/>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886421711"/>
              </p:ext>
            </p:extLst>
          </p:nvPr>
        </p:nvGraphicFramePr>
        <p:xfrm>
          <a:off x="4431198" y="2196982"/>
          <a:ext cx="339260" cy="441039"/>
        </p:xfrm>
        <a:graphic>
          <a:graphicData uri="http://schemas.openxmlformats.org/presentationml/2006/ole">
            <mc:AlternateContent xmlns:mc="http://schemas.openxmlformats.org/markup-compatibility/2006">
              <mc:Choice xmlns:v="urn:schemas-microsoft-com:vml" Requires="v">
                <p:oleObj spid="_x0000_s23142" name="Equation" r:id="rId7" imgW="126720" imgH="164880" progId="Equation.3">
                  <p:embed/>
                </p:oleObj>
              </mc:Choice>
              <mc:Fallback>
                <p:oleObj name="Equation" r:id="rId7" imgW="126720" imgH="164880" progId="Equation.3">
                  <p:embed/>
                  <p:pic>
                    <p:nvPicPr>
                      <p:cNvPr id="0" name=""/>
                      <p:cNvPicPr/>
                      <p:nvPr/>
                    </p:nvPicPr>
                    <p:blipFill>
                      <a:blip r:embed="rId8"/>
                      <a:stretch>
                        <a:fillRect/>
                      </a:stretch>
                    </p:blipFill>
                    <p:spPr>
                      <a:xfrm>
                        <a:off x="4431198" y="2196982"/>
                        <a:ext cx="339260" cy="441039"/>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488106049"/>
              </p:ext>
            </p:extLst>
          </p:nvPr>
        </p:nvGraphicFramePr>
        <p:xfrm>
          <a:off x="4055845" y="2192790"/>
          <a:ext cx="339260" cy="441039"/>
        </p:xfrm>
        <a:graphic>
          <a:graphicData uri="http://schemas.openxmlformats.org/presentationml/2006/ole">
            <mc:AlternateContent xmlns:mc="http://schemas.openxmlformats.org/markup-compatibility/2006">
              <mc:Choice xmlns:v="urn:schemas-microsoft-com:vml" Requires="v">
                <p:oleObj spid="_x0000_s23143" name="Equation" r:id="rId9" imgW="126720" imgH="164880" progId="Equation.3">
                  <p:embed/>
                </p:oleObj>
              </mc:Choice>
              <mc:Fallback>
                <p:oleObj name="Equation" r:id="rId9" imgW="126720" imgH="164880" progId="Equation.3">
                  <p:embed/>
                  <p:pic>
                    <p:nvPicPr>
                      <p:cNvPr id="0" name=""/>
                      <p:cNvPicPr/>
                      <p:nvPr/>
                    </p:nvPicPr>
                    <p:blipFill>
                      <a:blip r:embed="rId6"/>
                      <a:stretch>
                        <a:fillRect/>
                      </a:stretch>
                    </p:blipFill>
                    <p:spPr>
                      <a:xfrm>
                        <a:off x="4055845" y="2192790"/>
                        <a:ext cx="339260" cy="441039"/>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245065208"/>
              </p:ext>
            </p:extLst>
          </p:nvPr>
        </p:nvGraphicFramePr>
        <p:xfrm>
          <a:off x="3668885" y="2202942"/>
          <a:ext cx="339260" cy="441039"/>
        </p:xfrm>
        <a:graphic>
          <a:graphicData uri="http://schemas.openxmlformats.org/presentationml/2006/ole">
            <mc:AlternateContent xmlns:mc="http://schemas.openxmlformats.org/markup-compatibility/2006">
              <mc:Choice xmlns:v="urn:schemas-microsoft-com:vml" Requires="v">
                <p:oleObj spid="_x0000_s23144" name="Equation" r:id="rId10" imgW="126720" imgH="164880" progId="Equation.3">
                  <p:embed/>
                </p:oleObj>
              </mc:Choice>
              <mc:Fallback>
                <p:oleObj name="Equation" r:id="rId10" imgW="126720" imgH="164880" progId="Equation.3">
                  <p:embed/>
                  <p:pic>
                    <p:nvPicPr>
                      <p:cNvPr id="0" name=""/>
                      <p:cNvPicPr/>
                      <p:nvPr/>
                    </p:nvPicPr>
                    <p:blipFill>
                      <a:blip r:embed="rId4"/>
                      <a:stretch>
                        <a:fillRect/>
                      </a:stretch>
                    </p:blipFill>
                    <p:spPr>
                      <a:xfrm>
                        <a:off x="3668885" y="2202942"/>
                        <a:ext cx="339260" cy="441039"/>
                      </a:xfrm>
                      <a:prstGeom prst="rect">
                        <a:avLst/>
                      </a:prstGeom>
                    </p:spPr>
                  </p:pic>
                </p:oleObj>
              </mc:Fallback>
            </mc:AlternateContent>
          </a:graphicData>
        </a:graphic>
      </p:graphicFrame>
      <p:sp>
        <p:nvSpPr>
          <p:cNvPr id="35" name="Text Box 42"/>
          <p:cNvSpPr txBox="1">
            <a:spLocks noChangeArrowheads="1"/>
          </p:cNvSpPr>
          <p:nvPr/>
        </p:nvSpPr>
        <p:spPr bwMode="auto">
          <a:xfrm>
            <a:off x="3267597" y="2169381"/>
            <a:ext cx="39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d</a:t>
            </a:r>
            <a:endParaRPr lang="en-US" altLang="en-US" sz="2800" dirty="0">
              <a:solidFill>
                <a:schemeClr val="tx1"/>
              </a:solidFill>
            </a:endParaRPr>
          </a:p>
        </p:txBody>
      </p:sp>
      <p:sp>
        <p:nvSpPr>
          <p:cNvPr id="36" name="Text Box 42"/>
          <p:cNvSpPr txBox="1">
            <a:spLocks noChangeArrowheads="1"/>
          </p:cNvSpPr>
          <p:nvPr/>
        </p:nvSpPr>
        <p:spPr bwMode="auto">
          <a:xfrm>
            <a:off x="2522185" y="2156502"/>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37" name="Text Box 42"/>
          <p:cNvSpPr txBox="1">
            <a:spLocks noChangeArrowheads="1"/>
          </p:cNvSpPr>
          <p:nvPr/>
        </p:nvSpPr>
        <p:spPr bwMode="auto">
          <a:xfrm>
            <a:off x="2145575" y="2156502"/>
            <a:ext cx="3978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b</a:t>
            </a:r>
          </a:p>
        </p:txBody>
      </p:sp>
      <p:sp>
        <p:nvSpPr>
          <p:cNvPr id="38" name="Line 39"/>
          <p:cNvSpPr>
            <a:spLocks noChangeShapeType="1"/>
          </p:cNvSpPr>
          <p:nvPr/>
        </p:nvSpPr>
        <p:spPr bwMode="auto">
          <a:xfrm flipV="1">
            <a:off x="2678251" y="3302138"/>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nvGrpSpPr>
          <p:cNvPr id="65" name="Group 64"/>
          <p:cNvGrpSpPr/>
          <p:nvPr/>
        </p:nvGrpSpPr>
        <p:grpSpPr>
          <a:xfrm>
            <a:off x="644336" y="2471878"/>
            <a:ext cx="4873880" cy="964772"/>
            <a:chOff x="6512762" y="3616206"/>
            <a:chExt cx="4873880" cy="964772"/>
          </a:xfrm>
        </p:grpSpPr>
        <p:sp>
          <p:nvSpPr>
            <p:cNvPr id="66"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67"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8"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0"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2"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3"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4"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5"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6"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78"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79" name="Rectangle 78"/>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Rectangle 79"/>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1" name="Text Box 42"/>
          <p:cNvSpPr txBox="1">
            <a:spLocks noChangeArrowheads="1"/>
          </p:cNvSpPr>
          <p:nvPr/>
        </p:nvSpPr>
        <p:spPr bwMode="auto">
          <a:xfrm>
            <a:off x="2882035" y="2690849"/>
            <a:ext cx="3978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b</a:t>
            </a:r>
            <a:endParaRPr lang="en-US" altLang="en-US" sz="2800" dirty="0">
              <a:solidFill>
                <a:schemeClr val="tx1"/>
              </a:solidFill>
            </a:endParaRPr>
          </a:p>
        </p:txBody>
      </p:sp>
      <p:graphicFrame>
        <p:nvGraphicFramePr>
          <p:cNvPr id="82" name="Object 81"/>
          <p:cNvGraphicFramePr>
            <a:graphicFrameLocks noChangeAspect="1"/>
          </p:cNvGraphicFramePr>
          <p:nvPr>
            <p:extLst>
              <p:ext uri="{D42A27DB-BD31-4B8C-83A1-F6EECF244321}">
                <p14:modId xmlns:p14="http://schemas.microsoft.com/office/powerpoint/2010/main" val="3449942825"/>
              </p:ext>
            </p:extLst>
          </p:nvPr>
        </p:nvGraphicFramePr>
        <p:xfrm>
          <a:off x="1765045" y="2737416"/>
          <a:ext cx="339260" cy="441039"/>
        </p:xfrm>
        <a:graphic>
          <a:graphicData uri="http://schemas.openxmlformats.org/presentationml/2006/ole">
            <mc:AlternateContent xmlns:mc="http://schemas.openxmlformats.org/markup-compatibility/2006">
              <mc:Choice xmlns:v="urn:schemas-microsoft-com:vml" Requires="v">
                <p:oleObj spid="_x0000_s23145" name="Equation" r:id="rId11" imgW="126720" imgH="164880" progId="Equation.3">
                  <p:embed/>
                </p:oleObj>
              </mc:Choice>
              <mc:Fallback>
                <p:oleObj name="Equation" r:id="rId11" imgW="126720" imgH="164880" progId="Equation.3">
                  <p:embed/>
                  <p:pic>
                    <p:nvPicPr>
                      <p:cNvPr id="0" name=""/>
                      <p:cNvPicPr/>
                      <p:nvPr/>
                    </p:nvPicPr>
                    <p:blipFill>
                      <a:blip r:embed="rId4"/>
                      <a:stretch>
                        <a:fillRect/>
                      </a:stretch>
                    </p:blipFill>
                    <p:spPr>
                      <a:xfrm>
                        <a:off x="1765045" y="2737416"/>
                        <a:ext cx="339260" cy="441039"/>
                      </a:xfrm>
                      <a:prstGeom prst="rect">
                        <a:avLst/>
                      </a:prstGeom>
                    </p:spPr>
                  </p:pic>
                </p:oleObj>
              </mc:Fallback>
            </mc:AlternateContent>
          </a:graphicData>
        </a:graphic>
      </p:graphicFrame>
      <p:graphicFrame>
        <p:nvGraphicFramePr>
          <p:cNvPr id="83" name="Object 82"/>
          <p:cNvGraphicFramePr>
            <a:graphicFrameLocks noChangeAspect="1"/>
          </p:cNvGraphicFramePr>
          <p:nvPr>
            <p:extLst>
              <p:ext uri="{D42A27DB-BD31-4B8C-83A1-F6EECF244321}">
                <p14:modId xmlns:p14="http://schemas.microsoft.com/office/powerpoint/2010/main" val="2759222352"/>
              </p:ext>
            </p:extLst>
          </p:nvPr>
        </p:nvGraphicFramePr>
        <p:xfrm>
          <a:off x="1389692" y="2733224"/>
          <a:ext cx="339260" cy="441039"/>
        </p:xfrm>
        <a:graphic>
          <a:graphicData uri="http://schemas.openxmlformats.org/presentationml/2006/ole">
            <mc:AlternateContent xmlns:mc="http://schemas.openxmlformats.org/markup-compatibility/2006">
              <mc:Choice xmlns:v="urn:schemas-microsoft-com:vml" Requires="v">
                <p:oleObj spid="_x0000_s23146" name="Equation" r:id="rId12" imgW="126720" imgH="164880" progId="Equation.3">
                  <p:embed/>
                </p:oleObj>
              </mc:Choice>
              <mc:Fallback>
                <p:oleObj name="Equation" r:id="rId12" imgW="126720" imgH="164880" progId="Equation.3">
                  <p:embed/>
                  <p:pic>
                    <p:nvPicPr>
                      <p:cNvPr id="0" name=""/>
                      <p:cNvPicPr/>
                      <p:nvPr/>
                    </p:nvPicPr>
                    <p:blipFill>
                      <a:blip r:embed="rId6"/>
                      <a:stretch>
                        <a:fillRect/>
                      </a:stretch>
                    </p:blipFill>
                    <p:spPr>
                      <a:xfrm>
                        <a:off x="1389692" y="2733224"/>
                        <a:ext cx="339260" cy="441039"/>
                      </a:xfrm>
                      <a:prstGeom prst="rect">
                        <a:avLst/>
                      </a:prstGeom>
                    </p:spPr>
                  </p:pic>
                </p:oleObj>
              </mc:Fallback>
            </mc:AlternateContent>
          </a:graphicData>
        </a:graphic>
      </p:graphicFrame>
      <p:graphicFrame>
        <p:nvGraphicFramePr>
          <p:cNvPr id="84" name="Object 83"/>
          <p:cNvGraphicFramePr>
            <a:graphicFrameLocks noChangeAspect="1"/>
          </p:cNvGraphicFramePr>
          <p:nvPr>
            <p:extLst>
              <p:ext uri="{D42A27DB-BD31-4B8C-83A1-F6EECF244321}">
                <p14:modId xmlns:p14="http://schemas.microsoft.com/office/powerpoint/2010/main" val="1534038142"/>
              </p:ext>
            </p:extLst>
          </p:nvPr>
        </p:nvGraphicFramePr>
        <p:xfrm>
          <a:off x="4431198" y="2729041"/>
          <a:ext cx="339260" cy="441039"/>
        </p:xfrm>
        <a:graphic>
          <a:graphicData uri="http://schemas.openxmlformats.org/presentationml/2006/ole">
            <mc:AlternateContent xmlns:mc="http://schemas.openxmlformats.org/markup-compatibility/2006">
              <mc:Choice xmlns:v="urn:schemas-microsoft-com:vml" Requires="v">
                <p:oleObj spid="_x0000_s23147" name="Equation" r:id="rId13" imgW="126720" imgH="164880" progId="Equation.3">
                  <p:embed/>
                </p:oleObj>
              </mc:Choice>
              <mc:Fallback>
                <p:oleObj name="Equation" r:id="rId13" imgW="126720" imgH="164880" progId="Equation.3">
                  <p:embed/>
                  <p:pic>
                    <p:nvPicPr>
                      <p:cNvPr id="0" name=""/>
                      <p:cNvPicPr/>
                      <p:nvPr/>
                    </p:nvPicPr>
                    <p:blipFill>
                      <a:blip r:embed="rId8"/>
                      <a:stretch>
                        <a:fillRect/>
                      </a:stretch>
                    </p:blipFill>
                    <p:spPr>
                      <a:xfrm>
                        <a:off x="4431198" y="2729041"/>
                        <a:ext cx="339260" cy="441039"/>
                      </a:xfrm>
                      <a:prstGeom prst="rect">
                        <a:avLst/>
                      </a:prstGeom>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1123186139"/>
              </p:ext>
            </p:extLst>
          </p:nvPr>
        </p:nvGraphicFramePr>
        <p:xfrm>
          <a:off x="4055845" y="2724849"/>
          <a:ext cx="339260" cy="441039"/>
        </p:xfrm>
        <a:graphic>
          <a:graphicData uri="http://schemas.openxmlformats.org/presentationml/2006/ole">
            <mc:AlternateContent xmlns:mc="http://schemas.openxmlformats.org/markup-compatibility/2006">
              <mc:Choice xmlns:v="urn:schemas-microsoft-com:vml" Requires="v">
                <p:oleObj spid="_x0000_s23148" name="Equation" r:id="rId14" imgW="126720" imgH="164880" progId="Equation.3">
                  <p:embed/>
                </p:oleObj>
              </mc:Choice>
              <mc:Fallback>
                <p:oleObj name="Equation" r:id="rId14" imgW="126720" imgH="164880" progId="Equation.3">
                  <p:embed/>
                  <p:pic>
                    <p:nvPicPr>
                      <p:cNvPr id="0" name=""/>
                      <p:cNvPicPr/>
                      <p:nvPr/>
                    </p:nvPicPr>
                    <p:blipFill>
                      <a:blip r:embed="rId6"/>
                      <a:stretch>
                        <a:fillRect/>
                      </a:stretch>
                    </p:blipFill>
                    <p:spPr>
                      <a:xfrm>
                        <a:off x="4055845" y="2724849"/>
                        <a:ext cx="339260" cy="441039"/>
                      </a:xfrm>
                      <a:prstGeom prst="rect">
                        <a:avLst/>
                      </a:prstGeom>
                    </p:spPr>
                  </p:pic>
                </p:oleObj>
              </mc:Fallback>
            </mc:AlternateContent>
          </a:graphicData>
        </a:graphic>
      </p:graphicFrame>
      <p:graphicFrame>
        <p:nvGraphicFramePr>
          <p:cNvPr id="86" name="Object 85"/>
          <p:cNvGraphicFramePr>
            <a:graphicFrameLocks noChangeAspect="1"/>
          </p:cNvGraphicFramePr>
          <p:nvPr>
            <p:extLst>
              <p:ext uri="{D42A27DB-BD31-4B8C-83A1-F6EECF244321}">
                <p14:modId xmlns:p14="http://schemas.microsoft.com/office/powerpoint/2010/main" val="485655876"/>
              </p:ext>
            </p:extLst>
          </p:nvPr>
        </p:nvGraphicFramePr>
        <p:xfrm>
          <a:off x="3668885" y="2735001"/>
          <a:ext cx="339260" cy="441039"/>
        </p:xfrm>
        <a:graphic>
          <a:graphicData uri="http://schemas.openxmlformats.org/presentationml/2006/ole">
            <mc:AlternateContent xmlns:mc="http://schemas.openxmlformats.org/markup-compatibility/2006">
              <mc:Choice xmlns:v="urn:schemas-microsoft-com:vml" Requires="v">
                <p:oleObj spid="_x0000_s23149" name="Equation" r:id="rId15" imgW="126720" imgH="164880" progId="Equation.3">
                  <p:embed/>
                </p:oleObj>
              </mc:Choice>
              <mc:Fallback>
                <p:oleObj name="Equation" r:id="rId15" imgW="126720" imgH="164880" progId="Equation.3">
                  <p:embed/>
                  <p:pic>
                    <p:nvPicPr>
                      <p:cNvPr id="0" name=""/>
                      <p:cNvPicPr/>
                      <p:nvPr/>
                    </p:nvPicPr>
                    <p:blipFill>
                      <a:blip r:embed="rId4"/>
                      <a:stretch>
                        <a:fillRect/>
                      </a:stretch>
                    </p:blipFill>
                    <p:spPr>
                      <a:xfrm>
                        <a:off x="3668885" y="2735001"/>
                        <a:ext cx="339260" cy="441039"/>
                      </a:xfrm>
                      <a:prstGeom prst="rect">
                        <a:avLst/>
                      </a:prstGeom>
                    </p:spPr>
                  </p:pic>
                </p:oleObj>
              </mc:Fallback>
            </mc:AlternateContent>
          </a:graphicData>
        </a:graphic>
      </p:graphicFrame>
      <p:sp>
        <p:nvSpPr>
          <p:cNvPr id="87" name="Text Box 42"/>
          <p:cNvSpPr txBox="1">
            <a:spLocks noChangeArrowheads="1"/>
          </p:cNvSpPr>
          <p:nvPr/>
        </p:nvSpPr>
        <p:spPr bwMode="auto">
          <a:xfrm>
            <a:off x="3267597" y="2701440"/>
            <a:ext cx="39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d</a:t>
            </a:r>
            <a:endParaRPr lang="en-US" altLang="en-US" sz="2800" dirty="0">
              <a:solidFill>
                <a:schemeClr val="tx1"/>
              </a:solidFill>
            </a:endParaRPr>
          </a:p>
        </p:txBody>
      </p:sp>
      <p:sp>
        <p:nvSpPr>
          <p:cNvPr id="88" name="Text Box 42"/>
          <p:cNvSpPr txBox="1">
            <a:spLocks noChangeArrowheads="1"/>
          </p:cNvSpPr>
          <p:nvPr/>
        </p:nvSpPr>
        <p:spPr bwMode="auto">
          <a:xfrm>
            <a:off x="2522185" y="2688561"/>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89" name="Text Box 42"/>
          <p:cNvSpPr txBox="1">
            <a:spLocks noChangeArrowheads="1"/>
          </p:cNvSpPr>
          <p:nvPr/>
        </p:nvSpPr>
        <p:spPr bwMode="auto">
          <a:xfrm>
            <a:off x="2160002" y="2688561"/>
            <a:ext cx="3690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a</a:t>
            </a:r>
            <a:endParaRPr lang="en-US" altLang="en-US" sz="2800" dirty="0">
              <a:solidFill>
                <a:schemeClr val="tx1"/>
              </a:solidFill>
            </a:endParaRPr>
          </a:p>
        </p:txBody>
      </p:sp>
      <p:sp>
        <p:nvSpPr>
          <p:cNvPr id="90" name="Title 1"/>
          <p:cNvSpPr txBox="1">
            <a:spLocks/>
          </p:cNvSpPr>
          <p:nvPr/>
        </p:nvSpPr>
        <p:spPr>
          <a:xfrm>
            <a:off x="1584101" y="3284762"/>
            <a:ext cx="9888147" cy="146175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dirty="0" smtClean="0">
                <a:solidFill>
                  <a:schemeClr val="tx1"/>
                </a:solidFill>
                <a:latin typeface="Narkisim" panose="020E0502050101010101" pitchFamily="34" charset="-79"/>
                <a:cs typeface="Narkisim" panose="020E0502050101010101" pitchFamily="34" charset="-79"/>
              </a:rPr>
              <a:t>כן, צריך להוכיח שאת כל הבעיות שמודל א' </a:t>
            </a:r>
            <a:r>
              <a:rPr lang="en-US" sz="3200" dirty="0" smtClean="0">
                <a:solidFill>
                  <a:schemeClr val="tx1"/>
                </a:solidFill>
                <a:latin typeface="Narkisim" panose="020E0502050101010101" pitchFamily="34" charset="-79"/>
                <a:cs typeface="Narkisim" panose="020E0502050101010101" pitchFamily="34" charset="-79"/>
              </a:rPr>
              <a:t/>
            </a:r>
            <a:br>
              <a:rPr lang="en-US" sz="3200" dirty="0" smtClean="0">
                <a:solidFill>
                  <a:schemeClr val="tx1"/>
                </a:solidFill>
                <a:latin typeface="Narkisim" panose="020E0502050101010101" pitchFamily="34" charset="-79"/>
                <a:cs typeface="Narkisim" panose="020E0502050101010101" pitchFamily="34" charset="-79"/>
              </a:rPr>
            </a:br>
            <a:r>
              <a:rPr lang="he-IL" sz="3200" dirty="0" smtClean="0">
                <a:solidFill>
                  <a:schemeClr val="tx1"/>
                </a:solidFill>
                <a:latin typeface="Narkisim" panose="020E0502050101010101" pitchFamily="34" charset="-79"/>
                <a:cs typeface="Narkisim" panose="020E0502050101010101" pitchFamily="34" charset="-79"/>
              </a:rPr>
              <a:t>יודע</a:t>
            </a:r>
            <a:r>
              <a:rPr lang="en-US" sz="3200" dirty="0" smtClean="0">
                <a:solidFill>
                  <a:schemeClr val="tx1"/>
                </a:solidFill>
                <a:latin typeface="Narkisim" panose="020E0502050101010101" pitchFamily="34" charset="-79"/>
                <a:cs typeface="Narkisim" panose="020E0502050101010101" pitchFamily="34" charset="-79"/>
              </a:rPr>
              <a:t> </a:t>
            </a:r>
            <a:r>
              <a:rPr lang="he-IL" sz="3200" dirty="0" smtClean="0">
                <a:solidFill>
                  <a:schemeClr val="tx1"/>
                </a:solidFill>
                <a:latin typeface="Narkisim" panose="020E0502050101010101" pitchFamily="34" charset="-79"/>
                <a:cs typeface="Narkisim" panose="020E0502050101010101" pitchFamily="34" charset="-79"/>
              </a:rPr>
              <a:t>לפתור גם מודל ב' יודע לפתור (ולהפך)</a:t>
            </a:r>
            <a:endParaRPr lang="en-US" sz="3200" dirty="0">
              <a:solidFill>
                <a:schemeClr val="tx1"/>
              </a:solidFill>
              <a:latin typeface="Narkisim" panose="020E0502050101010101" pitchFamily="34" charset="-79"/>
              <a:cs typeface="Narkisim" panose="020E0502050101010101" pitchFamily="34" charset="-79"/>
            </a:endParaRPr>
          </a:p>
        </p:txBody>
      </p:sp>
      <mc:AlternateContent xmlns:mc="http://schemas.openxmlformats.org/markup-compatibility/2006" xmlns:a14="http://schemas.microsoft.com/office/drawing/2010/main">
        <mc:Choice Requires="a14">
          <p:sp>
            <p:nvSpPr>
              <p:cNvPr id="91" name="Title 1"/>
              <p:cNvSpPr txBox="1">
                <a:spLocks/>
              </p:cNvSpPr>
              <p:nvPr/>
            </p:nvSpPr>
            <p:spPr>
              <a:xfrm>
                <a:off x="6358971" y="4200832"/>
                <a:ext cx="4803138" cy="228825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כיוון 1: מודל א' </a:t>
                </a:r>
                <a14:m>
                  <m:oMath xmlns:m="http://schemas.openxmlformats.org/officeDocument/2006/math">
                    <m:r>
                      <a:rPr lang="en-US" sz="3200" b="0" i="0"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 </m:t>
                    </m:r>
                    <m:r>
                      <a:rPr lang="he-IL" sz="3200" i="1" u="sng">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a14:m>
                <a:r>
                  <a:rPr lang="he-IL" sz="3200" u="sng" dirty="0" smtClean="0">
                    <a:solidFill>
                      <a:schemeClr val="tx1"/>
                    </a:solidFill>
                    <a:latin typeface="Narkisim" panose="020E0502050101010101" pitchFamily="34" charset="-79"/>
                    <a:cs typeface="Narkisim" panose="020E0502050101010101" pitchFamily="34" charset="-79"/>
                  </a:rPr>
                  <a:t>מודל ב'</a:t>
                </a:r>
                <a:endParaRPr lang="he-IL" sz="3200" u="sng" dirty="0">
                  <a:solidFill>
                    <a:schemeClr val="tx1"/>
                  </a:solidFill>
                  <a:latin typeface="Narkisim" panose="020E0502050101010101" pitchFamily="34" charset="-79"/>
                  <a:cs typeface="Narkisim" panose="020E0502050101010101" pitchFamily="34" charset="-79"/>
                </a:endParaRPr>
              </a:p>
              <a:p>
                <a:pPr algn="r" rtl="1"/>
                <a:r>
                  <a:rPr lang="he-IL" sz="3200" dirty="0" smtClean="0">
                    <a:solidFill>
                      <a:schemeClr val="tx1"/>
                    </a:solidFill>
                    <a:latin typeface="Narkisim" panose="020E0502050101010101" pitchFamily="34" charset="-79"/>
                    <a:cs typeface="Narkisim" panose="020E0502050101010101" pitchFamily="34" charset="-79"/>
                  </a:rPr>
                  <a:t>טרוויאלי, פשוט נשתמש רק</a:t>
                </a:r>
                <a:r>
                  <a:rPr lang="en-US" sz="3200" dirty="0" smtClean="0">
                    <a:solidFill>
                      <a:schemeClr val="tx1"/>
                    </a:solidFill>
                    <a:latin typeface="Narkisim" panose="020E0502050101010101" pitchFamily="34" charset="-79"/>
                    <a:cs typeface="Narkisim" panose="020E0502050101010101" pitchFamily="34" charset="-79"/>
                  </a:rPr>
                  <a:t/>
                </a:r>
                <a:br>
                  <a:rPr lang="en-US" sz="3200" dirty="0" smtClean="0">
                    <a:solidFill>
                      <a:schemeClr val="tx1"/>
                    </a:solidFill>
                    <a:latin typeface="Narkisim" panose="020E0502050101010101" pitchFamily="34" charset="-79"/>
                    <a:cs typeface="Narkisim" panose="020E0502050101010101" pitchFamily="34" charset="-79"/>
                  </a:rPr>
                </a:br>
                <a:r>
                  <a:rPr lang="he-IL" sz="3200" dirty="0" smtClean="0">
                    <a:solidFill>
                      <a:schemeClr val="tx1"/>
                    </a:solidFill>
                    <a:latin typeface="Narkisim" panose="020E0502050101010101" pitchFamily="34" charset="-79"/>
                    <a:cs typeface="Narkisim" panose="020E0502050101010101" pitchFamily="34" charset="-79"/>
                  </a:rPr>
                  <a:t>בסרט אחד</a:t>
                </a:r>
              </a:p>
            </p:txBody>
          </p:sp>
        </mc:Choice>
        <mc:Fallback xmlns="">
          <p:sp>
            <p:nvSpPr>
              <p:cNvPr id="91" name="Title 1"/>
              <p:cNvSpPr txBox="1">
                <a:spLocks noRot="1" noChangeAspect="1" noMove="1" noResize="1" noEditPoints="1" noAdjustHandles="1" noChangeArrowheads="1" noChangeShapeType="1" noTextEdit="1"/>
              </p:cNvSpPr>
              <p:nvPr/>
            </p:nvSpPr>
            <p:spPr>
              <a:xfrm>
                <a:off x="6358971" y="4200832"/>
                <a:ext cx="4803138" cy="2288254"/>
              </a:xfrm>
              <a:prstGeom prst="rect">
                <a:avLst/>
              </a:prstGeom>
              <a:blipFill rotWithShape="0">
                <a:blip r:embed="rId16"/>
                <a:stretch>
                  <a:fillRect t="-5600" r="-3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itle 1"/>
              <p:cNvSpPr txBox="1">
                <a:spLocks/>
              </p:cNvSpPr>
              <p:nvPr/>
            </p:nvSpPr>
            <p:spPr>
              <a:xfrm>
                <a:off x="128790" y="4200832"/>
                <a:ext cx="6048832" cy="259090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כיוון 2: מודל א'</a:t>
                </a:r>
                <a14:m>
                  <m:oMath xmlns:m="http://schemas.openxmlformats.org/officeDocument/2006/math">
                    <m:r>
                      <a:rPr lang="en-US" sz="3200" b="0" i="0"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 </m:t>
                    </m:r>
                    <m:r>
                      <a:rPr lang="he-IL" sz="3200" i="1" u="sng">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r>
                      <a:rPr lang="en-US" sz="3200" b="0" i="1"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 </m:t>
                    </m:r>
                  </m:oMath>
                </a14:m>
                <a:r>
                  <a:rPr lang="he-IL" sz="3200" u="sng" dirty="0" smtClean="0">
                    <a:solidFill>
                      <a:schemeClr val="tx1"/>
                    </a:solidFill>
                    <a:latin typeface="Narkisim" panose="020E0502050101010101" pitchFamily="34" charset="-79"/>
                    <a:cs typeface="Narkisim" panose="020E0502050101010101" pitchFamily="34" charset="-79"/>
                  </a:rPr>
                  <a:t>מודל ב'</a:t>
                </a:r>
              </a:p>
              <a:p>
                <a:pPr algn="r" rtl="1"/>
                <a:r>
                  <a:rPr lang="he-IL" sz="3200" dirty="0" smtClean="0">
                    <a:solidFill>
                      <a:schemeClr val="tx1"/>
                    </a:solidFill>
                    <a:latin typeface="Narkisim" panose="020E0502050101010101" pitchFamily="34" charset="-79"/>
                    <a:cs typeface="Narkisim" panose="020E0502050101010101" pitchFamily="34" charset="-79"/>
                  </a:rPr>
                  <a:t>מודל ב' יכול לבצע פעולות מהסוג:</a:t>
                </a:r>
                <a:r>
                  <a:rPr lang="en-US" sz="3200" dirty="0" smtClean="0">
                    <a:solidFill>
                      <a:schemeClr val="tx1"/>
                    </a:solidFill>
                    <a:latin typeface="Narkisim" panose="020E0502050101010101" pitchFamily="34" charset="-79"/>
                    <a:cs typeface="Narkisim" panose="020E0502050101010101" pitchFamily="34" charset="-79"/>
                  </a:rPr>
                  <a:t/>
                </a:r>
                <a:br>
                  <a:rPr lang="en-US" sz="3200" dirty="0" smtClean="0">
                    <a:solidFill>
                      <a:schemeClr val="tx1"/>
                    </a:solidFill>
                    <a:latin typeface="Narkisim" panose="020E0502050101010101" pitchFamily="34" charset="-79"/>
                    <a:cs typeface="Narkisim" panose="020E0502050101010101" pitchFamily="34" charset="-79"/>
                  </a:rPr>
                </a:br>
                <a14:m>
                  <m:oMathPara xmlns:m="http://schemas.openxmlformats.org/officeDocument/2006/math">
                    <m:oMathParaPr>
                      <m:jc m:val="centerGroup"/>
                    </m:oMathParaPr>
                    <m:oMath xmlns:m="http://schemas.openxmlformats.org/officeDocument/2006/math">
                      <m:d>
                        <m:dPr>
                          <m:ctrlPr>
                            <a:rPr lang="en-US" sz="3200" b="0" i="1" smtClean="0">
                              <a:solidFill>
                                <a:schemeClr val="tx1"/>
                              </a:solidFill>
                              <a:latin typeface="Cambria Math" panose="02040503050406030204" pitchFamily="18" charset="0"/>
                              <a:cs typeface="Narkisim" panose="020E0502050101010101" pitchFamily="34" charset="-79"/>
                            </a:rPr>
                          </m:ctrlPr>
                        </m:dPr>
                        <m:e>
                          <m:r>
                            <a:rPr lang="en-US" sz="3200" b="0" i="1" smtClean="0">
                              <a:solidFill>
                                <a:schemeClr val="tx1"/>
                              </a:solidFill>
                              <a:latin typeface="Cambria Math" panose="02040503050406030204" pitchFamily="18" charset="0"/>
                              <a:cs typeface="Narkisim" panose="020E0502050101010101" pitchFamily="34" charset="-79"/>
                            </a:rPr>
                            <m:t>𝑎</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𝑏</m:t>
                          </m:r>
                        </m:e>
                      </m:d>
                      <m:r>
                        <a:rPr lang="en-US" sz="3200" b="0" i="1" smtClean="0">
                          <a:solidFill>
                            <a:schemeClr val="tx1"/>
                          </a:solidFill>
                          <a:latin typeface="Cambria Math" panose="02040503050406030204" pitchFamily="18" charset="0"/>
                          <a:cs typeface="Narkisim" panose="020E0502050101010101" pitchFamily="34" charset="-79"/>
                        </a:rPr>
                        <m:t>→</m:t>
                      </m:r>
                      <m:d>
                        <m:dPr>
                          <m:ctrlPr>
                            <a:rPr lang="en-US" sz="3200" b="0" i="1" smtClean="0">
                              <a:solidFill>
                                <a:schemeClr val="tx1"/>
                              </a:solidFill>
                              <a:latin typeface="Cambria Math" panose="02040503050406030204" pitchFamily="18" charset="0"/>
                              <a:cs typeface="Narkisim" panose="020E0502050101010101" pitchFamily="34" charset="-79"/>
                            </a:rPr>
                          </m:ctrlPr>
                        </m:dPr>
                        <m:e>
                          <m:r>
                            <a:rPr lang="en-US" sz="3200" b="0" i="1" smtClean="0">
                              <a:solidFill>
                                <a:schemeClr val="tx1"/>
                              </a:solidFill>
                              <a:latin typeface="Cambria Math" panose="02040503050406030204" pitchFamily="18" charset="0"/>
                              <a:cs typeface="Narkisim" panose="020E0502050101010101" pitchFamily="34" charset="-79"/>
                            </a:rPr>
                            <m:t>𝑐</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𝑑</m:t>
                          </m:r>
                        </m:e>
                      </m:d>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𝑅</m:t>
                      </m:r>
                    </m:oMath>
                  </m:oMathPara>
                </a14:m>
                <a:r>
                  <a:rPr lang="en-US" sz="3200" b="0" dirty="0" smtClean="0">
                    <a:solidFill>
                      <a:schemeClr val="tx1"/>
                    </a:solidFill>
                    <a:latin typeface="Narkisim" panose="020E0502050101010101" pitchFamily="34" charset="-79"/>
                    <a:cs typeface="Narkisim" panose="020E0502050101010101" pitchFamily="34" charset="-79"/>
                  </a:rPr>
                  <a:t/>
                </a:r>
                <a:br>
                  <a:rPr lang="en-US" sz="3200" b="0" dirty="0" smtClean="0">
                    <a:solidFill>
                      <a:schemeClr val="tx1"/>
                    </a:solidFill>
                    <a:latin typeface="Narkisim" panose="020E0502050101010101" pitchFamily="34" charset="-79"/>
                    <a:cs typeface="Narkisim" panose="020E0502050101010101" pitchFamily="34" charset="-79"/>
                  </a:rPr>
                </a:br>
                <a:r>
                  <a:rPr lang="he-IL" sz="3200" dirty="0" smtClean="0">
                    <a:solidFill>
                      <a:schemeClr val="tx1"/>
                    </a:solidFill>
                    <a:latin typeface="Narkisim" panose="020E0502050101010101" pitchFamily="34" charset="-79"/>
                    <a:cs typeface="Narkisim" panose="020E0502050101010101" pitchFamily="34" charset="-79"/>
                  </a:rPr>
                  <a:t>פעולה כזו נבצע במודל א' כך:</a:t>
                </a:r>
                <a:endParaRPr lang="he-IL" sz="3200" dirty="0">
                  <a:solidFill>
                    <a:schemeClr val="tx1"/>
                  </a:solidFill>
                  <a:latin typeface="Narkisim" panose="020E0502050101010101" pitchFamily="34" charset="-79"/>
                  <a:cs typeface="Narkisim" panose="020E0502050101010101" pitchFamily="34" charset="-79"/>
                </a:endParaRPr>
              </a:p>
              <a:p>
                <a:pPr algn="r" rtl="1"/>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𝑎𝑏</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𝑐𝑑</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𝑅</m:t>
                      </m:r>
                    </m:oMath>
                  </m:oMathPara>
                </a14:m>
                <a:endParaRPr lang="en-US" sz="3200" b="0" dirty="0" smtClean="0">
                  <a:solidFill>
                    <a:schemeClr val="tx1"/>
                  </a:solidFill>
                  <a:latin typeface="Narkisim" panose="020E0502050101010101" pitchFamily="34" charset="-79"/>
                  <a:cs typeface="Narkisim" panose="020E0502050101010101" pitchFamily="34" charset="-79"/>
                </a:endParaRPr>
              </a:p>
            </p:txBody>
          </p:sp>
        </mc:Choice>
        <mc:Fallback xmlns="">
          <p:sp>
            <p:nvSpPr>
              <p:cNvPr id="92" name="Title 1"/>
              <p:cNvSpPr txBox="1">
                <a:spLocks noRot="1" noChangeAspect="1" noMove="1" noResize="1" noEditPoints="1" noAdjustHandles="1" noChangeArrowheads="1" noChangeShapeType="1" noTextEdit="1"/>
              </p:cNvSpPr>
              <p:nvPr/>
            </p:nvSpPr>
            <p:spPr>
              <a:xfrm>
                <a:off x="128790" y="4200832"/>
                <a:ext cx="6048832" cy="2590908"/>
              </a:xfrm>
              <a:prstGeom prst="rect">
                <a:avLst/>
              </a:prstGeom>
              <a:blipFill rotWithShape="0">
                <a:blip r:embed="rId17"/>
                <a:stretch>
                  <a:fillRect t="-4941" r="-2621"/>
                </a:stretch>
              </a:blipFill>
            </p:spPr>
            <p:txBody>
              <a:bodyPr/>
              <a:lstStyle/>
              <a:p>
                <a:r>
                  <a:rPr lang="en-US">
                    <a:noFill/>
                  </a:rPr>
                  <a:t> </a:t>
                </a:r>
              </a:p>
            </p:txBody>
          </p:sp>
        </mc:Fallback>
      </mc:AlternateContent>
    </p:spTree>
    <p:extLst>
      <p:ext uri="{BB962C8B-B14F-4D97-AF65-F5344CB8AC3E}">
        <p14:creationId xmlns:p14="http://schemas.microsoft.com/office/powerpoint/2010/main" val="341139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xEl>
                                              <p:pRg st="0" end="0"/>
                                            </p:txEl>
                                          </p:spTgt>
                                        </p:tgtEl>
                                        <p:attrNameLst>
                                          <p:attrName>style.visibility</p:attrName>
                                        </p:attrNameLst>
                                      </p:cBhvr>
                                      <p:to>
                                        <p:strVal val="visible"/>
                                      </p:to>
                                    </p:set>
                                    <p:animEffect transition="in" filter="fade">
                                      <p:cBhvr>
                                        <p:cTn id="12" dur="500"/>
                                        <p:tgtEl>
                                          <p:spTgt spid="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1">
                                            <p:txEl>
                                              <p:pRg st="1" end="1"/>
                                            </p:txEl>
                                          </p:spTgt>
                                        </p:tgtEl>
                                        <p:attrNameLst>
                                          <p:attrName>style.visibility</p:attrName>
                                        </p:attrNameLst>
                                      </p:cBhvr>
                                      <p:to>
                                        <p:strVal val="visible"/>
                                      </p:to>
                                    </p:set>
                                    <p:animEffect transition="in" filter="fade">
                                      <p:cBhvr>
                                        <p:cTn id="17" dur="500"/>
                                        <p:tgtEl>
                                          <p:spTgt spid="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xEl>
                                              <p:pRg st="0" end="0"/>
                                            </p:txEl>
                                          </p:spTgt>
                                        </p:tgtEl>
                                        <p:attrNameLst>
                                          <p:attrName>style.visibility</p:attrName>
                                        </p:attrNameLst>
                                      </p:cBhvr>
                                      <p:to>
                                        <p:strVal val="visible"/>
                                      </p:to>
                                    </p:set>
                                    <p:animEffect transition="in" filter="fade">
                                      <p:cBhvr>
                                        <p:cTn id="22" dur="500"/>
                                        <p:tgtEl>
                                          <p:spTgt spid="9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
                                            <p:txEl>
                                              <p:pRg st="1" end="1"/>
                                            </p:txEl>
                                          </p:spTgt>
                                        </p:tgtEl>
                                        <p:attrNameLst>
                                          <p:attrName>style.visibility</p:attrName>
                                        </p:attrNameLst>
                                      </p:cBhvr>
                                      <p:to>
                                        <p:strVal val="visible"/>
                                      </p:to>
                                    </p:set>
                                    <p:animEffect transition="in" filter="fade">
                                      <p:cBhvr>
                                        <p:cTn id="27" dur="500"/>
                                        <p:tgtEl>
                                          <p:spTgt spid="9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
                                            <p:txEl>
                                              <p:pRg st="2" end="2"/>
                                            </p:txEl>
                                          </p:spTgt>
                                        </p:tgtEl>
                                        <p:attrNameLst>
                                          <p:attrName>style.visibility</p:attrName>
                                        </p:attrNameLst>
                                      </p:cBhvr>
                                      <p:to>
                                        <p:strVal val="visible"/>
                                      </p:to>
                                    </p:set>
                                    <p:animEffect transition="in" filter="fade">
                                      <p:cBhvr>
                                        <p:cTn id="32" dur="500"/>
                                        <p:tgtEl>
                                          <p:spTgt spid="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build="p"/>
      <p:bldP spid="9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a:t>
            </a:r>
            <a:r>
              <a:rPr lang="en-US" dirty="0" smtClean="0"/>
              <a:t>1</a:t>
            </a:r>
            <a:endParaRPr lang="en-US" dirty="0"/>
          </a:p>
        </p:txBody>
      </p:sp>
      <p:sp>
        <p:nvSpPr>
          <p:cNvPr id="21" name="Title 1"/>
          <p:cNvSpPr txBox="1">
            <a:spLocks/>
          </p:cNvSpPr>
          <p:nvPr/>
        </p:nvSpPr>
        <p:spPr>
          <a:xfrm>
            <a:off x="1584101" y="3284762"/>
            <a:ext cx="9888147" cy="146175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dirty="0" smtClean="0">
                <a:solidFill>
                  <a:schemeClr val="tx1"/>
                </a:solidFill>
                <a:latin typeface="Narkisim" panose="020E0502050101010101" pitchFamily="34" charset="-79"/>
                <a:cs typeface="Narkisim" panose="020E0502050101010101" pitchFamily="34" charset="-79"/>
              </a:rPr>
              <a:t>כן, צריך להוכיח שאת כל הבעיות שמודל א' יודע לפתור גם מודל ב' יודע לפתור</a:t>
            </a:r>
            <a:endParaRPr lang="en-US" sz="3200" dirty="0">
              <a:solidFill>
                <a:schemeClr val="tx1"/>
              </a:solidFill>
              <a:latin typeface="Narkisim" panose="020E0502050101010101" pitchFamily="34" charset="-79"/>
              <a:cs typeface="Narkisim" panose="020E0502050101010101" pitchFamily="34" charset="-79"/>
            </a:endParaRPr>
          </a:p>
        </p:txBody>
      </p:sp>
      <p:sp>
        <p:nvSpPr>
          <p:cNvPr id="10" name="Title 1"/>
          <p:cNvSpPr txBox="1">
            <a:spLocks/>
          </p:cNvSpPr>
          <p:nvPr/>
        </p:nvSpPr>
        <p:spPr>
          <a:xfrm>
            <a:off x="3412900" y="1968313"/>
            <a:ext cx="8059347"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סרט החסום מצד שמאל</a:t>
            </a:r>
          </a:p>
          <a:p>
            <a:pPr algn="r" rtl="1"/>
            <a:r>
              <a:rPr lang="he-IL" sz="3200" dirty="0" smtClean="0">
                <a:solidFill>
                  <a:schemeClr val="tx1"/>
                </a:solidFill>
                <a:latin typeface="Narkisim" panose="020E0502050101010101" pitchFamily="34" charset="-79"/>
                <a:cs typeface="Narkisim" panose="020E0502050101010101" pitchFamily="34" charset="-79"/>
              </a:rPr>
              <a:t>האם המודלים שקולים?</a:t>
            </a:r>
            <a:endParaRPr lang="en-US" sz="3200" dirty="0">
              <a:solidFill>
                <a:schemeClr val="tx1"/>
              </a:solidFill>
              <a:latin typeface="Narkisim" panose="020E0502050101010101" pitchFamily="34" charset="-79"/>
              <a:cs typeface="Narkisim" panose="020E0502050101010101" pitchFamily="34" charset="-79"/>
            </a:endParaRPr>
          </a:p>
        </p:txBody>
      </p:sp>
      <mc:AlternateContent xmlns:mc="http://schemas.openxmlformats.org/markup-compatibility/2006" xmlns:a14="http://schemas.microsoft.com/office/drawing/2010/main">
        <mc:Choice Requires="a14">
          <p:sp>
            <p:nvSpPr>
              <p:cNvPr id="11" name="Title 1"/>
              <p:cNvSpPr txBox="1">
                <a:spLocks/>
              </p:cNvSpPr>
              <p:nvPr/>
            </p:nvSpPr>
            <p:spPr>
              <a:xfrm>
                <a:off x="6358971" y="4267092"/>
                <a:ext cx="4803138" cy="228825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כיוון 1: מודל א' </a:t>
                </a:r>
                <a14:m>
                  <m:oMath xmlns:m="http://schemas.openxmlformats.org/officeDocument/2006/math">
                    <m:r>
                      <a:rPr lang="he-IL" sz="3200" i="1"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a14:m>
                <a:r>
                  <a:rPr lang="he-IL" sz="3200" u="sng" dirty="0" smtClean="0">
                    <a:solidFill>
                      <a:schemeClr val="tx1"/>
                    </a:solidFill>
                    <a:latin typeface="Narkisim" panose="020E0502050101010101" pitchFamily="34" charset="-79"/>
                    <a:cs typeface="Narkisim" panose="020E0502050101010101" pitchFamily="34" charset="-79"/>
                  </a:rPr>
                  <a:t> מודל ב'</a:t>
                </a:r>
                <a:endParaRPr lang="he-IL" sz="3200" u="sng" dirty="0">
                  <a:solidFill>
                    <a:schemeClr val="tx1"/>
                  </a:solidFill>
                  <a:latin typeface="Narkisim" panose="020E0502050101010101" pitchFamily="34" charset="-79"/>
                  <a:cs typeface="Narkisim" panose="020E0502050101010101" pitchFamily="34" charset="-79"/>
                </a:endParaRPr>
              </a:p>
              <a:p>
                <a:pPr algn="r" rtl="1"/>
                <a:r>
                  <a:rPr lang="he-IL" sz="3200" dirty="0" smtClean="0">
                    <a:solidFill>
                      <a:schemeClr val="tx1"/>
                    </a:solidFill>
                    <a:latin typeface="Narkisim" panose="020E0502050101010101" pitchFamily="34" charset="-79"/>
                    <a:cs typeface="Narkisim" panose="020E0502050101010101" pitchFamily="34" charset="-79"/>
                  </a:rPr>
                  <a:t>טרוויאלי, פשוט לא נאפשר שימוש בסרט מנקודה מסויימת</a:t>
                </a:r>
              </a:p>
            </p:txBody>
          </p:sp>
        </mc:Choice>
        <mc:Fallback xmlns="">
          <p:sp>
            <p:nvSpPr>
              <p:cNvPr id="11" name="Title 1"/>
              <p:cNvSpPr txBox="1">
                <a:spLocks noRot="1" noChangeAspect="1" noMove="1" noResize="1" noEditPoints="1" noAdjustHandles="1" noChangeArrowheads="1" noChangeShapeType="1" noTextEdit="1"/>
              </p:cNvSpPr>
              <p:nvPr/>
            </p:nvSpPr>
            <p:spPr>
              <a:xfrm>
                <a:off x="6358971" y="4267092"/>
                <a:ext cx="4803138" cy="2288254"/>
              </a:xfrm>
              <a:prstGeom prst="rect">
                <a:avLst/>
              </a:prstGeom>
              <a:blipFill rotWithShape="0">
                <a:blip r:embed="rId2"/>
                <a:stretch>
                  <a:fillRect t="-5600" r="-3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itle 1"/>
              <p:cNvSpPr txBox="1">
                <a:spLocks/>
              </p:cNvSpPr>
              <p:nvPr/>
            </p:nvSpPr>
            <p:spPr>
              <a:xfrm>
                <a:off x="128790" y="4267092"/>
                <a:ext cx="6048832" cy="259090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כיוון 2: מודל א' </a:t>
                </a:r>
                <a14:m>
                  <m:oMath xmlns:m="http://schemas.openxmlformats.org/officeDocument/2006/math">
                    <m:r>
                      <a:rPr lang="he-IL" sz="3200" i="1"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a14:m>
                <a:r>
                  <a:rPr lang="he-IL" sz="3200" u="sng" dirty="0" smtClean="0">
                    <a:solidFill>
                      <a:schemeClr val="tx1"/>
                    </a:solidFill>
                    <a:latin typeface="Narkisim" panose="020E0502050101010101" pitchFamily="34" charset="-79"/>
                    <a:cs typeface="Narkisim" panose="020E0502050101010101" pitchFamily="34" charset="-79"/>
                  </a:rPr>
                  <a:t> מודל ב'</a:t>
                </a:r>
              </a:p>
              <a:p>
                <a:pPr algn="r" rtl="1"/>
                <a:r>
                  <a:rPr lang="he-IL" sz="3200" dirty="0" smtClean="0">
                    <a:solidFill>
                      <a:schemeClr val="tx1"/>
                    </a:solidFill>
                    <a:latin typeface="Narkisim" panose="020E0502050101010101" pitchFamily="34" charset="-79"/>
                    <a:cs typeface="Narkisim" panose="020E0502050101010101" pitchFamily="34" charset="-79"/>
                  </a:rPr>
                  <a:t>למודל א' 2 פעולות אפשריות:</a:t>
                </a:r>
              </a:p>
              <a:p>
                <a:pPr algn="r" rtl="1"/>
                <a:r>
                  <a:rPr lang="he-IL" sz="3200" b="0" dirty="0" smtClean="0">
                    <a:solidFill>
                      <a:schemeClr val="tx1"/>
                    </a:solidFill>
                    <a:cs typeface="Narkisim" panose="020E0502050101010101" pitchFamily="34" charset="-79"/>
                  </a:rPr>
                  <a:t>1. </a:t>
                </a:r>
                <a14:m>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𝑥</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𝑦</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𝑅</m:t>
                    </m:r>
                  </m:oMath>
                </a14:m>
                <a:r>
                  <a:rPr lang="he-IL" sz="3200" b="0" dirty="0" smtClean="0">
                    <a:solidFill>
                      <a:schemeClr val="tx1"/>
                    </a:solidFill>
                    <a:latin typeface="Narkisim" panose="020E0502050101010101" pitchFamily="34" charset="-79"/>
                    <a:cs typeface="Narkisim" panose="020E0502050101010101" pitchFamily="34" charset="-79"/>
                  </a:rPr>
                  <a:t> (תמיד ניתן לבצע)</a:t>
                </a:r>
                <a:r>
                  <a:rPr lang="en-US" sz="3200" b="0" dirty="0" smtClean="0">
                    <a:solidFill>
                      <a:schemeClr val="tx1"/>
                    </a:solidFill>
                    <a:latin typeface="Narkisim" panose="020E0502050101010101" pitchFamily="34" charset="-79"/>
                    <a:cs typeface="Narkisim" panose="020E0502050101010101" pitchFamily="34" charset="-79"/>
                  </a:rPr>
                  <a:t/>
                </a:r>
                <a:br>
                  <a:rPr lang="en-US" sz="3200" b="0" dirty="0" smtClean="0">
                    <a:solidFill>
                      <a:schemeClr val="tx1"/>
                    </a:solidFill>
                    <a:latin typeface="Narkisim" panose="020E0502050101010101" pitchFamily="34" charset="-79"/>
                    <a:cs typeface="Narkisim" panose="020E0502050101010101" pitchFamily="34" charset="-79"/>
                  </a:rPr>
                </a:br>
                <a:r>
                  <a:rPr lang="he-IL" sz="3200" dirty="0">
                    <a:solidFill>
                      <a:schemeClr val="tx1"/>
                    </a:solidFill>
                    <a:latin typeface="Narkisim" panose="020E0502050101010101" pitchFamily="34" charset="-79"/>
                    <a:cs typeface="Narkisim" panose="020E0502050101010101" pitchFamily="34" charset="-79"/>
                  </a:rPr>
                  <a:t>2.</a:t>
                </a:r>
                <a:r>
                  <a:rPr lang="he-IL" sz="3200" dirty="0" smtClean="0">
                    <a:solidFill>
                      <a:schemeClr val="tx1"/>
                    </a:solidFill>
                    <a:latin typeface="Narkisim" panose="020E0502050101010101" pitchFamily="34" charset="-79"/>
                    <a:cs typeface="Narkisim" panose="020E0502050101010101" pitchFamily="34" charset="-79"/>
                  </a:rPr>
                  <a:t> </a:t>
                </a:r>
                <a14:m>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𝑥</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𝑦</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𝐿</m:t>
                    </m:r>
                  </m:oMath>
                </a14:m>
                <a:r>
                  <a:rPr lang="he-IL" sz="3200" b="0" dirty="0" smtClean="0">
                    <a:solidFill>
                      <a:schemeClr val="tx1"/>
                    </a:solidFill>
                    <a:latin typeface="Narkisim" panose="020E0502050101010101" pitchFamily="34" charset="-79"/>
                    <a:cs typeface="Narkisim" panose="020E0502050101010101" pitchFamily="34" charset="-79"/>
                  </a:rPr>
                  <a:t> (לא ניתן לבצע כאשר </a:t>
                </a:r>
                <a:r>
                  <a:rPr lang="en-US" sz="3200" b="0" dirty="0" smtClean="0">
                    <a:solidFill>
                      <a:schemeClr val="tx1"/>
                    </a:solidFill>
                    <a:latin typeface="Narkisim" panose="020E0502050101010101" pitchFamily="34" charset="-79"/>
                    <a:cs typeface="Narkisim" panose="020E0502050101010101" pitchFamily="34" charset="-79"/>
                  </a:rPr>
                  <a:t>	    </a:t>
                </a:r>
                <a:r>
                  <a:rPr lang="he-IL" sz="3200" b="0" dirty="0" smtClean="0">
                    <a:solidFill>
                      <a:schemeClr val="tx1"/>
                    </a:solidFill>
                    <a:latin typeface="Narkisim" panose="020E0502050101010101" pitchFamily="34" charset="-79"/>
                    <a:cs typeface="Narkisim" panose="020E0502050101010101" pitchFamily="34" charset="-79"/>
                  </a:rPr>
                  <a:t>נמצאים בתא השמאלי ביותר</a:t>
                </a:r>
                <a:r>
                  <a:rPr lang="en-US" sz="3200" b="0" dirty="0" smtClean="0">
                    <a:solidFill>
                      <a:schemeClr val="tx1"/>
                    </a:solidFill>
                    <a:latin typeface="Narkisim" panose="020E0502050101010101" pitchFamily="34" charset="-79"/>
                    <a:cs typeface="Narkisim" panose="020E0502050101010101" pitchFamily="34" charset="-79"/>
                  </a:rPr>
                  <a:t>(</a:t>
                </a:r>
              </a:p>
            </p:txBody>
          </p:sp>
        </mc:Choice>
        <mc:Fallback xmlns="">
          <p:sp>
            <p:nvSpPr>
              <p:cNvPr id="12" name="Title 1"/>
              <p:cNvSpPr txBox="1">
                <a:spLocks noRot="1" noChangeAspect="1" noMove="1" noResize="1" noEditPoints="1" noAdjustHandles="1" noChangeArrowheads="1" noChangeShapeType="1" noTextEdit="1"/>
              </p:cNvSpPr>
              <p:nvPr/>
            </p:nvSpPr>
            <p:spPr>
              <a:xfrm>
                <a:off x="128790" y="4267092"/>
                <a:ext cx="6048832" cy="2590908"/>
              </a:xfrm>
              <a:prstGeom prst="rect">
                <a:avLst/>
              </a:prstGeom>
              <a:blipFill rotWithShape="0">
                <a:blip r:embed="rId3"/>
                <a:stretch>
                  <a:fillRect t="-4941" r="-2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itle 1"/>
              <p:cNvSpPr txBox="1">
                <a:spLocks/>
              </p:cNvSpPr>
              <p:nvPr/>
            </p:nvSpPr>
            <p:spPr>
              <a:xfrm>
                <a:off x="0" y="4674457"/>
                <a:ext cx="1926857" cy="69679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𝑥</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𝑦</m:t>
                      </m:r>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r>
                        <m:rPr>
                          <m:sty m:val="p"/>
                        </m:rPr>
                        <a:rPr lang="el-GR"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Σ</m:t>
                      </m:r>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m:oMathPara>
                </a14:m>
                <a:endParaRPr lang="en-US" sz="3200" dirty="0">
                  <a:solidFill>
                    <a:schemeClr val="tx1"/>
                  </a:solidFill>
                  <a:latin typeface="Narkisim" panose="020E0502050101010101" pitchFamily="34" charset="-79"/>
                  <a:cs typeface="Narkisim" panose="020E0502050101010101" pitchFamily="34" charset="-79"/>
                </a:endParaRPr>
              </a:p>
            </p:txBody>
          </p:sp>
        </mc:Choice>
        <mc:Fallback xmlns="">
          <p:sp>
            <p:nvSpPr>
              <p:cNvPr id="13" name="Title 1"/>
              <p:cNvSpPr txBox="1">
                <a:spLocks noRot="1" noChangeAspect="1" noMove="1" noResize="1" noEditPoints="1" noAdjustHandles="1" noChangeArrowheads="1" noChangeShapeType="1" noTextEdit="1"/>
              </p:cNvSpPr>
              <p:nvPr/>
            </p:nvSpPr>
            <p:spPr>
              <a:xfrm>
                <a:off x="0" y="4674457"/>
                <a:ext cx="1926857" cy="696795"/>
              </a:xfrm>
              <a:prstGeom prst="rect">
                <a:avLst/>
              </a:prstGeom>
              <a:blipFill rotWithShape="0">
                <a:blip r:embed="rId4"/>
                <a:stretch>
                  <a:fillRect l="-1582" t="-4386" r="-1899"/>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238930" y="1798014"/>
            <a:ext cx="4057299" cy="925273"/>
          </a:xfrm>
          <a:prstGeom prst="rect">
            <a:avLst/>
          </a:prstGeom>
        </p:spPr>
      </p:pic>
    </p:spTree>
    <p:extLst>
      <p:ext uri="{BB962C8B-B14F-4D97-AF65-F5344CB8AC3E}">
        <p14:creationId xmlns:p14="http://schemas.microsoft.com/office/powerpoint/2010/main" val="22483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build="p"/>
      <p:bldP spid="12" grpId="0" uiExpand="1" build="p"/>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a:t>
            </a:r>
            <a:r>
              <a:rPr lang="en-US" dirty="0" smtClean="0"/>
              <a:t>1</a:t>
            </a:r>
            <a:r>
              <a:rPr lang="he-IL" dirty="0" smtClean="0"/>
              <a:t> - המשך</a:t>
            </a:r>
            <a:endParaRPr lang="en-US" dirty="0"/>
          </a:p>
        </p:txBody>
      </p:sp>
      <p:sp>
        <p:nvSpPr>
          <p:cNvPr id="10" name="Title 1"/>
          <p:cNvSpPr txBox="1">
            <a:spLocks/>
          </p:cNvSpPr>
          <p:nvPr/>
        </p:nvSpPr>
        <p:spPr>
          <a:xfrm>
            <a:off x="3412900" y="1968313"/>
            <a:ext cx="8059347"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סרט החסום מצד שמאל</a:t>
            </a:r>
          </a:p>
        </p:txBody>
      </p:sp>
      <mc:AlternateContent xmlns:mc="http://schemas.openxmlformats.org/markup-compatibility/2006" xmlns:a14="http://schemas.microsoft.com/office/drawing/2010/main">
        <mc:Choice Requires="a14">
          <p:sp>
            <p:nvSpPr>
              <p:cNvPr id="12" name="Title 1"/>
              <p:cNvSpPr txBox="1">
                <a:spLocks/>
              </p:cNvSpPr>
              <p:nvPr/>
            </p:nvSpPr>
            <p:spPr>
              <a:xfrm>
                <a:off x="1390918" y="2810285"/>
                <a:ext cx="10570731" cy="411705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2800" u="sng" dirty="0" smtClean="0">
                    <a:solidFill>
                      <a:schemeClr val="tx1"/>
                    </a:solidFill>
                    <a:latin typeface="Narkisim" panose="020E0502050101010101" pitchFamily="34" charset="-79"/>
                    <a:cs typeface="Narkisim" panose="020E0502050101010101" pitchFamily="34" charset="-79"/>
                  </a:rPr>
                  <a:t>כיוון 2: מודל א' </a:t>
                </a:r>
                <a14:m>
                  <m:oMath xmlns:m="http://schemas.openxmlformats.org/officeDocument/2006/math">
                    <m:r>
                      <a:rPr lang="he-IL" sz="2800" i="1"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a14:m>
                <a:r>
                  <a:rPr lang="he-IL" sz="2800" u="sng" dirty="0" smtClean="0">
                    <a:solidFill>
                      <a:schemeClr val="tx1"/>
                    </a:solidFill>
                    <a:latin typeface="Narkisim" panose="020E0502050101010101" pitchFamily="34" charset="-79"/>
                    <a:cs typeface="Narkisim" panose="020E0502050101010101" pitchFamily="34" charset="-79"/>
                  </a:rPr>
                  <a:t> מודל ב'</a:t>
                </a:r>
              </a:p>
              <a:p>
                <a:pPr algn="r" rtl="1">
                  <a:lnSpc>
                    <a:spcPct val="100000"/>
                  </a:lnSpc>
                </a:pPr>
                <a:r>
                  <a:rPr lang="he-IL" sz="2400" b="0" dirty="0" smtClean="0">
                    <a:solidFill>
                      <a:schemeClr val="tx1"/>
                    </a:solidFill>
                    <a:cs typeface="Narkisim" panose="020E0502050101010101" pitchFamily="34" charset="-79"/>
                  </a:rPr>
                  <a:t>1.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𝑥</m:t>
                    </m:r>
                    <m:r>
                      <a:rPr lang="en-US" sz="2400" b="0" i="1" smtClean="0">
                        <a:solidFill>
                          <a:schemeClr val="tx1"/>
                        </a:solidFill>
                        <a:latin typeface="Cambria Math" panose="02040503050406030204" pitchFamily="18" charset="0"/>
                        <a:cs typeface="Narkisim" panose="020E0502050101010101" pitchFamily="34" charset="-79"/>
                      </a:rPr>
                      <m:t>→</m:t>
                    </m:r>
                    <m:r>
                      <a:rPr lang="en-US" sz="2400" b="0" i="1" smtClean="0">
                        <a:solidFill>
                          <a:schemeClr val="tx1"/>
                        </a:solidFill>
                        <a:latin typeface="Cambria Math" panose="02040503050406030204" pitchFamily="18" charset="0"/>
                        <a:cs typeface="Narkisim" panose="020E0502050101010101" pitchFamily="34" charset="-79"/>
                      </a:rPr>
                      <m:t>𝑦</m:t>
                    </m:r>
                    <m:r>
                      <a:rPr lang="en-US" sz="2400" b="0" i="1" smtClean="0">
                        <a:solidFill>
                          <a:schemeClr val="tx1"/>
                        </a:solidFill>
                        <a:latin typeface="Cambria Math" panose="02040503050406030204" pitchFamily="18" charset="0"/>
                        <a:cs typeface="Narkisim" panose="020E0502050101010101" pitchFamily="34" charset="-79"/>
                      </a:rPr>
                      <m:t>,</m:t>
                    </m:r>
                    <m:r>
                      <a:rPr lang="en-US" sz="2400" b="0" i="1" smtClean="0">
                        <a:solidFill>
                          <a:schemeClr val="tx1"/>
                        </a:solidFill>
                        <a:latin typeface="Cambria Math" panose="02040503050406030204" pitchFamily="18" charset="0"/>
                        <a:cs typeface="Narkisim" panose="020E0502050101010101" pitchFamily="34" charset="-79"/>
                      </a:rPr>
                      <m:t>𝑅</m:t>
                    </m:r>
                  </m:oMath>
                </a14:m>
                <a:r>
                  <a:rPr lang="he-IL" sz="2400" b="0" dirty="0" smtClean="0">
                    <a:solidFill>
                      <a:schemeClr val="tx1"/>
                    </a:solidFill>
                    <a:latin typeface="Narkisim" panose="020E0502050101010101" pitchFamily="34" charset="-79"/>
                    <a:cs typeface="Narkisim" panose="020E0502050101010101" pitchFamily="34" charset="-79"/>
                  </a:rPr>
                  <a:t> (תמיד ניתן לבצע)</a:t>
                </a:r>
                <a:r>
                  <a:rPr lang="he-IL" sz="2400" dirty="0">
                    <a:solidFill>
                      <a:schemeClr val="tx1"/>
                    </a:solidFill>
                    <a:latin typeface="Narkisim" panose="020E0502050101010101" pitchFamily="34" charset="-79"/>
                    <a:cs typeface="Narkisim" panose="020E0502050101010101" pitchFamily="34" charset="-79"/>
                  </a:rPr>
                  <a:t> </a:t>
                </a:r>
                <a:r>
                  <a:rPr lang="he-IL" sz="2400" dirty="0" smtClean="0">
                    <a:solidFill>
                      <a:schemeClr val="tx1"/>
                    </a:solidFill>
                    <a:latin typeface="Narkisim" panose="020E0502050101010101" pitchFamily="34" charset="-79"/>
                    <a:cs typeface="Narkisim" panose="020E0502050101010101" pitchFamily="34" charset="-79"/>
                  </a:rPr>
                  <a:t>    2. </a:t>
                </a:r>
                <a14:m>
                  <m:oMath xmlns:m="http://schemas.openxmlformats.org/officeDocument/2006/math">
                    <m:r>
                      <a:rPr lang="en-US" sz="2400" b="0" i="1" smtClean="0">
                        <a:solidFill>
                          <a:schemeClr val="tx1"/>
                        </a:solidFill>
                        <a:latin typeface="Cambria Math" panose="02040503050406030204" pitchFamily="18" charset="0"/>
                        <a:cs typeface="Narkisim" panose="020E0502050101010101" pitchFamily="34" charset="-79"/>
                      </a:rPr>
                      <m:t>𝑥</m:t>
                    </m:r>
                    <m:r>
                      <a:rPr lang="en-US" sz="2400" b="0" i="1" smtClean="0">
                        <a:solidFill>
                          <a:schemeClr val="tx1"/>
                        </a:solidFill>
                        <a:latin typeface="Cambria Math" panose="02040503050406030204" pitchFamily="18" charset="0"/>
                        <a:cs typeface="Narkisim" panose="020E0502050101010101" pitchFamily="34" charset="-79"/>
                      </a:rPr>
                      <m:t>→</m:t>
                    </m:r>
                    <m:r>
                      <a:rPr lang="en-US" sz="2400" b="0" i="1" smtClean="0">
                        <a:solidFill>
                          <a:schemeClr val="tx1"/>
                        </a:solidFill>
                        <a:latin typeface="Cambria Math" panose="02040503050406030204" pitchFamily="18" charset="0"/>
                        <a:cs typeface="Narkisim" panose="020E0502050101010101" pitchFamily="34" charset="-79"/>
                      </a:rPr>
                      <m:t>𝑦</m:t>
                    </m:r>
                    <m:r>
                      <a:rPr lang="en-US" sz="2400" b="0" i="1" smtClean="0">
                        <a:solidFill>
                          <a:schemeClr val="tx1"/>
                        </a:solidFill>
                        <a:latin typeface="Cambria Math" panose="02040503050406030204" pitchFamily="18" charset="0"/>
                        <a:cs typeface="Narkisim" panose="020E0502050101010101" pitchFamily="34" charset="-79"/>
                      </a:rPr>
                      <m:t>,</m:t>
                    </m:r>
                    <m:r>
                      <a:rPr lang="en-US" sz="2400" b="0" i="1" smtClean="0">
                        <a:solidFill>
                          <a:schemeClr val="tx1"/>
                        </a:solidFill>
                        <a:latin typeface="Cambria Math" panose="02040503050406030204" pitchFamily="18" charset="0"/>
                        <a:cs typeface="Narkisim" panose="020E0502050101010101" pitchFamily="34" charset="-79"/>
                      </a:rPr>
                      <m:t>𝐿</m:t>
                    </m:r>
                  </m:oMath>
                </a14:m>
                <a:r>
                  <a:rPr lang="he-IL" sz="2400" b="0" dirty="0" smtClean="0">
                    <a:solidFill>
                      <a:schemeClr val="tx1"/>
                    </a:solidFill>
                    <a:latin typeface="Narkisim" panose="020E0502050101010101" pitchFamily="34" charset="-79"/>
                    <a:cs typeface="Narkisim" panose="020E0502050101010101" pitchFamily="34" charset="-79"/>
                  </a:rPr>
                  <a:t> (לא ניתן לבצע כאשר נמצאים בתא השמאלי ביותר</a:t>
                </a:r>
                <a:r>
                  <a:rPr lang="en-US" sz="2400" b="0" dirty="0" smtClean="0">
                    <a:solidFill>
                      <a:schemeClr val="tx1"/>
                    </a:solidFill>
                    <a:latin typeface="Narkisim" panose="020E0502050101010101" pitchFamily="34" charset="-79"/>
                    <a:cs typeface="Narkisim" panose="020E0502050101010101" pitchFamily="34" charset="-79"/>
                  </a:rPr>
                  <a:t>(</a:t>
                </a:r>
                <a:br>
                  <a:rPr lang="en-US" sz="2400" b="0" dirty="0" smtClean="0">
                    <a:solidFill>
                      <a:schemeClr val="tx1"/>
                    </a:solidFill>
                    <a:latin typeface="Narkisim" panose="020E0502050101010101" pitchFamily="34" charset="-79"/>
                    <a:cs typeface="Narkisim" panose="020E0502050101010101" pitchFamily="34" charset="-79"/>
                  </a:rPr>
                </a:br>
                <a:r>
                  <a:rPr lang="he-IL" sz="2400" dirty="0" smtClean="0">
                    <a:solidFill>
                      <a:schemeClr val="tx1"/>
                    </a:solidFill>
                    <a:latin typeface="Narkisim" panose="020E0502050101010101" pitchFamily="34" charset="-79"/>
                    <a:cs typeface="Narkisim" panose="020E0502050101010101" pitchFamily="34" charset="-79"/>
                  </a:rPr>
                  <a:t>כדי לפתור את הבעיה נזיז את כל הסרט ימינה ואז יתפנה מקום בצד שמאל</a:t>
                </a:r>
                <a:endParaRPr lang="he-IL" sz="2800" dirty="0" smtClean="0">
                  <a:solidFill>
                    <a:schemeClr val="tx1"/>
                  </a:solidFill>
                  <a:latin typeface="Narkisim" panose="020E0502050101010101" pitchFamily="34" charset="-79"/>
                  <a:cs typeface="Narkisim" panose="020E0502050101010101" pitchFamily="34" charset="-79"/>
                </a:endParaRPr>
              </a:p>
              <a:p>
                <a:pPr algn="r" rtl="1">
                  <a:lnSpc>
                    <a:spcPct val="100000"/>
                  </a:lnSpc>
                </a:pPr>
                <a:r>
                  <a:rPr lang="he-IL" sz="2400" u="sng" dirty="0" smtClean="0">
                    <a:solidFill>
                      <a:schemeClr val="tx1"/>
                    </a:solidFill>
                    <a:latin typeface="Narkisim" panose="020E0502050101010101" pitchFamily="34" charset="-79"/>
                    <a:cs typeface="Narkisim" panose="020E0502050101010101" pitchFamily="34" charset="-79"/>
                  </a:rPr>
                  <a:t>פסאודו-קוד לפעולה 2 </a:t>
                </a:r>
                <a:r>
                  <a:rPr lang="he-IL" sz="2400" dirty="0" smtClean="0">
                    <a:solidFill>
                      <a:schemeClr val="tx1"/>
                    </a:solidFill>
                    <a:latin typeface="Narkisim" panose="020E0502050101010101" pitchFamily="34" charset="-79"/>
                    <a:cs typeface="Narkisim" panose="020E0502050101010101" pitchFamily="34" charset="-79"/>
                  </a:rPr>
                  <a:t>(במידה ונמצאים בתא השמאלי ביותר)</a:t>
                </a:r>
                <a:endParaRPr lang="en-US" sz="2400" dirty="0" smtClean="0">
                  <a:solidFill>
                    <a:schemeClr val="tx1"/>
                  </a:solidFill>
                  <a:latin typeface="Narkisim" panose="020E0502050101010101" pitchFamily="34" charset="-79"/>
                  <a:cs typeface="Narkisim" panose="020E0502050101010101" pitchFamily="34" charset="-79"/>
                </a:endParaRPr>
              </a:p>
              <a:p>
                <a:pPr algn="r" rtl="1">
                  <a:lnSpc>
                    <a:spcPct val="100000"/>
                  </a:lnSpc>
                </a:pPr>
                <a:r>
                  <a:rPr lang="he-IL" sz="2400" dirty="0" smtClean="0">
                    <a:solidFill>
                      <a:schemeClr val="tx1"/>
                    </a:solidFill>
                    <a:latin typeface="Narkisim" panose="020E0502050101010101" pitchFamily="34" charset="-79"/>
                    <a:cs typeface="Narkisim" panose="020E0502050101010101" pitchFamily="34" charset="-79"/>
                  </a:rPr>
                  <a:t>1. זוז ימינה עד</a:t>
                </a:r>
                <a:endParaRPr lang="en-US" sz="2400" dirty="0" smtClean="0">
                  <a:solidFill>
                    <a:schemeClr val="tx1"/>
                  </a:solidFill>
                  <a:latin typeface="Narkisim" panose="020E0502050101010101" pitchFamily="34" charset="-79"/>
                  <a:cs typeface="Narkisim" panose="020E0502050101010101" pitchFamily="34" charset="-79"/>
                </a:endParaRPr>
              </a:p>
              <a:p>
                <a:pPr algn="r" rtl="1">
                  <a:lnSpc>
                    <a:spcPct val="100000"/>
                  </a:lnSpc>
                </a:pPr>
                <a:r>
                  <a:rPr lang="he-IL" sz="2400" dirty="0" smtClean="0">
                    <a:solidFill>
                      <a:schemeClr val="tx1"/>
                    </a:solidFill>
                    <a:latin typeface="Narkisim" panose="020E0502050101010101" pitchFamily="34" charset="-79"/>
                    <a:cs typeface="Narkisim" panose="020E0502050101010101" pitchFamily="34" charset="-79"/>
                  </a:rPr>
                  <a:t>2. אם נמצאים בתא השמאלי ביותר (לא ניתן לזוז שמאלה)</a:t>
                </a:r>
                <a:endParaRPr lang="en-US" sz="2400" dirty="0" smtClean="0">
                  <a:solidFill>
                    <a:schemeClr val="tx1"/>
                  </a:solidFill>
                  <a:latin typeface="Narkisim" panose="020E0502050101010101" pitchFamily="34" charset="-79"/>
                  <a:cs typeface="Narkisim" panose="020E0502050101010101" pitchFamily="34" charset="-79"/>
                </a:endParaRPr>
              </a:p>
              <a:p>
                <a:pPr algn="r" rtl="1">
                  <a:lnSpc>
                    <a:spcPct val="100000"/>
                  </a:lnSpc>
                </a:pPr>
                <a:r>
                  <a:rPr lang="he-IL" sz="2400" dirty="0">
                    <a:solidFill>
                      <a:schemeClr val="tx1"/>
                    </a:solidFill>
                    <a:latin typeface="Narkisim" panose="020E0502050101010101" pitchFamily="34" charset="-79"/>
                    <a:cs typeface="Narkisim" panose="020E0502050101010101" pitchFamily="34" charset="-79"/>
                  </a:rPr>
                  <a:t>	</a:t>
                </a:r>
                <a:r>
                  <a:rPr lang="he-IL" sz="2400" dirty="0" smtClean="0">
                    <a:solidFill>
                      <a:schemeClr val="tx1"/>
                    </a:solidFill>
                    <a:latin typeface="Narkisim" panose="020E0502050101010101" pitchFamily="34" charset="-79"/>
                    <a:cs typeface="Narkisim" panose="020E0502050101010101" pitchFamily="34" charset="-79"/>
                  </a:rPr>
                  <a:t>2.1) זוז ימינה, סיום תהליך ובצע את פעולה 2 כרגיל</a:t>
                </a:r>
              </a:p>
              <a:p>
                <a:pPr algn="r" rtl="1"/>
                <a:r>
                  <a:rPr lang="he-IL" sz="2400" dirty="0" smtClean="0">
                    <a:solidFill>
                      <a:schemeClr val="tx1"/>
                    </a:solidFill>
                    <a:latin typeface="Narkisim" panose="020E0502050101010101" pitchFamily="34" charset="-79"/>
                    <a:cs typeface="Narkisim" panose="020E0502050101010101" pitchFamily="34" charset="-79"/>
                  </a:rPr>
                  <a:t>3. (אחרת) זוז שמאלה</a:t>
                </a:r>
                <a:endParaRPr lang="en-US" sz="2400" dirty="0" smtClean="0">
                  <a:solidFill>
                    <a:schemeClr val="tx1"/>
                  </a:solidFill>
                  <a:latin typeface="Narkisim" panose="020E0502050101010101" pitchFamily="34" charset="-79"/>
                  <a:cs typeface="Narkisim" panose="020E0502050101010101" pitchFamily="34" charset="-79"/>
                </a:endParaRPr>
              </a:p>
              <a:p>
                <a:pPr algn="r" rtl="1"/>
                <a:r>
                  <a:rPr lang="he-IL" sz="2400" dirty="0" smtClean="0">
                    <a:solidFill>
                      <a:schemeClr val="tx1"/>
                    </a:solidFill>
                    <a:latin typeface="Narkisim" panose="020E0502050101010101" pitchFamily="34" charset="-79"/>
                    <a:cs typeface="Narkisim" panose="020E0502050101010101" pitchFamily="34" charset="-79"/>
                  </a:rPr>
                  <a:t>4. העתק את תוכן התא לתא השכן מימין ורשום      בתא הנוכחי</a:t>
                </a:r>
              </a:p>
              <a:p>
                <a:pPr algn="r" rtl="1"/>
                <a:r>
                  <a:rPr lang="he-IL" sz="2400" dirty="0" smtClean="0">
                    <a:solidFill>
                      <a:schemeClr val="tx1"/>
                    </a:solidFill>
                    <a:latin typeface="Narkisim" panose="020E0502050101010101" pitchFamily="34" charset="-79"/>
                    <a:cs typeface="Narkisim" panose="020E0502050101010101" pitchFamily="34" charset="-79"/>
                  </a:rPr>
                  <a:t>5. חזור למצב 2</a:t>
                </a:r>
              </a:p>
            </p:txBody>
          </p:sp>
        </mc:Choice>
        <mc:Fallback xmlns="">
          <p:sp>
            <p:nvSpPr>
              <p:cNvPr id="12" name="Title 1"/>
              <p:cNvSpPr txBox="1">
                <a:spLocks noRot="1" noChangeAspect="1" noMove="1" noResize="1" noEditPoints="1" noAdjustHandles="1" noChangeArrowheads="1" noChangeShapeType="1" noTextEdit="1"/>
              </p:cNvSpPr>
              <p:nvPr/>
            </p:nvSpPr>
            <p:spPr>
              <a:xfrm>
                <a:off x="1390918" y="2810285"/>
                <a:ext cx="10570731" cy="4117056"/>
              </a:xfrm>
              <a:prstGeom prst="rect">
                <a:avLst/>
              </a:prstGeom>
              <a:blipFill rotWithShape="0">
                <a:blip r:embed="rId2"/>
                <a:stretch>
                  <a:fillRect t="-2519"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itle 1"/>
              <p:cNvSpPr txBox="1">
                <a:spLocks/>
              </p:cNvSpPr>
              <p:nvPr/>
            </p:nvSpPr>
            <p:spPr>
              <a:xfrm>
                <a:off x="9835887" y="4113470"/>
                <a:ext cx="556243" cy="798491"/>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14:m>
                  <m:oMathPara xmlns:m="http://schemas.openxmlformats.org/officeDocument/2006/math">
                    <m:oMathParaPr>
                      <m:jc m:val="centerGroup"/>
                    </m:oMathParaPr>
                    <m:oMath xmlns:m="http://schemas.openxmlformats.org/officeDocument/2006/math">
                      <m:r>
                        <a:rPr lang="he-IL" sz="640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m:oMathPara>
                </a14:m>
                <a:r>
                  <a:rPr lang="en-US" sz="2800" u="sng" dirty="0" smtClean="0">
                    <a:solidFill>
                      <a:schemeClr val="tx1"/>
                    </a:solidFill>
                    <a:latin typeface="Narkisim" panose="020E0502050101010101" pitchFamily="34" charset="-79"/>
                    <a:cs typeface="Narkisim" panose="020E0502050101010101" pitchFamily="34" charset="-79"/>
                  </a:rPr>
                  <a:t/>
                </a:r>
                <a:br>
                  <a:rPr lang="en-US" sz="2800" u="sng" dirty="0" smtClean="0">
                    <a:solidFill>
                      <a:schemeClr val="tx1"/>
                    </a:solidFill>
                    <a:latin typeface="Narkisim" panose="020E0502050101010101" pitchFamily="34" charset="-79"/>
                    <a:cs typeface="Narkisim" panose="020E0502050101010101" pitchFamily="34" charset="-79"/>
                  </a:rPr>
                </a:br>
                <a:endParaRPr lang="en-US" sz="2800" b="0" u="sng" dirty="0" smtClean="0">
                  <a:solidFill>
                    <a:schemeClr val="tx1"/>
                  </a:solidFill>
                  <a:latin typeface="Narkisim" panose="020E0502050101010101" pitchFamily="34" charset="-79"/>
                  <a:cs typeface="Narkisim" panose="020E0502050101010101" pitchFamily="34" charset="-79"/>
                </a:endParaRPr>
              </a:p>
            </p:txBody>
          </p:sp>
        </mc:Choice>
        <mc:Fallback xmlns="">
          <p:sp>
            <p:nvSpPr>
              <p:cNvPr id="7" name="Title 1"/>
              <p:cNvSpPr txBox="1">
                <a:spLocks noRot="1" noChangeAspect="1" noMove="1" noResize="1" noEditPoints="1" noAdjustHandles="1" noChangeArrowheads="1" noChangeShapeType="1" noTextEdit="1"/>
              </p:cNvSpPr>
              <p:nvPr/>
            </p:nvSpPr>
            <p:spPr>
              <a:xfrm>
                <a:off x="9835887" y="4113470"/>
                <a:ext cx="556243" cy="79849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itle 1"/>
              <p:cNvSpPr txBox="1">
                <a:spLocks/>
              </p:cNvSpPr>
              <p:nvPr/>
            </p:nvSpPr>
            <p:spPr>
              <a:xfrm>
                <a:off x="6421958" y="5491602"/>
                <a:ext cx="556243" cy="798491"/>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14:m>
                  <m:oMathPara xmlns:m="http://schemas.openxmlformats.org/officeDocument/2006/math">
                    <m:oMathParaPr>
                      <m:jc m:val="centerGroup"/>
                    </m:oMathParaPr>
                    <m:oMath xmlns:m="http://schemas.openxmlformats.org/officeDocument/2006/math">
                      <m:r>
                        <a:rPr lang="he-IL" sz="640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m:oMathPara>
                </a14:m>
                <a:r>
                  <a:rPr lang="en-US" sz="2800" u="sng" dirty="0" smtClean="0">
                    <a:solidFill>
                      <a:schemeClr val="tx1"/>
                    </a:solidFill>
                    <a:latin typeface="Narkisim" panose="020E0502050101010101" pitchFamily="34" charset="-79"/>
                    <a:cs typeface="Narkisim" panose="020E0502050101010101" pitchFamily="34" charset="-79"/>
                  </a:rPr>
                  <a:t/>
                </a:r>
                <a:br>
                  <a:rPr lang="en-US" sz="2800" u="sng" dirty="0" smtClean="0">
                    <a:solidFill>
                      <a:schemeClr val="tx1"/>
                    </a:solidFill>
                    <a:latin typeface="Narkisim" panose="020E0502050101010101" pitchFamily="34" charset="-79"/>
                    <a:cs typeface="Narkisim" panose="020E0502050101010101" pitchFamily="34" charset="-79"/>
                  </a:rPr>
                </a:br>
                <a:endParaRPr lang="en-US" sz="2800" b="0" u="sng" dirty="0" smtClean="0">
                  <a:solidFill>
                    <a:schemeClr val="tx1"/>
                  </a:solidFill>
                  <a:latin typeface="Narkisim" panose="020E0502050101010101" pitchFamily="34" charset="-79"/>
                  <a:cs typeface="Narkisim" panose="020E0502050101010101" pitchFamily="34" charset="-79"/>
                </a:endParaRPr>
              </a:p>
            </p:txBody>
          </p:sp>
        </mc:Choice>
        <mc:Fallback xmlns="">
          <p:sp>
            <p:nvSpPr>
              <p:cNvPr id="8" name="Title 1"/>
              <p:cNvSpPr txBox="1">
                <a:spLocks noRot="1" noChangeAspect="1" noMove="1" noResize="1" noEditPoints="1" noAdjustHandles="1" noChangeArrowheads="1" noChangeShapeType="1" noTextEdit="1"/>
              </p:cNvSpPr>
              <p:nvPr/>
            </p:nvSpPr>
            <p:spPr>
              <a:xfrm>
                <a:off x="6421958" y="5491602"/>
                <a:ext cx="556243" cy="798491"/>
              </a:xfrm>
              <a:prstGeom prst="rect">
                <a:avLst/>
              </a:prstGeom>
              <a:blipFill rotWithShape="0">
                <a:blip r:embed="rId4"/>
                <a:stretch>
                  <a:fillRect/>
                </a:stretch>
              </a:blipFill>
            </p:spPr>
            <p:txBody>
              <a:bodyPr/>
              <a:lstStyle/>
              <a:p>
                <a:r>
                  <a:rPr lang="en-US">
                    <a:noFill/>
                  </a:rPr>
                  <a:t> </a:t>
                </a:r>
              </a:p>
            </p:txBody>
          </p:sp>
        </mc:Fallback>
      </mc:AlternateContent>
      <p:sp>
        <p:nvSpPr>
          <p:cNvPr id="3" name="Rectangle 2"/>
          <p:cNvSpPr/>
          <p:nvPr/>
        </p:nvSpPr>
        <p:spPr>
          <a:xfrm>
            <a:off x="4662152" y="4004210"/>
            <a:ext cx="7276563" cy="2285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564673" y="5306304"/>
            <a:ext cx="5165254"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2800" u="sng" dirty="0" smtClean="0">
                <a:solidFill>
                  <a:schemeClr val="tx1"/>
                </a:solidFill>
                <a:latin typeface="Narkisim" panose="020E0502050101010101" pitchFamily="34" charset="-79"/>
                <a:cs typeface="Narkisim" panose="020E0502050101010101" pitchFamily="34" charset="-79"/>
              </a:rPr>
              <a:t>כעת, ניתן לבצע את פעולה 2 כרגיל</a:t>
            </a:r>
            <a:endParaRPr lang="he-IL" sz="2800" dirty="0" smtClean="0">
              <a:solidFill>
                <a:schemeClr val="tx1"/>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7130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fade">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500"/>
                                        <p:tgtEl>
                                          <p:spTgt spid="1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xEl>
                                              <p:pRg st="7" end="7"/>
                                            </p:txEl>
                                          </p:spTgt>
                                        </p:tgtEl>
                                        <p:attrNameLst>
                                          <p:attrName>style.visibility</p:attrName>
                                        </p:attrNameLst>
                                      </p:cBhvr>
                                      <p:to>
                                        <p:strVal val="visible"/>
                                      </p:to>
                                    </p:set>
                                    <p:animEffect transition="in" filter="fade">
                                      <p:cBhvr>
                                        <p:cTn id="38" dur="500"/>
                                        <p:tgtEl>
                                          <p:spTgt spid="12">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xEl>
                                              <p:pRg st="8" end="8"/>
                                            </p:txEl>
                                          </p:spTgt>
                                        </p:tgtEl>
                                        <p:attrNameLst>
                                          <p:attrName>style.visibility</p:attrName>
                                        </p:attrNameLst>
                                      </p:cBhvr>
                                      <p:to>
                                        <p:strVal val="visible"/>
                                      </p:to>
                                    </p:set>
                                    <p:animEffect transition="in" filter="fade">
                                      <p:cBhvr>
                                        <p:cTn id="46" dur="500"/>
                                        <p:tgtEl>
                                          <p:spTgt spid="12">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7" grpId="0"/>
      <p:bldP spid="8" grpId="0"/>
      <p:bldP spid="3"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a:t>
            </a:r>
            <a:r>
              <a:rPr lang="en-US" dirty="0" smtClean="0"/>
              <a:t>2</a:t>
            </a:r>
            <a:endParaRPr lang="en-US" dirty="0"/>
          </a:p>
        </p:txBody>
      </p:sp>
      <mc:AlternateContent xmlns:mc="http://schemas.openxmlformats.org/markup-compatibility/2006" xmlns:a14="http://schemas.microsoft.com/office/drawing/2010/main">
        <mc:Choice Requires="a14">
          <p:sp>
            <p:nvSpPr>
              <p:cNvPr id="11" name="Title 1"/>
              <p:cNvSpPr txBox="1">
                <a:spLocks/>
              </p:cNvSpPr>
              <p:nvPr/>
            </p:nvSpPr>
            <p:spPr>
              <a:xfrm>
                <a:off x="6709893" y="3874180"/>
                <a:ext cx="4890097" cy="228825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כיוון 1: מודל א'</a:t>
                </a:r>
                <a14:m>
                  <m:oMath xmlns:m="http://schemas.openxmlformats.org/officeDocument/2006/math">
                    <m:r>
                      <a:rPr lang="he-IL" sz="3200" i="1" u="sng">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r>
                      <a:rPr lang="en-US" sz="3200" b="0" i="1"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 </m:t>
                    </m:r>
                  </m:oMath>
                </a14:m>
                <a:r>
                  <a:rPr lang="he-IL" sz="3200" u="sng" dirty="0" smtClean="0">
                    <a:solidFill>
                      <a:schemeClr val="tx1"/>
                    </a:solidFill>
                    <a:latin typeface="Narkisim" panose="020E0502050101010101" pitchFamily="34" charset="-79"/>
                    <a:cs typeface="Narkisim" panose="020E0502050101010101" pitchFamily="34" charset="-79"/>
                  </a:rPr>
                  <a:t> מודל ב'</a:t>
                </a:r>
                <a:endParaRPr lang="he-IL" sz="3200" u="sng" dirty="0">
                  <a:solidFill>
                    <a:schemeClr val="tx1"/>
                  </a:solidFill>
                  <a:latin typeface="Narkisim" panose="020E0502050101010101" pitchFamily="34" charset="-79"/>
                  <a:cs typeface="Narkisim" panose="020E0502050101010101" pitchFamily="34" charset="-79"/>
                </a:endParaRPr>
              </a:p>
              <a:p>
                <a:pPr algn="r" rtl="1"/>
                <a:r>
                  <a:rPr lang="he-IL" sz="3200" dirty="0" smtClean="0">
                    <a:solidFill>
                      <a:schemeClr val="tx1"/>
                    </a:solidFill>
                    <a:latin typeface="Narkisim" panose="020E0502050101010101" pitchFamily="34" charset="-79"/>
                    <a:cs typeface="Narkisim" panose="020E0502050101010101" pitchFamily="34" charset="-79"/>
                  </a:rPr>
                  <a:t>טרוויאלי, נשתמש בפקודה הבאה:</a:t>
                </a:r>
                <a:r>
                  <a:rPr lang="en-US" sz="3200" dirty="0" smtClean="0">
                    <a:solidFill>
                      <a:schemeClr val="tx1"/>
                    </a:solidFill>
                    <a:latin typeface="Narkisim" panose="020E0502050101010101" pitchFamily="34" charset="-79"/>
                    <a:cs typeface="Narkisim" panose="020E0502050101010101" pitchFamily="34" charset="-79"/>
                  </a:rPr>
                  <a:t/>
                </a:r>
                <a:br>
                  <a:rPr lang="en-US" sz="3200" dirty="0" smtClean="0">
                    <a:solidFill>
                      <a:schemeClr val="tx1"/>
                    </a:solidFill>
                    <a:latin typeface="Narkisim" panose="020E0502050101010101" pitchFamily="34" charset="-79"/>
                    <a:cs typeface="Narkisim" panose="020E0502050101010101" pitchFamily="34" charset="-79"/>
                  </a:rPr>
                </a:b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𝑥</m:t>
                      </m:r>
                      <m:r>
                        <a:rPr lang="en-US" sz="3200" i="1">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𝑥</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𝑅</m:t>
                      </m:r>
                    </m:oMath>
                    <m:oMath xmlns:m="http://schemas.openxmlformats.org/officeDocument/2006/math">
                      <m:r>
                        <a:rPr lang="en-US" sz="3200" i="1">
                          <a:solidFill>
                            <a:schemeClr val="tx1"/>
                          </a:solidFill>
                          <a:latin typeface="Cambria Math" panose="02040503050406030204" pitchFamily="18" charset="0"/>
                          <a:cs typeface="Narkisim" panose="020E0502050101010101" pitchFamily="34" charset="-79"/>
                        </a:rPr>
                        <m:t>𝑡</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𝑧</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𝐿</m:t>
                      </m:r>
                    </m:oMath>
                  </m:oMathPara>
                </a14:m>
                <a:endParaRPr lang="en-US" sz="3200" dirty="0">
                  <a:solidFill>
                    <a:schemeClr val="tx1"/>
                  </a:solidFill>
                  <a:latin typeface="Narkisim" panose="020E0502050101010101" pitchFamily="34" charset="-79"/>
                  <a:cs typeface="Narkisim" panose="020E0502050101010101" pitchFamily="34" charset="-79"/>
                </a:endParaRPr>
              </a:p>
              <a:p>
                <a:pPr algn="r" rtl="1"/>
                <a:endParaRPr lang="he-IL" sz="3200" dirty="0" smtClean="0">
                  <a:solidFill>
                    <a:schemeClr val="tx1"/>
                  </a:solidFill>
                  <a:latin typeface="Narkisim" panose="020E0502050101010101" pitchFamily="34" charset="-79"/>
                  <a:cs typeface="Narkisim" panose="020E0502050101010101" pitchFamily="34" charset="-79"/>
                </a:endParaRPr>
              </a:p>
            </p:txBody>
          </p:sp>
        </mc:Choice>
        <mc:Fallback xmlns="">
          <p:sp>
            <p:nvSpPr>
              <p:cNvPr id="11" name="Title 1"/>
              <p:cNvSpPr txBox="1">
                <a:spLocks noRot="1" noChangeAspect="1" noMove="1" noResize="1" noEditPoints="1" noAdjustHandles="1" noChangeArrowheads="1" noChangeShapeType="1" noTextEdit="1"/>
              </p:cNvSpPr>
              <p:nvPr/>
            </p:nvSpPr>
            <p:spPr>
              <a:xfrm>
                <a:off x="6709893" y="3874180"/>
                <a:ext cx="4890097" cy="2288254"/>
              </a:xfrm>
              <a:prstGeom prst="rect">
                <a:avLst/>
              </a:prstGeom>
              <a:blipFill rotWithShape="0">
                <a:blip r:embed="rId3"/>
                <a:stretch>
                  <a:fillRect t="-5600" r="-3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itle 1"/>
              <p:cNvSpPr txBox="1">
                <a:spLocks/>
              </p:cNvSpPr>
              <p:nvPr/>
            </p:nvSpPr>
            <p:spPr>
              <a:xfrm>
                <a:off x="127506" y="1760821"/>
                <a:ext cx="2768958" cy="152433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14:m>
                  <m:oMathPara xmlns:m="http://schemas.openxmlformats.org/officeDocument/2006/math">
                    <m:oMathParaPr>
                      <m:jc m:val="centerGroup"/>
                    </m:oMathParaPr>
                    <m:oMath xmlns:m="http://schemas.openxmlformats.org/officeDocument/2006/math">
                      <m:d>
                        <m:dPr>
                          <m:ctrlPr>
                            <a:rPr lang="en-US" sz="3200" b="0" i="1" smtClean="0">
                              <a:solidFill>
                                <a:schemeClr val="tx1"/>
                              </a:solidFill>
                              <a:latin typeface="Cambria Math" panose="02040503050406030204" pitchFamily="18" charset="0"/>
                              <a:cs typeface="Narkisim" panose="020E0502050101010101" pitchFamily="34" charset="-79"/>
                            </a:rPr>
                          </m:ctrlPr>
                        </m:dPr>
                        <m:e>
                          <m:r>
                            <a:rPr lang="en-US" sz="3200" b="0" i="1" smtClean="0">
                              <a:solidFill>
                                <a:schemeClr val="tx1"/>
                              </a:solidFill>
                              <a:latin typeface="Cambria Math" panose="02040503050406030204" pitchFamily="18" charset="0"/>
                              <a:cs typeface="Narkisim" panose="020E0502050101010101" pitchFamily="34" charset="-79"/>
                            </a:rPr>
                            <m:t>𝑥</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𝑦</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𝑡</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𝑧</m:t>
                          </m:r>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r>
                            <m:rPr>
                              <m:sty m:val="p"/>
                            </m:rPr>
                            <a:rPr lang="el-GR"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Σ</m:t>
                          </m:r>
                        </m:e>
                      </m:d>
                    </m:oMath>
                    <m:oMath xmlns:m="http://schemas.openxmlformats.org/officeDocument/2006/math">
                      <m:r>
                        <a:rPr lang="en-US" sz="3200" i="1">
                          <a:solidFill>
                            <a:schemeClr val="tx1"/>
                          </a:solidFill>
                          <a:latin typeface="Cambria Math" panose="02040503050406030204" pitchFamily="18" charset="0"/>
                          <a:cs typeface="Narkisim" panose="020E0502050101010101" pitchFamily="34" charset="-79"/>
                        </a:rPr>
                        <m:t>𝑥</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𝑦</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𝑅</m:t>
                      </m:r>
                    </m:oMath>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𝑡</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𝑧</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𝐿</m:t>
                      </m:r>
                    </m:oMath>
                  </m:oMathPara>
                </a14:m>
                <a:endParaRPr lang="en-US" sz="3200" dirty="0">
                  <a:solidFill>
                    <a:schemeClr val="tx1"/>
                  </a:solidFill>
                  <a:latin typeface="Narkisim" panose="020E0502050101010101" pitchFamily="34" charset="-79"/>
                  <a:cs typeface="Narkisim" panose="020E0502050101010101" pitchFamily="34" charset="-79"/>
                </a:endParaRPr>
              </a:p>
            </p:txBody>
          </p:sp>
        </mc:Choice>
        <mc:Fallback xmlns="">
          <p:sp>
            <p:nvSpPr>
              <p:cNvPr id="13" name="Title 1"/>
              <p:cNvSpPr txBox="1">
                <a:spLocks noRot="1" noChangeAspect="1" noMove="1" noResize="1" noEditPoints="1" noAdjustHandles="1" noChangeArrowheads="1" noChangeShapeType="1" noTextEdit="1"/>
              </p:cNvSpPr>
              <p:nvPr/>
            </p:nvSpPr>
            <p:spPr>
              <a:xfrm>
                <a:off x="127506" y="1760821"/>
                <a:ext cx="2768958" cy="1524335"/>
              </a:xfrm>
              <a:prstGeom prst="rect">
                <a:avLst/>
              </a:prstGeom>
              <a:blipFill rotWithShape="0">
                <a:blip r:embed="rId4"/>
                <a:stretch>
                  <a:fillRect/>
                </a:stretch>
              </a:blipFill>
            </p:spPr>
            <p:txBody>
              <a:bodyPr/>
              <a:lstStyle/>
              <a:p>
                <a:r>
                  <a:rPr lang="en-US">
                    <a:noFill/>
                  </a:rPr>
                  <a:t> </a:t>
                </a:r>
              </a:p>
            </p:txBody>
          </p:sp>
        </mc:Fallback>
      </mc:AlternateContent>
      <p:grpSp>
        <p:nvGrpSpPr>
          <p:cNvPr id="8" name="Group 7"/>
          <p:cNvGrpSpPr/>
          <p:nvPr/>
        </p:nvGrpSpPr>
        <p:grpSpPr>
          <a:xfrm>
            <a:off x="1704509" y="2626069"/>
            <a:ext cx="4873880" cy="964772"/>
            <a:chOff x="6512762" y="3616206"/>
            <a:chExt cx="4873880" cy="964772"/>
          </a:xfrm>
        </p:grpSpPr>
        <p:sp>
          <p:nvSpPr>
            <p:cNvPr id="9"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14"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26"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27" name="Rectangle 26"/>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9" name="Text Box 42"/>
          <p:cNvSpPr txBox="1">
            <a:spLocks noChangeArrowheads="1"/>
          </p:cNvSpPr>
          <p:nvPr/>
        </p:nvSpPr>
        <p:spPr bwMode="auto">
          <a:xfrm>
            <a:off x="3956635" y="2845040"/>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1185748535"/>
              </p:ext>
            </p:extLst>
          </p:nvPr>
        </p:nvGraphicFramePr>
        <p:xfrm>
          <a:off x="2825218" y="2891607"/>
          <a:ext cx="339260" cy="441039"/>
        </p:xfrm>
        <a:graphic>
          <a:graphicData uri="http://schemas.openxmlformats.org/presentationml/2006/ole">
            <mc:AlternateContent xmlns:mc="http://schemas.openxmlformats.org/markup-compatibility/2006">
              <mc:Choice xmlns:v="urn:schemas-microsoft-com:vml" Requires="v">
                <p:oleObj spid="_x0000_s19863" name="Equation" r:id="rId5" imgW="126720" imgH="164880" progId="Equation.3">
                  <p:embed/>
                </p:oleObj>
              </mc:Choice>
              <mc:Fallback>
                <p:oleObj name="Equation" r:id="rId5" imgW="126720" imgH="164880" progId="Equation.3">
                  <p:embed/>
                  <p:pic>
                    <p:nvPicPr>
                      <p:cNvPr id="0" name=""/>
                      <p:cNvPicPr/>
                      <p:nvPr/>
                    </p:nvPicPr>
                    <p:blipFill>
                      <a:blip r:embed="rId6"/>
                      <a:stretch>
                        <a:fillRect/>
                      </a:stretch>
                    </p:blipFill>
                    <p:spPr>
                      <a:xfrm>
                        <a:off x="2825218" y="2891607"/>
                        <a:ext cx="339260" cy="441039"/>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916259465"/>
              </p:ext>
            </p:extLst>
          </p:nvPr>
        </p:nvGraphicFramePr>
        <p:xfrm>
          <a:off x="2449865" y="2887415"/>
          <a:ext cx="339260" cy="441039"/>
        </p:xfrm>
        <a:graphic>
          <a:graphicData uri="http://schemas.openxmlformats.org/presentationml/2006/ole">
            <mc:AlternateContent xmlns:mc="http://schemas.openxmlformats.org/markup-compatibility/2006">
              <mc:Choice xmlns:v="urn:schemas-microsoft-com:vml" Requires="v">
                <p:oleObj spid="_x0000_s19864" name="Equation" r:id="rId7" imgW="126720" imgH="164880" progId="Equation.3">
                  <p:embed/>
                </p:oleObj>
              </mc:Choice>
              <mc:Fallback>
                <p:oleObj name="Equation" r:id="rId7" imgW="126720" imgH="164880" progId="Equation.3">
                  <p:embed/>
                  <p:pic>
                    <p:nvPicPr>
                      <p:cNvPr id="0" name=""/>
                      <p:cNvPicPr/>
                      <p:nvPr/>
                    </p:nvPicPr>
                    <p:blipFill>
                      <a:blip r:embed="rId8"/>
                      <a:stretch>
                        <a:fillRect/>
                      </a:stretch>
                    </p:blipFill>
                    <p:spPr>
                      <a:xfrm>
                        <a:off x="2449865" y="2887415"/>
                        <a:ext cx="339260" cy="441039"/>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218285095"/>
              </p:ext>
            </p:extLst>
          </p:nvPr>
        </p:nvGraphicFramePr>
        <p:xfrm>
          <a:off x="5491371" y="2883232"/>
          <a:ext cx="339260" cy="441039"/>
        </p:xfrm>
        <a:graphic>
          <a:graphicData uri="http://schemas.openxmlformats.org/presentationml/2006/ole">
            <mc:AlternateContent xmlns:mc="http://schemas.openxmlformats.org/markup-compatibility/2006">
              <mc:Choice xmlns:v="urn:schemas-microsoft-com:vml" Requires="v">
                <p:oleObj spid="_x0000_s19865" name="Equation" r:id="rId9" imgW="126720" imgH="164880" progId="Equation.3">
                  <p:embed/>
                </p:oleObj>
              </mc:Choice>
              <mc:Fallback>
                <p:oleObj name="Equation" r:id="rId9" imgW="126720" imgH="164880" progId="Equation.3">
                  <p:embed/>
                  <p:pic>
                    <p:nvPicPr>
                      <p:cNvPr id="0" name=""/>
                      <p:cNvPicPr/>
                      <p:nvPr/>
                    </p:nvPicPr>
                    <p:blipFill>
                      <a:blip r:embed="rId10"/>
                      <a:stretch>
                        <a:fillRect/>
                      </a:stretch>
                    </p:blipFill>
                    <p:spPr>
                      <a:xfrm>
                        <a:off x="5491371" y="2883232"/>
                        <a:ext cx="339260" cy="441039"/>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863763292"/>
              </p:ext>
            </p:extLst>
          </p:nvPr>
        </p:nvGraphicFramePr>
        <p:xfrm>
          <a:off x="5116018" y="2879040"/>
          <a:ext cx="339260" cy="441039"/>
        </p:xfrm>
        <a:graphic>
          <a:graphicData uri="http://schemas.openxmlformats.org/presentationml/2006/ole">
            <mc:AlternateContent xmlns:mc="http://schemas.openxmlformats.org/markup-compatibility/2006">
              <mc:Choice xmlns:v="urn:schemas-microsoft-com:vml" Requires="v">
                <p:oleObj spid="_x0000_s19866" name="Equation" r:id="rId11" imgW="126720" imgH="164880" progId="Equation.3">
                  <p:embed/>
                </p:oleObj>
              </mc:Choice>
              <mc:Fallback>
                <p:oleObj name="Equation" r:id="rId11" imgW="126720" imgH="164880" progId="Equation.3">
                  <p:embed/>
                  <p:pic>
                    <p:nvPicPr>
                      <p:cNvPr id="0" name=""/>
                      <p:cNvPicPr/>
                      <p:nvPr/>
                    </p:nvPicPr>
                    <p:blipFill>
                      <a:blip r:embed="rId8"/>
                      <a:stretch>
                        <a:fillRect/>
                      </a:stretch>
                    </p:blipFill>
                    <p:spPr>
                      <a:xfrm>
                        <a:off x="5116018" y="2879040"/>
                        <a:ext cx="339260" cy="441039"/>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249615079"/>
              </p:ext>
            </p:extLst>
          </p:nvPr>
        </p:nvGraphicFramePr>
        <p:xfrm>
          <a:off x="4729058" y="2889192"/>
          <a:ext cx="339260" cy="441039"/>
        </p:xfrm>
        <a:graphic>
          <a:graphicData uri="http://schemas.openxmlformats.org/presentationml/2006/ole">
            <mc:AlternateContent xmlns:mc="http://schemas.openxmlformats.org/markup-compatibility/2006">
              <mc:Choice xmlns:v="urn:schemas-microsoft-com:vml" Requires="v">
                <p:oleObj spid="_x0000_s19867" name="Equation" r:id="rId12" imgW="126720" imgH="164880" progId="Equation.3">
                  <p:embed/>
                </p:oleObj>
              </mc:Choice>
              <mc:Fallback>
                <p:oleObj name="Equation" r:id="rId12" imgW="126720" imgH="164880" progId="Equation.3">
                  <p:embed/>
                  <p:pic>
                    <p:nvPicPr>
                      <p:cNvPr id="0" name=""/>
                      <p:cNvPicPr/>
                      <p:nvPr/>
                    </p:nvPicPr>
                    <p:blipFill>
                      <a:blip r:embed="rId6"/>
                      <a:stretch>
                        <a:fillRect/>
                      </a:stretch>
                    </p:blipFill>
                    <p:spPr>
                      <a:xfrm>
                        <a:off x="4729058" y="2889192"/>
                        <a:ext cx="339260" cy="441039"/>
                      </a:xfrm>
                      <a:prstGeom prst="rect">
                        <a:avLst/>
                      </a:prstGeom>
                    </p:spPr>
                  </p:pic>
                </p:oleObj>
              </mc:Fallback>
            </mc:AlternateContent>
          </a:graphicData>
        </a:graphic>
      </p:graphicFrame>
      <p:sp>
        <p:nvSpPr>
          <p:cNvPr id="37" name="Text Box 42"/>
          <p:cNvSpPr txBox="1">
            <a:spLocks noChangeArrowheads="1"/>
          </p:cNvSpPr>
          <p:nvPr/>
        </p:nvSpPr>
        <p:spPr bwMode="auto">
          <a:xfrm>
            <a:off x="4327770" y="2855631"/>
            <a:ext cx="39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d</a:t>
            </a:r>
            <a:endParaRPr lang="en-US" altLang="en-US" sz="2800" dirty="0">
              <a:solidFill>
                <a:schemeClr val="tx1"/>
              </a:solidFill>
            </a:endParaRPr>
          </a:p>
        </p:txBody>
      </p:sp>
      <p:sp>
        <p:nvSpPr>
          <p:cNvPr id="38" name="Text Box 42"/>
          <p:cNvSpPr txBox="1">
            <a:spLocks noChangeArrowheads="1"/>
          </p:cNvSpPr>
          <p:nvPr/>
        </p:nvSpPr>
        <p:spPr bwMode="auto">
          <a:xfrm>
            <a:off x="3582358" y="2842752"/>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39" name="Text Box 42"/>
          <p:cNvSpPr txBox="1">
            <a:spLocks noChangeArrowheads="1"/>
          </p:cNvSpPr>
          <p:nvPr/>
        </p:nvSpPr>
        <p:spPr bwMode="auto">
          <a:xfrm>
            <a:off x="3205748" y="2842752"/>
            <a:ext cx="3978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b</a:t>
            </a:r>
          </a:p>
        </p:txBody>
      </p:sp>
      <p:sp>
        <p:nvSpPr>
          <p:cNvPr id="40" name="Line 39"/>
          <p:cNvSpPr>
            <a:spLocks noChangeShapeType="1"/>
          </p:cNvSpPr>
          <p:nvPr/>
        </p:nvSpPr>
        <p:spPr bwMode="auto">
          <a:xfrm flipV="1">
            <a:off x="3368339" y="3403719"/>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42" name="Line 39"/>
          <p:cNvSpPr>
            <a:spLocks noChangeShapeType="1"/>
          </p:cNvSpPr>
          <p:nvPr/>
        </p:nvSpPr>
        <p:spPr bwMode="auto">
          <a:xfrm flipV="1">
            <a:off x="4525901" y="3404046"/>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0" name="Title 1"/>
          <p:cNvSpPr txBox="1">
            <a:spLocks/>
          </p:cNvSpPr>
          <p:nvPr/>
        </p:nvSpPr>
        <p:spPr>
          <a:xfrm>
            <a:off x="888642" y="1968313"/>
            <a:ext cx="10583605"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2 ראשים קוראים-כותבים</a:t>
            </a:r>
          </a:p>
          <a:p>
            <a:pPr algn="r" rtl="1"/>
            <a:r>
              <a:rPr lang="he-IL" sz="3200" dirty="0" smtClean="0">
                <a:solidFill>
                  <a:schemeClr val="tx1"/>
                </a:solidFill>
                <a:latin typeface="Narkisim" panose="020E0502050101010101" pitchFamily="34" charset="-79"/>
                <a:cs typeface="Narkisim" panose="020E0502050101010101" pitchFamily="34" charset="-79"/>
              </a:rPr>
              <a:t>האם המודלים שקולים?</a:t>
            </a:r>
            <a:endParaRPr lang="en-US" sz="3200" dirty="0">
              <a:solidFill>
                <a:schemeClr val="tx1"/>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27905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a:t>
            </a:r>
            <a:r>
              <a:rPr lang="en-US" dirty="0" smtClean="0"/>
              <a:t>2</a:t>
            </a:r>
            <a:r>
              <a:rPr lang="he-IL" dirty="0" smtClean="0"/>
              <a:t> – המשך</a:t>
            </a:r>
            <a:endParaRPr lang="en-US" dirty="0"/>
          </a:p>
        </p:txBody>
      </p:sp>
      <mc:AlternateContent xmlns:mc="http://schemas.openxmlformats.org/markup-compatibility/2006" xmlns:a14="http://schemas.microsoft.com/office/drawing/2010/main">
        <mc:Choice Requires="a14">
          <p:sp>
            <p:nvSpPr>
              <p:cNvPr id="12" name="Title 1"/>
              <p:cNvSpPr txBox="1">
                <a:spLocks/>
              </p:cNvSpPr>
              <p:nvPr/>
            </p:nvSpPr>
            <p:spPr>
              <a:xfrm>
                <a:off x="3704824" y="3365972"/>
                <a:ext cx="7767423" cy="3060586"/>
              </a:xfrm>
              <a:prstGeom prst="rect">
                <a:avLst/>
              </a:prstGeom>
            </p:spPr>
            <p:txBody>
              <a:bodyPr vert="horz" lIns="91440" tIns="45720" rIns="91440" bIns="45720" rtlCol="0" anchor="t">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כיוון 2: מודל א'</a:t>
                </a:r>
                <a14:m>
                  <m:oMath xmlns:m="http://schemas.openxmlformats.org/officeDocument/2006/math">
                    <m:r>
                      <a:rPr lang="en-US" sz="3200" b="0" i="0" u="sng"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 </m:t>
                    </m:r>
                    <m:r>
                      <a:rPr lang="he-IL" sz="3200" i="1" u="sng">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oMath>
                </a14:m>
                <a:r>
                  <a:rPr lang="en-US" sz="3200" u="sng" dirty="0" smtClean="0">
                    <a:solidFill>
                      <a:schemeClr val="tx1"/>
                    </a:solidFill>
                    <a:latin typeface="Narkisim" panose="020E0502050101010101" pitchFamily="34" charset="-79"/>
                    <a:cs typeface="Narkisim" panose="020E0502050101010101" pitchFamily="34" charset="-79"/>
                  </a:rPr>
                  <a:t> </a:t>
                </a:r>
                <a:r>
                  <a:rPr lang="he-IL" sz="3200" u="sng" dirty="0" smtClean="0">
                    <a:solidFill>
                      <a:schemeClr val="tx1"/>
                    </a:solidFill>
                    <a:latin typeface="Narkisim" panose="020E0502050101010101" pitchFamily="34" charset="-79"/>
                    <a:cs typeface="Narkisim" panose="020E0502050101010101" pitchFamily="34" charset="-79"/>
                  </a:rPr>
                  <a:t>מודל ב'</a:t>
                </a:r>
              </a:p>
              <a:p>
                <a:pPr algn="r" rtl="1"/>
                <a:r>
                  <a:rPr lang="he-IL" sz="3200" dirty="0" smtClean="0">
                    <a:solidFill>
                      <a:schemeClr val="tx1"/>
                    </a:solidFill>
                    <a:latin typeface="Narkisim" panose="020E0502050101010101" pitchFamily="34" charset="-79"/>
                    <a:cs typeface="Narkisim" panose="020E0502050101010101" pitchFamily="34" charset="-79"/>
                  </a:rPr>
                  <a:t>מודל ב' יודע לבצע 4 פעולות בסיסיות:</a:t>
                </a:r>
              </a:p>
              <a:p>
                <a:pPr marL="514350" indent="-514350" algn="r" rtl="1">
                  <a:buFont typeface="+mj-lt"/>
                  <a:buAutoNum type="arabicPeriod"/>
                </a:pPr>
                <a14:m>
                  <m:oMath xmlns:m="http://schemas.openxmlformats.org/officeDocument/2006/math">
                    <m:r>
                      <a:rPr lang="en-US" sz="3200" i="1" dirty="0" err="1" smtClean="0">
                        <a:solidFill>
                          <a:schemeClr val="tx1"/>
                        </a:solidFill>
                        <a:latin typeface="Cambria Math" panose="02040503050406030204" pitchFamily="18" charset="0"/>
                        <a:cs typeface="Narkisim" panose="020E0502050101010101" pitchFamily="34" charset="-79"/>
                      </a:rPr>
                      <m:t>𝑥</m:t>
                    </m:r>
                    <m:r>
                      <a:rPr lang="en-US" sz="3200" i="1" dirty="0" err="1" smtClean="0">
                        <a:solidFill>
                          <a:schemeClr val="tx1"/>
                        </a:solidFill>
                        <a:latin typeface="Cambria Math" panose="02040503050406030204" pitchFamily="18" charset="0"/>
                        <a:cs typeface="Narkisim" panose="020E0502050101010101" pitchFamily="34" charset="-79"/>
                      </a:rPr>
                      <m:t>→</m:t>
                    </m:r>
                    <m:r>
                      <a:rPr lang="en-US" sz="3200" i="1" dirty="0" err="1" smtClean="0">
                        <a:solidFill>
                          <a:schemeClr val="tx1"/>
                        </a:solidFill>
                        <a:latin typeface="Cambria Math" panose="02040503050406030204" pitchFamily="18" charset="0"/>
                        <a:cs typeface="Narkisim" panose="020E0502050101010101" pitchFamily="34" charset="-79"/>
                      </a:rPr>
                      <m:t>𝑦</m:t>
                    </m:r>
                    <m:r>
                      <a:rPr lang="en-US" sz="3200" i="1" dirty="0" err="1" smtClean="0">
                        <a:solidFill>
                          <a:schemeClr val="tx1"/>
                        </a:solidFill>
                        <a:latin typeface="Cambria Math" panose="02040503050406030204" pitchFamily="18" charset="0"/>
                        <a:cs typeface="Narkisim" panose="020E0502050101010101" pitchFamily="34" charset="-79"/>
                      </a:rPr>
                      <m:t>,</m:t>
                    </m:r>
                    <m:r>
                      <a:rPr lang="en-US" sz="3200" i="1" dirty="0" err="1" smtClean="0">
                        <a:solidFill>
                          <a:schemeClr val="tx1"/>
                        </a:solidFill>
                        <a:latin typeface="Cambria Math" panose="02040503050406030204" pitchFamily="18" charset="0"/>
                        <a:cs typeface="Narkisim" panose="020E0502050101010101" pitchFamily="34" charset="-79"/>
                      </a:rPr>
                      <m:t>𝑅</m:t>
                    </m:r>
                    <m:r>
                      <a:rPr lang="he-IL" sz="3200" b="0" i="1" dirty="0" smtClean="0">
                        <a:solidFill>
                          <a:schemeClr val="tx1"/>
                        </a:solidFill>
                        <a:latin typeface="Cambria Math" panose="02040503050406030204" pitchFamily="18" charset="0"/>
                        <a:cs typeface="Narkisim" panose="020E0502050101010101" pitchFamily="34" charset="-79"/>
                      </a:rPr>
                      <m:t> </m:t>
                    </m:r>
                    <m:r>
                      <a:rPr lang="en-US" sz="3200" b="0" i="1" dirty="0" smtClean="0">
                        <a:solidFill>
                          <a:schemeClr val="tx1"/>
                        </a:solidFill>
                        <a:latin typeface="Cambria Math" panose="02040503050406030204" pitchFamily="18" charset="0"/>
                        <a:cs typeface="Narkisim" panose="020E0502050101010101" pitchFamily="34" charset="-79"/>
                      </a:rPr>
                      <m:t> &amp; </m:t>
                    </m:r>
                    <m:r>
                      <a:rPr lang="he-IL" sz="3200" b="0" i="1" dirty="0" smtClean="0">
                        <a:solidFill>
                          <a:schemeClr val="tx1"/>
                        </a:solidFill>
                        <a:latin typeface="Cambria Math" panose="02040503050406030204" pitchFamily="18" charset="0"/>
                        <a:cs typeface="Narkisim" panose="020E0502050101010101" pitchFamily="34" charset="-79"/>
                      </a:rPr>
                      <m:t>  </m:t>
                    </m:r>
                    <m:r>
                      <a:rPr lang="en-US" sz="3200" i="1" dirty="0" err="1" smtClean="0">
                        <a:solidFill>
                          <a:schemeClr val="tx1"/>
                        </a:solidFill>
                        <a:latin typeface="Cambria Math" panose="02040503050406030204" pitchFamily="18" charset="0"/>
                        <a:cs typeface="Narkisim" panose="020E0502050101010101" pitchFamily="34" charset="-79"/>
                      </a:rPr>
                      <m:t>𝑡</m:t>
                    </m:r>
                    <m:r>
                      <a:rPr lang="en-US" sz="3200" i="1" dirty="0" err="1" smtClean="0">
                        <a:solidFill>
                          <a:schemeClr val="tx1"/>
                        </a:solidFill>
                        <a:latin typeface="Cambria Math" panose="02040503050406030204" pitchFamily="18" charset="0"/>
                        <a:cs typeface="Narkisim" panose="020E0502050101010101" pitchFamily="34" charset="-79"/>
                      </a:rPr>
                      <m:t>→</m:t>
                    </m:r>
                    <m:r>
                      <a:rPr lang="en-US" sz="3200" i="1" dirty="0" err="1" smtClean="0">
                        <a:solidFill>
                          <a:schemeClr val="tx1"/>
                        </a:solidFill>
                        <a:latin typeface="Cambria Math" panose="02040503050406030204" pitchFamily="18" charset="0"/>
                        <a:cs typeface="Narkisim" panose="020E0502050101010101" pitchFamily="34" charset="-79"/>
                      </a:rPr>
                      <m:t>𝑧</m:t>
                    </m:r>
                    <m:r>
                      <a:rPr lang="en-US" sz="3200" i="1" dirty="0" smtClean="0">
                        <a:solidFill>
                          <a:schemeClr val="tx1"/>
                        </a:solidFill>
                        <a:latin typeface="Cambria Math" panose="02040503050406030204" pitchFamily="18" charset="0"/>
                        <a:cs typeface="Narkisim" panose="020E0502050101010101" pitchFamily="34" charset="-79"/>
                      </a:rPr>
                      <m:t>,</m:t>
                    </m:r>
                    <m:r>
                      <a:rPr lang="en-US" sz="3200" i="1" dirty="0" smtClean="0">
                        <a:solidFill>
                          <a:schemeClr val="tx1"/>
                        </a:solidFill>
                        <a:latin typeface="Cambria Math" panose="02040503050406030204" pitchFamily="18" charset="0"/>
                        <a:cs typeface="Narkisim" panose="020E0502050101010101" pitchFamily="34" charset="-79"/>
                      </a:rPr>
                      <m:t>𝐿</m:t>
                    </m:r>
                  </m:oMath>
                </a14:m>
                <a:endParaRPr lang="he-IL" sz="3200" i="1" dirty="0" smtClean="0">
                  <a:solidFill>
                    <a:schemeClr val="tx1"/>
                  </a:solidFill>
                  <a:latin typeface="Cambria Math" panose="02040503050406030204" pitchFamily="18" charset="0"/>
                  <a:cs typeface="Narkisim" panose="020E0502050101010101" pitchFamily="34" charset="-79"/>
                </a:endParaRPr>
              </a:p>
              <a:p>
                <a:pPr marL="514350" indent="-514350" algn="r" rtl="1">
                  <a:buFont typeface="+mj-lt"/>
                  <a:buAutoNum type="arabicPeriod"/>
                </a:pPr>
                <a14:m>
                  <m:oMath xmlns:m="http://schemas.openxmlformats.org/officeDocument/2006/math">
                    <m:r>
                      <a:rPr lang="en-US" sz="3200" i="1" dirty="0">
                        <a:solidFill>
                          <a:schemeClr val="tx1"/>
                        </a:solidFill>
                        <a:latin typeface="Cambria Math" panose="02040503050406030204" pitchFamily="18" charset="0"/>
                        <a:cs typeface="Narkisim" panose="020E0502050101010101" pitchFamily="34" charset="-79"/>
                      </a:rPr>
                      <m:t>𝑥</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𝑦</m:t>
                    </m:r>
                    <m:r>
                      <a:rPr lang="en-US" sz="3200" i="1" dirty="0">
                        <a:solidFill>
                          <a:schemeClr val="tx1"/>
                        </a:solidFill>
                        <a:latin typeface="Cambria Math" panose="02040503050406030204" pitchFamily="18" charset="0"/>
                        <a:cs typeface="Narkisim" panose="020E0502050101010101" pitchFamily="34" charset="-79"/>
                      </a:rPr>
                      <m:t>,</m:t>
                    </m:r>
                    <m:r>
                      <a:rPr lang="en-US" sz="3200" b="0" i="1" dirty="0" smtClean="0">
                        <a:solidFill>
                          <a:schemeClr val="tx1"/>
                        </a:solidFill>
                        <a:latin typeface="Cambria Math" panose="02040503050406030204" pitchFamily="18" charset="0"/>
                        <a:cs typeface="Narkisim" panose="020E0502050101010101" pitchFamily="34" charset="-79"/>
                      </a:rPr>
                      <m:t>𝐿</m:t>
                    </m:r>
                    <m:r>
                      <a:rPr lang="he-IL" sz="3200" i="1" dirty="0">
                        <a:solidFill>
                          <a:schemeClr val="tx1"/>
                        </a:solidFill>
                        <a:latin typeface="Cambria Math" panose="02040503050406030204" pitchFamily="18" charset="0"/>
                        <a:cs typeface="Narkisim" panose="020E0502050101010101" pitchFamily="34" charset="-79"/>
                      </a:rPr>
                      <m:t>  </m:t>
                    </m:r>
                    <m:r>
                      <a:rPr lang="en-US" sz="3200" b="0" i="1" dirty="0" smtClean="0">
                        <a:solidFill>
                          <a:schemeClr val="tx1"/>
                        </a:solidFill>
                        <a:latin typeface="Cambria Math" panose="02040503050406030204" pitchFamily="18" charset="0"/>
                        <a:cs typeface="Narkisim" panose="020E0502050101010101" pitchFamily="34" charset="-79"/>
                      </a:rPr>
                      <m:t> &amp; </m:t>
                    </m:r>
                    <m:r>
                      <a:rPr lang="he-IL" sz="3200" i="1" dirty="0">
                        <a:solidFill>
                          <a:schemeClr val="tx1"/>
                        </a:solidFill>
                        <a:latin typeface="Cambria Math" panose="02040503050406030204" pitchFamily="18" charset="0"/>
                        <a:cs typeface="Narkisim" panose="020E0502050101010101" pitchFamily="34" charset="-79"/>
                      </a:rPr>
                      <m:t> </m:t>
                    </m:r>
                    <m:r>
                      <a:rPr lang="en-US" sz="3200" i="1" dirty="0" err="1">
                        <a:solidFill>
                          <a:schemeClr val="tx1"/>
                        </a:solidFill>
                        <a:latin typeface="Cambria Math" panose="02040503050406030204" pitchFamily="18" charset="0"/>
                        <a:cs typeface="Narkisim" panose="020E0502050101010101" pitchFamily="34" charset="-79"/>
                      </a:rPr>
                      <m:t>𝑡</m:t>
                    </m:r>
                    <m:r>
                      <a:rPr lang="en-US" sz="3200" i="1" dirty="0" err="1">
                        <a:solidFill>
                          <a:schemeClr val="tx1"/>
                        </a:solidFill>
                        <a:latin typeface="Cambria Math" panose="02040503050406030204" pitchFamily="18" charset="0"/>
                        <a:cs typeface="Narkisim" panose="020E0502050101010101" pitchFamily="34" charset="-79"/>
                      </a:rPr>
                      <m:t>→</m:t>
                    </m:r>
                    <m:r>
                      <a:rPr lang="en-US" sz="3200" i="1" dirty="0" err="1">
                        <a:solidFill>
                          <a:schemeClr val="tx1"/>
                        </a:solidFill>
                        <a:latin typeface="Cambria Math" panose="02040503050406030204" pitchFamily="18" charset="0"/>
                        <a:cs typeface="Narkisim" panose="020E0502050101010101" pitchFamily="34" charset="-79"/>
                      </a:rPr>
                      <m:t>𝑧</m:t>
                    </m:r>
                    <m:r>
                      <a:rPr lang="en-US" sz="3200" i="1" dirty="0">
                        <a:solidFill>
                          <a:schemeClr val="tx1"/>
                        </a:solidFill>
                        <a:latin typeface="Cambria Math" panose="02040503050406030204" pitchFamily="18" charset="0"/>
                        <a:cs typeface="Narkisim" panose="020E0502050101010101" pitchFamily="34" charset="-79"/>
                      </a:rPr>
                      <m:t>,</m:t>
                    </m:r>
                    <m:r>
                      <a:rPr lang="en-US" sz="3200" b="0" i="1" dirty="0" smtClean="0">
                        <a:solidFill>
                          <a:schemeClr val="tx1"/>
                        </a:solidFill>
                        <a:latin typeface="Cambria Math" panose="02040503050406030204" pitchFamily="18" charset="0"/>
                        <a:cs typeface="Narkisim" panose="020E0502050101010101" pitchFamily="34" charset="-79"/>
                      </a:rPr>
                      <m:t>𝑅</m:t>
                    </m:r>
                  </m:oMath>
                </a14:m>
                <a:endParaRPr lang="en-US" sz="3200" b="0" i="1" dirty="0" smtClean="0">
                  <a:solidFill>
                    <a:schemeClr val="tx1"/>
                  </a:solidFill>
                  <a:latin typeface="Cambria Math" panose="02040503050406030204" pitchFamily="18" charset="0"/>
                  <a:cs typeface="Narkisim" panose="020E0502050101010101" pitchFamily="34" charset="-79"/>
                </a:endParaRPr>
              </a:p>
              <a:p>
                <a:pPr marL="514350" indent="-514350" algn="r" rtl="1">
                  <a:buFont typeface="+mj-lt"/>
                  <a:buAutoNum type="arabicPeriod"/>
                </a:pPr>
                <a14:m>
                  <m:oMath xmlns:m="http://schemas.openxmlformats.org/officeDocument/2006/math">
                    <m:r>
                      <a:rPr lang="en-US" sz="3200" i="1" dirty="0">
                        <a:solidFill>
                          <a:schemeClr val="tx1"/>
                        </a:solidFill>
                        <a:latin typeface="Cambria Math" panose="02040503050406030204" pitchFamily="18" charset="0"/>
                        <a:cs typeface="Narkisim" panose="020E0502050101010101" pitchFamily="34" charset="-79"/>
                      </a:rPr>
                      <m:t>𝑥</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𝑦</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𝑅</m:t>
                    </m:r>
                    <m:r>
                      <a:rPr lang="he-IL" sz="3200" i="1" dirty="0">
                        <a:solidFill>
                          <a:schemeClr val="tx1"/>
                        </a:solidFill>
                        <a:latin typeface="Cambria Math" panose="02040503050406030204" pitchFamily="18" charset="0"/>
                        <a:cs typeface="Narkisim" panose="020E0502050101010101" pitchFamily="34" charset="-79"/>
                      </a:rPr>
                      <m:t>  </m:t>
                    </m:r>
                    <m:r>
                      <a:rPr lang="en-US" sz="3200" b="0" i="1" dirty="0" smtClean="0">
                        <a:solidFill>
                          <a:schemeClr val="tx1"/>
                        </a:solidFill>
                        <a:latin typeface="Cambria Math" panose="02040503050406030204" pitchFamily="18" charset="0"/>
                        <a:cs typeface="Narkisim" panose="020E0502050101010101" pitchFamily="34" charset="-79"/>
                      </a:rPr>
                      <m:t> &amp; </m:t>
                    </m:r>
                    <m:r>
                      <a:rPr lang="he-IL" sz="3200" i="1" dirty="0">
                        <a:solidFill>
                          <a:schemeClr val="tx1"/>
                        </a:solidFill>
                        <a:latin typeface="Cambria Math" panose="02040503050406030204" pitchFamily="18" charset="0"/>
                        <a:cs typeface="Narkisim" panose="020E0502050101010101" pitchFamily="34" charset="-79"/>
                      </a:rPr>
                      <m:t> </m:t>
                    </m:r>
                    <m:r>
                      <a:rPr lang="en-US" sz="3200" i="1" dirty="0" err="1">
                        <a:solidFill>
                          <a:schemeClr val="tx1"/>
                        </a:solidFill>
                        <a:latin typeface="Cambria Math" panose="02040503050406030204" pitchFamily="18" charset="0"/>
                        <a:cs typeface="Narkisim" panose="020E0502050101010101" pitchFamily="34" charset="-79"/>
                      </a:rPr>
                      <m:t>𝑡</m:t>
                    </m:r>
                    <m:r>
                      <a:rPr lang="en-US" sz="3200" i="1" dirty="0" err="1">
                        <a:solidFill>
                          <a:schemeClr val="tx1"/>
                        </a:solidFill>
                        <a:latin typeface="Cambria Math" panose="02040503050406030204" pitchFamily="18" charset="0"/>
                        <a:cs typeface="Narkisim" panose="020E0502050101010101" pitchFamily="34" charset="-79"/>
                      </a:rPr>
                      <m:t>→</m:t>
                    </m:r>
                    <m:r>
                      <a:rPr lang="en-US" sz="3200" i="1" dirty="0" err="1">
                        <a:solidFill>
                          <a:schemeClr val="tx1"/>
                        </a:solidFill>
                        <a:latin typeface="Cambria Math" panose="02040503050406030204" pitchFamily="18" charset="0"/>
                        <a:cs typeface="Narkisim" panose="020E0502050101010101" pitchFamily="34" charset="-79"/>
                      </a:rPr>
                      <m:t>𝑧</m:t>
                    </m:r>
                    <m:r>
                      <a:rPr lang="en-US" sz="3200" i="1" dirty="0">
                        <a:solidFill>
                          <a:schemeClr val="tx1"/>
                        </a:solidFill>
                        <a:latin typeface="Cambria Math" panose="02040503050406030204" pitchFamily="18" charset="0"/>
                        <a:cs typeface="Narkisim" panose="020E0502050101010101" pitchFamily="34" charset="-79"/>
                      </a:rPr>
                      <m:t>,</m:t>
                    </m:r>
                    <m:r>
                      <a:rPr lang="en-US" sz="3200" b="0" i="1" dirty="0" smtClean="0">
                        <a:solidFill>
                          <a:schemeClr val="tx1"/>
                        </a:solidFill>
                        <a:latin typeface="Cambria Math" panose="02040503050406030204" pitchFamily="18" charset="0"/>
                        <a:cs typeface="Narkisim" panose="020E0502050101010101" pitchFamily="34" charset="-79"/>
                      </a:rPr>
                      <m:t>𝑅</m:t>
                    </m:r>
                  </m:oMath>
                </a14:m>
                <a:endParaRPr lang="en-US" sz="3200" b="0" i="1" dirty="0" smtClean="0">
                  <a:solidFill>
                    <a:schemeClr val="tx1"/>
                  </a:solidFill>
                  <a:latin typeface="Cambria Math" panose="02040503050406030204" pitchFamily="18" charset="0"/>
                  <a:cs typeface="Narkisim" panose="020E0502050101010101" pitchFamily="34" charset="-79"/>
                </a:endParaRPr>
              </a:p>
              <a:p>
                <a:pPr marL="514350" indent="-514350" algn="r" rtl="1">
                  <a:buFont typeface="+mj-lt"/>
                  <a:buAutoNum type="arabicPeriod"/>
                </a:pPr>
                <a14:m>
                  <m:oMath xmlns:m="http://schemas.openxmlformats.org/officeDocument/2006/math">
                    <m:r>
                      <a:rPr lang="en-US" sz="3200" i="1" dirty="0">
                        <a:solidFill>
                          <a:schemeClr val="tx1"/>
                        </a:solidFill>
                        <a:latin typeface="Cambria Math" panose="02040503050406030204" pitchFamily="18" charset="0"/>
                        <a:cs typeface="Narkisim" panose="020E0502050101010101" pitchFamily="34" charset="-79"/>
                      </a:rPr>
                      <m:t>𝑥</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𝑦</m:t>
                    </m:r>
                    <m:r>
                      <a:rPr lang="en-US" sz="3200" i="1" dirty="0">
                        <a:solidFill>
                          <a:schemeClr val="tx1"/>
                        </a:solidFill>
                        <a:latin typeface="Cambria Math" panose="02040503050406030204" pitchFamily="18" charset="0"/>
                        <a:cs typeface="Narkisim" panose="020E0502050101010101" pitchFamily="34" charset="-79"/>
                      </a:rPr>
                      <m:t>,</m:t>
                    </m:r>
                    <m:r>
                      <a:rPr lang="en-US" sz="3200" b="0" i="1" dirty="0" smtClean="0">
                        <a:solidFill>
                          <a:schemeClr val="tx1"/>
                        </a:solidFill>
                        <a:latin typeface="Cambria Math" panose="02040503050406030204" pitchFamily="18" charset="0"/>
                        <a:cs typeface="Narkisim" panose="020E0502050101010101" pitchFamily="34" charset="-79"/>
                      </a:rPr>
                      <m:t>𝐿</m:t>
                    </m:r>
                    <m:r>
                      <a:rPr lang="he-IL" sz="3200" i="1" dirty="0">
                        <a:solidFill>
                          <a:schemeClr val="tx1"/>
                        </a:solidFill>
                        <a:latin typeface="Cambria Math" panose="02040503050406030204" pitchFamily="18" charset="0"/>
                        <a:cs typeface="Narkisim" panose="020E0502050101010101" pitchFamily="34" charset="-79"/>
                      </a:rPr>
                      <m:t> </m:t>
                    </m:r>
                    <m:r>
                      <a:rPr lang="en-US" sz="3200" b="0" i="1" dirty="0" smtClean="0">
                        <a:solidFill>
                          <a:schemeClr val="tx1"/>
                        </a:solidFill>
                        <a:latin typeface="Cambria Math" panose="02040503050406030204" pitchFamily="18" charset="0"/>
                        <a:cs typeface="Narkisim" panose="020E0502050101010101" pitchFamily="34" charset="-79"/>
                      </a:rPr>
                      <m:t> &amp; </m:t>
                    </m:r>
                    <m:r>
                      <a:rPr lang="he-IL" sz="3200" i="1" dirty="0">
                        <a:solidFill>
                          <a:schemeClr val="tx1"/>
                        </a:solidFill>
                        <a:latin typeface="Cambria Math" panose="02040503050406030204" pitchFamily="18" charset="0"/>
                        <a:cs typeface="Narkisim" panose="020E0502050101010101" pitchFamily="34" charset="-79"/>
                      </a:rPr>
                      <m:t>  </m:t>
                    </m:r>
                    <m:r>
                      <a:rPr lang="en-US" sz="3200" i="1" dirty="0" err="1">
                        <a:solidFill>
                          <a:schemeClr val="tx1"/>
                        </a:solidFill>
                        <a:latin typeface="Cambria Math" panose="02040503050406030204" pitchFamily="18" charset="0"/>
                        <a:cs typeface="Narkisim" panose="020E0502050101010101" pitchFamily="34" charset="-79"/>
                      </a:rPr>
                      <m:t>𝑡</m:t>
                    </m:r>
                    <m:r>
                      <a:rPr lang="en-US" sz="3200" i="1" dirty="0" err="1">
                        <a:solidFill>
                          <a:schemeClr val="tx1"/>
                        </a:solidFill>
                        <a:latin typeface="Cambria Math" panose="02040503050406030204" pitchFamily="18" charset="0"/>
                        <a:cs typeface="Narkisim" panose="020E0502050101010101" pitchFamily="34" charset="-79"/>
                      </a:rPr>
                      <m:t>→</m:t>
                    </m:r>
                    <m:r>
                      <a:rPr lang="en-US" sz="3200" i="1" dirty="0" err="1">
                        <a:solidFill>
                          <a:schemeClr val="tx1"/>
                        </a:solidFill>
                        <a:latin typeface="Cambria Math" panose="02040503050406030204" pitchFamily="18" charset="0"/>
                        <a:cs typeface="Narkisim" panose="020E0502050101010101" pitchFamily="34" charset="-79"/>
                      </a:rPr>
                      <m:t>𝑧</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𝐿</m:t>
                    </m:r>
                  </m:oMath>
                </a14:m>
                <a:endParaRPr lang="he-IL" sz="3200" i="1" dirty="0">
                  <a:solidFill>
                    <a:schemeClr val="tx1"/>
                  </a:solidFill>
                  <a:latin typeface="Cambria Math" panose="02040503050406030204" pitchFamily="18" charset="0"/>
                  <a:cs typeface="Narkisim" panose="020E0502050101010101" pitchFamily="34" charset="-79"/>
                </a:endParaRPr>
              </a:p>
              <a:p>
                <a:pPr algn="r" rtl="1"/>
                <a:r>
                  <a:rPr lang="he-IL" sz="3200" dirty="0" smtClean="0">
                    <a:solidFill>
                      <a:schemeClr val="tx1"/>
                    </a:solidFill>
                    <a:latin typeface="Cambria Math" panose="02040503050406030204" pitchFamily="18" charset="0"/>
                    <a:cs typeface="Narkisim" panose="020E0502050101010101" pitchFamily="34" charset="-79"/>
                  </a:rPr>
                  <a:t>נשתמש בסימנים מיוחדים (</a:t>
                </a:r>
                <a14:m>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h</m:t>
                    </m:r>
                    <m:r>
                      <a:rPr lang="en-US" sz="3200" b="0" i="1" smtClean="0">
                        <a:solidFill>
                          <a:schemeClr val="tx1"/>
                        </a:solidFill>
                        <a:latin typeface="Cambria Math" panose="02040503050406030204" pitchFamily="18" charset="0"/>
                        <a:cs typeface="Narkisim" panose="020E0502050101010101" pitchFamily="34" charset="-79"/>
                      </a:rPr>
                      <m:t>1</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h</m:t>
                    </m:r>
                    <m:r>
                      <a:rPr lang="en-US" sz="3200" b="0" i="1" smtClean="0">
                        <a:solidFill>
                          <a:schemeClr val="tx1"/>
                        </a:solidFill>
                        <a:latin typeface="Cambria Math" panose="02040503050406030204" pitchFamily="18" charset="0"/>
                        <a:cs typeface="Narkisim" panose="020E0502050101010101" pitchFamily="34" charset="-79"/>
                      </a:rPr>
                      <m:t>2</m:t>
                    </m:r>
                  </m:oMath>
                </a14:m>
                <a:r>
                  <a:rPr lang="he-IL" sz="3200" dirty="0" smtClean="0">
                    <a:solidFill>
                      <a:schemeClr val="tx1"/>
                    </a:solidFill>
                    <a:latin typeface="Cambria Math" panose="02040503050406030204" pitchFamily="18" charset="0"/>
                    <a:cs typeface="Narkisim" panose="020E0502050101010101" pitchFamily="34" charset="-79"/>
                  </a:rPr>
                  <a:t>) עבור מיקום הראשים (משמאל) </a:t>
                </a:r>
                <a:endParaRPr lang="en-US" sz="3200" dirty="0">
                  <a:solidFill>
                    <a:schemeClr val="tx1"/>
                  </a:solidFill>
                  <a:latin typeface="Cambria Math" panose="02040503050406030204" pitchFamily="18" charset="0"/>
                  <a:cs typeface="Narkisim" panose="020E0502050101010101" pitchFamily="34" charset="-79"/>
                </a:endParaRPr>
              </a:p>
              <a:p>
                <a:pPr algn="r" rtl="1"/>
                <a:endParaRPr lang="en-US" sz="3200" b="0" dirty="0" smtClean="0">
                  <a:solidFill>
                    <a:schemeClr val="tx1"/>
                  </a:solidFill>
                  <a:latin typeface="Narkisim" panose="020E0502050101010101" pitchFamily="34" charset="-79"/>
                  <a:cs typeface="Narkisim" panose="020E0502050101010101" pitchFamily="34" charset="-79"/>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704824" y="3365972"/>
                <a:ext cx="7767423" cy="3060586"/>
              </a:xfrm>
              <a:prstGeom prst="rect">
                <a:avLst/>
              </a:prstGeom>
              <a:blipFill rotWithShape="0">
                <a:blip r:embed="rId3"/>
                <a:stretch>
                  <a:fillRect t="-5378" r="-1962" b="-6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itle 1"/>
              <p:cNvSpPr txBox="1">
                <a:spLocks/>
              </p:cNvSpPr>
              <p:nvPr/>
            </p:nvSpPr>
            <p:spPr>
              <a:xfrm>
                <a:off x="127506" y="1760821"/>
                <a:ext cx="2768958" cy="152433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14:m>
                  <m:oMathPara xmlns:m="http://schemas.openxmlformats.org/officeDocument/2006/math">
                    <m:oMathParaPr>
                      <m:jc m:val="centerGroup"/>
                    </m:oMathParaPr>
                    <m:oMath xmlns:m="http://schemas.openxmlformats.org/officeDocument/2006/math">
                      <m:d>
                        <m:dPr>
                          <m:ctrlPr>
                            <a:rPr lang="en-US" sz="3200" b="0" i="1" smtClean="0">
                              <a:solidFill>
                                <a:schemeClr val="tx1"/>
                              </a:solidFill>
                              <a:latin typeface="Cambria Math" panose="02040503050406030204" pitchFamily="18" charset="0"/>
                              <a:cs typeface="Narkisim" panose="020E0502050101010101" pitchFamily="34" charset="-79"/>
                            </a:rPr>
                          </m:ctrlPr>
                        </m:dPr>
                        <m:e>
                          <m:r>
                            <a:rPr lang="en-US" sz="3200" b="0" i="1" smtClean="0">
                              <a:solidFill>
                                <a:schemeClr val="tx1"/>
                              </a:solidFill>
                              <a:latin typeface="Cambria Math" panose="02040503050406030204" pitchFamily="18" charset="0"/>
                              <a:cs typeface="Narkisim" panose="020E0502050101010101" pitchFamily="34" charset="-79"/>
                            </a:rPr>
                            <m:t>𝑥</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𝑦</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𝑡</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𝑧</m:t>
                          </m:r>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r>
                            <m:rPr>
                              <m:sty m:val="p"/>
                            </m:rPr>
                            <a:rPr lang="el-GR"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Σ</m:t>
                          </m:r>
                        </m:e>
                      </m:d>
                    </m:oMath>
                    <m:oMath xmlns:m="http://schemas.openxmlformats.org/officeDocument/2006/math">
                      <m:r>
                        <a:rPr lang="en-US" sz="3200" i="1">
                          <a:solidFill>
                            <a:schemeClr val="tx1"/>
                          </a:solidFill>
                          <a:latin typeface="Cambria Math" panose="02040503050406030204" pitchFamily="18" charset="0"/>
                          <a:cs typeface="Narkisim" panose="020E0502050101010101" pitchFamily="34" charset="-79"/>
                        </a:rPr>
                        <m:t>𝑥</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𝑦</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𝑅</m:t>
                      </m:r>
                    </m:oMath>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𝑡</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𝑧</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𝐿</m:t>
                      </m:r>
                    </m:oMath>
                  </m:oMathPara>
                </a14:m>
                <a:endParaRPr lang="en-US" sz="3200" dirty="0">
                  <a:solidFill>
                    <a:schemeClr val="tx1"/>
                  </a:solidFill>
                  <a:latin typeface="Narkisim" panose="020E0502050101010101" pitchFamily="34" charset="-79"/>
                  <a:cs typeface="Narkisim" panose="020E0502050101010101" pitchFamily="34" charset="-79"/>
                </a:endParaRPr>
              </a:p>
            </p:txBody>
          </p:sp>
        </mc:Choice>
        <mc:Fallback xmlns="">
          <p:sp>
            <p:nvSpPr>
              <p:cNvPr id="13" name="Title 1"/>
              <p:cNvSpPr txBox="1">
                <a:spLocks noRot="1" noChangeAspect="1" noMove="1" noResize="1" noEditPoints="1" noAdjustHandles="1" noChangeArrowheads="1" noChangeShapeType="1" noTextEdit="1"/>
              </p:cNvSpPr>
              <p:nvPr/>
            </p:nvSpPr>
            <p:spPr>
              <a:xfrm>
                <a:off x="127506" y="1760821"/>
                <a:ext cx="2768958" cy="1524335"/>
              </a:xfrm>
              <a:prstGeom prst="rect">
                <a:avLst/>
              </a:prstGeom>
              <a:blipFill rotWithShape="0">
                <a:blip r:embed="rId4"/>
                <a:stretch>
                  <a:fillRect/>
                </a:stretch>
              </a:blipFill>
            </p:spPr>
            <p:txBody>
              <a:bodyPr/>
              <a:lstStyle/>
              <a:p>
                <a:r>
                  <a:rPr lang="en-US">
                    <a:noFill/>
                  </a:rPr>
                  <a:t> </a:t>
                </a:r>
              </a:p>
            </p:txBody>
          </p:sp>
        </mc:Fallback>
      </mc:AlternateContent>
      <p:grpSp>
        <p:nvGrpSpPr>
          <p:cNvPr id="98" name="Group 97"/>
          <p:cNvGrpSpPr/>
          <p:nvPr/>
        </p:nvGrpSpPr>
        <p:grpSpPr>
          <a:xfrm>
            <a:off x="1704509" y="2626069"/>
            <a:ext cx="4873880" cy="964772"/>
            <a:chOff x="6512762" y="3616206"/>
            <a:chExt cx="4873880" cy="964772"/>
          </a:xfrm>
        </p:grpSpPr>
        <p:sp>
          <p:nvSpPr>
            <p:cNvPr id="99"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100"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1"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2"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3"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4"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5"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6"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7"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8"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9"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0"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111"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112" name="Rectangle 111"/>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Rectangle 112"/>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4" name="Text Box 42"/>
          <p:cNvSpPr txBox="1">
            <a:spLocks noChangeArrowheads="1"/>
          </p:cNvSpPr>
          <p:nvPr/>
        </p:nvSpPr>
        <p:spPr bwMode="auto">
          <a:xfrm>
            <a:off x="3956635" y="2845040"/>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115" name="Object 114"/>
          <p:cNvGraphicFramePr>
            <a:graphicFrameLocks noChangeAspect="1"/>
          </p:cNvGraphicFramePr>
          <p:nvPr>
            <p:extLst>
              <p:ext uri="{D42A27DB-BD31-4B8C-83A1-F6EECF244321}">
                <p14:modId xmlns:p14="http://schemas.microsoft.com/office/powerpoint/2010/main" val="3558648776"/>
              </p:ext>
            </p:extLst>
          </p:nvPr>
        </p:nvGraphicFramePr>
        <p:xfrm>
          <a:off x="2825218" y="2891607"/>
          <a:ext cx="339260" cy="441039"/>
        </p:xfrm>
        <a:graphic>
          <a:graphicData uri="http://schemas.openxmlformats.org/presentationml/2006/ole">
            <mc:AlternateContent xmlns:mc="http://schemas.openxmlformats.org/markup-compatibility/2006">
              <mc:Choice xmlns:v="urn:schemas-microsoft-com:vml" Requires="v">
                <p:oleObj spid="_x0000_s20887" name="Equation" r:id="rId5" imgW="126720" imgH="164880" progId="Equation.3">
                  <p:embed/>
                </p:oleObj>
              </mc:Choice>
              <mc:Fallback>
                <p:oleObj name="Equation" r:id="rId5" imgW="126720" imgH="164880" progId="Equation.3">
                  <p:embed/>
                  <p:pic>
                    <p:nvPicPr>
                      <p:cNvPr id="0" name=""/>
                      <p:cNvPicPr/>
                      <p:nvPr/>
                    </p:nvPicPr>
                    <p:blipFill>
                      <a:blip r:embed="rId6"/>
                      <a:stretch>
                        <a:fillRect/>
                      </a:stretch>
                    </p:blipFill>
                    <p:spPr>
                      <a:xfrm>
                        <a:off x="2825218" y="2891607"/>
                        <a:ext cx="339260" cy="441039"/>
                      </a:xfrm>
                      <a:prstGeom prst="rect">
                        <a:avLst/>
                      </a:prstGeom>
                    </p:spPr>
                  </p:pic>
                </p:oleObj>
              </mc:Fallback>
            </mc:AlternateContent>
          </a:graphicData>
        </a:graphic>
      </p:graphicFrame>
      <p:graphicFrame>
        <p:nvGraphicFramePr>
          <p:cNvPr id="116" name="Object 115"/>
          <p:cNvGraphicFramePr>
            <a:graphicFrameLocks noChangeAspect="1"/>
          </p:cNvGraphicFramePr>
          <p:nvPr>
            <p:extLst>
              <p:ext uri="{D42A27DB-BD31-4B8C-83A1-F6EECF244321}">
                <p14:modId xmlns:p14="http://schemas.microsoft.com/office/powerpoint/2010/main" val="3071813647"/>
              </p:ext>
            </p:extLst>
          </p:nvPr>
        </p:nvGraphicFramePr>
        <p:xfrm>
          <a:off x="2449865" y="2887415"/>
          <a:ext cx="339260" cy="441039"/>
        </p:xfrm>
        <a:graphic>
          <a:graphicData uri="http://schemas.openxmlformats.org/presentationml/2006/ole">
            <mc:AlternateContent xmlns:mc="http://schemas.openxmlformats.org/markup-compatibility/2006">
              <mc:Choice xmlns:v="urn:schemas-microsoft-com:vml" Requires="v">
                <p:oleObj spid="_x0000_s20888" name="Equation" r:id="rId7" imgW="126720" imgH="164880" progId="Equation.3">
                  <p:embed/>
                </p:oleObj>
              </mc:Choice>
              <mc:Fallback>
                <p:oleObj name="Equation" r:id="rId7" imgW="126720" imgH="164880" progId="Equation.3">
                  <p:embed/>
                  <p:pic>
                    <p:nvPicPr>
                      <p:cNvPr id="0" name=""/>
                      <p:cNvPicPr/>
                      <p:nvPr/>
                    </p:nvPicPr>
                    <p:blipFill>
                      <a:blip r:embed="rId8"/>
                      <a:stretch>
                        <a:fillRect/>
                      </a:stretch>
                    </p:blipFill>
                    <p:spPr>
                      <a:xfrm>
                        <a:off x="2449865" y="2887415"/>
                        <a:ext cx="339260" cy="441039"/>
                      </a:xfrm>
                      <a:prstGeom prst="rect">
                        <a:avLst/>
                      </a:prstGeom>
                    </p:spPr>
                  </p:pic>
                </p:oleObj>
              </mc:Fallback>
            </mc:AlternateContent>
          </a:graphicData>
        </a:graphic>
      </p:graphicFrame>
      <p:graphicFrame>
        <p:nvGraphicFramePr>
          <p:cNvPr id="117" name="Object 116"/>
          <p:cNvGraphicFramePr>
            <a:graphicFrameLocks noChangeAspect="1"/>
          </p:cNvGraphicFramePr>
          <p:nvPr>
            <p:extLst>
              <p:ext uri="{D42A27DB-BD31-4B8C-83A1-F6EECF244321}">
                <p14:modId xmlns:p14="http://schemas.microsoft.com/office/powerpoint/2010/main" val="191970388"/>
              </p:ext>
            </p:extLst>
          </p:nvPr>
        </p:nvGraphicFramePr>
        <p:xfrm>
          <a:off x="5491371" y="2883232"/>
          <a:ext cx="339260" cy="441039"/>
        </p:xfrm>
        <a:graphic>
          <a:graphicData uri="http://schemas.openxmlformats.org/presentationml/2006/ole">
            <mc:AlternateContent xmlns:mc="http://schemas.openxmlformats.org/markup-compatibility/2006">
              <mc:Choice xmlns:v="urn:schemas-microsoft-com:vml" Requires="v">
                <p:oleObj spid="_x0000_s20889" name="Equation" r:id="rId9" imgW="126720" imgH="164880" progId="Equation.3">
                  <p:embed/>
                </p:oleObj>
              </mc:Choice>
              <mc:Fallback>
                <p:oleObj name="Equation" r:id="rId9" imgW="126720" imgH="164880" progId="Equation.3">
                  <p:embed/>
                  <p:pic>
                    <p:nvPicPr>
                      <p:cNvPr id="0" name=""/>
                      <p:cNvPicPr/>
                      <p:nvPr/>
                    </p:nvPicPr>
                    <p:blipFill>
                      <a:blip r:embed="rId10"/>
                      <a:stretch>
                        <a:fillRect/>
                      </a:stretch>
                    </p:blipFill>
                    <p:spPr>
                      <a:xfrm>
                        <a:off x="5491371" y="2883232"/>
                        <a:ext cx="339260" cy="441039"/>
                      </a:xfrm>
                      <a:prstGeom prst="rect">
                        <a:avLst/>
                      </a:prstGeom>
                    </p:spPr>
                  </p:pic>
                </p:oleObj>
              </mc:Fallback>
            </mc:AlternateContent>
          </a:graphicData>
        </a:graphic>
      </p:graphicFrame>
      <p:graphicFrame>
        <p:nvGraphicFramePr>
          <p:cNvPr id="118" name="Object 117"/>
          <p:cNvGraphicFramePr>
            <a:graphicFrameLocks noChangeAspect="1"/>
          </p:cNvGraphicFramePr>
          <p:nvPr>
            <p:extLst>
              <p:ext uri="{D42A27DB-BD31-4B8C-83A1-F6EECF244321}">
                <p14:modId xmlns:p14="http://schemas.microsoft.com/office/powerpoint/2010/main" val="1553146653"/>
              </p:ext>
            </p:extLst>
          </p:nvPr>
        </p:nvGraphicFramePr>
        <p:xfrm>
          <a:off x="5116018" y="2879040"/>
          <a:ext cx="339260" cy="441039"/>
        </p:xfrm>
        <a:graphic>
          <a:graphicData uri="http://schemas.openxmlformats.org/presentationml/2006/ole">
            <mc:AlternateContent xmlns:mc="http://schemas.openxmlformats.org/markup-compatibility/2006">
              <mc:Choice xmlns:v="urn:schemas-microsoft-com:vml" Requires="v">
                <p:oleObj spid="_x0000_s20890" name="Equation" r:id="rId11" imgW="126720" imgH="164880" progId="Equation.3">
                  <p:embed/>
                </p:oleObj>
              </mc:Choice>
              <mc:Fallback>
                <p:oleObj name="Equation" r:id="rId11" imgW="126720" imgH="164880" progId="Equation.3">
                  <p:embed/>
                  <p:pic>
                    <p:nvPicPr>
                      <p:cNvPr id="0" name=""/>
                      <p:cNvPicPr/>
                      <p:nvPr/>
                    </p:nvPicPr>
                    <p:blipFill>
                      <a:blip r:embed="rId8"/>
                      <a:stretch>
                        <a:fillRect/>
                      </a:stretch>
                    </p:blipFill>
                    <p:spPr>
                      <a:xfrm>
                        <a:off x="5116018" y="2879040"/>
                        <a:ext cx="339260" cy="441039"/>
                      </a:xfrm>
                      <a:prstGeom prst="rect">
                        <a:avLst/>
                      </a:prstGeom>
                    </p:spPr>
                  </p:pic>
                </p:oleObj>
              </mc:Fallback>
            </mc:AlternateContent>
          </a:graphicData>
        </a:graphic>
      </p:graphicFrame>
      <p:graphicFrame>
        <p:nvGraphicFramePr>
          <p:cNvPr id="119" name="Object 118"/>
          <p:cNvGraphicFramePr>
            <a:graphicFrameLocks noChangeAspect="1"/>
          </p:cNvGraphicFramePr>
          <p:nvPr>
            <p:extLst>
              <p:ext uri="{D42A27DB-BD31-4B8C-83A1-F6EECF244321}">
                <p14:modId xmlns:p14="http://schemas.microsoft.com/office/powerpoint/2010/main" val="1717770488"/>
              </p:ext>
            </p:extLst>
          </p:nvPr>
        </p:nvGraphicFramePr>
        <p:xfrm>
          <a:off x="4729058" y="2889192"/>
          <a:ext cx="339260" cy="441039"/>
        </p:xfrm>
        <a:graphic>
          <a:graphicData uri="http://schemas.openxmlformats.org/presentationml/2006/ole">
            <mc:AlternateContent xmlns:mc="http://schemas.openxmlformats.org/markup-compatibility/2006">
              <mc:Choice xmlns:v="urn:schemas-microsoft-com:vml" Requires="v">
                <p:oleObj spid="_x0000_s20891" name="Equation" r:id="rId12" imgW="126720" imgH="164880" progId="Equation.3">
                  <p:embed/>
                </p:oleObj>
              </mc:Choice>
              <mc:Fallback>
                <p:oleObj name="Equation" r:id="rId12" imgW="126720" imgH="164880" progId="Equation.3">
                  <p:embed/>
                  <p:pic>
                    <p:nvPicPr>
                      <p:cNvPr id="0" name=""/>
                      <p:cNvPicPr/>
                      <p:nvPr/>
                    </p:nvPicPr>
                    <p:blipFill>
                      <a:blip r:embed="rId6"/>
                      <a:stretch>
                        <a:fillRect/>
                      </a:stretch>
                    </p:blipFill>
                    <p:spPr>
                      <a:xfrm>
                        <a:off x="4729058" y="2889192"/>
                        <a:ext cx="339260" cy="441039"/>
                      </a:xfrm>
                      <a:prstGeom prst="rect">
                        <a:avLst/>
                      </a:prstGeom>
                    </p:spPr>
                  </p:pic>
                </p:oleObj>
              </mc:Fallback>
            </mc:AlternateContent>
          </a:graphicData>
        </a:graphic>
      </p:graphicFrame>
      <p:sp>
        <p:nvSpPr>
          <p:cNvPr id="120" name="Text Box 42"/>
          <p:cNvSpPr txBox="1">
            <a:spLocks noChangeArrowheads="1"/>
          </p:cNvSpPr>
          <p:nvPr/>
        </p:nvSpPr>
        <p:spPr bwMode="auto">
          <a:xfrm>
            <a:off x="4327770" y="2855631"/>
            <a:ext cx="39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d</a:t>
            </a:r>
            <a:endParaRPr lang="en-US" altLang="en-US" sz="2800" dirty="0">
              <a:solidFill>
                <a:schemeClr val="tx1"/>
              </a:solidFill>
            </a:endParaRPr>
          </a:p>
        </p:txBody>
      </p:sp>
      <p:sp>
        <p:nvSpPr>
          <p:cNvPr id="121" name="Text Box 42"/>
          <p:cNvSpPr txBox="1">
            <a:spLocks noChangeArrowheads="1"/>
          </p:cNvSpPr>
          <p:nvPr/>
        </p:nvSpPr>
        <p:spPr bwMode="auto">
          <a:xfrm>
            <a:off x="3582358" y="2842752"/>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122" name="Text Box 42"/>
          <p:cNvSpPr txBox="1">
            <a:spLocks noChangeArrowheads="1"/>
          </p:cNvSpPr>
          <p:nvPr/>
        </p:nvSpPr>
        <p:spPr bwMode="auto">
          <a:xfrm>
            <a:off x="3205748" y="2842752"/>
            <a:ext cx="3978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b</a:t>
            </a:r>
          </a:p>
        </p:txBody>
      </p:sp>
      <p:sp>
        <p:nvSpPr>
          <p:cNvPr id="123" name="Line 39"/>
          <p:cNvSpPr>
            <a:spLocks noChangeShapeType="1"/>
          </p:cNvSpPr>
          <p:nvPr/>
        </p:nvSpPr>
        <p:spPr bwMode="auto">
          <a:xfrm flipV="1">
            <a:off x="3368339" y="3403719"/>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24" name="Line 39"/>
          <p:cNvSpPr>
            <a:spLocks noChangeShapeType="1"/>
          </p:cNvSpPr>
          <p:nvPr/>
        </p:nvSpPr>
        <p:spPr bwMode="auto">
          <a:xfrm flipV="1">
            <a:off x="4525901" y="3404046"/>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0" name="Title 1"/>
          <p:cNvSpPr txBox="1">
            <a:spLocks/>
          </p:cNvSpPr>
          <p:nvPr/>
        </p:nvSpPr>
        <p:spPr>
          <a:xfrm>
            <a:off x="888642" y="1970793"/>
            <a:ext cx="10583605"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2 ראשים קוראים-כותבים</a:t>
            </a:r>
          </a:p>
          <a:p>
            <a:pPr algn="r" rtl="1"/>
            <a:r>
              <a:rPr lang="he-IL" sz="3200" dirty="0" smtClean="0">
                <a:solidFill>
                  <a:schemeClr val="tx1"/>
                </a:solidFill>
                <a:latin typeface="Narkisim" panose="020E0502050101010101" pitchFamily="34" charset="-79"/>
                <a:cs typeface="Narkisim" panose="020E0502050101010101" pitchFamily="34" charset="-79"/>
              </a:rPr>
              <a:t>האם המודלים שקולים?</a:t>
            </a:r>
            <a:endParaRPr lang="en-US" sz="3200" dirty="0">
              <a:solidFill>
                <a:schemeClr val="tx1"/>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3668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fade">
                                      <p:cBhvr>
                                        <p:cTn id="20" dur="500"/>
                                        <p:tgtEl>
                                          <p:spTgt spid="1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fade">
                                      <p:cBhvr>
                                        <p:cTn id="23" dur="500"/>
                                        <p:tgtEl>
                                          <p:spTgt spid="1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fade">
                                      <p:cBhvr>
                                        <p:cTn id="26" dur="500"/>
                                        <p:tgtEl>
                                          <p:spTgt spid="1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 </a:t>
            </a:r>
            <a:r>
              <a:rPr lang="en-US" dirty="0" smtClean="0"/>
              <a:t>2</a:t>
            </a:r>
            <a:r>
              <a:rPr lang="he-IL" dirty="0" smtClean="0"/>
              <a:t> – המשך</a:t>
            </a:r>
            <a:r>
              <a:rPr lang="he-IL" dirty="0"/>
              <a:t> </a:t>
            </a:r>
            <a:r>
              <a:rPr lang="he-IL" dirty="0" smtClean="0"/>
              <a:t>(דוגמא)</a:t>
            </a:r>
            <a:endParaRPr lang="en-US" dirty="0"/>
          </a:p>
        </p:txBody>
      </p:sp>
      <p:sp>
        <p:nvSpPr>
          <p:cNvPr id="21" name="Title 1"/>
          <p:cNvSpPr txBox="1">
            <a:spLocks/>
          </p:cNvSpPr>
          <p:nvPr/>
        </p:nvSpPr>
        <p:spPr>
          <a:xfrm>
            <a:off x="6510139" y="3064554"/>
            <a:ext cx="1516879" cy="58854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ב'</a:t>
            </a:r>
            <a:endParaRPr lang="en-US" sz="3200" u="sng" dirty="0">
              <a:solidFill>
                <a:schemeClr val="tx1"/>
              </a:solidFill>
              <a:latin typeface="Narkisim" panose="020E0502050101010101" pitchFamily="34" charset="-79"/>
              <a:cs typeface="Narkisim" panose="020E0502050101010101" pitchFamily="34" charset="-79"/>
            </a:endParaRPr>
          </a:p>
        </p:txBody>
      </p:sp>
      <p:sp>
        <p:nvSpPr>
          <p:cNvPr id="12" name="Title 1"/>
          <p:cNvSpPr txBox="1">
            <a:spLocks/>
          </p:cNvSpPr>
          <p:nvPr/>
        </p:nvSpPr>
        <p:spPr>
          <a:xfrm>
            <a:off x="3485882" y="3687947"/>
            <a:ext cx="7767423" cy="3060586"/>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endParaRPr lang="en-US" sz="3200" b="0" dirty="0" smtClean="0">
              <a:solidFill>
                <a:schemeClr val="tx1"/>
              </a:solidFill>
              <a:latin typeface="Narkisim" panose="020E0502050101010101" pitchFamily="34" charset="-79"/>
              <a:cs typeface="Narkisim" panose="020E0502050101010101" pitchFamily="34" charset="-79"/>
            </a:endParaRPr>
          </a:p>
        </p:txBody>
      </p:sp>
      <mc:AlternateContent xmlns:mc="http://schemas.openxmlformats.org/markup-compatibility/2006" xmlns:a14="http://schemas.microsoft.com/office/drawing/2010/main">
        <mc:Choice Requires="a14">
          <p:sp>
            <p:nvSpPr>
              <p:cNvPr id="13" name="Title 1"/>
              <p:cNvSpPr txBox="1">
                <a:spLocks/>
              </p:cNvSpPr>
              <p:nvPr/>
            </p:nvSpPr>
            <p:spPr>
              <a:xfrm>
                <a:off x="127506" y="1760821"/>
                <a:ext cx="2768958" cy="152433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14:m>
                  <m:oMathPara xmlns:m="http://schemas.openxmlformats.org/officeDocument/2006/math">
                    <m:oMathParaPr>
                      <m:jc m:val="centerGroup"/>
                    </m:oMathParaPr>
                    <m:oMath xmlns:m="http://schemas.openxmlformats.org/officeDocument/2006/math">
                      <m:d>
                        <m:dPr>
                          <m:ctrlPr>
                            <a:rPr lang="en-US" sz="3200" b="0" i="1" smtClean="0">
                              <a:solidFill>
                                <a:schemeClr val="tx1"/>
                              </a:solidFill>
                              <a:latin typeface="Cambria Math" panose="02040503050406030204" pitchFamily="18" charset="0"/>
                              <a:cs typeface="Narkisim" panose="020E0502050101010101" pitchFamily="34" charset="-79"/>
                            </a:rPr>
                          </m:ctrlPr>
                        </m:dPr>
                        <m:e>
                          <m:r>
                            <a:rPr lang="en-US" sz="3200" b="0" i="1" smtClean="0">
                              <a:solidFill>
                                <a:schemeClr val="tx1"/>
                              </a:solidFill>
                              <a:latin typeface="Cambria Math" panose="02040503050406030204" pitchFamily="18" charset="0"/>
                              <a:cs typeface="Narkisim" panose="020E0502050101010101" pitchFamily="34" charset="-79"/>
                            </a:rPr>
                            <m:t>𝑥</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𝑦</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𝑡</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𝑧</m:t>
                          </m:r>
                          <m:r>
                            <a:rPr lang="en-US"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m:t>
                          </m:r>
                          <m:r>
                            <m:rPr>
                              <m:sty m:val="p"/>
                            </m:rPr>
                            <a:rPr lang="el-GR" sz="3200" b="0" i="1" smtClean="0">
                              <a:solidFill>
                                <a:schemeClr val="tx1"/>
                              </a:solidFill>
                              <a:latin typeface="Cambria Math" panose="02040503050406030204" pitchFamily="18" charset="0"/>
                              <a:ea typeface="Cambria Math" panose="02040503050406030204" pitchFamily="18" charset="0"/>
                              <a:cs typeface="Narkisim" panose="020E0502050101010101" pitchFamily="34" charset="-79"/>
                            </a:rPr>
                            <m:t>Σ</m:t>
                          </m:r>
                        </m:e>
                      </m:d>
                    </m:oMath>
                    <m:oMath xmlns:m="http://schemas.openxmlformats.org/officeDocument/2006/math">
                      <m:r>
                        <a:rPr lang="en-US" sz="3200" i="1">
                          <a:solidFill>
                            <a:schemeClr val="tx1"/>
                          </a:solidFill>
                          <a:latin typeface="Cambria Math" panose="02040503050406030204" pitchFamily="18" charset="0"/>
                          <a:cs typeface="Narkisim" panose="020E0502050101010101" pitchFamily="34" charset="-79"/>
                        </a:rPr>
                        <m:t>𝑥</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𝑦</m:t>
                      </m:r>
                      <m:r>
                        <a:rPr lang="en-US" sz="3200" i="1">
                          <a:solidFill>
                            <a:schemeClr val="tx1"/>
                          </a:solidFill>
                          <a:latin typeface="Cambria Math" panose="02040503050406030204" pitchFamily="18" charset="0"/>
                          <a:cs typeface="Narkisim" panose="020E0502050101010101" pitchFamily="34" charset="-79"/>
                        </a:rPr>
                        <m:t>,</m:t>
                      </m:r>
                      <m:r>
                        <a:rPr lang="en-US" sz="3200" i="1">
                          <a:solidFill>
                            <a:schemeClr val="tx1"/>
                          </a:solidFill>
                          <a:latin typeface="Cambria Math" panose="02040503050406030204" pitchFamily="18" charset="0"/>
                          <a:cs typeface="Narkisim" panose="020E0502050101010101" pitchFamily="34" charset="-79"/>
                        </a:rPr>
                        <m:t>𝑅</m:t>
                      </m:r>
                    </m:oMath>
                    <m:oMath xmlns:m="http://schemas.openxmlformats.org/officeDocument/2006/math">
                      <m:r>
                        <a:rPr lang="en-US" sz="3200" b="0" i="1" smtClean="0">
                          <a:solidFill>
                            <a:schemeClr val="tx1"/>
                          </a:solidFill>
                          <a:latin typeface="Cambria Math" panose="02040503050406030204" pitchFamily="18" charset="0"/>
                          <a:cs typeface="Narkisim" panose="020E0502050101010101" pitchFamily="34" charset="-79"/>
                        </a:rPr>
                        <m:t>𝑡</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𝑧</m:t>
                      </m:r>
                      <m:r>
                        <a:rPr lang="en-US" sz="3200" b="0" i="1" smtClean="0">
                          <a:solidFill>
                            <a:schemeClr val="tx1"/>
                          </a:solidFill>
                          <a:latin typeface="Cambria Math" panose="02040503050406030204" pitchFamily="18" charset="0"/>
                          <a:cs typeface="Narkisim" panose="020E0502050101010101" pitchFamily="34" charset="-79"/>
                        </a:rPr>
                        <m:t>,</m:t>
                      </m:r>
                      <m:r>
                        <a:rPr lang="en-US" sz="3200" b="0" i="1" smtClean="0">
                          <a:solidFill>
                            <a:schemeClr val="tx1"/>
                          </a:solidFill>
                          <a:latin typeface="Cambria Math" panose="02040503050406030204" pitchFamily="18" charset="0"/>
                          <a:cs typeface="Narkisim" panose="020E0502050101010101" pitchFamily="34" charset="-79"/>
                        </a:rPr>
                        <m:t>𝐿</m:t>
                      </m:r>
                    </m:oMath>
                  </m:oMathPara>
                </a14:m>
                <a:endParaRPr lang="en-US" sz="3200" dirty="0">
                  <a:solidFill>
                    <a:schemeClr val="tx1"/>
                  </a:solidFill>
                  <a:latin typeface="Narkisim" panose="020E0502050101010101" pitchFamily="34" charset="-79"/>
                  <a:cs typeface="Narkisim" panose="020E0502050101010101" pitchFamily="34" charset="-79"/>
                </a:endParaRPr>
              </a:p>
            </p:txBody>
          </p:sp>
        </mc:Choice>
        <mc:Fallback xmlns="">
          <p:sp>
            <p:nvSpPr>
              <p:cNvPr id="13" name="Title 1"/>
              <p:cNvSpPr txBox="1">
                <a:spLocks noRot="1" noChangeAspect="1" noMove="1" noResize="1" noEditPoints="1" noAdjustHandles="1" noChangeArrowheads="1" noChangeShapeType="1" noTextEdit="1"/>
              </p:cNvSpPr>
              <p:nvPr/>
            </p:nvSpPr>
            <p:spPr>
              <a:xfrm>
                <a:off x="127506" y="1760821"/>
                <a:ext cx="2768958" cy="1524335"/>
              </a:xfrm>
              <a:prstGeom prst="rect">
                <a:avLst/>
              </a:prstGeom>
              <a:blipFill rotWithShape="0">
                <a:blip r:embed="rId3"/>
                <a:stretch>
                  <a:fillRect/>
                </a:stretch>
              </a:blipFill>
            </p:spPr>
            <p:txBody>
              <a:bodyPr/>
              <a:lstStyle/>
              <a:p>
                <a:r>
                  <a:rPr lang="en-US">
                    <a:noFill/>
                  </a:rPr>
                  <a:t> </a:t>
                </a:r>
              </a:p>
            </p:txBody>
          </p:sp>
        </mc:Fallback>
      </mc:AlternateContent>
      <p:grpSp>
        <p:nvGrpSpPr>
          <p:cNvPr id="8" name="Group 7"/>
          <p:cNvGrpSpPr/>
          <p:nvPr/>
        </p:nvGrpSpPr>
        <p:grpSpPr>
          <a:xfrm>
            <a:off x="4915972" y="3410981"/>
            <a:ext cx="4873880" cy="964772"/>
            <a:chOff x="6512762" y="3616206"/>
            <a:chExt cx="4873880" cy="964772"/>
          </a:xfrm>
        </p:grpSpPr>
        <p:sp>
          <p:nvSpPr>
            <p:cNvPr id="9"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14"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26"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27" name="Rectangle 26"/>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9" name="Text Box 42"/>
          <p:cNvSpPr txBox="1">
            <a:spLocks noChangeArrowheads="1"/>
          </p:cNvSpPr>
          <p:nvPr/>
        </p:nvSpPr>
        <p:spPr bwMode="auto">
          <a:xfrm>
            <a:off x="7168098" y="3629952"/>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4195555696"/>
              </p:ext>
            </p:extLst>
          </p:nvPr>
        </p:nvGraphicFramePr>
        <p:xfrm>
          <a:off x="6036681" y="3676519"/>
          <a:ext cx="339260" cy="441039"/>
        </p:xfrm>
        <a:graphic>
          <a:graphicData uri="http://schemas.openxmlformats.org/presentationml/2006/ole">
            <mc:AlternateContent xmlns:mc="http://schemas.openxmlformats.org/markup-compatibility/2006">
              <mc:Choice xmlns:v="urn:schemas-microsoft-com:vml" Requires="v">
                <p:oleObj spid="_x0000_s23645" name="Equation" r:id="rId4" imgW="126720" imgH="164880" progId="Equation.3">
                  <p:embed/>
                </p:oleObj>
              </mc:Choice>
              <mc:Fallback>
                <p:oleObj name="Equation" r:id="rId4" imgW="126720" imgH="164880" progId="Equation.3">
                  <p:embed/>
                  <p:pic>
                    <p:nvPicPr>
                      <p:cNvPr id="0" name=""/>
                      <p:cNvPicPr/>
                      <p:nvPr/>
                    </p:nvPicPr>
                    <p:blipFill>
                      <a:blip r:embed="rId5"/>
                      <a:stretch>
                        <a:fillRect/>
                      </a:stretch>
                    </p:blipFill>
                    <p:spPr>
                      <a:xfrm>
                        <a:off x="6036681" y="3676519"/>
                        <a:ext cx="339260" cy="441039"/>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352429906"/>
              </p:ext>
            </p:extLst>
          </p:nvPr>
        </p:nvGraphicFramePr>
        <p:xfrm>
          <a:off x="5661328" y="3672327"/>
          <a:ext cx="339260" cy="441039"/>
        </p:xfrm>
        <a:graphic>
          <a:graphicData uri="http://schemas.openxmlformats.org/presentationml/2006/ole">
            <mc:AlternateContent xmlns:mc="http://schemas.openxmlformats.org/markup-compatibility/2006">
              <mc:Choice xmlns:v="urn:schemas-microsoft-com:vml" Requires="v">
                <p:oleObj spid="_x0000_s23646" name="Equation" r:id="rId6" imgW="126720" imgH="164880" progId="Equation.3">
                  <p:embed/>
                </p:oleObj>
              </mc:Choice>
              <mc:Fallback>
                <p:oleObj name="Equation" r:id="rId6" imgW="126720" imgH="164880" progId="Equation.3">
                  <p:embed/>
                  <p:pic>
                    <p:nvPicPr>
                      <p:cNvPr id="0" name=""/>
                      <p:cNvPicPr/>
                      <p:nvPr/>
                    </p:nvPicPr>
                    <p:blipFill>
                      <a:blip r:embed="rId7"/>
                      <a:stretch>
                        <a:fillRect/>
                      </a:stretch>
                    </p:blipFill>
                    <p:spPr>
                      <a:xfrm>
                        <a:off x="5661328" y="3672327"/>
                        <a:ext cx="339260" cy="441039"/>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769751723"/>
              </p:ext>
            </p:extLst>
          </p:nvPr>
        </p:nvGraphicFramePr>
        <p:xfrm>
          <a:off x="8702834" y="3668144"/>
          <a:ext cx="339260" cy="441039"/>
        </p:xfrm>
        <a:graphic>
          <a:graphicData uri="http://schemas.openxmlformats.org/presentationml/2006/ole">
            <mc:AlternateContent xmlns:mc="http://schemas.openxmlformats.org/markup-compatibility/2006">
              <mc:Choice xmlns:v="urn:schemas-microsoft-com:vml" Requires="v">
                <p:oleObj spid="_x0000_s23647" name="Equation" r:id="rId8" imgW="126720" imgH="164880" progId="Equation.3">
                  <p:embed/>
                </p:oleObj>
              </mc:Choice>
              <mc:Fallback>
                <p:oleObj name="Equation" r:id="rId8" imgW="126720" imgH="164880" progId="Equation.3">
                  <p:embed/>
                  <p:pic>
                    <p:nvPicPr>
                      <p:cNvPr id="0" name=""/>
                      <p:cNvPicPr/>
                      <p:nvPr/>
                    </p:nvPicPr>
                    <p:blipFill>
                      <a:blip r:embed="rId9"/>
                      <a:stretch>
                        <a:fillRect/>
                      </a:stretch>
                    </p:blipFill>
                    <p:spPr>
                      <a:xfrm>
                        <a:off x="8702834" y="3668144"/>
                        <a:ext cx="339260" cy="441039"/>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1087541591"/>
              </p:ext>
            </p:extLst>
          </p:nvPr>
        </p:nvGraphicFramePr>
        <p:xfrm>
          <a:off x="8327481" y="3663952"/>
          <a:ext cx="339260" cy="441039"/>
        </p:xfrm>
        <a:graphic>
          <a:graphicData uri="http://schemas.openxmlformats.org/presentationml/2006/ole">
            <mc:AlternateContent xmlns:mc="http://schemas.openxmlformats.org/markup-compatibility/2006">
              <mc:Choice xmlns:v="urn:schemas-microsoft-com:vml" Requires="v">
                <p:oleObj spid="_x0000_s23648" name="Equation" r:id="rId10" imgW="126720" imgH="164880" progId="Equation.3">
                  <p:embed/>
                </p:oleObj>
              </mc:Choice>
              <mc:Fallback>
                <p:oleObj name="Equation" r:id="rId10" imgW="126720" imgH="164880" progId="Equation.3">
                  <p:embed/>
                  <p:pic>
                    <p:nvPicPr>
                      <p:cNvPr id="0" name=""/>
                      <p:cNvPicPr/>
                      <p:nvPr/>
                    </p:nvPicPr>
                    <p:blipFill>
                      <a:blip r:embed="rId7"/>
                      <a:stretch>
                        <a:fillRect/>
                      </a:stretch>
                    </p:blipFill>
                    <p:spPr>
                      <a:xfrm>
                        <a:off x="8327481" y="3663952"/>
                        <a:ext cx="339260" cy="441039"/>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724763990"/>
              </p:ext>
            </p:extLst>
          </p:nvPr>
        </p:nvGraphicFramePr>
        <p:xfrm>
          <a:off x="7940521" y="3674104"/>
          <a:ext cx="339260" cy="441039"/>
        </p:xfrm>
        <a:graphic>
          <a:graphicData uri="http://schemas.openxmlformats.org/presentationml/2006/ole">
            <mc:AlternateContent xmlns:mc="http://schemas.openxmlformats.org/markup-compatibility/2006">
              <mc:Choice xmlns:v="urn:schemas-microsoft-com:vml" Requires="v">
                <p:oleObj spid="_x0000_s23649" name="Equation" r:id="rId11" imgW="126720" imgH="164880" progId="Equation.3">
                  <p:embed/>
                </p:oleObj>
              </mc:Choice>
              <mc:Fallback>
                <p:oleObj name="Equation" r:id="rId11" imgW="126720" imgH="164880" progId="Equation.3">
                  <p:embed/>
                  <p:pic>
                    <p:nvPicPr>
                      <p:cNvPr id="0" name=""/>
                      <p:cNvPicPr/>
                      <p:nvPr/>
                    </p:nvPicPr>
                    <p:blipFill>
                      <a:blip r:embed="rId5"/>
                      <a:stretch>
                        <a:fillRect/>
                      </a:stretch>
                    </p:blipFill>
                    <p:spPr>
                      <a:xfrm>
                        <a:off x="7940521" y="3674104"/>
                        <a:ext cx="339260" cy="441039"/>
                      </a:xfrm>
                      <a:prstGeom prst="rect">
                        <a:avLst/>
                      </a:prstGeom>
                    </p:spPr>
                  </p:pic>
                </p:oleObj>
              </mc:Fallback>
            </mc:AlternateContent>
          </a:graphicData>
        </a:graphic>
      </p:graphicFrame>
      <p:sp>
        <p:nvSpPr>
          <p:cNvPr id="37" name="Text Box 42"/>
          <p:cNvSpPr txBox="1">
            <a:spLocks noChangeArrowheads="1"/>
          </p:cNvSpPr>
          <p:nvPr/>
        </p:nvSpPr>
        <p:spPr bwMode="auto">
          <a:xfrm>
            <a:off x="7539233" y="3640543"/>
            <a:ext cx="39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d</a:t>
            </a:r>
            <a:endParaRPr lang="en-US" altLang="en-US" sz="2800" dirty="0">
              <a:solidFill>
                <a:schemeClr val="tx1"/>
              </a:solidFill>
            </a:endParaRPr>
          </a:p>
        </p:txBody>
      </p:sp>
      <p:sp>
        <p:nvSpPr>
          <p:cNvPr id="38" name="Text Box 42"/>
          <p:cNvSpPr txBox="1">
            <a:spLocks noChangeArrowheads="1"/>
          </p:cNvSpPr>
          <p:nvPr/>
        </p:nvSpPr>
        <p:spPr bwMode="auto">
          <a:xfrm>
            <a:off x="6793821" y="3627664"/>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39" name="Text Box 42"/>
          <p:cNvSpPr txBox="1">
            <a:spLocks noChangeArrowheads="1"/>
          </p:cNvSpPr>
          <p:nvPr/>
        </p:nvSpPr>
        <p:spPr bwMode="auto">
          <a:xfrm>
            <a:off x="6417211" y="3627664"/>
            <a:ext cx="3978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b</a:t>
            </a:r>
          </a:p>
        </p:txBody>
      </p:sp>
      <p:sp>
        <p:nvSpPr>
          <p:cNvPr id="40" name="Line 39"/>
          <p:cNvSpPr>
            <a:spLocks noChangeShapeType="1"/>
          </p:cNvSpPr>
          <p:nvPr/>
        </p:nvSpPr>
        <p:spPr bwMode="auto">
          <a:xfrm flipV="1">
            <a:off x="6592679" y="4188631"/>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42" name="Line 39"/>
          <p:cNvSpPr>
            <a:spLocks noChangeShapeType="1"/>
          </p:cNvSpPr>
          <p:nvPr/>
        </p:nvSpPr>
        <p:spPr bwMode="auto">
          <a:xfrm flipV="1">
            <a:off x="7737364" y="4188958"/>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0" name="Title 1"/>
          <p:cNvSpPr txBox="1">
            <a:spLocks/>
          </p:cNvSpPr>
          <p:nvPr/>
        </p:nvSpPr>
        <p:spPr>
          <a:xfrm>
            <a:off x="888642" y="1968313"/>
            <a:ext cx="10583605" cy="1674045"/>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r>
              <a:rPr lang="he-IL" sz="3200" dirty="0" smtClean="0">
                <a:solidFill>
                  <a:schemeClr val="tx1"/>
                </a:solidFill>
                <a:latin typeface="Narkisim" panose="020E0502050101010101" pitchFamily="34" charset="-79"/>
                <a:cs typeface="Narkisim" panose="020E0502050101010101" pitchFamily="34" charset="-79"/>
              </a:rPr>
              <a:t> : מכונת טיורינג</a:t>
            </a:r>
          </a:p>
          <a:p>
            <a:pPr algn="r" rtl="1"/>
            <a:r>
              <a:rPr lang="he-IL" sz="3200" u="sng" dirty="0" smtClean="0">
                <a:solidFill>
                  <a:schemeClr val="tx1"/>
                </a:solidFill>
                <a:latin typeface="Narkisim" panose="020E0502050101010101" pitchFamily="34" charset="-79"/>
                <a:cs typeface="Narkisim" panose="020E0502050101010101" pitchFamily="34" charset="-79"/>
              </a:rPr>
              <a:t>מודל ב'</a:t>
            </a:r>
            <a:r>
              <a:rPr lang="he-IL" sz="3200" dirty="0" smtClean="0">
                <a:solidFill>
                  <a:schemeClr val="tx1"/>
                </a:solidFill>
                <a:latin typeface="Narkisim" panose="020E0502050101010101" pitchFamily="34" charset="-79"/>
                <a:cs typeface="Narkisim" panose="020E0502050101010101" pitchFamily="34" charset="-79"/>
              </a:rPr>
              <a:t> : מכונת טיורינג עם 2 ראשים קוראים-כותבים</a:t>
            </a:r>
          </a:p>
        </p:txBody>
      </p:sp>
      <p:grpSp>
        <p:nvGrpSpPr>
          <p:cNvPr id="41" name="Group 40"/>
          <p:cNvGrpSpPr/>
          <p:nvPr/>
        </p:nvGrpSpPr>
        <p:grpSpPr>
          <a:xfrm>
            <a:off x="-95319" y="3410981"/>
            <a:ext cx="4873880" cy="964772"/>
            <a:chOff x="6512762" y="3616206"/>
            <a:chExt cx="4873880" cy="964772"/>
          </a:xfrm>
        </p:grpSpPr>
        <p:sp>
          <p:nvSpPr>
            <p:cNvPr id="43"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44"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6"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7"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8"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0"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2"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4"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55"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56" name="Rectangle 55"/>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ectangle 56"/>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8" name="Text Box 42"/>
          <p:cNvSpPr txBox="1">
            <a:spLocks noChangeArrowheads="1"/>
          </p:cNvSpPr>
          <p:nvPr/>
        </p:nvSpPr>
        <p:spPr bwMode="auto">
          <a:xfrm>
            <a:off x="2156807" y="3629952"/>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59" name="Object 58"/>
          <p:cNvGraphicFramePr>
            <a:graphicFrameLocks noChangeAspect="1"/>
          </p:cNvGraphicFramePr>
          <p:nvPr>
            <p:extLst>
              <p:ext uri="{D42A27DB-BD31-4B8C-83A1-F6EECF244321}">
                <p14:modId xmlns:p14="http://schemas.microsoft.com/office/powerpoint/2010/main" val="3480618145"/>
              </p:ext>
            </p:extLst>
          </p:nvPr>
        </p:nvGraphicFramePr>
        <p:xfrm>
          <a:off x="664779" y="3676519"/>
          <a:ext cx="339260" cy="441039"/>
        </p:xfrm>
        <a:graphic>
          <a:graphicData uri="http://schemas.openxmlformats.org/presentationml/2006/ole">
            <mc:AlternateContent xmlns:mc="http://schemas.openxmlformats.org/markup-compatibility/2006">
              <mc:Choice xmlns:v="urn:schemas-microsoft-com:vml" Requires="v">
                <p:oleObj spid="_x0000_s23650" name="Equation" r:id="rId12" imgW="126720" imgH="164880" progId="Equation.3">
                  <p:embed/>
                </p:oleObj>
              </mc:Choice>
              <mc:Fallback>
                <p:oleObj name="Equation" r:id="rId12" imgW="126720" imgH="164880" progId="Equation.3">
                  <p:embed/>
                  <p:pic>
                    <p:nvPicPr>
                      <p:cNvPr id="0" name=""/>
                      <p:cNvPicPr/>
                      <p:nvPr/>
                    </p:nvPicPr>
                    <p:blipFill>
                      <a:blip r:embed="rId5"/>
                      <a:stretch>
                        <a:fillRect/>
                      </a:stretch>
                    </p:blipFill>
                    <p:spPr>
                      <a:xfrm>
                        <a:off x="664779" y="3676519"/>
                        <a:ext cx="339260" cy="441039"/>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2571352"/>
              </p:ext>
            </p:extLst>
          </p:nvPr>
        </p:nvGraphicFramePr>
        <p:xfrm>
          <a:off x="3691543" y="3668144"/>
          <a:ext cx="339260" cy="441039"/>
        </p:xfrm>
        <a:graphic>
          <a:graphicData uri="http://schemas.openxmlformats.org/presentationml/2006/ole">
            <mc:AlternateContent xmlns:mc="http://schemas.openxmlformats.org/markup-compatibility/2006">
              <mc:Choice xmlns:v="urn:schemas-microsoft-com:vml" Requires="v">
                <p:oleObj spid="_x0000_s23651" name="Equation" r:id="rId13" imgW="126720" imgH="164880" progId="Equation.3">
                  <p:embed/>
                </p:oleObj>
              </mc:Choice>
              <mc:Fallback>
                <p:oleObj name="Equation" r:id="rId13" imgW="126720" imgH="164880" progId="Equation.3">
                  <p:embed/>
                  <p:pic>
                    <p:nvPicPr>
                      <p:cNvPr id="0" name=""/>
                      <p:cNvPicPr/>
                      <p:nvPr/>
                    </p:nvPicPr>
                    <p:blipFill>
                      <a:blip r:embed="rId9"/>
                      <a:stretch>
                        <a:fillRect/>
                      </a:stretch>
                    </p:blipFill>
                    <p:spPr>
                      <a:xfrm>
                        <a:off x="3691543" y="3668144"/>
                        <a:ext cx="339260" cy="441039"/>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2902416739"/>
              </p:ext>
            </p:extLst>
          </p:nvPr>
        </p:nvGraphicFramePr>
        <p:xfrm>
          <a:off x="3316190" y="3663952"/>
          <a:ext cx="339260" cy="441039"/>
        </p:xfrm>
        <a:graphic>
          <a:graphicData uri="http://schemas.openxmlformats.org/presentationml/2006/ole">
            <mc:AlternateContent xmlns:mc="http://schemas.openxmlformats.org/markup-compatibility/2006">
              <mc:Choice xmlns:v="urn:schemas-microsoft-com:vml" Requires="v">
                <p:oleObj spid="_x0000_s23652" name="Equation" r:id="rId14" imgW="126720" imgH="164880" progId="Equation.3">
                  <p:embed/>
                </p:oleObj>
              </mc:Choice>
              <mc:Fallback>
                <p:oleObj name="Equation" r:id="rId14" imgW="126720" imgH="164880" progId="Equation.3">
                  <p:embed/>
                  <p:pic>
                    <p:nvPicPr>
                      <p:cNvPr id="0" name=""/>
                      <p:cNvPicPr/>
                      <p:nvPr/>
                    </p:nvPicPr>
                    <p:blipFill>
                      <a:blip r:embed="rId7"/>
                      <a:stretch>
                        <a:fillRect/>
                      </a:stretch>
                    </p:blipFill>
                    <p:spPr>
                      <a:xfrm>
                        <a:off x="3316190" y="3663952"/>
                        <a:ext cx="339260" cy="441039"/>
                      </a:xfrm>
                      <a:prstGeom prst="rect">
                        <a:avLst/>
                      </a:prstGeom>
                    </p:spPr>
                  </p:pic>
                </p:oleObj>
              </mc:Fallback>
            </mc:AlternateContent>
          </a:graphicData>
        </a:graphic>
      </p:graphicFrame>
      <p:sp>
        <p:nvSpPr>
          <p:cNvPr id="64" name="Text Box 42"/>
          <p:cNvSpPr txBox="1">
            <a:spLocks noChangeArrowheads="1"/>
          </p:cNvSpPr>
          <p:nvPr/>
        </p:nvSpPr>
        <p:spPr bwMode="auto">
          <a:xfrm>
            <a:off x="2422890" y="3666301"/>
            <a:ext cx="5806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600" dirty="0" smtClean="0">
                <a:solidFill>
                  <a:schemeClr val="tx1"/>
                </a:solidFill>
              </a:rPr>
              <a:t>h2</a:t>
            </a:r>
            <a:endParaRPr lang="en-US" altLang="en-US" sz="2600" dirty="0">
              <a:solidFill>
                <a:schemeClr val="tx1"/>
              </a:solidFill>
            </a:endParaRPr>
          </a:p>
        </p:txBody>
      </p:sp>
      <p:sp>
        <p:nvSpPr>
          <p:cNvPr id="65" name="Text Box 42"/>
          <p:cNvSpPr txBox="1">
            <a:spLocks noChangeArrowheads="1"/>
          </p:cNvSpPr>
          <p:nvPr/>
        </p:nvSpPr>
        <p:spPr bwMode="auto">
          <a:xfrm>
            <a:off x="1782530" y="3627664"/>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66" name="Text Box 42"/>
          <p:cNvSpPr txBox="1">
            <a:spLocks noChangeArrowheads="1"/>
          </p:cNvSpPr>
          <p:nvPr/>
        </p:nvSpPr>
        <p:spPr bwMode="auto">
          <a:xfrm>
            <a:off x="1405920" y="3627664"/>
            <a:ext cx="3978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b</a:t>
            </a:r>
          </a:p>
        </p:txBody>
      </p:sp>
      <p:sp>
        <p:nvSpPr>
          <p:cNvPr id="67" name="Line 39"/>
          <p:cNvSpPr>
            <a:spLocks noChangeShapeType="1"/>
          </p:cNvSpPr>
          <p:nvPr/>
        </p:nvSpPr>
        <p:spPr bwMode="auto">
          <a:xfrm flipV="1">
            <a:off x="1169260" y="4188631"/>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69" name="Text Box 42"/>
          <p:cNvSpPr txBox="1">
            <a:spLocks noChangeArrowheads="1"/>
          </p:cNvSpPr>
          <p:nvPr/>
        </p:nvSpPr>
        <p:spPr bwMode="auto">
          <a:xfrm>
            <a:off x="2886369" y="3649154"/>
            <a:ext cx="39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d</a:t>
            </a:r>
            <a:endParaRPr lang="en-US" altLang="en-US" sz="2800" dirty="0">
              <a:solidFill>
                <a:schemeClr val="tx1"/>
              </a:solidFill>
            </a:endParaRPr>
          </a:p>
        </p:txBody>
      </p:sp>
      <p:grpSp>
        <p:nvGrpSpPr>
          <p:cNvPr id="71" name="Group 70"/>
          <p:cNvGrpSpPr/>
          <p:nvPr/>
        </p:nvGrpSpPr>
        <p:grpSpPr>
          <a:xfrm>
            <a:off x="-95319" y="5109030"/>
            <a:ext cx="4873880" cy="964772"/>
            <a:chOff x="6512762" y="3616206"/>
            <a:chExt cx="4873880" cy="964772"/>
          </a:xfrm>
        </p:grpSpPr>
        <p:sp>
          <p:nvSpPr>
            <p:cNvPr id="72"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73"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4"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5"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6"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8"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0"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2"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84"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85" name="Rectangle 84"/>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Rectangle 85"/>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7" name="Text Box 42"/>
          <p:cNvSpPr txBox="1">
            <a:spLocks noChangeArrowheads="1"/>
          </p:cNvSpPr>
          <p:nvPr/>
        </p:nvSpPr>
        <p:spPr bwMode="auto">
          <a:xfrm>
            <a:off x="2513357" y="5359547"/>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88" name="Object 87"/>
          <p:cNvGraphicFramePr>
            <a:graphicFrameLocks noChangeAspect="1"/>
          </p:cNvGraphicFramePr>
          <p:nvPr>
            <p:extLst>
              <p:ext uri="{D42A27DB-BD31-4B8C-83A1-F6EECF244321}">
                <p14:modId xmlns:p14="http://schemas.microsoft.com/office/powerpoint/2010/main" val="3084571680"/>
              </p:ext>
            </p:extLst>
          </p:nvPr>
        </p:nvGraphicFramePr>
        <p:xfrm>
          <a:off x="625944" y="5374879"/>
          <a:ext cx="339260" cy="441039"/>
        </p:xfrm>
        <a:graphic>
          <a:graphicData uri="http://schemas.openxmlformats.org/presentationml/2006/ole">
            <mc:AlternateContent xmlns:mc="http://schemas.openxmlformats.org/markup-compatibility/2006">
              <mc:Choice xmlns:v="urn:schemas-microsoft-com:vml" Requires="v">
                <p:oleObj spid="_x0000_s23653" name="Equation" r:id="rId15" imgW="126720" imgH="164880" progId="Equation.3">
                  <p:embed/>
                </p:oleObj>
              </mc:Choice>
              <mc:Fallback>
                <p:oleObj name="Equation" r:id="rId15" imgW="126720" imgH="164880" progId="Equation.3">
                  <p:embed/>
                  <p:pic>
                    <p:nvPicPr>
                      <p:cNvPr id="0" name=""/>
                      <p:cNvPicPr/>
                      <p:nvPr/>
                    </p:nvPicPr>
                    <p:blipFill>
                      <a:blip r:embed="rId5"/>
                      <a:stretch>
                        <a:fillRect/>
                      </a:stretch>
                    </p:blipFill>
                    <p:spPr>
                      <a:xfrm>
                        <a:off x="625944" y="5374879"/>
                        <a:ext cx="339260" cy="441039"/>
                      </a:xfrm>
                      <a:prstGeom prst="rect">
                        <a:avLst/>
                      </a:prstGeom>
                    </p:spPr>
                  </p:pic>
                </p:oleObj>
              </mc:Fallback>
            </mc:AlternateContent>
          </a:graphicData>
        </a:graphic>
      </p:graphicFrame>
      <p:graphicFrame>
        <p:nvGraphicFramePr>
          <p:cNvPr id="89" name="Object 88"/>
          <p:cNvGraphicFramePr>
            <a:graphicFrameLocks noChangeAspect="1"/>
          </p:cNvGraphicFramePr>
          <p:nvPr>
            <p:extLst>
              <p:ext uri="{D42A27DB-BD31-4B8C-83A1-F6EECF244321}">
                <p14:modId xmlns:p14="http://schemas.microsoft.com/office/powerpoint/2010/main" val="1922227366"/>
              </p:ext>
            </p:extLst>
          </p:nvPr>
        </p:nvGraphicFramePr>
        <p:xfrm>
          <a:off x="3691543" y="5366193"/>
          <a:ext cx="339260" cy="441039"/>
        </p:xfrm>
        <a:graphic>
          <a:graphicData uri="http://schemas.openxmlformats.org/presentationml/2006/ole">
            <mc:AlternateContent xmlns:mc="http://schemas.openxmlformats.org/markup-compatibility/2006">
              <mc:Choice xmlns:v="urn:schemas-microsoft-com:vml" Requires="v">
                <p:oleObj spid="_x0000_s23654" name="Equation" r:id="rId16" imgW="126720" imgH="164880" progId="Equation.3">
                  <p:embed/>
                </p:oleObj>
              </mc:Choice>
              <mc:Fallback>
                <p:oleObj name="Equation" r:id="rId16" imgW="126720" imgH="164880" progId="Equation.3">
                  <p:embed/>
                  <p:pic>
                    <p:nvPicPr>
                      <p:cNvPr id="0" name=""/>
                      <p:cNvPicPr/>
                      <p:nvPr/>
                    </p:nvPicPr>
                    <p:blipFill>
                      <a:blip r:embed="rId9"/>
                      <a:stretch>
                        <a:fillRect/>
                      </a:stretch>
                    </p:blipFill>
                    <p:spPr>
                      <a:xfrm>
                        <a:off x="3691543" y="5366193"/>
                        <a:ext cx="339260" cy="441039"/>
                      </a:xfrm>
                      <a:prstGeom prst="rect">
                        <a:avLst/>
                      </a:prstGeom>
                    </p:spPr>
                  </p:pic>
                </p:oleObj>
              </mc:Fallback>
            </mc:AlternateContent>
          </a:graphicData>
        </a:graphic>
      </p:graphicFrame>
      <p:graphicFrame>
        <p:nvGraphicFramePr>
          <p:cNvPr id="90" name="Object 89"/>
          <p:cNvGraphicFramePr>
            <a:graphicFrameLocks noChangeAspect="1"/>
          </p:cNvGraphicFramePr>
          <p:nvPr>
            <p:extLst>
              <p:ext uri="{D42A27DB-BD31-4B8C-83A1-F6EECF244321}">
                <p14:modId xmlns:p14="http://schemas.microsoft.com/office/powerpoint/2010/main" val="3801096924"/>
              </p:ext>
            </p:extLst>
          </p:nvPr>
        </p:nvGraphicFramePr>
        <p:xfrm>
          <a:off x="3316190" y="5362001"/>
          <a:ext cx="339260" cy="441039"/>
        </p:xfrm>
        <a:graphic>
          <a:graphicData uri="http://schemas.openxmlformats.org/presentationml/2006/ole">
            <mc:AlternateContent xmlns:mc="http://schemas.openxmlformats.org/markup-compatibility/2006">
              <mc:Choice xmlns:v="urn:schemas-microsoft-com:vml" Requires="v">
                <p:oleObj spid="_x0000_s23655" name="Equation" r:id="rId17" imgW="126720" imgH="164880" progId="Equation.3">
                  <p:embed/>
                </p:oleObj>
              </mc:Choice>
              <mc:Fallback>
                <p:oleObj name="Equation" r:id="rId17" imgW="126720" imgH="164880" progId="Equation.3">
                  <p:embed/>
                  <p:pic>
                    <p:nvPicPr>
                      <p:cNvPr id="0" name=""/>
                      <p:cNvPicPr/>
                      <p:nvPr/>
                    </p:nvPicPr>
                    <p:blipFill>
                      <a:blip r:embed="rId7"/>
                      <a:stretch>
                        <a:fillRect/>
                      </a:stretch>
                    </p:blipFill>
                    <p:spPr>
                      <a:xfrm>
                        <a:off x="3316190" y="5362001"/>
                        <a:ext cx="339260" cy="441039"/>
                      </a:xfrm>
                      <a:prstGeom prst="rect">
                        <a:avLst/>
                      </a:prstGeom>
                    </p:spPr>
                  </p:pic>
                </p:oleObj>
              </mc:Fallback>
            </mc:AlternateContent>
          </a:graphicData>
        </a:graphic>
      </p:graphicFrame>
      <p:sp>
        <p:nvSpPr>
          <p:cNvPr id="91" name="Text Box 42"/>
          <p:cNvSpPr txBox="1">
            <a:spLocks noChangeArrowheads="1"/>
          </p:cNvSpPr>
          <p:nvPr/>
        </p:nvSpPr>
        <p:spPr bwMode="auto">
          <a:xfrm>
            <a:off x="2037709" y="5377309"/>
            <a:ext cx="5806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600" dirty="0" smtClean="0">
                <a:solidFill>
                  <a:schemeClr val="tx1"/>
                </a:solidFill>
              </a:rPr>
              <a:t>h2</a:t>
            </a:r>
            <a:endParaRPr lang="en-US" altLang="en-US" sz="2600" dirty="0">
              <a:solidFill>
                <a:schemeClr val="tx1"/>
              </a:solidFill>
            </a:endParaRPr>
          </a:p>
        </p:txBody>
      </p:sp>
      <p:sp>
        <p:nvSpPr>
          <p:cNvPr id="92" name="Text Box 42"/>
          <p:cNvSpPr txBox="1">
            <a:spLocks noChangeArrowheads="1"/>
          </p:cNvSpPr>
          <p:nvPr/>
        </p:nvSpPr>
        <p:spPr bwMode="auto">
          <a:xfrm>
            <a:off x="1782530" y="5325713"/>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93" name="Text Box 42"/>
          <p:cNvSpPr txBox="1">
            <a:spLocks noChangeArrowheads="1"/>
          </p:cNvSpPr>
          <p:nvPr/>
        </p:nvSpPr>
        <p:spPr bwMode="auto">
          <a:xfrm>
            <a:off x="1017895" y="5325713"/>
            <a:ext cx="375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g</a:t>
            </a:r>
            <a:endParaRPr lang="en-US" altLang="en-US" sz="2800" dirty="0">
              <a:solidFill>
                <a:schemeClr val="tx1"/>
              </a:solidFill>
            </a:endParaRPr>
          </a:p>
        </p:txBody>
      </p:sp>
      <p:sp>
        <p:nvSpPr>
          <p:cNvPr id="94" name="Line 39"/>
          <p:cNvSpPr>
            <a:spLocks noChangeShapeType="1"/>
          </p:cNvSpPr>
          <p:nvPr/>
        </p:nvSpPr>
        <p:spPr bwMode="auto">
          <a:xfrm flipV="1">
            <a:off x="1568504" y="5886680"/>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95" name="Text Box 42"/>
          <p:cNvSpPr txBox="1">
            <a:spLocks noChangeArrowheads="1"/>
          </p:cNvSpPr>
          <p:nvPr/>
        </p:nvSpPr>
        <p:spPr bwMode="auto">
          <a:xfrm>
            <a:off x="2900796" y="5347203"/>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f</a:t>
            </a:r>
            <a:endParaRPr lang="en-US" altLang="en-US" sz="2800" dirty="0">
              <a:solidFill>
                <a:schemeClr val="tx1"/>
              </a:solidFill>
            </a:endParaRPr>
          </a:p>
        </p:txBody>
      </p:sp>
      <p:sp>
        <p:nvSpPr>
          <p:cNvPr id="96" name="Text Box 42"/>
          <p:cNvSpPr txBox="1">
            <a:spLocks noChangeArrowheads="1"/>
          </p:cNvSpPr>
          <p:nvPr/>
        </p:nvSpPr>
        <p:spPr bwMode="auto">
          <a:xfrm>
            <a:off x="1316506" y="5367800"/>
            <a:ext cx="5277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600" dirty="0" smtClean="0">
                <a:solidFill>
                  <a:schemeClr val="tx1"/>
                </a:solidFill>
              </a:rPr>
              <a:t>h1</a:t>
            </a:r>
            <a:endParaRPr lang="en-US" altLang="en-US" sz="2600" dirty="0">
              <a:solidFill>
                <a:schemeClr val="tx1"/>
              </a:solidFill>
            </a:endParaRPr>
          </a:p>
        </p:txBody>
      </p:sp>
      <p:sp>
        <p:nvSpPr>
          <p:cNvPr id="97" name="Text Box 42"/>
          <p:cNvSpPr txBox="1">
            <a:spLocks noChangeArrowheads="1"/>
          </p:cNvSpPr>
          <p:nvPr/>
        </p:nvSpPr>
        <p:spPr bwMode="auto">
          <a:xfrm>
            <a:off x="927721" y="3666250"/>
            <a:ext cx="5277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600" dirty="0" smtClean="0">
                <a:solidFill>
                  <a:schemeClr val="tx1"/>
                </a:solidFill>
              </a:rPr>
              <a:t>h1</a:t>
            </a:r>
            <a:endParaRPr lang="en-US" altLang="en-US" sz="2600" dirty="0">
              <a:solidFill>
                <a:schemeClr val="tx1"/>
              </a:solidFill>
            </a:endParaRPr>
          </a:p>
        </p:txBody>
      </p:sp>
      <p:sp>
        <p:nvSpPr>
          <p:cNvPr id="98" name="Title 1"/>
          <p:cNvSpPr txBox="1">
            <a:spLocks/>
          </p:cNvSpPr>
          <p:nvPr/>
        </p:nvSpPr>
        <p:spPr>
          <a:xfrm>
            <a:off x="1439832" y="3045830"/>
            <a:ext cx="1516879" cy="58854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u="sng" dirty="0" smtClean="0">
                <a:solidFill>
                  <a:schemeClr val="tx1"/>
                </a:solidFill>
                <a:latin typeface="Narkisim" panose="020E0502050101010101" pitchFamily="34" charset="-79"/>
                <a:cs typeface="Narkisim" panose="020E0502050101010101" pitchFamily="34" charset="-79"/>
              </a:rPr>
              <a:t>מודל א'</a:t>
            </a:r>
            <a:endParaRPr lang="en-US" sz="3200" u="sng" dirty="0">
              <a:solidFill>
                <a:schemeClr val="tx1"/>
              </a:solidFill>
              <a:latin typeface="Narkisim" panose="020E0502050101010101" pitchFamily="34" charset="-79"/>
              <a:cs typeface="Narkisim" panose="020E0502050101010101" pitchFamily="34" charset="-79"/>
            </a:endParaRPr>
          </a:p>
        </p:txBody>
      </p:sp>
      <p:sp>
        <p:nvSpPr>
          <p:cNvPr id="99" name="Line 39"/>
          <p:cNvSpPr>
            <a:spLocks noChangeShapeType="1"/>
          </p:cNvSpPr>
          <p:nvPr/>
        </p:nvSpPr>
        <p:spPr bwMode="auto">
          <a:xfrm flipH="1">
            <a:off x="2226254" y="4661419"/>
            <a:ext cx="8659" cy="48425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00" name="Line 39"/>
          <p:cNvSpPr>
            <a:spLocks noChangeShapeType="1"/>
          </p:cNvSpPr>
          <p:nvPr/>
        </p:nvSpPr>
        <p:spPr bwMode="auto">
          <a:xfrm flipH="1">
            <a:off x="7254681" y="4659051"/>
            <a:ext cx="8659" cy="48425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nvGrpSpPr>
          <p:cNvPr id="101" name="Group 100"/>
          <p:cNvGrpSpPr/>
          <p:nvPr/>
        </p:nvGrpSpPr>
        <p:grpSpPr>
          <a:xfrm>
            <a:off x="4783440" y="5131074"/>
            <a:ext cx="4873880" cy="964772"/>
            <a:chOff x="6512762" y="3616206"/>
            <a:chExt cx="4873880" cy="964772"/>
          </a:xfrm>
        </p:grpSpPr>
        <p:sp>
          <p:nvSpPr>
            <p:cNvPr id="102" name="Rectangle 18"/>
            <p:cNvSpPr>
              <a:spLocks noChangeArrowheads="1"/>
            </p:cNvSpPr>
            <p:nvPr/>
          </p:nvSpPr>
          <p:spPr bwMode="auto">
            <a:xfrm>
              <a:off x="6838682" y="3844199"/>
              <a:ext cx="4191000" cy="5334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endParaRPr lang="en-US" altLang="en-US"/>
            </a:p>
          </p:txBody>
        </p:sp>
        <p:sp>
          <p:nvSpPr>
            <p:cNvPr id="103" name="Line 19"/>
            <p:cNvSpPr>
              <a:spLocks noChangeShapeType="1"/>
            </p:cNvSpPr>
            <p:nvPr/>
          </p:nvSpPr>
          <p:spPr bwMode="auto">
            <a:xfrm>
              <a:off x="7219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4" name="Line 20"/>
            <p:cNvSpPr>
              <a:spLocks noChangeShapeType="1"/>
            </p:cNvSpPr>
            <p:nvPr/>
          </p:nvSpPr>
          <p:spPr bwMode="auto">
            <a:xfrm>
              <a:off x="7600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5" name="Line 21"/>
            <p:cNvSpPr>
              <a:spLocks noChangeShapeType="1"/>
            </p:cNvSpPr>
            <p:nvPr/>
          </p:nvSpPr>
          <p:spPr bwMode="auto">
            <a:xfrm>
              <a:off x="7981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6" name="Line 22"/>
            <p:cNvSpPr>
              <a:spLocks noChangeShapeType="1"/>
            </p:cNvSpPr>
            <p:nvPr/>
          </p:nvSpPr>
          <p:spPr bwMode="auto">
            <a:xfrm>
              <a:off x="8362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7" name="Line 23"/>
            <p:cNvSpPr>
              <a:spLocks noChangeShapeType="1"/>
            </p:cNvSpPr>
            <p:nvPr/>
          </p:nvSpPr>
          <p:spPr bwMode="auto">
            <a:xfrm>
              <a:off x="8743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8" name="Line 24"/>
            <p:cNvSpPr>
              <a:spLocks noChangeShapeType="1"/>
            </p:cNvSpPr>
            <p:nvPr/>
          </p:nvSpPr>
          <p:spPr bwMode="auto">
            <a:xfrm>
              <a:off x="9124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9" name="Line 25"/>
            <p:cNvSpPr>
              <a:spLocks noChangeShapeType="1"/>
            </p:cNvSpPr>
            <p:nvPr/>
          </p:nvSpPr>
          <p:spPr bwMode="auto">
            <a:xfrm>
              <a:off x="9505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0" name="Line 26"/>
            <p:cNvSpPr>
              <a:spLocks noChangeShapeType="1"/>
            </p:cNvSpPr>
            <p:nvPr/>
          </p:nvSpPr>
          <p:spPr bwMode="auto">
            <a:xfrm>
              <a:off x="9886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1" name="Line 27"/>
            <p:cNvSpPr>
              <a:spLocks noChangeShapeType="1"/>
            </p:cNvSpPr>
            <p:nvPr/>
          </p:nvSpPr>
          <p:spPr bwMode="auto">
            <a:xfrm>
              <a:off x="10267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2" name="Line 28"/>
            <p:cNvSpPr>
              <a:spLocks noChangeShapeType="1"/>
            </p:cNvSpPr>
            <p:nvPr/>
          </p:nvSpPr>
          <p:spPr bwMode="auto">
            <a:xfrm>
              <a:off x="10648682" y="3844199"/>
              <a:ext cx="0" cy="533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3" name="Text Box 41"/>
            <p:cNvSpPr txBox="1">
              <a:spLocks noChangeArrowheads="1"/>
            </p:cNvSpPr>
            <p:nvPr/>
          </p:nvSpPr>
          <p:spPr bwMode="auto">
            <a:xfrm>
              <a:off x="6764354" y="3719238"/>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114" name="Text Box 41"/>
            <p:cNvSpPr txBox="1">
              <a:spLocks noChangeArrowheads="1"/>
            </p:cNvSpPr>
            <p:nvPr/>
          </p:nvSpPr>
          <p:spPr bwMode="auto">
            <a:xfrm>
              <a:off x="10586325" y="3719237"/>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he-IL" altLang="en-US" dirty="0" smtClean="0">
                  <a:solidFill>
                    <a:schemeClr val="tx1"/>
                  </a:solidFill>
                </a:rPr>
                <a:t>...</a:t>
              </a:r>
              <a:endParaRPr lang="en-US" altLang="en-US" dirty="0">
                <a:solidFill>
                  <a:schemeClr val="tx1"/>
                </a:solidFill>
              </a:endParaRPr>
            </a:p>
          </p:txBody>
        </p:sp>
        <p:sp>
          <p:nvSpPr>
            <p:cNvPr id="115" name="Rectangle 114"/>
            <p:cNvSpPr/>
            <p:nvPr/>
          </p:nvSpPr>
          <p:spPr>
            <a:xfrm>
              <a:off x="6512762" y="3616206"/>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6" name="Rectangle 115"/>
            <p:cNvSpPr/>
            <p:nvPr/>
          </p:nvSpPr>
          <p:spPr>
            <a:xfrm>
              <a:off x="11021576" y="3666578"/>
              <a:ext cx="3650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7" name="Text Box 42"/>
          <p:cNvSpPr txBox="1">
            <a:spLocks noChangeArrowheads="1"/>
          </p:cNvSpPr>
          <p:nvPr/>
        </p:nvSpPr>
        <p:spPr bwMode="auto">
          <a:xfrm>
            <a:off x="7035566" y="5350045"/>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c</a:t>
            </a:r>
            <a:endParaRPr lang="en-US" altLang="en-US" sz="2800" dirty="0">
              <a:solidFill>
                <a:schemeClr val="tx1"/>
              </a:solidFill>
            </a:endParaRPr>
          </a:p>
        </p:txBody>
      </p:sp>
      <p:graphicFrame>
        <p:nvGraphicFramePr>
          <p:cNvPr id="118" name="Object 117"/>
          <p:cNvGraphicFramePr>
            <a:graphicFrameLocks noChangeAspect="1"/>
          </p:cNvGraphicFramePr>
          <p:nvPr>
            <p:extLst>
              <p:ext uri="{D42A27DB-BD31-4B8C-83A1-F6EECF244321}">
                <p14:modId xmlns:p14="http://schemas.microsoft.com/office/powerpoint/2010/main" val="3317404"/>
              </p:ext>
            </p:extLst>
          </p:nvPr>
        </p:nvGraphicFramePr>
        <p:xfrm>
          <a:off x="5904149" y="5396612"/>
          <a:ext cx="339260" cy="441039"/>
        </p:xfrm>
        <a:graphic>
          <a:graphicData uri="http://schemas.openxmlformats.org/presentationml/2006/ole">
            <mc:AlternateContent xmlns:mc="http://schemas.openxmlformats.org/markup-compatibility/2006">
              <mc:Choice xmlns:v="urn:schemas-microsoft-com:vml" Requires="v">
                <p:oleObj spid="_x0000_s23656" name="Equation" r:id="rId18" imgW="126720" imgH="164880" progId="Equation.3">
                  <p:embed/>
                </p:oleObj>
              </mc:Choice>
              <mc:Fallback>
                <p:oleObj name="Equation" r:id="rId18" imgW="126720" imgH="164880" progId="Equation.3">
                  <p:embed/>
                  <p:pic>
                    <p:nvPicPr>
                      <p:cNvPr id="0" name=""/>
                      <p:cNvPicPr/>
                      <p:nvPr/>
                    </p:nvPicPr>
                    <p:blipFill>
                      <a:blip r:embed="rId5"/>
                      <a:stretch>
                        <a:fillRect/>
                      </a:stretch>
                    </p:blipFill>
                    <p:spPr>
                      <a:xfrm>
                        <a:off x="5904149" y="5396612"/>
                        <a:ext cx="339260" cy="441039"/>
                      </a:xfrm>
                      <a:prstGeom prst="rect">
                        <a:avLst/>
                      </a:prstGeom>
                    </p:spPr>
                  </p:pic>
                </p:oleObj>
              </mc:Fallback>
            </mc:AlternateContent>
          </a:graphicData>
        </a:graphic>
      </p:graphicFrame>
      <p:graphicFrame>
        <p:nvGraphicFramePr>
          <p:cNvPr id="119" name="Object 118"/>
          <p:cNvGraphicFramePr>
            <a:graphicFrameLocks noChangeAspect="1"/>
          </p:cNvGraphicFramePr>
          <p:nvPr>
            <p:extLst>
              <p:ext uri="{D42A27DB-BD31-4B8C-83A1-F6EECF244321}">
                <p14:modId xmlns:p14="http://schemas.microsoft.com/office/powerpoint/2010/main" val="3435538841"/>
              </p:ext>
            </p:extLst>
          </p:nvPr>
        </p:nvGraphicFramePr>
        <p:xfrm>
          <a:off x="5528796" y="5392420"/>
          <a:ext cx="339260" cy="441039"/>
        </p:xfrm>
        <a:graphic>
          <a:graphicData uri="http://schemas.openxmlformats.org/presentationml/2006/ole">
            <mc:AlternateContent xmlns:mc="http://schemas.openxmlformats.org/markup-compatibility/2006">
              <mc:Choice xmlns:v="urn:schemas-microsoft-com:vml" Requires="v">
                <p:oleObj spid="_x0000_s23657" name="Equation" r:id="rId19" imgW="126720" imgH="164880" progId="Equation.3">
                  <p:embed/>
                </p:oleObj>
              </mc:Choice>
              <mc:Fallback>
                <p:oleObj name="Equation" r:id="rId19" imgW="126720" imgH="164880" progId="Equation.3">
                  <p:embed/>
                  <p:pic>
                    <p:nvPicPr>
                      <p:cNvPr id="0" name=""/>
                      <p:cNvPicPr/>
                      <p:nvPr/>
                    </p:nvPicPr>
                    <p:blipFill>
                      <a:blip r:embed="rId7"/>
                      <a:stretch>
                        <a:fillRect/>
                      </a:stretch>
                    </p:blipFill>
                    <p:spPr>
                      <a:xfrm>
                        <a:off x="5528796" y="5392420"/>
                        <a:ext cx="339260" cy="441039"/>
                      </a:xfrm>
                      <a:prstGeom prst="rect">
                        <a:avLst/>
                      </a:prstGeom>
                    </p:spPr>
                  </p:pic>
                </p:oleObj>
              </mc:Fallback>
            </mc:AlternateContent>
          </a:graphicData>
        </a:graphic>
      </p:graphicFrame>
      <p:graphicFrame>
        <p:nvGraphicFramePr>
          <p:cNvPr id="120" name="Object 119"/>
          <p:cNvGraphicFramePr>
            <a:graphicFrameLocks noChangeAspect="1"/>
          </p:cNvGraphicFramePr>
          <p:nvPr>
            <p:extLst>
              <p:ext uri="{D42A27DB-BD31-4B8C-83A1-F6EECF244321}">
                <p14:modId xmlns:p14="http://schemas.microsoft.com/office/powerpoint/2010/main" val="2868770745"/>
              </p:ext>
            </p:extLst>
          </p:nvPr>
        </p:nvGraphicFramePr>
        <p:xfrm>
          <a:off x="8570302" y="5388237"/>
          <a:ext cx="339260" cy="441039"/>
        </p:xfrm>
        <a:graphic>
          <a:graphicData uri="http://schemas.openxmlformats.org/presentationml/2006/ole">
            <mc:AlternateContent xmlns:mc="http://schemas.openxmlformats.org/markup-compatibility/2006">
              <mc:Choice xmlns:v="urn:schemas-microsoft-com:vml" Requires="v">
                <p:oleObj spid="_x0000_s23658" name="Equation" r:id="rId20" imgW="126720" imgH="164880" progId="Equation.3">
                  <p:embed/>
                </p:oleObj>
              </mc:Choice>
              <mc:Fallback>
                <p:oleObj name="Equation" r:id="rId20" imgW="126720" imgH="164880" progId="Equation.3">
                  <p:embed/>
                  <p:pic>
                    <p:nvPicPr>
                      <p:cNvPr id="0" name=""/>
                      <p:cNvPicPr/>
                      <p:nvPr/>
                    </p:nvPicPr>
                    <p:blipFill>
                      <a:blip r:embed="rId9"/>
                      <a:stretch>
                        <a:fillRect/>
                      </a:stretch>
                    </p:blipFill>
                    <p:spPr>
                      <a:xfrm>
                        <a:off x="8570302" y="5388237"/>
                        <a:ext cx="339260" cy="441039"/>
                      </a:xfrm>
                      <a:prstGeom prst="rect">
                        <a:avLst/>
                      </a:prstGeom>
                    </p:spPr>
                  </p:pic>
                </p:oleObj>
              </mc:Fallback>
            </mc:AlternateContent>
          </a:graphicData>
        </a:graphic>
      </p:graphicFrame>
      <p:graphicFrame>
        <p:nvGraphicFramePr>
          <p:cNvPr id="121" name="Object 120"/>
          <p:cNvGraphicFramePr>
            <a:graphicFrameLocks noChangeAspect="1"/>
          </p:cNvGraphicFramePr>
          <p:nvPr>
            <p:extLst>
              <p:ext uri="{D42A27DB-BD31-4B8C-83A1-F6EECF244321}">
                <p14:modId xmlns:p14="http://schemas.microsoft.com/office/powerpoint/2010/main" val="3419617264"/>
              </p:ext>
            </p:extLst>
          </p:nvPr>
        </p:nvGraphicFramePr>
        <p:xfrm>
          <a:off x="8194949" y="5384045"/>
          <a:ext cx="339260" cy="441039"/>
        </p:xfrm>
        <a:graphic>
          <a:graphicData uri="http://schemas.openxmlformats.org/presentationml/2006/ole">
            <mc:AlternateContent xmlns:mc="http://schemas.openxmlformats.org/markup-compatibility/2006">
              <mc:Choice xmlns:v="urn:schemas-microsoft-com:vml" Requires="v">
                <p:oleObj spid="_x0000_s23659" name="Equation" r:id="rId21" imgW="126720" imgH="164880" progId="Equation.3">
                  <p:embed/>
                </p:oleObj>
              </mc:Choice>
              <mc:Fallback>
                <p:oleObj name="Equation" r:id="rId21" imgW="126720" imgH="164880" progId="Equation.3">
                  <p:embed/>
                  <p:pic>
                    <p:nvPicPr>
                      <p:cNvPr id="0" name=""/>
                      <p:cNvPicPr/>
                      <p:nvPr/>
                    </p:nvPicPr>
                    <p:blipFill>
                      <a:blip r:embed="rId7"/>
                      <a:stretch>
                        <a:fillRect/>
                      </a:stretch>
                    </p:blipFill>
                    <p:spPr>
                      <a:xfrm>
                        <a:off x="8194949" y="5384045"/>
                        <a:ext cx="339260" cy="441039"/>
                      </a:xfrm>
                      <a:prstGeom prst="rect">
                        <a:avLst/>
                      </a:prstGeom>
                    </p:spPr>
                  </p:pic>
                </p:oleObj>
              </mc:Fallback>
            </mc:AlternateContent>
          </a:graphicData>
        </a:graphic>
      </p:graphicFrame>
      <p:graphicFrame>
        <p:nvGraphicFramePr>
          <p:cNvPr id="122" name="Object 121"/>
          <p:cNvGraphicFramePr>
            <a:graphicFrameLocks noChangeAspect="1"/>
          </p:cNvGraphicFramePr>
          <p:nvPr>
            <p:extLst>
              <p:ext uri="{D42A27DB-BD31-4B8C-83A1-F6EECF244321}">
                <p14:modId xmlns:p14="http://schemas.microsoft.com/office/powerpoint/2010/main" val="4282463328"/>
              </p:ext>
            </p:extLst>
          </p:nvPr>
        </p:nvGraphicFramePr>
        <p:xfrm>
          <a:off x="7807989" y="5394197"/>
          <a:ext cx="339260" cy="441039"/>
        </p:xfrm>
        <a:graphic>
          <a:graphicData uri="http://schemas.openxmlformats.org/presentationml/2006/ole">
            <mc:AlternateContent xmlns:mc="http://schemas.openxmlformats.org/markup-compatibility/2006">
              <mc:Choice xmlns:v="urn:schemas-microsoft-com:vml" Requires="v">
                <p:oleObj spid="_x0000_s23660" name="Equation" r:id="rId22" imgW="126720" imgH="164880" progId="Equation.3">
                  <p:embed/>
                </p:oleObj>
              </mc:Choice>
              <mc:Fallback>
                <p:oleObj name="Equation" r:id="rId22" imgW="126720" imgH="164880" progId="Equation.3">
                  <p:embed/>
                  <p:pic>
                    <p:nvPicPr>
                      <p:cNvPr id="0" name=""/>
                      <p:cNvPicPr/>
                      <p:nvPr/>
                    </p:nvPicPr>
                    <p:blipFill>
                      <a:blip r:embed="rId5"/>
                      <a:stretch>
                        <a:fillRect/>
                      </a:stretch>
                    </p:blipFill>
                    <p:spPr>
                      <a:xfrm>
                        <a:off x="7807989" y="5394197"/>
                        <a:ext cx="339260" cy="441039"/>
                      </a:xfrm>
                      <a:prstGeom prst="rect">
                        <a:avLst/>
                      </a:prstGeom>
                    </p:spPr>
                  </p:pic>
                </p:oleObj>
              </mc:Fallback>
            </mc:AlternateContent>
          </a:graphicData>
        </a:graphic>
      </p:graphicFrame>
      <p:sp>
        <p:nvSpPr>
          <p:cNvPr id="123" name="Text Box 42"/>
          <p:cNvSpPr txBox="1">
            <a:spLocks noChangeArrowheads="1"/>
          </p:cNvSpPr>
          <p:nvPr/>
        </p:nvSpPr>
        <p:spPr bwMode="auto">
          <a:xfrm>
            <a:off x="7421128" y="5360636"/>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f</a:t>
            </a:r>
            <a:endParaRPr lang="en-US" altLang="en-US" sz="2800" dirty="0">
              <a:solidFill>
                <a:schemeClr val="tx1"/>
              </a:solidFill>
            </a:endParaRPr>
          </a:p>
        </p:txBody>
      </p:sp>
      <p:sp>
        <p:nvSpPr>
          <p:cNvPr id="124" name="Text Box 42"/>
          <p:cNvSpPr txBox="1">
            <a:spLocks noChangeArrowheads="1"/>
          </p:cNvSpPr>
          <p:nvPr/>
        </p:nvSpPr>
        <p:spPr bwMode="auto">
          <a:xfrm>
            <a:off x="6661289" y="5347757"/>
            <a:ext cx="369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a:solidFill>
                  <a:schemeClr val="tx1"/>
                </a:solidFill>
              </a:rPr>
              <a:t>a</a:t>
            </a:r>
          </a:p>
        </p:txBody>
      </p:sp>
      <p:sp>
        <p:nvSpPr>
          <p:cNvPr id="125" name="Text Box 42"/>
          <p:cNvSpPr txBox="1">
            <a:spLocks noChangeArrowheads="1"/>
          </p:cNvSpPr>
          <p:nvPr/>
        </p:nvSpPr>
        <p:spPr bwMode="auto">
          <a:xfrm>
            <a:off x="6295900" y="5347757"/>
            <a:ext cx="375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lgn="ctr"/>
            <a:r>
              <a:rPr lang="en-US" altLang="en-US" sz="2800" dirty="0" smtClean="0">
                <a:solidFill>
                  <a:schemeClr val="tx1"/>
                </a:solidFill>
              </a:rPr>
              <a:t>g</a:t>
            </a:r>
            <a:endParaRPr lang="en-US" altLang="en-US" sz="2800" dirty="0">
              <a:solidFill>
                <a:schemeClr val="tx1"/>
              </a:solidFill>
            </a:endParaRPr>
          </a:p>
        </p:txBody>
      </p:sp>
      <p:sp>
        <p:nvSpPr>
          <p:cNvPr id="126" name="Line 39"/>
          <p:cNvSpPr>
            <a:spLocks noChangeShapeType="1"/>
          </p:cNvSpPr>
          <p:nvPr/>
        </p:nvSpPr>
        <p:spPr bwMode="auto">
          <a:xfrm flipV="1">
            <a:off x="6820759" y="5908724"/>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27" name="Line 39"/>
          <p:cNvSpPr>
            <a:spLocks noChangeShapeType="1"/>
          </p:cNvSpPr>
          <p:nvPr/>
        </p:nvSpPr>
        <p:spPr bwMode="auto">
          <a:xfrm flipV="1">
            <a:off x="7218466" y="5909051"/>
            <a:ext cx="0" cy="39802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wrap="square" anchor="ctr">
            <a:spAutoFit/>
          </a:bodyPr>
          <a:lstStyle/>
          <a:p>
            <a:endParaRPr lang="en-US" dirty="0"/>
          </a:p>
        </p:txBody>
      </p:sp>
      <mc:AlternateContent xmlns:mc="http://schemas.openxmlformats.org/markup-compatibility/2006" xmlns:a14="http://schemas.microsoft.com/office/drawing/2010/main">
        <mc:Choice Requires="a14">
          <p:sp>
            <p:nvSpPr>
              <p:cNvPr id="128" name="Title 1"/>
              <p:cNvSpPr txBox="1">
                <a:spLocks/>
              </p:cNvSpPr>
              <p:nvPr/>
            </p:nvSpPr>
            <p:spPr>
              <a:xfrm>
                <a:off x="8534209" y="4429195"/>
                <a:ext cx="3511122" cy="802601"/>
              </a:xfrm>
              <a:prstGeom prst="rect">
                <a:avLst/>
              </a:prstGeom>
              <a:ln w="57150">
                <a:solidFill>
                  <a:schemeClr val="accent2"/>
                </a:solidFill>
              </a:ln>
            </p:spPr>
            <p:txBody>
              <a:bodyPr vert="horz" lIns="91440" tIns="45720" rIns="91440" bIns="45720" rtlCol="0" anchor="t">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rtl="1"/>
                <a:r>
                  <a:rPr lang="he-IL" sz="3200" dirty="0" smtClean="0">
                    <a:solidFill>
                      <a:schemeClr val="tx1"/>
                    </a:solidFill>
                    <a:latin typeface="Narkisim" panose="020E0502050101010101" pitchFamily="34" charset="-79"/>
                    <a:cs typeface="Narkisim" panose="020E0502050101010101" pitchFamily="34" charset="-79"/>
                  </a:rPr>
                  <a:t>ביצוע הפעולה:</a:t>
                </a:r>
                <a:r>
                  <a:rPr lang="en-US" sz="3200" dirty="0" smtClean="0">
                    <a:solidFill>
                      <a:schemeClr val="tx1"/>
                    </a:solidFill>
                    <a:latin typeface="Narkisim" panose="020E0502050101010101" pitchFamily="34" charset="-79"/>
                    <a:cs typeface="Narkisim" panose="020E0502050101010101" pitchFamily="34" charset="-79"/>
                  </a:rPr>
                  <a:t/>
                </a:r>
                <a:br>
                  <a:rPr lang="en-US" sz="3200" dirty="0" smtClean="0">
                    <a:solidFill>
                      <a:schemeClr val="tx1"/>
                    </a:solidFill>
                    <a:latin typeface="Narkisim" panose="020E0502050101010101" pitchFamily="34" charset="-79"/>
                    <a:cs typeface="Narkisim" panose="020E0502050101010101" pitchFamily="34" charset="-79"/>
                  </a:rPr>
                </a:br>
                <a14:m>
                  <m:oMathPara xmlns:m="http://schemas.openxmlformats.org/officeDocument/2006/math">
                    <m:oMathParaPr>
                      <m:jc m:val="centerGroup"/>
                    </m:oMathParaPr>
                    <m:oMath xmlns:m="http://schemas.openxmlformats.org/officeDocument/2006/math">
                      <m:r>
                        <a:rPr lang="en-US" sz="3200" b="0" i="1" dirty="0" smtClean="0">
                          <a:solidFill>
                            <a:schemeClr val="tx1"/>
                          </a:solidFill>
                          <a:latin typeface="Cambria Math" panose="02040503050406030204" pitchFamily="18" charset="0"/>
                          <a:cs typeface="Narkisim" panose="020E0502050101010101" pitchFamily="34" charset="-79"/>
                        </a:rPr>
                        <m:t>𝑏</m:t>
                      </m:r>
                      <m:r>
                        <a:rPr lang="en-US" sz="3200" b="0" i="1" dirty="0" smtClean="0">
                          <a:solidFill>
                            <a:schemeClr val="tx1"/>
                          </a:solidFill>
                          <a:latin typeface="Cambria Math" panose="02040503050406030204" pitchFamily="18" charset="0"/>
                          <a:cs typeface="Narkisim" panose="020E0502050101010101" pitchFamily="34" charset="-79"/>
                        </a:rPr>
                        <m:t>→</m:t>
                      </m:r>
                      <m:r>
                        <a:rPr lang="en-US" sz="3200" b="0" i="1" dirty="0" smtClean="0">
                          <a:solidFill>
                            <a:schemeClr val="tx1"/>
                          </a:solidFill>
                          <a:latin typeface="Cambria Math" panose="02040503050406030204" pitchFamily="18" charset="0"/>
                          <a:cs typeface="Narkisim" panose="020E0502050101010101" pitchFamily="34" charset="-79"/>
                        </a:rPr>
                        <m:t>𝑔</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𝑅</m:t>
                      </m:r>
                      <m:r>
                        <a:rPr lang="he-IL" sz="3200" i="1" dirty="0">
                          <a:solidFill>
                            <a:schemeClr val="tx1"/>
                          </a:solidFill>
                          <a:latin typeface="Cambria Math" panose="02040503050406030204" pitchFamily="18" charset="0"/>
                          <a:cs typeface="Narkisim" panose="020E0502050101010101" pitchFamily="34" charset="-79"/>
                        </a:rPr>
                        <m:t> </m:t>
                      </m:r>
                      <m:r>
                        <a:rPr lang="en-US" sz="3200" i="1" dirty="0">
                          <a:solidFill>
                            <a:schemeClr val="tx1"/>
                          </a:solidFill>
                          <a:latin typeface="Cambria Math" panose="02040503050406030204" pitchFamily="18" charset="0"/>
                          <a:cs typeface="Narkisim" panose="020E0502050101010101" pitchFamily="34" charset="-79"/>
                        </a:rPr>
                        <m:t> &amp; </m:t>
                      </m:r>
                      <m:r>
                        <a:rPr lang="he-IL" sz="3200" i="1" dirty="0">
                          <a:solidFill>
                            <a:schemeClr val="tx1"/>
                          </a:solidFill>
                          <a:latin typeface="Cambria Math" panose="02040503050406030204" pitchFamily="18" charset="0"/>
                          <a:cs typeface="Narkisim" panose="020E0502050101010101" pitchFamily="34" charset="-79"/>
                        </a:rPr>
                        <m:t> </m:t>
                      </m:r>
                      <m:r>
                        <a:rPr lang="en-US" sz="3200" b="0" i="1" dirty="0" smtClean="0">
                          <a:solidFill>
                            <a:schemeClr val="tx1"/>
                          </a:solidFill>
                          <a:latin typeface="Cambria Math" panose="02040503050406030204" pitchFamily="18" charset="0"/>
                          <a:cs typeface="Narkisim" panose="020E0502050101010101" pitchFamily="34" charset="-79"/>
                        </a:rPr>
                        <m:t>𝑑</m:t>
                      </m:r>
                      <m:r>
                        <a:rPr lang="en-US" sz="3200" i="1" dirty="0" err="1">
                          <a:solidFill>
                            <a:schemeClr val="tx1"/>
                          </a:solidFill>
                          <a:latin typeface="Cambria Math" panose="02040503050406030204" pitchFamily="18" charset="0"/>
                          <a:cs typeface="Narkisim" panose="020E0502050101010101" pitchFamily="34" charset="-79"/>
                        </a:rPr>
                        <m:t>→</m:t>
                      </m:r>
                      <m:r>
                        <a:rPr lang="en-US" sz="3200" b="0" i="1" dirty="0" smtClean="0">
                          <a:solidFill>
                            <a:schemeClr val="tx1"/>
                          </a:solidFill>
                          <a:latin typeface="Cambria Math" panose="02040503050406030204" pitchFamily="18" charset="0"/>
                          <a:cs typeface="Narkisim" panose="020E0502050101010101" pitchFamily="34" charset="-79"/>
                        </a:rPr>
                        <m:t>𝑓</m:t>
                      </m:r>
                      <m:r>
                        <a:rPr lang="en-US" sz="3200" i="1" dirty="0">
                          <a:solidFill>
                            <a:schemeClr val="tx1"/>
                          </a:solidFill>
                          <a:latin typeface="Cambria Math" panose="02040503050406030204" pitchFamily="18" charset="0"/>
                          <a:cs typeface="Narkisim" panose="020E0502050101010101" pitchFamily="34" charset="-79"/>
                        </a:rPr>
                        <m:t>,</m:t>
                      </m:r>
                      <m:r>
                        <a:rPr lang="en-US" sz="3200" i="1" dirty="0">
                          <a:solidFill>
                            <a:schemeClr val="tx1"/>
                          </a:solidFill>
                          <a:latin typeface="Cambria Math" panose="02040503050406030204" pitchFamily="18" charset="0"/>
                          <a:cs typeface="Narkisim" panose="020E0502050101010101" pitchFamily="34" charset="-79"/>
                        </a:rPr>
                        <m:t>𝐿</m:t>
                      </m:r>
                    </m:oMath>
                  </m:oMathPara>
                </a14:m>
                <a:endParaRPr lang="he-IL" sz="3200" i="1" dirty="0">
                  <a:solidFill>
                    <a:schemeClr val="tx1"/>
                  </a:solidFill>
                  <a:latin typeface="Cambria Math" panose="02040503050406030204" pitchFamily="18" charset="0"/>
                  <a:cs typeface="Narkisim" panose="020E0502050101010101" pitchFamily="34" charset="-79"/>
                </a:endParaRPr>
              </a:p>
              <a:p>
                <a:pPr algn="r" rtl="1"/>
                <a:endParaRPr lang="en-US" sz="3200" dirty="0">
                  <a:solidFill>
                    <a:schemeClr val="tx1"/>
                  </a:solidFill>
                  <a:latin typeface="Narkisim" panose="020E0502050101010101" pitchFamily="34" charset="-79"/>
                  <a:cs typeface="Narkisim" panose="020E0502050101010101" pitchFamily="34" charset="-79"/>
                </a:endParaRPr>
              </a:p>
            </p:txBody>
          </p:sp>
        </mc:Choice>
        <mc:Fallback xmlns="">
          <p:sp>
            <p:nvSpPr>
              <p:cNvPr id="128" name="Title 1"/>
              <p:cNvSpPr txBox="1">
                <a:spLocks noRot="1" noChangeAspect="1" noMove="1" noResize="1" noEditPoints="1" noAdjustHandles="1" noChangeArrowheads="1" noChangeShapeType="1" noTextEdit="1"/>
              </p:cNvSpPr>
              <p:nvPr/>
            </p:nvSpPr>
            <p:spPr>
              <a:xfrm>
                <a:off x="8534209" y="4429195"/>
                <a:ext cx="3511122" cy="802601"/>
              </a:xfrm>
              <a:prstGeom prst="rect">
                <a:avLst/>
              </a:prstGeom>
              <a:blipFill rotWithShape="0">
                <a:blip r:embed="rId23"/>
                <a:stretch>
                  <a:fillRect t="-15714" r="-3077" b="-7857"/>
                </a:stretch>
              </a:blipFill>
              <a:ln w="57150">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327155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fade">
                                      <p:cBhvr>
                                        <p:cTn id="45" dur="500"/>
                                        <p:tgtEl>
                                          <p:spTgt spid="12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fade">
                                      <p:cBhvr>
                                        <p:cTn id="53" dur="500"/>
                                        <p:tgtEl>
                                          <p:spTgt spid="117"/>
                                        </p:tgtEl>
                                      </p:cBhvr>
                                    </p:animEffect>
                                  </p:childTnLst>
                                </p:cTn>
                              </p:par>
                              <p:par>
                                <p:cTn id="54" presetID="10" presetClass="entr" presetSubtype="0" fill="hold" nodeType="with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fade">
                                      <p:cBhvr>
                                        <p:cTn id="56" dur="500"/>
                                        <p:tgtEl>
                                          <p:spTgt spid="118"/>
                                        </p:tgtEl>
                                      </p:cBhvr>
                                    </p:animEffect>
                                  </p:childTnLst>
                                </p:cTn>
                              </p:par>
                              <p:par>
                                <p:cTn id="57" presetID="10" presetClass="entr" presetSubtype="0" fill="hold" nodeType="withEffect">
                                  <p:stCondLst>
                                    <p:cond delay="0"/>
                                  </p:stCondLst>
                                  <p:childTnLst>
                                    <p:set>
                                      <p:cBhvr>
                                        <p:cTn id="58" dur="1" fill="hold">
                                          <p:stCondLst>
                                            <p:cond delay="0"/>
                                          </p:stCondLst>
                                        </p:cTn>
                                        <p:tgtEl>
                                          <p:spTgt spid="119"/>
                                        </p:tgtEl>
                                        <p:attrNameLst>
                                          <p:attrName>style.visibility</p:attrName>
                                        </p:attrNameLst>
                                      </p:cBhvr>
                                      <p:to>
                                        <p:strVal val="visible"/>
                                      </p:to>
                                    </p:set>
                                    <p:animEffect transition="in" filter="fade">
                                      <p:cBhvr>
                                        <p:cTn id="59" dur="500"/>
                                        <p:tgtEl>
                                          <p:spTgt spid="119"/>
                                        </p:tgtEl>
                                      </p:cBhvr>
                                    </p:animEffect>
                                  </p:childTnLst>
                                </p:cTn>
                              </p:par>
                              <p:par>
                                <p:cTn id="60" presetID="10" presetClass="entr" presetSubtype="0" fill="hold" nodeType="withEffect">
                                  <p:stCondLst>
                                    <p:cond delay="0"/>
                                  </p:stCondLst>
                                  <p:childTnLst>
                                    <p:set>
                                      <p:cBhvr>
                                        <p:cTn id="61" dur="1" fill="hold">
                                          <p:stCondLst>
                                            <p:cond delay="0"/>
                                          </p:stCondLst>
                                        </p:cTn>
                                        <p:tgtEl>
                                          <p:spTgt spid="120"/>
                                        </p:tgtEl>
                                        <p:attrNameLst>
                                          <p:attrName>style.visibility</p:attrName>
                                        </p:attrNameLst>
                                      </p:cBhvr>
                                      <p:to>
                                        <p:strVal val="visible"/>
                                      </p:to>
                                    </p:set>
                                    <p:animEffect transition="in" filter="fade">
                                      <p:cBhvr>
                                        <p:cTn id="62" dur="500"/>
                                        <p:tgtEl>
                                          <p:spTgt spid="120"/>
                                        </p:tgtEl>
                                      </p:cBhvr>
                                    </p:animEffect>
                                  </p:childTnLst>
                                </p:cTn>
                              </p:par>
                              <p:par>
                                <p:cTn id="63" presetID="10" presetClass="entr" presetSubtype="0" fill="hold"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fade">
                                      <p:cBhvr>
                                        <p:cTn id="65" dur="500"/>
                                        <p:tgtEl>
                                          <p:spTgt spid="121"/>
                                        </p:tgtEl>
                                      </p:cBhvr>
                                    </p:animEffect>
                                  </p:childTnLst>
                                </p:cTn>
                              </p:par>
                              <p:par>
                                <p:cTn id="66" presetID="10"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fade">
                                      <p:cBhvr>
                                        <p:cTn id="71" dur="500"/>
                                        <p:tgtEl>
                                          <p:spTgt spid="1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fade">
                                      <p:cBhvr>
                                        <p:cTn id="74" dur="500"/>
                                        <p:tgtEl>
                                          <p:spTgt spid="12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animEffect transition="in" filter="fade">
                                      <p:cBhvr>
                                        <p:cTn id="77" dur="500"/>
                                        <p:tgtEl>
                                          <p:spTgt spid="12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6"/>
                                        </p:tgtEl>
                                        <p:attrNameLst>
                                          <p:attrName>style.visibility</p:attrName>
                                        </p:attrNameLst>
                                      </p:cBhvr>
                                      <p:to>
                                        <p:strVal val="visible"/>
                                      </p:to>
                                    </p:set>
                                    <p:animEffect transition="in" filter="fade">
                                      <p:cBhvr>
                                        <p:cTn id="80" dur="500"/>
                                        <p:tgtEl>
                                          <p:spTgt spid="12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fade">
                                      <p:cBhvr>
                                        <p:cTn id="83" dur="500"/>
                                        <p:tgtEl>
                                          <p:spTgt spid="12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fade">
                                      <p:cBhvr>
                                        <p:cTn id="94" dur="500"/>
                                        <p:tgtEl>
                                          <p:spTgt spid="87"/>
                                        </p:tgtEl>
                                      </p:cBhvr>
                                    </p:animEffect>
                                  </p:childTnLst>
                                </p:cTn>
                              </p:par>
                              <p:par>
                                <p:cTn id="95" presetID="10" presetClass="entr" presetSubtype="0" fill="hold" nodeType="with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fade">
                                      <p:cBhvr>
                                        <p:cTn id="97" dur="500"/>
                                        <p:tgtEl>
                                          <p:spTgt spid="88"/>
                                        </p:tgtEl>
                                      </p:cBhvr>
                                    </p:animEffect>
                                  </p:childTnLst>
                                </p:cTn>
                              </p:par>
                              <p:par>
                                <p:cTn id="98" presetID="10" presetClass="entr" presetSubtype="0" fill="hold" nodeType="with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fade">
                                      <p:cBhvr>
                                        <p:cTn id="100" dur="500"/>
                                        <p:tgtEl>
                                          <p:spTgt spid="89"/>
                                        </p:tgtEl>
                                      </p:cBhvr>
                                    </p:animEffect>
                                  </p:childTnLst>
                                </p:cTn>
                              </p:par>
                              <p:par>
                                <p:cTn id="101" presetID="10" presetClass="entr" presetSubtype="0" fill="hold" nodeType="with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fade">
                                      <p:cBhvr>
                                        <p:cTn id="103" dur="500"/>
                                        <p:tgtEl>
                                          <p:spTgt spid="9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500"/>
                                        <p:tgtEl>
                                          <p:spTgt spid="9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fade">
                                      <p:cBhvr>
                                        <p:cTn id="109" dur="500"/>
                                        <p:tgtEl>
                                          <p:spTgt spid="9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fade">
                                      <p:cBhvr>
                                        <p:cTn id="112" dur="500"/>
                                        <p:tgtEl>
                                          <p:spTgt spid="9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5"/>
                                        </p:tgtEl>
                                        <p:attrNameLst>
                                          <p:attrName>style.visibility</p:attrName>
                                        </p:attrNameLst>
                                      </p:cBhvr>
                                      <p:to>
                                        <p:strVal val="visible"/>
                                      </p:to>
                                    </p:set>
                                    <p:animEffect transition="in" filter="fade">
                                      <p:cBhvr>
                                        <p:cTn id="118" dur="500"/>
                                        <p:tgtEl>
                                          <p:spTgt spid="9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animEffect transition="in" filter="fade">
                                      <p:cBhvr>
                                        <p:cTn id="121" dur="500"/>
                                        <p:tgtEl>
                                          <p:spTgt spid="9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9"/>
                                        </p:tgtEl>
                                        <p:attrNameLst>
                                          <p:attrName>style.visibility</p:attrName>
                                        </p:attrNameLst>
                                      </p:cBhvr>
                                      <p:to>
                                        <p:strVal val="visible"/>
                                      </p:to>
                                    </p:set>
                                    <p:animEffect transition="in" filter="fade">
                                      <p:cBhvr>
                                        <p:cTn id="12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4" grpId="0"/>
      <p:bldP spid="65" grpId="0"/>
      <p:bldP spid="66" grpId="0"/>
      <p:bldP spid="67" grpId="0" animBg="1"/>
      <p:bldP spid="69" grpId="0"/>
      <p:bldP spid="87" grpId="0"/>
      <p:bldP spid="91" grpId="0"/>
      <p:bldP spid="92" grpId="0"/>
      <p:bldP spid="93" grpId="0"/>
      <p:bldP spid="94" grpId="0" animBg="1"/>
      <p:bldP spid="95" grpId="0"/>
      <p:bldP spid="96" grpId="0"/>
      <p:bldP spid="97" grpId="0"/>
      <p:bldP spid="98" grpId="0"/>
      <p:bldP spid="99" grpId="0" animBg="1"/>
      <p:bldP spid="100" grpId="0" animBg="1"/>
      <p:bldP spid="117" grpId="0"/>
      <p:bldP spid="123" grpId="0"/>
      <p:bldP spid="124" grpId="0"/>
      <p:bldP spid="125" grpId="0"/>
      <p:bldP spid="126" grpId="0" animBg="1"/>
      <p:bldP spid="127" grpId="0" animBg="1"/>
      <p:bldP spid="128"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16276</TotalTime>
  <Words>822</Words>
  <Application>Microsoft Office PowerPoint</Application>
  <PresentationFormat>Widescreen</PresentationFormat>
  <Paragraphs>143</Paragraphs>
  <Slides>11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Calibri Light</vt:lpstr>
      <vt:lpstr>Cambria Math</vt:lpstr>
      <vt:lpstr>Comic Sans MS</vt:lpstr>
      <vt:lpstr>Narkisim</vt:lpstr>
      <vt:lpstr>Times New Roman</vt:lpstr>
      <vt:lpstr>Retrospect</vt:lpstr>
      <vt:lpstr>Equation</vt:lpstr>
      <vt:lpstr>Computation Models   </vt:lpstr>
      <vt:lpstr> Practice session 9  Turing Machine Equivalents</vt:lpstr>
      <vt:lpstr>שקילות מכונת טיורינג</vt:lpstr>
      <vt:lpstr>שקילות מכונת טיורינג - דוגמא</vt:lpstr>
      <vt:lpstr>תרגיל 1</vt:lpstr>
      <vt:lpstr>תרגיל 1 - המשך</vt:lpstr>
      <vt:lpstr>תרגיל 2</vt:lpstr>
      <vt:lpstr>תרגיל 2 – המשך</vt:lpstr>
      <vt:lpstr>תרגיל 2 – המשך (דוגמא)</vt:lpstr>
      <vt:lpstr>תרגיל 2 – המשך (דוגמא)</vt:lpstr>
      <vt:lpstr>נכון \ לא נכון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session 1 Blind Search</dc:title>
  <dc:creator>dor atzmon</dc:creator>
  <cp:lastModifiedBy>Dor Atzmon</cp:lastModifiedBy>
  <cp:revision>735</cp:revision>
  <dcterms:created xsi:type="dcterms:W3CDTF">2015-10-15T14:05:25Z</dcterms:created>
  <dcterms:modified xsi:type="dcterms:W3CDTF">2018-05-14T18:06:51Z</dcterms:modified>
</cp:coreProperties>
</file>