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72" r:id="rId14"/>
    <p:sldId id="283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1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8" autoAdjust="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F5E79-943B-4723-A78E-3F2D4A25DC2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A1729-0620-492E-AB1C-B916C627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5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4239E-284F-4C6A-8210-06FE97FAEE90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7003F-EC37-4AC5-80A0-537CA4293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003F-EC37-4AC5-80A0-537CA42934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9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המסלול</a:t>
            </a:r>
            <a:r>
              <a:rPr lang="he-IL" baseline="0" dirty="0" smtClean="0"/>
              <a:t> גם לא עובר </a:t>
            </a:r>
            <a:r>
              <a:rPr lang="he-IL" baseline="0" dirty="0" err="1" smtClean="0"/>
              <a:t>בקודקוד</a:t>
            </a:r>
            <a:r>
              <a:rPr lang="he-IL" baseline="0" dirty="0" smtClean="0"/>
              <a:t> פעמיים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003F-EC37-4AC5-80A0-537CA429349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4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003F-EC37-4AC5-80A0-537CA429349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3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א.</a:t>
                </a:r>
                <a:r>
                  <a:rPr lang="he-IL" baseline="0" dirty="0" smtClean="0"/>
                  <a:t> לא נכון, מכיוון שיכול להיות ש-</a:t>
                </a:r>
                <a:r>
                  <a:rPr lang="en-US" baseline="0" dirty="0" smtClean="0"/>
                  <a:t>c</a:t>
                </a:r>
                <a:r>
                  <a:rPr lang="he-IL" baseline="0" dirty="0" smtClean="0"/>
                  <a:t> שייך ל-</a:t>
                </a:r>
                <a:r>
                  <a:rPr lang="en-US" baseline="0" dirty="0" err="1" smtClean="0"/>
                  <a:t>npc</a:t>
                </a:r>
                <a:r>
                  <a:rPr lang="he-IL" baseline="0" dirty="0" smtClean="0"/>
                  <a:t> אך </a:t>
                </a:r>
                <a:r>
                  <a:rPr lang="en-US" baseline="0" dirty="0" smtClean="0"/>
                  <a:t>a</a:t>
                </a:r>
                <a:r>
                  <a:rPr lang="he-IL" baseline="0" dirty="0" smtClean="0"/>
                  <a:t> שייך ל-</a:t>
                </a:r>
                <a:r>
                  <a:rPr lang="en-US" baseline="0" dirty="0" smtClean="0"/>
                  <a:t>p</a:t>
                </a:r>
                <a:endParaRPr lang="he-IL" baseline="0" dirty="0" smtClean="0"/>
              </a:p>
              <a:p>
                <a:pPr algn="r" rtl="1"/>
                <a:r>
                  <a:rPr lang="he-IL" baseline="0" dirty="0" smtClean="0"/>
                  <a:t>ב. נכון, מכיוון שאם </a:t>
                </a:r>
                <a:r>
                  <a:rPr lang="en-US" baseline="0" dirty="0" smtClean="0"/>
                  <a:t>c</a:t>
                </a:r>
                <a:r>
                  <a:rPr lang="he-IL" baseline="0" dirty="0" smtClean="0"/>
                  <a:t> שייך ל-</a:t>
                </a:r>
                <a:r>
                  <a:rPr lang="en-US" baseline="0" dirty="0" smtClean="0"/>
                  <a:t>p</a:t>
                </a:r>
                <a:r>
                  <a:rPr lang="he-IL" baseline="0" dirty="0" smtClean="0"/>
                  <a:t> ואנו יודעים כי קיימת רדוקציה פולינומיאלית מ-</a:t>
                </a:r>
                <a:r>
                  <a:rPr lang="en-US" baseline="0" dirty="0" smtClean="0"/>
                  <a:t>a</a:t>
                </a:r>
                <a:r>
                  <a:rPr lang="he-IL" baseline="0" dirty="0" smtClean="0"/>
                  <a:t> ל-</a:t>
                </a:r>
                <a:r>
                  <a:rPr lang="en-US" baseline="0" dirty="0" smtClean="0"/>
                  <a:t>c</a:t>
                </a:r>
                <a:r>
                  <a:rPr lang="he-IL" baseline="0" dirty="0" smtClean="0"/>
                  <a:t> אז גם את </a:t>
                </a:r>
                <a:r>
                  <a:rPr lang="en-US" baseline="0" dirty="0" smtClean="0"/>
                  <a:t>a</a:t>
                </a:r>
                <a:r>
                  <a:rPr lang="he-IL" baseline="0" dirty="0" smtClean="0"/>
                  <a:t> ניתן לפתור בזמן פולינומיאלי</a:t>
                </a:r>
                <a:endParaRPr lang="he-IL" dirty="0" smtClean="0"/>
              </a:p>
              <a:p>
                <a:pPr algn="r" rtl="1"/>
                <a:r>
                  <a:rPr lang="he-IL" dirty="0" smtClean="0"/>
                  <a:t>ג. נכון, מכיוון</a:t>
                </a:r>
                <a:r>
                  <a:rPr lang="he-IL" baseline="0" dirty="0" smtClean="0"/>
                  <a:t> שקיימת רדוקציה פולינומיאלית מ-</a:t>
                </a:r>
                <a:r>
                  <a:rPr lang="en-US" baseline="0" dirty="0" smtClean="0"/>
                  <a:t>a</a:t>
                </a:r>
                <a:r>
                  <a:rPr lang="he-IL" baseline="0" dirty="0" smtClean="0"/>
                  <a:t> ל-</a:t>
                </a:r>
                <a:r>
                  <a:rPr lang="en-US" baseline="0" dirty="0" smtClean="0"/>
                  <a:t>b</a:t>
                </a:r>
                <a:r>
                  <a:rPr lang="he-IL" baseline="0" dirty="0" smtClean="0"/>
                  <a:t> ומ-</a:t>
                </a:r>
                <a:r>
                  <a:rPr lang="en-US" baseline="0" dirty="0" smtClean="0"/>
                  <a:t>b</a:t>
                </a:r>
                <a:r>
                  <a:rPr lang="he-IL" baseline="0" dirty="0" smtClean="0"/>
                  <a:t> ל-</a:t>
                </a:r>
                <a:r>
                  <a:rPr lang="en-US" baseline="0" dirty="0" smtClean="0"/>
                  <a:t>c</a:t>
                </a:r>
                <a:endParaRPr lang="he-IL" baseline="0" dirty="0" smtClean="0"/>
              </a:p>
              <a:p>
                <a:pPr algn="r" rtl="1"/>
                <a:r>
                  <a:rPr lang="he-IL" baseline="0" dirty="0" smtClean="0"/>
                  <a:t>ד. לא נכון, מכיוון שאין אנו יודעים שמכל בעיה ב-</a:t>
                </a:r>
                <a:r>
                  <a:rPr lang="en-US" baseline="0" dirty="0" smtClean="0"/>
                  <a:t>np</a:t>
                </a:r>
                <a:r>
                  <a:rPr lang="he-IL" baseline="0" dirty="0" smtClean="0"/>
                  <a:t> ניתן לבצע רדוקציה פולינומיאלית ל-</a:t>
                </a:r>
                <a:r>
                  <a:rPr lang="en-US" baseline="0" dirty="0" smtClean="0"/>
                  <a:t>c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א.</a:t>
                </a:r>
                <a:r>
                  <a:rPr lang="he-IL" baseline="0" dirty="0" smtClean="0"/>
                  <a:t> נכון, מכיוון שכל בעיה ב-</a:t>
                </a:r>
                <a:r>
                  <a:rPr lang="en-US" baseline="0" dirty="0" smtClean="0"/>
                  <a:t>np</a:t>
                </a:r>
                <a:r>
                  <a:rPr lang="he-IL" baseline="0" dirty="0" smtClean="0"/>
                  <a:t> ניתנת לרדוקציה פולינומיאלית ל-</a:t>
                </a:r>
                <a:r>
                  <a:rPr lang="en-US" baseline="0" dirty="0" err="1" smtClean="0"/>
                  <a:t>vc</a:t>
                </a:r>
                <a:r>
                  <a:rPr lang="he-IL" baseline="0" dirty="0" smtClean="0"/>
                  <a:t> וכן כעת ניתן לפתור את </a:t>
                </a:r>
                <a:r>
                  <a:rPr lang="en-US" baseline="0" dirty="0" err="1" smtClean="0"/>
                  <a:t>vc</a:t>
                </a:r>
                <a:r>
                  <a:rPr lang="he-IL" baseline="0" dirty="0" smtClean="0"/>
                  <a:t> בזמן פולינומיאלי</a:t>
                </a:r>
              </a:p>
              <a:p>
                <a:pPr algn="r" rtl="1"/>
                <a:r>
                  <a:rPr lang="he-IL" baseline="0" dirty="0" smtClean="0"/>
                  <a:t>ב. לא נכון, מכיוון שהרדורציה הפולינומיאלית יכולה להיות גדולה מ-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𝑛^4</a:t>
                </a:r>
                <a:endParaRPr lang="he-IL" dirty="0" smtClean="0"/>
              </a:p>
              <a:p>
                <a:pPr algn="r" rtl="1"/>
                <a:r>
                  <a:rPr lang="he-IL" dirty="0" smtClean="0"/>
                  <a:t>ג. לא נכון, למשל את</a:t>
                </a:r>
                <a:r>
                  <a:rPr lang="he-IL" baseline="0" dirty="0" smtClean="0"/>
                  <a:t> </a:t>
                </a:r>
                <a:r>
                  <a:rPr lang="en-US" baseline="0" dirty="0" err="1" smtClean="0"/>
                  <a:t>vc</a:t>
                </a:r>
                <a:r>
                  <a:rPr lang="he-IL" baseline="0" dirty="0" smtClean="0"/>
                  <a:t> ניתן לפתור בזמן שאינו לינארי, אלא פולינומיאלי</a:t>
                </a:r>
              </a:p>
              <a:p>
                <a:pPr algn="r" rtl="1"/>
                <a:r>
                  <a:rPr lang="he-IL" baseline="0" dirty="0" smtClean="0"/>
                  <a:t>ד. נכון, כל בעיה ב-</a:t>
                </a:r>
                <a:r>
                  <a:rPr lang="en-US" baseline="0" dirty="0" smtClean="0"/>
                  <a:t>np</a:t>
                </a:r>
                <a:r>
                  <a:rPr lang="he-IL" baseline="0" dirty="0" smtClean="0"/>
                  <a:t> ניתנת לפתרון בזמן פולינומיאלי, בדומה ל-א'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003F-EC37-4AC5-80A0-537CA429349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686112" y="1867436"/>
            <a:ext cx="8204864" cy="442819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שפות חסרות הקשר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108360" y="3361388"/>
            <a:ext cx="3425780" cy="2871990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1811" y="3683360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רגולריות</a:t>
            </a:r>
            <a:endParaRPr lang="en-US" sz="28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477772" y="1981212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</a:t>
            </a:r>
            <a:r>
              <a:rPr lang="he-IL" sz="2800" u="sng" dirty="0"/>
              <a:t>חסרות הקשר</a:t>
            </a:r>
            <a:endParaRPr lang="en-US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88209" y="4435149"/>
                <a:ext cx="818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209" y="4435149"/>
                <a:ext cx="81894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40330" y="4235858"/>
                <a:ext cx="16566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30" y="4235858"/>
                <a:ext cx="165660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07216" y="5492001"/>
                <a:ext cx="10155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16" y="5492001"/>
                <a:ext cx="101553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54697" y="4977235"/>
                <a:ext cx="11046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697" y="4977235"/>
                <a:ext cx="110466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48858" y="2506844"/>
                <a:ext cx="23734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58" y="2506844"/>
                <a:ext cx="237340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88039" y="2504432"/>
                <a:ext cx="29109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039" y="2504432"/>
                <a:ext cx="291092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75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דקדוק חסר הקשר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1803" y="2133864"/>
                <a:ext cx="43459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03" y="2133864"/>
                <a:ext cx="434593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769822" y="1732983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נתונה השפה הבאה: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כתבו דקדוק חסר הקשר המגדיר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את השפה?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78280" y="4198320"/>
                <a:ext cx="4505809" cy="707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𝑎𝑏𝑏</m:t>
                      </m:r>
                    </m:oMath>
                  </m:oMathPara>
                </a14:m>
                <a:r>
                  <a:rPr lang="en-US" sz="40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40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80" y="4198320"/>
                <a:ext cx="4505809" cy="7079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דקדוק </a:t>
            </a:r>
            <a:r>
              <a:rPr lang="he-IL" smtClean="0"/>
              <a:t>חסר הקשר - תרגיל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1803" y="2133864"/>
                <a:ext cx="5369483" cy="594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03" y="2133864"/>
                <a:ext cx="5369483" cy="5942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20671" y="4410360"/>
                <a:ext cx="450580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𝑎𝑆𝑐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𝑎𝑇𝑐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𝑎𝑇𝑏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671" y="4410360"/>
                <a:ext cx="4505809" cy="13234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769822" y="1732983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נתונה השפה הבאה: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כתבו דקדוק חסר הקשר המגדיר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את השפה?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117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אוטומט מחסנית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1803" y="2133864"/>
                <a:ext cx="43459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03" y="2133864"/>
                <a:ext cx="434593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769822" y="1732983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נתונה השפה הבאה: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smtClean="0">
                <a:latin typeface="Narkisim" panose="020E0502050101010101" pitchFamily="34" charset="-79"/>
                <a:cs typeface="Narkisim" panose="020E0502050101010101" pitchFamily="34" charset="-79"/>
              </a:rPr>
              <a:t>בנו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אוטומט מחסנית לשפה הבאה?</a:t>
            </a:r>
          </a:p>
          <a:p>
            <a:pPr algn="r" rtl="1"/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" y="3778364"/>
            <a:ext cx="9345978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9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אוטומט </a:t>
            </a:r>
            <a:r>
              <a:rPr lang="he-IL" dirty="0" smtClean="0"/>
              <a:t>מחסנית</a:t>
            </a:r>
            <a:r>
              <a:rPr lang="he-IL" dirty="0"/>
              <a:t> </a:t>
            </a:r>
            <a:r>
              <a:rPr lang="he-IL" dirty="0" smtClean="0"/>
              <a:t>– תשובה נוספת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1803" y="2133864"/>
                <a:ext cx="43459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03" y="2133864"/>
                <a:ext cx="434593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769822" y="1732983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נתונה השפה הבאה: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smtClean="0">
                <a:latin typeface="Narkisim" panose="020E0502050101010101" pitchFamily="34" charset="-79"/>
                <a:cs typeface="Narkisim" panose="020E0502050101010101" pitchFamily="34" charset="-79"/>
              </a:rPr>
              <a:t>בנו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אוטומט מחסנית לשפה הבאה?</a:t>
            </a:r>
          </a:p>
          <a:p>
            <a:pPr algn="r" rtl="1"/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621" y="3769413"/>
            <a:ext cx="6846401" cy="21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מחסנית</a:t>
            </a:r>
            <a:r>
              <a:rPr lang="he-IL" dirty="0"/>
              <a:t> - תרגיל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1803" y="2133864"/>
                <a:ext cx="5369483" cy="594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03" y="2133864"/>
                <a:ext cx="5369483" cy="5942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769822" y="1732983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נתונה השפה הבאה:</a:t>
            </a:r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בנו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אוטומט מחסנית לשפה הבאה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?</a:t>
            </a:r>
          </a:p>
          <a:p>
            <a:pPr algn="r" rtl="1"/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4148251"/>
            <a:ext cx="9345978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מכונת טיורינג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6173" y="2756078"/>
            <a:ext cx="6607882" cy="3500920"/>
            <a:chOff x="1686112" y="1867436"/>
            <a:chExt cx="8204864" cy="4428199"/>
          </a:xfrm>
        </p:grpSpPr>
        <p:sp>
          <p:nvSpPr>
            <p:cNvPr id="13" name="Oval 12"/>
            <p:cNvSpPr/>
            <p:nvPr/>
          </p:nvSpPr>
          <p:spPr>
            <a:xfrm>
              <a:off x="1686112" y="1867436"/>
              <a:ext cx="8204864" cy="4428199"/>
            </a:xfrm>
            <a:prstGeom prst="ellipse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4108360" y="3361388"/>
              <a:ext cx="3425780" cy="2871990"/>
            </a:xfrm>
            <a:prstGeom prst="ellipse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11811" y="3683360"/>
              <a:ext cx="2392877" cy="583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2400" u="sng" dirty="0" smtClean="0"/>
                <a:t>שפות רגולריות</a:t>
              </a:r>
              <a:endParaRPr lang="en-US" sz="2400" u="sn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77772" y="1981212"/>
              <a:ext cx="3135300" cy="583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2400" u="sng" dirty="0" smtClean="0"/>
                <a:t>שפות </a:t>
              </a:r>
              <a:r>
                <a:rPr lang="he-IL" sz="2400" u="sng" dirty="0"/>
                <a:t>חסרות הקשר</a:t>
              </a:r>
              <a:endParaRPr lang="en-US" sz="2400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88209" y="4435149"/>
                  <a:ext cx="8189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209" y="4435149"/>
                  <a:ext cx="818942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340330" y="4235858"/>
                  <a:ext cx="1532061" cy="5060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𝑏𝑎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330" y="4235858"/>
                  <a:ext cx="1532061" cy="5060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07216" y="5492002"/>
                  <a:ext cx="962246" cy="5060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216" y="5492002"/>
                  <a:ext cx="962246" cy="5060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054697" y="4977235"/>
                  <a:ext cx="1044489" cy="5060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4697" y="4977235"/>
                  <a:ext cx="1044489" cy="50608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837403" y="2470823"/>
                  <a:ext cx="2643907" cy="5060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403" y="2470823"/>
                  <a:ext cx="2643907" cy="50608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/>
          <p:cNvSpPr/>
          <p:nvPr/>
        </p:nvSpPr>
        <p:spPr>
          <a:xfrm>
            <a:off x="3670702" y="1919165"/>
            <a:ext cx="4350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u="sng" dirty="0" smtClean="0"/>
              <a:t>שפות </a:t>
            </a:r>
            <a:r>
              <a:rPr lang="he-IL" sz="2400" u="sng" dirty="0"/>
              <a:t>ה</a:t>
            </a:r>
            <a:r>
              <a:rPr lang="he-IL" sz="2400" u="sng" dirty="0" smtClean="0"/>
              <a:t>מתקבלות ע"י מכונת טיורינג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75285" y="3261592"/>
                <a:ext cx="17468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285" y="3261592"/>
                <a:ext cx="174688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97117" y="2318644"/>
                <a:ext cx="20136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117" y="2318644"/>
                <a:ext cx="2013693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98620" y="2300552"/>
                <a:ext cx="21236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620" y="2300552"/>
                <a:ext cx="2123658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914275" y="1792776"/>
            <a:ext cx="9633522" cy="4448053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5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2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מכונת טיורינג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itle 1"/>
              <p:cNvSpPr txBox="1">
                <a:spLocks/>
              </p:cNvSpPr>
              <p:nvPr/>
            </p:nvSpPr>
            <p:spPr>
              <a:xfrm>
                <a:off x="837127" y="1918943"/>
                <a:ext cx="10773101" cy="75986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בנו מכונת טיורינג המקבלת את השפה הבאה:   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={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27" y="1918943"/>
                <a:ext cx="10773101" cy="759863"/>
              </a:xfrm>
              <a:prstGeom prst="rect">
                <a:avLst/>
              </a:prstGeom>
              <a:blipFill rotWithShape="0">
                <a:blip r:embed="rId2"/>
                <a:stretch>
                  <a:fillRect t="-16935" r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47820"/>
            <a:ext cx="9532620" cy="39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2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מכונת </a:t>
            </a:r>
            <a:r>
              <a:rPr lang="he-IL" dirty="0" smtClean="0"/>
              <a:t>טיורינג</a:t>
            </a:r>
            <a:r>
              <a:rPr lang="he-IL" dirty="0"/>
              <a:t> </a:t>
            </a:r>
            <a:r>
              <a:rPr lang="he-IL" dirty="0" smtClean="0"/>
              <a:t>- תרגיל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itle 1"/>
              <p:cNvSpPr txBox="1">
                <a:spLocks/>
              </p:cNvSpPr>
              <p:nvPr/>
            </p:nvSpPr>
            <p:spPr>
              <a:xfrm>
                <a:off x="837127" y="1918943"/>
                <a:ext cx="10773101" cy="75986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בנו מכונת טיורינג המקבלת את השפה הבאה:   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={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27" y="1918943"/>
                <a:ext cx="10773101" cy="759863"/>
              </a:xfrm>
              <a:prstGeom prst="rect">
                <a:avLst/>
              </a:prstGeom>
              <a:blipFill rotWithShape="0">
                <a:blip r:embed="rId2"/>
                <a:stretch>
                  <a:fillRect t="-16129" r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05" y="2399134"/>
            <a:ext cx="7774375" cy="394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הוכחת </a:t>
            </a:r>
            <a:r>
              <a:rPr lang="en-US" dirty="0" smtClean="0"/>
              <a:t>NPC</a:t>
            </a:r>
            <a:r>
              <a:rPr lang="he-IL" dirty="0" smtClean="0"/>
              <a:t> - תרגיל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itle 1"/>
              <p:cNvSpPr txBox="1">
                <a:spLocks/>
              </p:cNvSpPr>
              <p:nvPr/>
            </p:nvSpPr>
            <p:spPr>
              <a:xfrm>
                <a:off x="837127" y="1918943"/>
                <a:ext cx="10773101" cy="434469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בעית הסוכן הנוסע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𝑇𝑟𝑎𝑣𝑒𝑙𝑖𝑛𝑔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𝑆𝑎𝑙𝑒𝑠𝑚𝑎𝑛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𝑃𝑟𝑜𝑏𝑙𝑒𝑚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(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𝑇𝑆𝑃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היא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</a:p>
              <a:p>
                <a:pPr algn="r" rtl="1"/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</a:t>
                </a:r>
              </a:p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1.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</a:t>
                </a:r>
                <a:r>
                  <a:rPr lang="he-IL" sz="32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ממושקל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ומכוון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𝑉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𝐸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 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2.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קודקוד התחלה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𝑉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3.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מספר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</a:p>
              <a:p>
                <a:pPr algn="r" rtl="1"/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קיים מסלול שיוצא מקודקוד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ההתחלה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עובר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בכל הקודקודים השייכים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𝑉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פעם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אחת בלבד וחוזר לקודקוד ההתחלה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במסלול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שמשקלו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הוא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?</a:t>
                </a:r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ידוע ש-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𝑇𝑆𝑃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27" y="1918943"/>
                <a:ext cx="10773101" cy="4344697"/>
              </a:xfrm>
              <a:prstGeom prst="rect">
                <a:avLst/>
              </a:prstGeom>
              <a:blipFill>
                <a:blip r:embed="rId2"/>
                <a:stretch>
                  <a:fillRect l="-1414" t="-3787" r="-1414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6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ביטוי רגולרי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563880" y="1998134"/>
                <a:ext cx="12527280" cy="3549226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29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{המחרוזת </a:t>
                </a:r>
                <a14:m>
                  <m:oMath xmlns:m="http://schemas.openxmlformats.org/officeDocument/2006/math">
                    <m:r>
                      <a:rPr lang="he-IL" sz="29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9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𝒂𝒂𝒂</m:t>
                    </m:r>
                  </m:oMath>
                </a14:m>
                <a:r>
                  <a:rPr lang="he-IL" sz="29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מופיעה ב-</a:t>
                </a:r>
                <a14:m>
                  <m:oMath xmlns:m="http://schemas.openxmlformats.org/officeDocument/2006/math">
                    <m:r>
                      <a:rPr lang="en-US" sz="29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𝒘</m:t>
                    </m:r>
                  </m:oMath>
                </a14:m>
                <a:r>
                  <a:rPr lang="he-IL" sz="29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פעם אחת, לא מופיע ב-</a:t>
                </a:r>
                <a14:m>
                  <m:oMath xmlns:m="http://schemas.openxmlformats.org/officeDocument/2006/math">
                    <m:r>
                      <a:rPr lang="en-US" sz="29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𝒘</m:t>
                    </m:r>
                  </m:oMath>
                </a14:m>
                <a:r>
                  <a:rPr lang="he-IL" sz="29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𝒂𝒂</m:t>
                    </m:r>
                  </m:oMath>
                </a14:m>
                <a:r>
                  <a:rPr lang="he-IL" sz="29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מלבד אלו שב-</a:t>
                </a:r>
                <a14:m>
                  <m:oMath xmlns:m="http://schemas.openxmlformats.org/officeDocument/2006/math">
                    <m:r>
                      <a:rPr lang="en-US" sz="29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𝑳</m:t>
                    </m:r>
                  </m:oMath>
                </a14:m>
                <a:r>
                  <a:rPr lang="en-US" sz="29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={</a:t>
                </a:r>
                <a14:m>
                  <m:oMath xmlns:m="http://schemas.openxmlformats.org/officeDocument/2006/math">
                    <m:r>
                      <a:rPr lang="en-US" sz="29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𝒘</m:t>
                    </m:r>
                  </m:oMath>
                </a14:m>
                <a:r>
                  <a:rPr lang="en-US" sz="29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| </a:t>
                </a:r>
                <a14:m>
                  <m:oMath xmlns:m="http://schemas.openxmlformats.org/officeDocument/2006/math">
                    <m:r>
                      <a:rPr lang="en-US" sz="29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𝒂𝒂𝒂</m:t>
                    </m:r>
                  </m:oMath>
                </a14:m>
                <a:r>
                  <a:rPr lang="en-US" sz="29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9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9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𝚺</m:t>
                      </m:r>
                      <m:r>
                        <a:rPr lang="en-US" sz="29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9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𝐚</m:t>
                          </m:r>
                          <m:r>
                            <a:rPr lang="en-US" sz="29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29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𝐛</m:t>
                          </m:r>
                        </m:e>
                      </m:d>
                    </m:oMath>
                  </m:oMathPara>
                </a14:m>
                <a:endParaRPr lang="en-US" sz="29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כתוב ביטוי רגולרי ל-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3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4000" b="1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𝒂𝒃</m:t>
                            </m:r>
                            <m:r>
                              <a:rPr lang="en-US" sz="4000" b="1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+</m:t>
                            </m:r>
                            <m:r>
                              <a:rPr lang="en-US" sz="4000" b="1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40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𝒂𝒂𝒂</m:t>
                    </m:r>
                    <m:sSup>
                      <m:sSupPr>
                        <m:ctrlP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4000" b="1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𝒃𝒂</m:t>
                            </m:r>
                            <m:r>
                              <a:rPr lang="en-US" sz="4000" b="1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+</m:t>
                            </m:r>
                            <m:r>
                              <a:rPr lang="en-US" sz="4000" b="1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</m:oMath>
                </a14:m>
                <a:endParaRPr lang="he-IL" sz="40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563880" y="1998134"/>
                <a:ext cx="12527280" cy="3549226"/>
              </a:xfrm>
              <a:blipFill rotWithShape="0">
                <a:blip r:embed="rId2"/>
                <a:stretch>
                  <a:fillRect t="-2749" r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4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הוכחת </a:t>
            </a:r>
            <a:r>
              <a:rPr lang="en-US" dirty="0"/>
              <a:t>NPC</a:t>
            </a:r>
            <a:r>
              <a:rPr lang="he-IL" dirty="0"/>
              <a:t> - תרגיל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itle 1"/>
              <p:cNvSpPr txBox="1">
                <a:spLocks/>
              </p:cNvSpPr>
              <p:nvPr/>
            </p:nvSpPr>
            <p:spPr>
              <a:xfrm>
                <a:off x="837127" y="1918943"/>
                <a:ext cx="10773101" cy="434469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א. בעיית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הסוכן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הבררן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𝑃𝑆𝑃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היא: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</a:t>
                </a:r>
              </a:p>
              <a:p>
                <a:pPr algn="r" rtl="1"/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 גרף </a:t>
                </a:r>
                <a:r>
                  <a:rPr lang="he-IL" sz="32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ממושקל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ומכוון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𝑉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𝐸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 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en-US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2. סט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קודקודים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⊆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𝑉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en-US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3. קודקוד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התחלה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𝑉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en-US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4. מספר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קיים מסלול שיוצא מקודקוד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ההתחלה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עובר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בכל הקודקודים השייכים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ל-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פעם אחת בלבד וחוזר לקודקוד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ההתחלה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במסלול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שמשקלו הוא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?</a:t>
                </a:r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ש-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𝑃𝑆𝑃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27" y="1918943"/>
                <a:ext cx="10773101" cy="4344697"/>
              </a:xfrm>
              <a:prstGeom prst="rect">
                <a:avLst/>
              </a:prstGeom>
              <a:blipFill>
                <a:blip r:embed="rId2"/>
                <a:stretch>
                  <a:fillRect l="-1018" t="-2945" r="-1414" b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6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הוכחת </a:t>
            </a:r>
            <a:r>
              <a:rPr lang="en-US" dirty="0"/>
              <a:t>NPC</a:t>
            </a:r>
            <a:r>
              <a:rPr lang="he-IL" dirty="0"/>
              <a:t> - תרגיל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437606" y="1783000"/>
                <a:ext cx="11374065" cy="398279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27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27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𝑃𝑆𝑃</m:t>
                    </m:r>
                    <m:r>
                      <a:rPr lang="en-US" sz="27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27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פתרון ל-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𝑃𝑆𝑃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נעבור על המסלול, נבדו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כי עובר על כל </a:t>
                </a:r>
                <a:r>
                  <a:rPr lang="he-IL" sz="27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קודקוד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פעם אחת בדיוק, נסכום את המשקלים ונשווה ל-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ונבדוק כי יוצא וחוזר ל-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במקרה הגרוע נעבור על כל זוג </a:t>
                </a:r>
                <a:r>
                  <a:rPr lang="he-IL" sz="27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קודקודים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ולכן פולינומיאלי.</a:t>
                </a:r>
                <a:endParaRPr lang="he-IL" sz="27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7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</a:t>
                </a:r>
                <a:r>
                  <a:rPr lang="he-IL" sz="27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𝑃𝑆𝑃</m:t>
                    </m:r>
                    <m:r>
                      <a:rPr lang="en-US" sz="27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27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7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7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he-IL" sz="27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בחירת בעיה: נבצע רדוקציה מהבעיה </a:t>
                </a:r>
                <a14:m>
                  <m:oMath xmlns:m="http://schemas.openxmlformats.org/officeDocument/2006/math">
                    <m:r>
                      <a:rPr lang="en-US" sz="27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𝑇𝑆𝑃</m:t>
                    </m:r>
                  </m:oMath>
                </a14:m>
                <a:endParaRPr lang="he-IL" sz="27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טרנספורמציה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𝑇𝑆𝑃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7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7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7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  <m:r>
                      <a:rPr lang="en-US" sz="27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ניצור 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𝑃𝑇𝑃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7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7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  <m:r>
                      <a:rPr lang="en-US" sz="27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7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  <m:r>
                      <a:rPr lang="en-US" sz="27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7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  <m:r>
                      <a:rPr lang="en-US" sz="27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  <m:r>
                      <a:rPr lang="en-US" sz="27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כך ש:</a:t>
                </a:r>
                <a:b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𝐺</m:t>
                        </m:r>
                      </m:e>
                      <m:sup>
                        <m:r>
                          <a:rPr lang="en-US" sz="27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      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𝑉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      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      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4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הוכחת נכונות: בעיית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𝑃𝑆𝑃</m:t>
                    </m:r>
                  </m:oMath>
                </a14:m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לאחר הטרנספורמציה זהה לחלוטין לבעיית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𝑇𝑆𝑃</m:t>
                    </m:r>
                  </m:oMath>
                </a14:m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ולכן יחזירו פלט זהה.</a:t>
                </a: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4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העתקה של כל הערכים לבעיית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𝑃𝑆𝑃</m:t>
                    </m:r>
                  </m:oMath>
                </a14:m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ולכן פולינומיאלי.</a:t>
                </a:r>
                <a:endParaRPr lang="en-US" sz="27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27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06" y="1783000"/>
                <a:ext cx="11374065" cy="3982798"/>
              </a:xfrm>
              <a:prstGeom prst="rect">
                <a:avLst/>
              </a:prstGeom>
              <a:blipFill>
                <a:blip r:embed="rId2"/>
                <a:stretch>
                  <a:fillRect l="-1661" t="-1223" r="-1018" b="-20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84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הוכחת </a:t>
            </a:r>
            <a:r>
              <a:rPr lang="en-US" dirty="0"/>
              <a:t>NPC</a:t>
            </a:r>
            <a:r>
              <a:rPr lang="he-IL" dirty="0"/>
              <a:t> - תרגיל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itle 1"/>
              <p:cNvSpPr txBox="1">
                <a:spLocks/>
              </p:cNvSpPr>
              <p:nvPr/>
            </p:nvSpPr>
            <p:spPr>
              <a:xfrm>
                <a:off x="563881" y="1918943"/>
                <a:ext cx="11046348" cy="434469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ב. בעיית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הסוכן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המטייל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𝑊𝑆𝑃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היא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בהינתן </a:t>
                </a:r>
              </a:p>
              <a:p>
                <a:pPr algn="r" rtl="1"/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 גרף </a:t>
                </a:r>
                <a:r>
                  <a:rPr lang="he-IL" sz="32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ממושקל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ומכוון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𝑉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𝐸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en-US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2. סט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צלעות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⊆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𝐸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en-US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3. קודקוד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התחלה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𝑉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</a:p>
              <a:p>
                <a:pPr algn="r" rtl="1"/>
                <a:r>
                  <a:rPr lang="en-US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4. מספר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קיים מסלול שיוצא מקודקוד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ההתחלה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עובר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בכל הצלעות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מתוך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פעם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אחת בלבד וחוזר לקודקוד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ההתחלה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במסלול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שמשקלו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הוא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?</a:t>
                </a:r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ש-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𝑊𝑆𝑃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כאן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צריך רק להראות את הרדוקציה (את הבניה).</a:t>
                </a:r>
              </a:p>
            </p:txBody>
          </p:sp>
        </mc:Choice>
        <mc:Fallback>
          <p:sp>
            <p:nvSpPr>
              <p:cNvPr id="6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1" y="1918943"/>
                <a:ext cx="11046348" cy="4344697"/>
              </a:xfrm>
              <a:prstGeom prst="rect">
                <a:avLst/>
              </a:prstGeom>
              <a:blipFill>
                <a:blip r:embed="rId3"/>
                <a:stretch>
                  <a:fillRect t="-2945" r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0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הוכחת </a:t>
            </a:r>
            <a:r>
              <a:rPr lang="en-US" dirty="0"/>
              <a:t>NPC</a:t>
            </a:r>
            <a:r>
              <a:rPr lang="he-IL" dirty="0"/>
              <a:t> - תרגיל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502921" y="1935401"/>
                <a:ext cx="11493472" cy="436236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4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נבצע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רדוקציה מ-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𝑃𝑇𝑃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𝑃𝑇𝑃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ניצור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𝑊𝑆𝑃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חדשה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כך ש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𝑣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      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יהיה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זהה לגרף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בתוספת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קשת עצמית במשקל 0 מכל קודקוד השייך ל-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לעצמו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יכיל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את כל הקשתות העצמיות החדשות שיצרנו.</a:t>
                </a:r>
                <a:endParaRPr lang="he-IL" sz="24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1" y="1935401"/>
                <a:ext cx="11493472" cy="4362367"/>
              </a:xfrm>
              <a:prstGeom prst="rect">
                <a:avLst/>
              </a:prstGeom>
              <a:blipFill>
                <a:blip r:embed="rId3"/>
                <a:stretch>
                  <a:fillRect l="-637" t="-1676" r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09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סיווג בעיות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2651760" y="1913616"/>
                <a:ext cx="9155769" cy="370637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נתונות 3 בעיות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כולם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רדוקציה פולינומיאלית מ-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ומ-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(נכון – רק אם בהכרח נכון)</a:t>
                </a: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א.	</a:t>
                </a:r>
                <a14:m>
                  <m:oMath xmlns:m="http://schemas.openxmlformats.org/officeDocument/2006/math">
                    <m:r>
                      <a:rPr lang="he-IL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	</m:t>
                    </m:r>
                    <m:r>
                      <a:rPr lang="he-IL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∈ 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     ↔     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∈ 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(אם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ורק אם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ב.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∈ 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     →      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∈ 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</m:oMath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ג.	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רדוקציה פולינומיאלית מ-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</m:t>
                    </m:r>
                  </m:oMath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ד.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∈ 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      →       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= 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31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60" y="1913616"/>
                <a:ext cx="9155769" cy="3706371"/>
              </a:xfrm>
              <a:prstGeom prst="rect">
                <a:avLst/>
              </a:prstGeom>
              <a:blipFill rotWithShape="0">
                <a:blip r:embed="rId3"/>
                <a:stretch>
                  <a:fillRect t="-1974" r="-1664" b="-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77056" y="5619987"/>
            <a:ext cx="6721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א. לא נכון     ב. נכון     ג. נכון     ד. לא נכון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509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ביטוי רגולרי</a:t>
            </a:r>
            <a:r>
              <a:rPr lang="he-IL" dirty="0"/>
              <a:t> </a:t>
            </a:r>
            <a:r>
              <a:rPr lang="he-IL" dirty="0" smtClean="0"/>
              <a:t>- תרגיל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" y="2059094"/>
                <a:ext cx="12031980" cy="3793066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sSup>
                        <m:sSupPr>
                          <m:ctrlPr>
                            <a:rPr lang="en-US" sz="2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2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</m:e>
                        <m:sup>
                          <m:r>
                            <a:rPr lang="en-US" sz="2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𝒏</m:t>
                          </m:r>
                        </m:sup>
                      </m:sSup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sSup>
                        <m:sSupPr>
                          <m:ctrlPr>
                            <a:rPr lang="en-US" sz="2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2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  <m:sup>
                          <m:r>
                            <a:rPr lang="en-US" sz="2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𝒎</m:t>
                          </m:r>
                        </m:sup>
                      </m:sSup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𝒏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%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𝟐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𝒎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%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𝟐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, 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𝒂𝒂𝒄</m:t>
                      </m:r>
                      <m:r>
                        <a:rPr lang="he-IL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הרצף</m:t>
                      </m:r>
                      <m:r>
                        <a:rPr lang="he-IL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את</m:t>
                      </m:r>
                      <m:r>
                        <a:rPr lang="he-IL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מכילה</m:t>
                      </m:r>
                      <m:r>
                        <a:rPr lang="he-IL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לא</m:t>
                      </m:r>
                      <m:r>
                        <a:rPr lang="he-IL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l-GR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2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2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  <m:r>
                            <a:rPr lang="en-US" sz="2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2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𝒄</m:t>
                          </m:r>
                        </m:e>
                      </m:d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    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∈{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𝒂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,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𝒄</m:t>
                      </m:r>
                      <m:r>
                        <a:rPr lang="en-US" sz="2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</m:oMathPara>
                </a14:m>
                <a:endParaRPr lang="en-US" sz="27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כתוב ביטוי רגולרי ל-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3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4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4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𝒓</m:t>
                        </m:r>
                        <m: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=</m:t>
                        </m:r>
                        <m:d>
                          <m:dPr>
                            <m:ctrlPr>
                              <a:rPr lang="en-US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𝒂𝒂</m:t>
                            </m:r>
                          </m:e>
                        </m:d>
                      </m:e>
                      <m:sup>
                        <m: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𝒘</m:t>
                    </m:r>
                    <m:sSup>
                      <m:sSup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𝒃𝒃</m:t>
                            </m:r>
                          </m:e>
                        </m:d>
                      </m:e>
                      <m:sup>
                        <m: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𝒂</m:t>
                    </m:r>
                    <m:sSup>
                      <m:sSup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𝒂𝒂</m:t>
                            </m:r>
                          </m:e>
                        </m:d>
                      </m:e>
                      <m:sup>
                        <m: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𝒘𝒃</m:t>
                    </m:r>
                    <m:sSup>
                      <m:sSup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𝒃𝒃</m:t>
                            </m:r>
                          </m:e>
                        </m:d>
                      </m:e>
                      <m:sup>
                        <m: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/>
                </a:r>
                <a:br>
                  <a:rPr lang="en-US" sz="40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</a:b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𝒘</m:t>
                    </m:r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𝒄</m:t>
                            </m:r>
                            <m:r>
                              <a:rPr lang="en-US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+</m:t>
                            </m:r>
                            <m:r>
                              <a:rPr lang="en-US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𝒂𝒄</m:t>
                            </m:r>
                          </m:e>
                        </m:d>
                      </m:e>
                      <m:sup>
                        <m: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</m:oMath>
                </a14:m>
                <a:endParaRPr lang="he-IL" sz="40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" y="2059094"/>
                <a:ext cx="12031980" cy="3793066"/>
              </a:xfrm>
              <a:blipFill rotWithShape="0">
                <a:blip r:embed="rId2"/>
                <a:stretch>
                  <a:fillRect r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30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דטרמיניסטי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563880" y="1998134"/>
                <a:ext cx="12527280" cy="3274906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29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{</a:t>
                </a:r>
                <a:r>
                  <a:rPr lang="he-IL" sz="29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המחרוזת </a:t>
                </a:r>
                <a14:m>
                  <m:oMath xmlns:m="http://schemas.openxmlformats.org/officeDocument/2006/math">
                    <m:r>
                      <a:rPr lang="en-US" sz="29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𝒂𝒂𝒂</m:t>
                    </m:r>
                  </m:oMath>
                </a14:m>
                <a:r>
                  <a:rPr lang="he-IL" sz="29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מופיעה ב-</a:t>
                </a:r>
                <a14:m>
                  <m:oMath xmlns:m="http://schemas.openxmlformats.org/officeDocument/2006/math">
                    <m:r>
                      <a:rPr lang="en-US" sz="29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𝒘</m:t>
                    </m:r>
                  </m:oMath>
                </a14:m>
                <a:r>
                  <a:rPr lang="he-IL" sz="29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פעם אחת, לא מופיע ב-</a:t>
                </a:r>
                <a14:m>
                  <m:oMath xmlns:m="http://schemas.openxmlformats.org/officeDocument/2006/math">
                    <m:r>
                      <a:rPr lang="en-US" sz="29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𝒘</m:t>
                    </m:r>
                  </m:oMath>
                </a14:m>
                <a:r>
                  <a:rPr lang="he-IL" sz="29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𝒂𝒂</m:t>
                    </m:r>
                  </m:oMath>
                </a14:m>
                <a:r>
                  <a:rPr lang="he-IL" sz="29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מלבד אלו שב-</a:t>
                </a:r>
                <a14:m>
                  <m:oMath xmlns:m="http://schemas.openxmlformats.org/officeDocument/2006/math">
                    <m:r>
                      <a:rPr lang="en-US" sz="29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𝑳</m:t>
                    </m:r>
                  </m:oMath>
                </a14:m>
                <a:r>
                  <a:rPr lang="en-US" sz="29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={</a:t>
                </a:r>
                <a14:m>
                  <m:oMath xmlns:m="http://schemas.openxmlformats.org/officeDocument/2006/math">
                    <m:r>
                      <a:rPr lang="en-US" sz="29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𝒘</m:t>
                    </m:r>
                  </m:oMath>
                </a14:m>
                <a:r>
                  <a:rPr lang="en-US" sz="29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| </a:t>
                </a:r>
                <a14:m>
                  <m:oMath xmlns:m="http://schemas.openxmlformats.org/officeDocument/2006/math">
                    <m:r>
                      <a:rPr lang="en-US" sz="29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𝒂𝒂𝒂</m:t>
                    </m:r>
                  </m:oMath>
                </a14:m>
                <a:r>
                  <a:rPr lang="en-US" sz="29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9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𝚺</m:t>
                      </m:r>
                      <m:r>
                        <a:rPr lang="en-US" sz="2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9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𝐚</m:t>
                          </m:r>
                          <m:r>
                            <a:rPr lang="en-US" sz="29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29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𝐛</m:t>
                          </m:r>
                        </m:e>
                      </m:d>
                    </m:oMath>
                  </m:oMathPara>
                </a14:m>
                <a:endParaRPr lang="en-US" sz="29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יש לבנות אוטומט סופי דטרמיניסטי ל-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40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563880" y="1998134"/>
                <a:ext cx="12527280" cy="3274906"/>
              </a:xfrm>
              <a:blipFill rotWithShape="0">
                <a:blip r:embed="rId3"/>
                <a:stretch>
                  <a:fillRect t="-2980" r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351" y="3399866"/>
            <a:ext cx="8172609" cy="28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3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דטרמיניסטי - תרגיל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563880" y="1815254"/>
                <a:ext cx="12527280" cy="3732106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{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𝒘</m:t>
                    </m:r>
                  </m:oMath>
                </a14:m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נגמרת ב-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𝒂𝒂</m:t>
                    </m:r>
                  </m:oMath>
                </a14:m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או ב-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𝒃𝒃</m:t>
                    </m:r>
                  </m:oMath>
                </a14:m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ולא מכילה את התו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𝒄</m:t>
                    </m:r>
                  </m:oMath>
                </a14:m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בכלל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𝑳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={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𝒘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|</a:t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𝚺</m:t>
                      </m:r>
                      <m:r>
                        <a:rPr lang="en-US" sz="3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𝐚</m:t>
                          </m:r>
                          <m:r>
                            <a:rPr lang="en-US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𝐛</m:t>
                          </m:r>
                          <m:r>
                            <a:rPr lang="en-US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𝐜</m:t>
                          </m:r>
                        </m:e>
                      </m:d>
                    </m:oMath>
                  </m:oMathPara>
                </a14:m>
                <a:endParaRPr lang="en-US" sz="32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יש לבנות אוטומט סופי דטרמיניסטי ל-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40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563880" y="1815254"/>
                <a:ext cx="12527280" cy="3732106"/>
              </a:xfrm>
              <a:blipFill rotWithShape="0">
                <a:blip r:embed="rId2"/>
                <a:stretch>
                  <a:fillRect t="-2941" r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1" y="2602589"/>
            <a:ext cx="6852349" cy="365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לא דטרמיניסטי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563880" y="1815254"/>
                <a:ext cx="12527280" cy="1994746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{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𝒘</m:t>
                    </m:r>
                  </m:oMath>
                </a14:m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היא המילה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𝒂</m:t>
                    </m:r>
                  </m:oMath>
                </a14:m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או ש-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𝒘</m:t>
                    </m:r>
                  </m:oMath>
                </a14:m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נגמרת ב-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𝒂𝒂</m:t>
                    </m:r>
                  </m:oMath>
                </a14:m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𝑳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={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𝒘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|</a:t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𝚺</m:t>
                      </m:r>
                      <m:r>
                        <a:rPr lang="en-US" sz="3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𝐚</m:t>
                          </m:r>
                          <m:r>
                            <a:rPr lang="en-US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𝐛</m:t>
                          </m:r>
                        </m:e>
                      </m:d>
                    </m:oMath>
                  </m:oMathPara>
                </a14:m>
                <a:endParaRPr lang="en-US" sz="32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יש לבנות אוטומט סופי לא דטרמיניסטי ל-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40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563880" y="1815254"/>
                <a:ext cx="12527280" cy="1994746"/>
              </a:xfrm>
              <a:blipFill rotWithShape="0">
                <a:blip r:embed="rId2"/>
                <a:stretch>
                  <a:fillRect t="-5505" r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13" y="3008239"/>
            <a:ext cx="7632854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לא דטרמיניסטי - תרגיל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1480" y="1815254"/>
                <a:ext cx="12527280" cy="2345266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{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𝒘</m:t>
                    </m:r>
                  </m:oMath>
                </a14:m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נגמרת ב-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𝒂𝒂</m:t>
                    </m:r>
                  </m:oMath>
                </a14:m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או מתחילה ב-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𝒃𝒃</m:t>
                    </m:r>
                  </m:oMath>
                </a14:m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𝑳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={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𝒘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|</a:t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𝚺</m:t>
                      </m:r>
                      <m:r>
                        <a:rPr lang="en-US" sz="3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𝐚</m:t>
                          </m:r>
                          <m:r>
                            <a:rPr lang="en-US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𝐛</m:t>
                          </m:r>
                        </m:e>
                      </m:d>
                    </m:oMath>
                  </m:oMathPara>
                </a14:m>
                <a:endParaRPr lang="en-US" sz="32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יש לבנות אוטומט סופי לא דטרמיניסטי ל-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40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1480" y="1815254"/>
                <a:ext cx="12527280" cy="2345266"/>
              </a:xfrm>
              <a:blipFill rotWithShape="0">
                <a:blip r:embed="rId2"/>
                <a:stretch>
                  <a:fillRect t="-4675" r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73" y="2955440"/>
            <a:ext cx="6544387" cy="33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7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שפות לא רגולריות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108360" y="3361388"/>
            <a:ext cx="3425780" cy="2871990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1811" y="3683360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רגולריות</a:t>
            </a:r>
            <a:endParaRPr lang="en-US" sz="28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477772" y="1981212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לא רגולריות</a:t>
            </a:r>
            <a:endParaRPr lang="en-US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88209" y="4435149"/>
                <a:ext cx="818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209" y="4435149"/>
                <a:ext cx="81894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40330" y="4235858"/>
                <a:ext cx="16566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30" y="4235858"/>
                <a:ext cx="165660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07216" y="5492001"/>
                <a:ext cx="10155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16" y="5492001"/>
                <a:ext cx="101553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54697" y="4977235"/>
                <a:ext cx="11046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697" y="4977235"/>
                <a:ext cx="110466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48858" y="2506844"/>
                <a:ext cx="23734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58" y="2506844"/>
                <a:ext cx="237340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88039" y="2504432"/>
                <a:ext cx="29109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039" y="2504432"/>
                <a:ext cx="291092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75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741920" y="167640"/>
            <a:ext cx="4206240" cy="848716"/>
          </a:xfrm>
        </p:spPr>
        <p:txBody>
          <a:bodyPr/>
          <a:lstStyle/>
          <a:p>
            <a:pPr algn="r" rtl="1"/>
            <a:r>
              <a:rPr lang="he-IL" u="sng" dirty="0" smtClean="0"/>
              <a:t>הוכחת אי-רגולריות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381000" y="1290677"/>
                <a:ext cx="12376601" cy="542994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b="0" u="sng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הוכח כי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={</m:t>
                    </m:r>
                    <m:sSup>
                      <m:sSupPr>
                        <m:ctrlP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32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𝑗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}</m:t>
                    </m:r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לא רגולרית</a:t>
                </a:r>
                <a:endParaRPr lang="en-US" sz="32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נניח 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אותה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נבחר את המילה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</a:t>
                </a:r>
                <a:r>
                  <a:rPr lang="he-IL" sz="29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ש: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𝟐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למת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הניפוח לא מתקיימת ולכן סתירה להנחה כי </a:t>
                </a:r>
                <a:r>
                  <a:rPr lang="en-US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L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רגולרית.</a:t>
                </a:r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1290677"/>
                <a:ext cx="12376601" cy="5429948"/>
              </a:xfrm>
              <a:prstGeom prst="rect">
                <a:avLst/>
              </a:prstGeom>
              <a:blipFill>
                <a:blip r:embed="rId2"/>
                <a:stretch>
                  <a:fillRect t="-1798" r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434534" y="5075807"/>
                <a:ext cx="7787855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𝑐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∉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4534" y="5075807"/>
                <a:ext cx="7787855" cy="627017"/>
              </a:xfrm>
              <a:prstGeom prst="rect">
                <a:avLst/>
              </a:prstGeom>
              <a:blipFill>
                <a:blip r:embed="rId3"/>
                <a:stretch>
                  <a:fillRect t="-15534" r="-2976" b="-14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74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  <p:bldP spid="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17627</TotalTime>
  <Words>550</Words>
  <Application>Microsoft Office PowerPoint</Application>
  <PresentationFormat>Widescreen</PresentationFormat>
  <Paragraphs>139</Paragraphs>
  <Slides>24</Slides>
  <Notes>4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Narkisim</vt:lpstr>
      <vt:lpstr>Times New Roman</vt:lpstr>
      <vt:lpstr>Wingdings</vt:lpstr>
      <vt:lpstr>Retrospect</vt:lpstr>
      <vt:lpstr>Computation Models   </vt:lpstr>
      <vt:lpstr>ביטוי רגולרי</vt:lpstr>
      <vt:lpstr>ביטוי רגולרי - תרגיל</vt:lpstr>
      <vt:lpstr>אוטומט סופי דטרמיניסטי</vt:lpstr>
      <vt:lpstr>אוטומט סופי דטרמיניסטי - תרגיל</vt:lpstr>
      <vt:lpstr>אוטומט סופי לא דטרמיניסטי</vt:lpstr>
      <vt:lpstr>אוטומט סופי לא דטרמיניסטי - תרגיל</vt:lpstr>
      <vt:lpstr>שפות לא רגולריות</vt:lpstr>
      <vt:lpstr>הוכחת אי-רגולריות</vt:lpstr>
      <vt:lpstr>שפות חסרות הקשר</vt:lpstr>
      <vt:lpstr>דקדוק חסר הקשר</vt:lpstr>
      <vt:lpstr>דקדוק חסר הקשר - תרגיל</vt:lpstr>
      <vt:lpstr>אוטומט מחסנית</vt:lpstr>
      <vt:lpstr>אוטומט מחסנית – תשובה נוספת</vt:lpstr>
      <vt:lpstr>אוטומט מחסנית - תרגיל</vt:lpstr>
      <vt:lpstr>מכונת טיורינג</vt:lpstr>
      <vt:lpstr>מכונת טיורינג</vt:lpstr>
      <vt:lpstr>מכונת טיורינג - תרגיל</vt:lpstr>
      <vt:lpstr>הוכחת NPC - תרגיל</vt:lpstr>
      <vt:lpstr>הוכחת NPC - תרגיל</vt:lpstr>
      <vt:lpstr>הוכחת NPC - תרגיל</vt:lpstr>
      <vt:lpstr>הוכחת NPC - תרגיל</vt:lpstr>
      <vt:lpstr>הוכחת NPC - תרגיל</vt:lpstr>
      <vt:lpstr>סיווג בעיות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1055</cp:revision>
  <cp:lastPrinted>2017-06-20T05:45:11Z</cp:lastPrinted>
  <dcterms:created xsi:type="dcterms:W3CDTF">2015-10-15T14:05:25Z</dcterms:created>
  <dcterms:modified xsi:type="dcterms:W3CDTF">2018-06-12T16:20:07Z</dcterms:modified>
</cp:coreProperties>
</file>