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312" r:id="rId4"/>
    <p:sldId id="310" r:id="rId5"/>
    <p:sldId id="311" r:id="rId6"/>
    <p:sldId id="324" r:id="rId7"/>
    <p:sldId id="313" r:id="rId8"/>
    <p:sldId id="314" r:id="rId9"/>
    <p:sldId id="315" r:id="rId10"/>
    <p:sldId id="316" r:id="rId11"/>
    <p:sldId id="317" r:id="rId12"/>
    <p:sldId id="320" r:id="rId13"/>
    <p:sldId id="321" r:id="rId14"/>
    <p:sldId id="322" r:id="rId15"/>
    <p:sldId id="323" r:id="rId16"/>
    <p:sldId id="325" r:id="rId17"/>
    <p:sldId id="326" r:id="rId18"/>
  </p:sldIdLst>
  <p:sldSz cx="9144000" cy="6858000" type="screen4x3"/>
  <p:notesSz cx="6865938" cy="9998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ran Nachmani" initials="EN" lastIdx="1" clrIdx="0">
    <p:extLst>
      <p:ext uri="{19B8F6BF-5375-455C-9EA6-DF929625EA0E}">
        <p15:presenceInfo xmlns:p15="http://schemas.microsoft.com/office/powerpoint/2012/main" userId="Eliran Nachm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CF36D3-1777-4EF0-89D7-5C01F2A3E897}">
  <a:tblStyle styleId="{01CF36D3-1777-4EF0-89D7-5C01F2A3E89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68045" autoAdjust="0"/>
  </p:normalViewPr>
  <p:slideViewPr>
    <p:cSldViewPr snapToGrid="0">
      <p:cViewPr varScale="1">
        <p:scale>
          <a:sx n="60" d="100"/>
          <a:sy n="60" d="100"/>
        </p:scale>
        <p:origin x="212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5240" cy="501640"/>
          </a:xfrm>
          <a:prstGeom prst="rect">
            <a:avLst/>
          </a:prstGeom>
          <a:noFill/>
          <a:ln>
            <a:noFill/>
          </a:ln>
        </p:spPr>
        <p:txBody>
          <a:bodyPr spcFirstLastPara="1" wrap="square" lIns="96344" tIns="48159" rIns="96344" bIns="48159" anchor="t"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9109" y="0"/>
            <a:ext cx="2975240" cy="501640"/>
          </a:xfrm>
          <a:prstGeom prst="rect">
            <a:avLst/>
          </a:prstGeom>
          <a:noFill/>
          <a:ln>
            <a:noFill/>
          </a:ln>
        </p:spPr>
        <p:txBody>
          <a:bodyPr spcFirstLastPara="1" wrap="square" lIns="96344" tIns="48159" rIns="96344" bIns="48159" anchor="t" anchorCtr="0"/>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6594" y="4811574"/>
            <a:ext cx="5492750" cy="3936742"/>
          </a:xfrm>
          <a:prstGeom prst="rect">
            <a:avLst/>
          </a:prstGeom>
          <a:noFill/>
          <a:ln>
            <a:noFill/>
          </a:ln>
        </p:spPr>
        <p:txBody>
          <a:bodyPr spcFirstLastPara="1" wrap="square" lIns="96344" tIns="48159" rIns="96344" bIns="48159"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96437"/>
            <a:ext cx="2975240" cy="501639"/>
          </a:xfrm>
          <a:prstGeom prst="rect">
            <a:avLst/>
          </a:prstGeom>
          <a:noFill/>
          <a:ln>
            <a:noFill/>
          </a:ln>
        </p:spPr>
        <p:txBody>
          <a:bodyPr spcFirstLastPara="1" wrap="square" lIns="96344" tIns="48159" rIns="96344" bIns="48159" anchor="b"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9109" y="9496437"/>
            <a:ext cx="2975240" cy="501639"/>
          </a:xfrm>
          <a:prstGeom prst="rect">
            <a:avLst/>
          </a:prstGeom>
          <a:noFill/>
          <a:ln>
            <a:noFill/>
          </a:ln>
        </p:spPr>
        <p:txBody>
          <a:bodyPr spcFirstLastPara="1" wrap="square" lIns="96344" tIns="48159" rIns="96344" bIns="4815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24732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endParaRPr/>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608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202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896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r>
              <a:rPr lang="en-US" dirty="0"/>
              <a:t>SSD</a:t>
            </a:r>
            <a:r>
              <a:rPr lang="he-IL" dirty="0"/>
              <a:t> זו צורה בה ניתן לתאר את כל ה-</a:t>
            </a:r>
            <a:r>
              <a:rPr lang="en-US" dirty="0"/>
              <a:t>Events</a:t>
            </a:r>
            <a:r>
              <a:rPr lang="he-IL" dirty="0"/>
              <a:t> וה-</a:t>
            </a:r>
            <a:r>
              <a:rPr lang="en-US" dirty="0"/>
              <a:t>Operations</a:t>
            </a:r>
            <a:r>
              <a:rPr lang="he-IL" dirty="0"/>
              <a:t> של </a:t>
            </a:r>
            <a:r>
              <a:rPr lang="en-US" dirty="0"/>
              <a:t>Use case</a:t>
            </a:r>
            <a:r>
              <a:rPr lang="he-IL" dirty="0"/>
              <a:t> </a:t>
            </a:r>
            <a:r>
              <a:rPr lang="he-IL" dirty="0" err="1"/>
              <a:t>מסויים</a:t>
            </a:r>
            <a:r>
              <a:rPr lang="he-IL" dirty="0"/>
              <a:t>.</a:t>
            </a:r>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6635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675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r>
              <a:rPr lang="he-IL" dirty="0"/>
              <a:t>מי צריך להיות אחראי על יצירת אובייקטים? להזכירכם, יוצר </a:t>
            </a:r>
            <a:r>
              <a:rPr lang="en-US" dirty="0"/>
              <a:t>B</a:t>
            </a:r>
            <a:r>
              <a:rPr lang="he-IL" dirty="0"/>
              <a:t> של מופע של מחלקה </a:t>
            </a:r>
            <a:r>
              <a:rPr lang="en-US" dirty="0"/>
              <a:t>A</a:t>
            </a:r>
            <a:r>
              <a:rPr lang="he-IL" dirty="0"/>
              <a:t> יכול ליצור אם </a:t>
            </a:r>
            <a:r>
              <a:rPr lang="en-US" dirty="0"/>
              <a:t>B</a:t>
            </a:r>
            <a:r>
              <a:rPr lang="he-IL" dirty="0"/>
              <a:t> מכילה מופעים של </a:t>
            </a:r>
            <a:r>
              <a:rPr lang="en-US" dirty="0"/>
              <a:t>A</a:t>
            </a:r>
            <a:r>
              <a:rPr lang="he-IL" dirty="0"/>
              <a:t>, או </a:t>
            </a:r>
            <a:r>
              <a:rPr lang="en-US" dirty="0"/>
              <a:t>B</a:t>
            </a:r>
            <a:r>
              <a:rPr lang="he-IL" dirty="0"/>
              <a:t> עובדת עם </a:t>
            </a:r>
            <a:r>
              <a:rPr lang="en-US" dirty="0"/>
              <a:t>A</a:t>
            </a:r>
            <a:r>
              <a:rPr lang="he-IL" dirty="0"/>
              <a:t> בצורה צמודה כלשהי, אם </a:t>
            </a:r>
            <a:r>
              <a:rPr lang="en-US" dirty="0"/>
              <a:t>B</a:t>
            </a:r>
            <a:r>
              <a:rPr lang="he-IL" dirty="0"/>
              <a:t> מאתחלת מידע שקשור ל-</a:t>
            </a:r>
            <a:r>
              <a:rPr lang="en-US" dirty="0"/>
              <a:t>A</a:t>
            </a:r>
            <a:endParaRPr lang="he-IL" dirty="0"/>
          </a:p>
          <a:p>
            <a:pPr marL="0" indent="0" algn="r" rtl="1"/>
            <a:r>
              <a:rPr lang="he-IL" dirty="0"/>
              <a:t>במקרה שלנו היה ניתן להטיל את האחריות על </a:t>
            </a:r>
            <a:r>
              <a:rPr lang="he-IL" dirty="0" err="1"/>
              <a:t>הקונטרולר</a:t>
            </a:r>
            <a:r>
              <a:rPr lang="he-IL" dirty="0"/>
              <a:t>, כיוון שהוא עובד עם אובייקט של </a:t>
            </a:r>
            <a:r>
              <a:rPr lang="en-US" dirty="0" err="1"/>
              <a:t>OrderRequest</a:t>
            </a:r>
            <a:r>
              <a:rPr lang="he-IL" dirty="0"/>
              <a:t> שמכיל מופע של </a:t>
            </a:r>
            <a:r>
              <a:rPr lang="en-US" dirty="0" err="1"/>
              <a:t>PurchaseOrder</a:t>
            </a:r>
            <a:r>
              <a:rPr lang="he-IL" dirty="0"/>
              <a:t>. ניתן היה לתת </a:t>
            </a:r>
            <a:r>
              <a:rPr lang="he-IL" dirty="0" err="1"/>
              <a:t>לקונטלר</a:t>
            </a:r>
            <a:r>
              <a:rPr lang="he-IL" dirty="0"/>
              <a:t> אחריות נמוכה יותר, כפי שיש במידול הנ"ל. יש </a:t>
            </a:r>
            <a:r>
              <a:rPr lang="en-US" dirty="0"/>
              <a:t>Delegation</a:t>
            </a:r>
            <a:r>
              <a:rPr lang="he-IL" dirty="0"/>
              <a:t> של </a:t>
            </a:r>
            <a:r>
              <a:rPr lang="he-IL" dirty="0" err="1"/>
              <a:t>הקונטרולר</a:t>
            </a:r>
            <a:r>
              <a:rPr lang="he-IL" dirty="0"/>
              <a:t> אל המופע של </a:t>
            </a:r>
            <a:r>
              <a:rPr lang="en-US" dirty="0" err="1"/>
              <a:t>OrderRequest</a:t>
            </a:r>
            <a:r>
              <a:rPr lang="he-IL" dirty="0"/>
              <a:t> שהוא זה מבצע את היצירה בפועל.</a:t>
            </a:r>
            <a:r>
              <a:rPr lang="en-US" dirty="0"/>
              <a:t> </a:t>
            </a:r>
            <a:r>
              <a:rPr lang="he-IL" dirty="0"/>
              <a:t> כלומר </a:t>
            </a:r>
            <a:r>
              <a:rPr lang="he-IL" dirty="0" err="1"/>
              <a:t>הקונטרולר</a:t>
            </a:r>
            <a:r>
              <a:rPr lang="he-IL" dirty="0"/>
              <a:t> מעביר את האחריות ל</a:t>
            </a:r>
            <a:r>
              <a:rPr lang="en-US" dirty="0" err="1"/>
              <a:t>OrderRequest</a:t>
            </a:r>
            <a:r>
              <a:rPr lang="en-US" dirty="0"/>
              <a:t>-</a:t>
            </a:r>
            <a:r>
              <a:rPr lang="he-IL" dirty="0"/>
              <a:t>.</a:t>
            </a:r>
          </a:p>
          <a:p>
            <a:pPr marL="0" indent="0" algn="r" rtl="1"/>
            <a:endParaRPr lang="he-IL" dirty="0"/>
          </a:p>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9886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8029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858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r>
              <a:rPr lang="he-IL" dirty="0"/>
              <a:t>אין צורך לבצע חיפוש ב-</a:t>
            </a:r>
            <a:r>
              <a:rPr lang="en-US" dirty="0"/>
              <a:t>collection</a:t>
            </a:r>
            <a:r>
              <a:rPr lang="he-IL" dirty="0"/>
              <a:t> של </a:t>
            </a:r>
            <a:r>
              <a:rPr lang="en-US" dirty="0"/>
              <a:t>products</a:t>
            </a:r>
            <a:r>
              <a:rPr lang="he-IL" dirty="0"/>
              <a:t> על </a:t>
            </a:r>
            <a:r>
              <a:rPr lang="en-US" dirty="0"/>
              <a:t>product2</a:t>
            </a:r>
            <a:r>
              <a:rPr lang="he-IL" dirty="0"/>
              <a:t> כיוון שהוא קיים כבר בהזמנה וניתן למחוק אותו ממנה.</a:t>
            </a:r>
          </a:p>
          <a:p>
            <a:pPr marL="0" indent="0" algn="r" rtl="1"/>
            <a:r>
              <a:rPr lang="he-IL" dirty="0"/>
              <a:t>את המופע של </a:t>
            </a:r>
            <a:r>
              <a:rPr lang="en-US" dirty="0"/>
              <a:t>product2</a:t>
            </a:r>
            <a:r>
              <a:rPr lang="he-IL" dirty="0"/>
              <a:t> כן יש למצוא על מנת לקשר את הלינק בינו לבין </a:t>
            </a:r>
            <a:r>
              <a:rPr lang="en-US" dirty="0"/>
              <a:t>or</a:t>
            </a:r>
            <a:r>
              <a:rPr lang="he-IL" dirty="0"/>
              <a:t>.</a:t>
            </a:r>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3876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defTabSz="963595" rtl="1"/>
            <a:endParaRPr lang="he-IL"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468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416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1997" eaLnBrk="0" hangingPunct="0">
              <a:defRPr>
                <a:solidFill>
                  <a:schemeClr val="tx1"/>
                </a:solidFill>
                <a:latin typeface="Arial" pitchFamily="34" charset="0"/>
                <a:cs typeface="Arial" pitchFamily="34" charset="0"/>
              </a:defRPr>
            </a:lvl1pPr>
            <a:lvl2pPr marL="782921" indent="-301123" defTabSz="981997" eaLnBrk="0" hangingPunct="0">
              <a:defRPr>
                <a:solidFill>
                  <a:schemeClr val="tx1"/>
                </a:solidFill>
                <a:latin typeface="Arial" pitchFamily="34" charset="0"/>
                <a:cs typeface="Arial" pitchFamily="34" charset="0"/>
              </a:defRPr>
            </a:lvl2pPr>
            <a:lvl3pPr marL="1204493" indent="-240899" defTabSz="981997" eaLnBrk="0" hangingPunct="0">
              <a:defRPr>
                <a:solidFill>
                  <a:schemeClr val="tx1"/>
                </a:solidFill>
                <a:latin typeface="Arial" pitchFamily="34" charset="0"/>
                <a:cs typeface="Arial" pitchFamily="34" charset="0"/>
              </a:defRPr>
            </a:lvl3pPr>
            <a:lvl4pPr marL="1686291" indent="-240899" defTabSz="981997" eaLnBrk="0" hangingPunct="0">
              <a:defRPr>
                <a:solidFill>
                  <a:schemeClr val="tx1"/>
                </a:solidFill>
                <a:latin typeface="Arial" pitchFamily="34" charset="0"/>
                <a:cs typeface="Arial" pitchFamily="34" charset="0"/>
              </a:defRPr>
            </a:lvl4pPr>
            <a:lvl5pPr marL="2168088" indent="-240899" defTabSz="981997" eaLnBrk="0" hangingPunct="0">
              <a:defRPr>
                <a:solidFill>
                  <a:schemeClr val="tx1"/>
                </a:solidFill>
                <a:latin typeface="Arial" pitchFamily="34" charset="0"/>
                <a:cs typeface="Arial" pitchFamily="34" charset="0"/>
              </a:defRPr>
            </a:lvl5pPr>
            <a:lvl6pPr marL="2649885" indent="-240899" defTabSz="981997" eaLnBrk="0" fontAlgn="base" hangingPunct="0">
              <a:spcBef>
                <a:spcPct val="0"/>
              </a:spcBef>
              <a:spcAft>
                <a:spcPct val="0"/>
              </a:spcAft>
              <a:defRPr>
                <a:solidFill>
                  <a:schemeClr val="tx1"/>
                </a:solidFill>
                <a:latin typeface="Arial" pitchFamily="34" charset="0"/>
                <a:cs typeface="Arial" pitchFamily="34" charset="0"/>
              </a:defRPr>
            </a:lvl6pPr>
            <a:lvl7pPr marL="3131683" indent="-240899" defTabSz="981997" eaLnBrk="0" fontAlgn="base" hangingPunct="0">
              <a:spcBef>
                <a:spcPct val="0"/>
              </a:spcBef>
              <a:spcAft>
                <a:spcPct val="0"/>
              </a:spcAft>
              <a:defRPr>
                <a:solidFill>
                  <a:schemeClr val="tx1"/>
                </a:solidFill>
                <a:latin typeface="Arial" pitchFamily="34" charset="0"/>
                <a:cs typeface="Arial" pitchFamily="34" charset="0"/>
              </a:defRPr>
            </a:lvl7pPr>
            <a:lvl8pPr marL="3613480" indent="-240899" defTabSz="981997" eaLnBrk="0" fontAlgn="base" hangingPunct="0">
              <a:spcBef>
                <a:spcPct val="0"/>
              </a:spcBef>
              <a:spcAft>
                <a:spcPct val="0"/>
              </a:spcAft>
              <a:defRPr>
                <a:solidFill>
                  <a:schemeClr val="tx1"/>
                </a:solidFill>
                <a:latin typeface="Arial" pitchFamily="34" charset="0"/>
                <a:cs typeface="Arial" pitchFamily="34" charset="0"/>
              </a:defRPr>
            </a:lvl8pPr>
            <a:lvl9pPr marL="4095278" indent="-240899" defTabSz="981997"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6A5E74D-DAA8-47CF-A032-E21041687379}" type="slidenum">
              <a:rPr lang="he-IL" smtClean="0">
                <a:latin typeface="Times New Roman" pitchFamily="18" charset="0"/>
              </a:rPr>
              <a:pPr eaLnBrk="1" hangingPunct="1"/>
              <a:t>4</a:t>
            </a:fld>
            <a:endParaRPr lang="en-US">
              <a:latin typeface="Times New Roman" pitchFamily="18" charset="0"/>
            </a:endParaRPr>
          </a:p>
        </p:txBody>
      </p:sp>
    </p:spTree>
    <p:extLst>
      <p:ext uri="{BB962C8B-B14F-4D97-AF65-F5344CB8AC3E}">
        <p14:creationId xmlns:p14="http://schemas.microsoft.com/office/powerpoint/2010/main" val="3656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endParaRPr 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1997" eaLnBrk="0" hangingPunct="0">
              <a:defRPr>
                <a:solidFill>
                  <a:schemeClr val="tx1"/>
                </a:solidFill>
                <a:latin typeface="Arial" pitchFamily="34" charset="0"/>
                <a:cs typeface="Arial" pitchFamily="34" charset="0"/>
              </a:defRPr>
            </a:lvl1pPr>
            <a:lvl2pPr marL="782921" indent="-301123" defTabSz="981997" eaLnBrk="0" hangingPunct="0">
              <a:defRPr>
                <a:solidFill>
                  <a:schemeClr val="tx1"/>
                </a:solidFill>
                <a:latin typeface="Arial" pitchFamily="34" charset="0"/>
                <a:cs typeface="Arial" pitchFamily="34" charset="0"/>
              </a:defRPr>
            </a:lvl2pPr>
            <a:lvl3pPr marL="1204493" indent="-240899" defTabSz="981997" eaLnBrk="0" hangingPunct="0">
              <a:defRPr>
                <a:solidFill>
                  <a:schemeClr val="tx1"/>
                </a:solidFill>
                <a:latin typeface="Arial" pitchFamily="34" charset="0"/>
                <a:cs typeface="Arial" pitchFamily="34" charset="0"/>
              </a:defRPr>
            </a:lvl3pPr>
            <a:lvl4pPr marL="1686291" indent="-240899" defTabSz="981997" eaLnBrk="0" hangingPunct="0">
              <a:defRPr>
                <a:solidFill>
                  <a:schemeClr val="tx1"/>
                </a:solidFill>
                <a:latin typeface="Arial" pitchFamily="34" charset="0"/>
                <a:cs typeface="Arial" pitchFamily="34" charset="0"/>
              </a:defRPr>
            </a:lvl4pPr>
            <a:lvl5pPr marL="2168088" indent="-240899" defTabSz="981997" eaLnBrk="0" hangingPunct="0">
              <a:defRPr>
                <a:solidFill>
                  <a:schemeClr val="tx1"/>
                </a:solidFill>
                <a:latin typeface="Arial" pitchFamily="34" charset="0"/>
                <a:cs typeface="Arial" pitchFamily="34" charset="0"/>
              </a:defRPr>
            </a:lvl5pPr>
            <a:lvl6pPr marL="2649885" indent="-240899" defTabSz="981997" eaLnBrk="0" fontAlgn="base" hangingPunct="0">
              <a:spcBef>
                <a:spcPct val="0"/>
              </a:spcBef>
              <a:spcAft>
                <a:spcPct val="0"/>
              </a:spcAft>
              <a:defRPr>
                <a:solidFill>
                  <a:schemeClr val="tx1"/>
                </a:solidFill>
                <a:latin typeface="Arial" pitchFamily="34" charset="0"/>
                <a:cs typeface="Arial" pitchFamily="34" charset="0"/>
              </a:defRPr>
            </a:lvl6pPr>
            <a:lvl7pPr marL="3131683" indent="-240899" defTabSz="981997" eaLnBrk="0" fontAlgn="base" hangingPunct="0">
              <a:spcBef>
                <a:spcPct val="0"/>
              </a:spcBef>
              <a:spcAft>
                <a:spcPct val="0"/>
              </a:spcAft>
              <a:defRPr>
                <a:solidFill>
                  <a:schemeClr val="tx1"/>
                </a:solidFill>
                <a:latin typeface="Arial" pitchFamily="34" charset="0"/>
                <a:cs typeface="Arial" pitchFamily="34" charset="0"/>
              </a:defRPr>
            </a:lvl7pPr>
            <a:lvl8pPr marL="3613480" indent="-240899" defTabSz="981997" eaLnBrk="0" fontAlgn="base" hangingPunct="0">
              <a:spcBef>
                <a:spcPct val="0"/>
              </a:spcBef>
              <a:spcAft>
                <a:spcPct val="0"/>
              </a:spcAft>
              <a:defRPr>
                <a:solidFill>
                  <a:schemeClr val="tx1"/>
                </a:solidFill>
                <a:latin typeface="Arial" pitchFamily="34" charset="0"/>
                <a:cs typeface="Arial" pitchFamily="34" charset="0"/>
              </a:defRPr>
            </a:lvl8pPr>
            <a:lvl9pPr marL="4095278" indent="-240899" defTabSz="981997"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6A5E74D-DAA8-47CF-A032-E21041687379}" type="slidenum">
              <a:rPr lang="he-IL" smtClean="0">
                <a:latin typeface="Times New Roman" pitchFamily="18" charset="0"/>
              </a:rPr>
              <a:pPr eaLnBrk="1" hangingPunct="1"/>
              <a:t>5</a:t>
            </a:fld>
            <a:endParaRPr lang="en-US">
              <a:latin typeface="Times New Roman" pitchFamily="18" charset="0"/>
            </a:endParaRPr>
          </a:p>
        </p:txBody>
      </p:sp>
    </p:spTree>
    <p:extLst>
      <p:ext uri="{BB962C8B-B14F-4D97-AF65-F5344CB8AC3E}">
        <p14:creationId xmlns:p14="http://schemas.microsoft.com/office/powerpoint/2010/main" val="294319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endParaRPr 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1997" eaLnBrk="0" hangingPunct="0">
              <a:defRPr>
                <a:solidFill>
                  <a:schemeClr val="tx1"/>
                </a:solidFill>
                <a:latin typeface="Arial" pitchFamily="34" charset="0"/>
                <a:cs typeface="Arial" pitchFamily="34" charset="0"/>
              </a:defRPr>
            </a:lvl1pPr>
            <a:lvl2pPr marL="782921" indent="-301123" defTabSz="981997" eaLnBrk="0" hangingPunct="0">
              <a:defRPr>
                <a:solidFill>
                  <a:schemeClr val="tx1"/>
                </a:solidFill>
                <a:latin typeface="Arial" pitchFamily="34" charset="0"/>
                <a:cs typeface="Arial" pitchFamily="34" charset="0"/>
              </a:defRPr>
            </a:lvl2pPr>
            <a:lvl3pPr marL="1204493" indent="-240899" defTabSz="981997" eaLnBrk="0" hangingPunct="0">
              <a:defRPr>
                <a:solidFill>
                  <a:schemeClr val="tx1"/>
                </a:solidFill>
                <a:latin typeface="Arial" pitchFamily="34" charset="0"/>
                <a:cs typeface="Arial" pitchFamily="34" charset="0"/>
              </a:defRPr>
            </a:lvl3pPr>
            <a:lvl4pPr marL="1686291" indent="-240899" defTabSz="981997" eaLnBrk="0" hangingPunct="0">
              <a:defRPr>
                <a:solidFill>
                  <a:schemeClr val="tx1"/>
                </a:solidFill>
                <a:latin typeface="Arial" pitchFamily="34" charset="0"/>
                <a:cs typeface="Arial" pitchFamily="34" charset="0"/>
              </a:defRPr>
            </a:lvl4pPr>
            <a:lvl5pPr marL="2168088" indent="-240899" defTabSz="981997" eaLnBrk="0" hangingPunct="0">
              <a:defRPr>
                <a:solidFill>
                  <a:schemeClr val="tx1"/>
                </a:solidFill>
                <a:latin typeface="Arial" pitchFamily="34" charset="0"/>
                <a:cs typeface="Arial" pitchFamily="34" charset="0"/>
              </a:defRPr>
            </a:lvl5pPr>
            <a:lvl6pPr marL="2649885" indent="-240899" defTabSz="981997" eaLnBrk="0" fontAlgn="base" hangingPunct="0">
              <a:spcBef>
                <a:spcPct val="0"/>
              </a:spcBef>
              <a:spcAft>
                <a:spcPct val="0"/>
              </a:spcAft>
              <a:defRPr>
                <a:solidFill>
                  <a:schemeClr val="tx1"/>
                </a:solidFill>
                <a:latin typeface="Arial" pitchFamily="34" charset="0"/>
                <a:cs typeface="Arial" pitchFamily="34" charset="0"/>
              </a:defRPr>
            </a:lvl6pPr>
            <a:lvl7pPr marL="3131683" indent="-240899" defTabSz="981997" eaLnBrk="0" fontAlgn="base" hangingPunct="0">
              <a:spcBef>
                <a:spcPct val="0"/>
              </a:spcBef>
              <a:spcAft>
                <a:spcPct val="0"/>
              </a:spcAft>
              <a:defRPr>
                <a:solidFill>
                  <a:schemeClr val="tx1"/>
                </a:solidFill>
                <a:latin typeface="Arial" pitchFamily="34" charset="0"/>
                <a:cs typeface="Arial" pitchFamily="34" charset="0"/>
              </a:defRPr>
            </a:lvl7pPr>
            <a:lvl8pPr marL="3613480" indent="-240899" defTabSz="981997" eaLnBrk="0" fontAlgn="base" hangingPunct="0">
              <a:spcBef>
                <a:spcPct val="0"/>
              </a:spcBef>
              <a:spcAft>
                <a:spcPct val="0"/>
              </a:spcAft>
              <a:defRPr>
                <a:solidFill>
                  <a:schemeClr val="tx1"/>
                </a:solidFill>
                <a:latin typeface="Arial" pitchFamily="34" charset="0"/>
                <a:cs typeface="Arial" pitchFamily="34" charset="0"/>
              </a:defRPr>
            </a:lvl8pPr>
            <a:lvl9pPr marL="4095278" indent="-240899" defTabSz="981997"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6A5E74D-DAA8-47CF-A032-E21041687379}" type="slidenum">
              <a:rPr lang="he-IL" smtClean="0">
                <a:latin typeface="Times New Roman" pitchFamily="18" charset="0"/>
              </a:rPr>
              <a:pPr eaLnBrk="1" hangingPunct="1"/>
              <a:t>6</a:t>
            </a:fld>
            <a:endParaRPr lang="en-US">
              <a:latin typeface="Times New Roman" pitchFamily="18" charset="0"/>
            </a:endParaRPr>
          </a:p>
        </p:txBody>
      </p:sp>
    </p:spTree>
    <p:extLst>
      <p:ext uri="{BB962C8B-B14F-4D97-AF65-F5344CB8AC3E}">
        <p14:creationId xmlns:p14="http://schemas.microsoft.com/office/powerpoint/2010/main" val="153900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endParaRPr/>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501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648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63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lvl1pPr algn="l" rtl="0">
              <a:lnSpc>
                <a:spcPct val="100000"/>
              </a:lnSpc>
              <a:defRPr sz="3200" b="1">
                <a:latin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457200" y="1676400"/>
            <a:ext cx="8229600" cy="4648200"/>
          </a:xfrm>
        </p:spPr>
        <p:txBody>
          <a:bodyPr/>
          <a:lstStyle>
            <a:lvl1pPr algn="l" rtl="0">
              <a:defRPr sz="2400" baseline="0">
                <a:latin typeface="Calibri" pitchFamily="34" charset="0"/>
                <a:cs typeface="Arial" pitchFamily="34" charset="0"/>
              </a:defRPr>
            </a:lvl1pPr>
            <a:lvl2pPr algn="l" rtl="0">
              <a:defRPr sz="2000" baseline="0">
                <a:latin typeface="Calibri" pitchFamily="34" charset="0"/>
                <a:cs typeface="Arial" pitchFamily="34" charset="0"/>
              </a:defRPr>
            </a:lvl2pPr>
            <a:lvl3pPr algn="l" rtl="0">
              <a:defRPr sz="2000" baseline="0">
                <a:latin typeface="Calibri" pitchFamily="34" charset="0"/>
                <a:cs typeface="Arial" pitchFamily="34" charset="0"/>
              </a:defRPr>
            </a:lvl3pPr>
            <a:lvl4pPr algn="l" rtl="0">
              <a:defRPr sz="1800" baseline="0">
                <a:latin typeface="Calibri" pitchFamily="34" charset="0"/>
                <a:cs typeface="Arial" pitchFamily="34" charset="0"/>
              </a:defRPr>
            </a:lvl4pPr>
            <a:lvl5pPr algn="l" rtl="0">
              <a:defRPr sz="1800" baseline="0">
                <a:latin typeface="Calibri"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382000" y="6400800"/>
            <a:ext cx="762000" cy="228600"/>
          </a:xfrm>
        </p:spPr>
        <p:txBody>
          <a:bodyPr/>
          <a:lstStyle>
            <a:lvl1pPr>
              <a:defRPr/>
            </a:lvl1pPr>
          </a:lstStyle>
          <a:p>
            <a:pPr>
              <a:defRPr/>
            </a:pPr>
            <a:fld id="{9AE36A01-9953-4EF7-BF4B-8C98808D4C03}" type="slidenum">
              <a:rPr lang="en-US"/>
              <a:pPr>
                <a:defRPr/>
              </a:pPr>
              <a:t>‹#›</a:t>
            </a:fld>
            <a:endParaRPr lang="en-US"/>
          </a:p>
        </p:txBody>
      </p:sp>
    </p:spTree>
    <p:extLst>
      <p:ext uri="{BB962C8B-B14F-4D97-AF65-F5344CB8AC3E}">
        <p14:creationId xmlns:p14="http://schemas.microsoft.com/office/powerpoint/2010/main" val="3438592877"/>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3"/>
          <p:cNvSpPr txBox="1">
            <a:spLocks noGrp="1"/>
          </p:cNvSpPr>
          <p:nvPr>
            <p:ph type="subTitle" idx="1"/>
          </p:nvPr>
        </p:nvSpPr>
        <p:spPr>
          <a:xfrm>
            <a:off x="1216152" y="6007608"/>
            <a:ext cx="6400800" cy="594360"/>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Spring </a:t>
            </a:r>
            <a:r>
              <a:rPr lang="en-US" sz="3200" b="0" i="0" u="none" strike="noStrike" cap="none" dirty="0">
                <a:solidFill>
                  <a:srgbClr val="888888"/>
                </a:solidFill>
                <a:latin typeface="Calibri"/>
                <a:ea typeface="Calibri"/>
                <a:cs typeface="Calibri"/>
                <a:sym typeface="Calibri"/>
              </a:rPr>
              <a:t>2019</a:t>
            </a:r>
            <a:endParaRPr dirty="0"/>
          </a:p>
        </p:txBody>
      </p:sp>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Object Oriented Analysis and Design</a:t>
            </a:r>
            <a:endParaRPr lang="en-US" sz="4000" dirty="0"/>
          </a:p>
        </p:txBody>
      </p:sp>
      <p:sp>
        <p:nvSpPr>
          <p:cNvPr id="4" name="מציין מיקום של מספר שקופית 3">
            <a:extLst>
              <a:ext uri="{FF2B5EF4-FFF2-40B4-BE49-F238E27FC236}">
                <a16:creationId xmlns:a16="http://schemas.microsoft.com/office/drawing/2014/main" xmlns="" id="{41738A52-8E75-4DCD-BF2C-C36029E0BA93}"/>
              </a:ext>
            </a:extLst>
          </p:cNvPr>
          <p:cNvSpPr>
            <a:spLocks noGrp="1"/>
          </p:cNvSpPr>
          <p:nvPr>
            <p:ph type="sldNum" idx="12"/>
          </p:nvPr>
        </p:nvSpPr>
        <p:spPr>
          <a:noFill/>
          <a:ln>
            <a:noFill/>
          </a:ln>
        </p:spPr>
        <p:txBody>
          <a:bodyPr spcFirstLastPara="1" wrap="square" lIns="91425" tIns="45700" rIns="91425" bIns="45700" anchor="ctr" anchorCtr="0">
            <a:noAutofit/>
          </a:bodyPr>
          <a:lstStyle/>
          <a:p>
            <a:fld id="{00000000-1234-1234-1234-123412341234}" type="slidenum">
              <a:rPr lang="en-US" sz="1400" b="1">
                <a:latin typeface="+mn-lt"/>
              </a:rPr>
              <a:pPr/>
              <a:t>1</a:t>
            </a:fld>
            <a:endParaRPr lang="en-US" sz="1400" b="1">
              <a:latin typeface="+mn-lt"/>
            </a:endParaRPr>
          </a:p>
        </p:txBody>
      </p:sp>
      <p:sp>
        <p:nvSpPr>
          <p:cNvPr id="8" name="Subtitle 2">
            <a:extLst>
              <a:ext uri="{FF2B5EF4-FFF2-40B4-BE49-F238E27FC236}">
                <a16:creationId xmlns:a16="http://schemas.microsoft.com/office/drawing/2014/main" xmlns="" id="{AD538647-770A-4A0F-A0EB-99589720602A}"/>
              </a:ext>
            </a:extLst>
          </p:cNvPr>
          <p:cNvSpPr txBox="1">
            <a:spLocks/>
          </p:cNvSpPr>
          <p:nvPr/>
        </p:nvSpPr>
        <p:spPr>
          <a:xfrm>
            <a:off x="1371600" y="2414206"/>
            <a:ext cx="6400800" cy="166706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25400" indent="0">
              <a:lnSpc>
                <a:spcPct val="150000"/>
              </a:lnSpc>
              <a:spcBef>
                <a:spcPts val="0"/>
              </a:spcBef>
              <a:buClr>
                <a:schemeClr val="dk1"/>
              </a:buClr>
              <a:buSzPts val="4400"/>
            </a:pPr>
            <a:r>
              <a:rPr lang="en-GB" sz="4400" dirty="0">
                <a:solidFill>
                  <a:srgbClr val="0E29AE"/>
                </a:solidFill>
              </a:rPr>
              <a:t>Practical Session No.</a:t>
            </a:r>
            <a:r>
              <a:rPr lang="he-IL" sz="4400" dirty="0">
                <a:solidFill>
                  <a:srgbClr val="0E29AE"/>
                </a:solidFill>
              </a:rPr>
              <a:t> </a:t>
            </a:r>
            <a:r>
              <a:rPr lang="en-US" sz="4400" dirty="0">
                <a:solidFill>
                  <a:srgbClr val="0E29AE"/>
                </a:solidFill>
              </a:rPr>
              <a:t>6</a:t>
            </a:r>
            <a:endParaRPr lang="en-GB" sz="4400" dirty="0">
              <a:solidFill>
                <a:srgbClr val="0E29AE"/>
              </a:solidFill>
            </a:endParaRPr>
          </a:p>
          <a:p>
            <a:pPr marL="25400" indent="0">
              <a:lnSpc>
                <a:spcPct val="150000"/>
              </a:lnSpc>
              <a:spcBef>
                <a:spcPts val="0"/>
              </a:spcBef>
              <a:buClr>
                <a:schemeClr val="dk1"/>
              </a:buClr>
              <a:buSzPts val="4400"/>
            </a:pPr>
            <a:r>
              <a:rPr lang="en-US" sz="2400" dirty="0">
                <a:solidFill>
                  <a:srgbClr val="0E29AE"/>
                </a:solidFill>
              </a:rPr>
              <a:t>Development Life Cycle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3200" dirty="0">
                <a:solidFill>
                  <a:schemeClr val="lt1"/>
                </a:solidFill>
              </a:rPr>
              <a:t>Identify operations and create their contracts</a:t>
            </a:r>
            <a:endParaRPr lang="en-US" sz="3200" dirty="0"/>
          </a:p>
        </p:txBody>
      </p:sp>
      <p:sp>
        <p:nvSpPr>
          <p:cNvPr id="5" name="מציין מיקום של מספר שקופית 1">
            <a:extLst>
              <a:ext uri="{FF2B5EF4-FFF2-40B4-BE49-F238E27FC236}">
                <a16:creationId xmlns:a16="http://schemas.microsoft.com/office/drawing/2014/main" xmlns=""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10</a:t>
            </a:fld>
            <a:endParaRPr lang="en-US" sz="1400" b="1" dirty="0">
              <a:latin typeface="+mn-lt"/>
              <a:sym typeface="Arial"/>
            </a:endParaRPr>
          </a:p>
        </p:txBody>
      </p:sp>
      <p:sp>
        <p:nvSpPr>
          <p:cNvPr id="6" name="Content Placeholder 2">
            <a:extLst>
              <a:ext uri="{FF2B5EF4-FFF2-40B4-BE49-F238E27FC236}">
                <a16:creationId xmlns:a16="http://schemas.microsoft.com/office/drawing/2014/main" xmlns="" id="{3AA538F2-D750-4019-B887-CF8F3B9B4406}"/>
              </a:ext>
            </a:extLst>
          </p:cNvPr>
          <p:cNvSpPr txBox="1">
            <a:spLocks/>
          </p:cNvSpPr>
          <p:nvPr/>
        </p:nvSpPr>
        <p:spPr>
          <a:xfrm>
            <a:off x="685800" y="1239412"/>
            <a:ext cx="7543800" cy="4038600"/>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812800" indent="-812800" algn="l"/>
            <a:r>
              <a:rPr lang="en-US" altLang="he-IL" dirty="0">
                <a:solidFill>
                  <a:schemeClr val="tx1"/>
                </a:solidFill>
                <a:cs typeface="+mn-cs"/>
              </a:rPr>
              <a:t>Steps:</a:t>
            </a:r>
          </a:p>
          <a:p>
            <a:pPr marL="0" indent="0" algn="l">
              <a:buClr>
                <a:schemeClr val="tx1"/>
              </a:buClr>
            </a:pPr>
            <a:r>
              <a:rPr lang="en-US" altLang="he-IL" sz="3100" dirty="0">
                <a:solidFill>
                  <a:schemeClr val="tx1"/>
                </a:solidFill>
                <a:cs typeface="+mn-cs"/>
              </a:rPr>
              <a:t>1. Identify </a:t>
            </a:r>
            <a:r>
              <a:rPr lang="en-US" altLang="he-IL" sz="3100" u="sng" dirty="0">
                <a:solidFill>
                  <a:schemeClr val="tx1"/>
                </a:solidFill>
                <a:cs typeface="+mn-cs"/>
              </a:rPr>
              <a:t>system events</a:t>
            </a:r>
            <a:r>
              <a:rPr lang="en-US" altLang="he-IL" sz="3100" dirty="0">
                <a:solidFill>
                  <a:schemeClr val="tx1"/>
                </a:solidFill>
                <a:cs typeface="+mn-cs"/>
              </a:rPr>
              <a:t> that trigger </a:t>
            </a:r>
            <a:r>
              <a:rPr lang="en-US" altLang="he-IL" sz="3100" u="sng" dirty="0">
                <a:solidFill>
                  <a:schemeClr val="tx1"/>
                </a:solidFill>
                <a:cs typeface="+mn-cs"/>
              </a:rPr>
              <a:t>system operations</a:t>
            </a:r>
            <a:r>
              <a:rPr lang="en-US" altLang="he-IL" sz="3100" dirty="0">
                <a:solidFill>
                  <a:schemeClr val="tx1"/>
                </a:solidFill>
                <a:cs typeface="+mn-cs"/>
              </a:rPr>
              <a:t> (we can    </a:t>
            </a:r>
          </a:p>
          <a:p>
            <a:pPr marL="0" indent="0" algn="l">
              <a:buClr>
                <a:schemeClr val="tx1"/>
              </a:buClr>
            </a:pPr>
            <a:r>
              <a:rPr lang="en-US" altLang="he-IL" sz="3100" dirty="0">
                <a:solidFill>
                  <a:schemeClr val="tx1"/>
                </a:solidFill>
                <a:cs typeface="+mn-cs"/>
              </a:rPr>
              <a:t>     use SSD).</a:t>
            </a:r>
          </a:p>
          <a:p>
            <a:pPr marL="0" indent="0" algn="l">
              <a:buClr>
                <a:schemeClr val="tx1"/>
              </a:buClr>
            </a:pPr>
            <a:r>
              <a:rPr lang="en-US" altLang="he-IL" sz="3100" dirty="0">
                <a:solidFill>
                  <a:schemeClr val="tx1"/>
                </a:solidFill>
                <a:cs typeface="+mn-cs"/>
              </a:rPr>
              <a:t>2. Create contracts for the identified </a:t>
            </a:r>
            <a:r>
              <a:rPr lang="en-US" altLang="he-IL" sz="3100" u="sng" dirty="0">
                <a:solidFill>
                  <a:schemeClr val="tx1"/>
                </a:solidFill>
                <a:cs typeface="+mn-cs"/>
              </a:rPr>
              <a:t>operations</a:t>
            </a:r>
            <a:r>
              <a:rPr lang="en-US" altLang="he-IL" sz="3100" dirty="0">
                <a:solidFill>
                  <a:schemeClr val="tx1"/>
                </a:solidFill>
                <a:cs typeface="+mn-cs"/>
              </a:rPr>
              <a:t>. </a:t>
            </a:r>
          </a:p>
          <a:p>
            <a:pPr marL="0" indent="0" algn="l">
              <a:buClr>
                <a:schemeClr val="tx1"/>
              </a:buClr>
            </a:pPr>
            <a:endParaRPr lang="en-US" altLang="he-IL" sz="3100" dirty="0">
              <a:solidFill>
                <a:schemeClr val="tx1"/>
              </a:solidFill>
              <a:cs typeface="+mn-cs"/>
            </a:endParaRPr>
          </a:p>
          <a:p>
            <a:pPr marL="0" indent="0" algn="l">
              <a:buClr>
                <a:schemeClr val="tx1"/>
              </a:buClr>
            </a:pPr>
            <a:r>
              <a:rPr lang="en-US" altLang="he-IL" dirty="0">
                <a:solidFill>
                  <a:schemeClr val="tx1"/>
                </a:solidFill>
                <a:cs typeface="+mn-cs"/>
              </a:rPr>
              <a:t>We can find the system events and their associated operations  by observing the course of events in the use case. Follow the actions of actors that directly interact with the system. </a:t>
            </a:r>
          </a:p>
          <a:p>
            <a:pPr marL="0" indent="0" algn="l">
              <a:buClr>
                <a:schemeClr val="tx1"/>
              </a:buClr>
            </a:pPr>
            <a:r>
              <a:rPr lang="en-US" altLang="he-IL" dirty="0">
                <a:solidFill>
                  <a:schemeClr val="tx1"/>
                </a:solidFill>
                <a:cs typeface="+mn-cs"/>
              </a:rPr>
              <a:t>An SSD shows system events for one scenario of a use case, therefor it is generated from inspection of a use case.</a:t>
            </a:r>
          </a:p>
        </p:txBody>
      </p:sp>
    </p:spTree>
    <p:extLst>
      <p:ext uri="{BB962C8B-B14F-4D97-AF65-F5344CB8AC3E}">
        <p14:creationId xmlns:p14="http://schemas.microsoft.com/office/powerpoint/2010/main" val="161228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3200" dirty="0">
                <a:solidFill>
                  <a:schemeClr val="lt1"/>
                </a:solidFill>
              </a:rPr>
              <a:t>שלב 4 – זיהוי פעולות מערכת</a:t>
            </a:r>
          </a:p>
        </p:txBody>
      </p:sp>
      <p:sp>
        <p:nvSpPr>
          <p:cNvPr id="5" name="מציין מיקום של מספר שקופית 1">
            <a:extLst>
              <a:ext uri="{FF2B5EF4-FFF2-40B4-BE49-F238E27FC236}">
                <a16:creationId xmlns:a16="http://schemas.microsoft.com/office/drawing/2014/main" xmlns=""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11</a:t>
            </a:fld>
            <a:endParaRPr lang="en-US" sz="1400" b="1" dirty="0">
              <a:latin typeface="+mn-lt"/>
              <a:sym typeface="Arial"/>
            </a:endParaRPr>
          </a:p>
        </p:txBody>
      </p:sp>
      <p:sp>
        <p:nvSpPr>
          <p:cNvPr id="10" name="Content Placeholder 3">
            <a:extLst>
              <a:ext uri="{FF2B5EF4-FFF2-40B4-BE49-F238E27FC236}">
                <a16:creationId xmlns:a16="http://schemas.microsoft.com/office/drawing/2014/main" xmlns="" id="{84B416E5-9B67-4C94-83BA-8909785502D0}"/>
              </a:ext>
            </a:extLst>
          </p:cNvPr>
          <p:cNvSpPr txBox="1">
            <a:spLocks/>
          </p:cNvSpPr>
          <p:nvPr/>
        </p:nvSpPr>
        <p:spPr>
          <a:xfrm>
            <a:off x="685801" y="1200149"/>
            <a:ext cx="7463790" cy="552132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361950" indent="-361950" algn="l" fontAlgn="base">
              <a:spcBef>
                <a:spcPts val="300"/>
              </a:spcBef>
              <a:spcAft>
                <a:spcPct val="0"/>
              </a:spcAft>
              <a:buClr>
                <a:srgbClr val="0BD0D9"/>
              </a:buClr>
              <a:buSzPct val="95000"/>
              <a:buFont typeface="Wingdings 2" pitchFamily="18" charset="2"/>
              <a:buChar char=""/>
              <a:defRPr/>
            </a:pPr>
            <a:r>
              <a:rPr lang="en-US" sz="2200" b="1" kern="1200" dirty="0">
                <a:solidFill>
                  <a:sysClr val="windowText" lastClr="000000"/>
                </a:solidFill>
                <a:latin typeface="Calibri" pitchFamily="34" charset="0"/>
                <a:ea typeface="+mn-ea"/>
                <a:cs typeface="Arial" pitchFamily="34" charset="0"/>
                <a:sym typeface="Arial"/>
              </a:rPr>
              <a:t>Event</a:t>
            </a:r>
            <a:r>
              <a:rPr lang="en-US" sz="2200" kern="1200" dirty="0">
                <a:solidFill>
                  <a:sysClr val="windowText" lastClr="000000"/>
                </a:solidFill>
                <a:latin typeface="Calibri" pitchFamily="34" charset="0"/>
                <a:ea typeface="+mn-ea"/>
                <a:cs typeface="Arial" pitchFamily="34" charset="0"/>
                <a:sym typeface="Arial"/>
              </a:rPr>
              <a:t>: The PD initiates a treatment of a specific OR</a:t>
            </a:r>
            <a:br>
              <a:rPr lang="en-US" sz="2200" kern="1200" dirty="0">
                <a:solidFill>
                  <a:sysClr val="windowText" lastClr="000000"/>
                </a:solidFill>
                <a:latin typeface="Calibri" pitchFamily="34" charset="0"/>
                <a:ea typeface="+mn-ea"/>
                <a:cs typeface="Arial" pitchFamily="34" charset="0"/>
                <a:sym typeface="Arial"/>
              </a:rPr>
            </a:br>
            <a:r>
              <a:rPr lang="en-US" sz="2200" b="1" kern="1200" dirty="0">
                <a:solidFill>
                  <a:sysClr val="windowText" lastClr="000000"/>
                </a:solidFill>
                <a:latin typeface="Calibri" pitchFamily="34" charset="0"/>
                <a:ea typeface="+mn-ea"/>
                <a:cs typeface="Arial" pitchFamily="34" charset="0"/>
                <a:sym typeface="Arial"/>
              </a:rPr>
              <a:t>Operation</a:t>
            </a:r>
            <a:r>
              <a:rPr lang="en-US" sz="2200" kern="1200" dirty="0">
                <a:solidFill>
                  <a:sysClr val="windowText" lastClr="000000"/>
                </a:solidFill>
                <a:latin typeface="Calibri" pitchFamily="34" charset="0"/>
                <a:ea typeface="+mn-ea"/>
                <a:cs typeface="Arial" pitchFamily="34" charset="0"/>
                <a:sym typeface="Arial"/>
              </a:rPr>
              <a:t>: The system retrieve the OR details.</a:t>
            </a:r>
          </a:p>
          <a:p>
            <a:pPr marL="0" indent="0" algn="l" fontAlgn="base">
              <a:spcBef>
                <a:spcPts val="300"/>
              </a:spcBef>
              <a:spcAft>
                <a:spcPct val="0"/>
              </a:spcAft>
              <a:buClr>
                <a:srgbClr val="0BD0D9"/>
              </a:buClr>
              <a:buSzPct val="95000"/>
              <a:defRPr/>
            </a:pPr>
            <a:endParaRPr lang="en-US" sz="2200" kern="1200" dirty="0">
              <a:solidFill>
                <a:sysClr val="windowText" lastClr="000000"/>
              </a:solidFill>
              <a:latin typeface="Calibri" pitchFamily="34" charset="0"/>
              <a:ea typeface="+mn-ea"/>
              <a:cs typeface="Arial" pitchFamily="34" charset="0"/>
              <a:sym typeface="Arial"/>
            </a:endParaRPr>
          </a:p>
          <a:p>
            <a:pPr marL="361950" indent="-361950" algn="l" fontAlgn="base">
              <a:spcBef>
                <a:spcPts val="300"/>
              </a:spcBef>
              <a:spcAft>
                <a:spcPct val="0"/>
              </a:spcAft>
              <a:buClr>
                <a:srgbClr val="0BD0D9"/>
              </a:buClr>
              <a:buSzPct val="95000"/>
              <a:buFont typeface="Wingdings 2" pitchFamily="18" charset="2"/>
              <a:buChar char=""/>
              <a:defRPr/>
            </a:pPr>
            <a:r>
              <a:rPr lang="en-US" sz="2200" b="1" kern="1200" dirty="0">
                <a:solidFill>
                  <a:sysClr val="windowText" lastClr="000000"/>
                </a:solidFill>
                <a:latin typeface="Calibri" pitchFamily="34" charset="0"/>
                <a:ea typeface="+mn-ea"/>
                <a:cs typeface="Arial" pitchFamily="34" charset="0"/>
              </a:rPr>
              <a:t>Event</a:t>
            </a:r>
            <a:r>
              <a:rPr lang="en-US" sz="2200" kern="1200" dirty="0">
                <a:solidFill>
                  <a:sysClr val="windowText" lastClr="000000"/>
                </a:solidFill>
                <a:latin typeface="Calibri" pitchFamily="34" charset="0"/>
                <a:ea typeface="+mn-ea"/>
                <a:cs typeface="Arial" pitchFamily="34" charset="0"/>
              </a:rPr>
              <a:t>: The PD changed product.</a:t>
            </a:r>
            <a:br>
              <a:rPr lang="en-US" sz="2200" kern="1200" dirty="0">
                <a:solidFill>
                  <a:sysClr val="windowText" lastClr="000000"/>
                </a:solidFill>
                <a:latin typeface="Calibri" pitchFamily="34" charset="0"/>
                <a:ea typeface="+mn-ea"/>
                <a:cs typeface="Arial" pitchFamily="34" charset="0"/>
              </a:rPr>
            </a:br>
            <a:r>
              <a:rPr lang="en-US" sz="2200" b="1" kern="1200" dirty="0">
                <a:solidFill>
                  <a:sysClr val="windowText" lastClr="000000"/>
                </a:solidFill>
                <a:latin typeface="Calibri" pitchFamily="34" charset="0"/>
                <a:ea typeface="+mn-ea"/>
                <a:cs typeface="Arial" pitchFamily="34" charset="0"/>
              </a:rPr>
              <a:t>Operation</a:t>
            </a:r>
            <a:r>
              <a:rPr lang="en-US" sz="2200" kern="1200" dirty="0">
                <a:solidFill>
                  <a:sysClr val="windowText" lastClr="000000"/>
                </a:solidFill>
                <a:latin typeface="Calibri" pitchFamily="34" charset="0"/>
                <a:ea typeface="+mn-ea"/>
                <a:cs typeface="Arial" pitchFamily="34" charset="0"/>
              </a:rPr>
              <a:t>: Update products.</a:t>
            </a:r>
          </a:p>
          <a:p>
            <a:pPr marL="0" indent="0" algn="l" fontAlgn="base">
              <a:spcBef>
                <a:spcPts val="300"/>
              </a:spcBef>
              <a:spcAft>
                <a:spcPct val="0"/>
              </a:spcAft>
              <a:buClr>
                <a:srgbClr val="0BD0D9"/>
              </a:buClr>
              <a:buSzPct val="95000"/>
              <a:defRPr/>
            </a:pPr>
            <a:endParaRPr lang="en-US" sz="2200" kern="1200" dirty="0">
              <a:solidFill>
                <a:sysClr val="windowText" lastClr="000000"/>
              </a:solidFill>
              <a:latin typeface="Calibri" pitchFamily="34" charset="0"/>
              <a:ea typeface="+mn-ea"/>
              <a:cs typeface="Arial" pitchFamily="34" charset="0"/>
            </a:endParaRPr>
          </a:p>
          <a:p>
            <a:pPr marL="361950" indent="-361950" algn="l" fontAlgn="base">
              <a:spcBef>
                <a:spcPts val="300"/>
              </a:spcBef>
              <a:spcAft>
                <a:spcPct val="0"/>
              </a:spcAft>
              <a:buClr>
                <a:srgbClr val="0BD0D9"/>
              </a:buClr>
              <a:buSzPct val="95000"/>
              <a:buFont typeface="Wingdings 2" pitchFamily="18" charset="2"/>
              <a:buChar char=""/>
              <a:defRPr/>
            </a:pPr>
            <a:r>
              <a:rPr lang="en-US" sz="2200" b="1" kern="1200" dirty="0">
                <a:solidFill>
                  <a:sysClr val="windowText" lastClr="000000"/>
                </a:solidFill>
                <a:latin typeface="Calibri" pitchFamily="34" charset="0"/>
                <a:ea typeface="+mn-ea"/>
                <a:cs typeface="Arial" pitchFamily="34" charset="0"/>
              </a:rPr>
              <a:t>Event</a:t>
            </a:r>
            <a:r>
              <a:rPr lang="en-US" sz="2200" kern="1200" dirty="0">
                <a:solidFill>
                  <a:sysClr val="windowText" lastClr="000000"/>
                </a:solidFill>
                <a:latin typeface="Calibri" pitchFamily="34" charset="0"/>
                <a:ea typeface="+mn-ea"/>
                <a:cs typeface="Arial" pitchFamily="34" charset="0"/>
              </a:rPr>
              <a:t>: Get the suppliers</a:t>
            </a:r>
            <a:br>
              <a:rPr lang="en-US" sz="2200" kern="1200" dirty="0">
                <a:solidFill>
                  <a:sysClr val="windowText" lastClr="000000"/>
                </a:solidFill>
                <a:latin typeface="Calibri" pitchFamily="34" charset="0"/>
                <a:ea typeface="+mn-ea"/>
                <a:cs typeface="Arial" pitchFamily="34" charset="0"/>
              </a:rPr>
            </a:br>
            <a:r>
              <a:rPr lang="en-US" sz="2200" b="1" kern="1200" dirty="0">
                <a:solidFill>
                  <a:sysClr val="windowText" lastClr="000000"/>
                </a:solidFill>
                <a:latin typeface="Calibri" pitchFamily="34" charset="0"/>
                <a:ea typeface="+mn-ea"/>
                <a:cs typeface="Arial" pitchFamily="34" charset="0"/>
              </a:rPr>
              <a:t>Operation</a:t>
            </a:r>
            <a:r>
              <a:rPr lang="en-US" sz="2200" kern="1200" dirty="0">
                <a:solidFill>
                  <a:sysClr val="windowText" lastClr="000000"/>
                </a:solidFill>
                <a:latin typeface="Calibri" pitchFamily="34" charset="0"/>
                <a:ea typeface="+mn-ea"/>
                <a:cs typeface="Arial" pitchFamily="34" charset="0"/>
              </a:rPr>
              <a:t>: present the list of suppliers.</a:t>
            </a:r>
          </a:p>
          <a:p>
            <a:pPr marL="0" indent="0" algn="l" fontAlgn="base">
              <a:spcBef>
                <a:spcPts val="300"/>
              </a:spcBef>
              <a:spcAft>
                <a:spcPct val="0"/>
              </a:spcAft>
              <a:buClr>
                <a:srgbClr val="0BD0D9"/>
              </a:buClr>
              <a:buSzPct val="95000"/>
              <a:defRPr/>
            </a:pPr>
            <a:endParaRPr lang="he-IL" sz="2200" kern="1200" dirty="0">
              <a:solidFill>
                <a:sysClr val="windowText" lastClr="000000"/>
              </a:solidFill>
              <a:latin typeface="Calibri" pitchFamily="34" charset="0"/>
              <a:ea typeface="+mn-ea"/>
              <a:cs typeface="Arial" pitchFamily="34" charset="0"/>
            </a:endParaRPr>
          </a:p>
          <a:p>
            <a:pPr marL="361950" indent="-361950" algn="l" fontAlgn="base">
              <a:spcBef>
                <a:spcPts val="300"/>
              </a:spcBef>
              <a:spcAft>
                <a:spcPct val="0"/>
              </a:spcAft>
              <a:buClr>
                <a:srgbClr val="0BD0D9"/>
              </a:buClr>
              <a:buSzPct val="95000"/>
              <a:buFont typeface="Wingdings 2" pitchFamily="18" charset="2"/>
              <a:buChar char=""/>
              <a:defRPr/>
            </a:pPr>
            <a:r>
              <a:rPr lang="en-US" sz="2200" b="1" kern="1200" dirty="0">
                <a:solidFill>
                  <a:sysClr val="windowText" lastClr="000000"/>
                </a:solidFill>
                <a:latin typeface="Calibri" pitchFamily="34" charset="0"/>
                <a:ea typeface="+mn-ea"/>
                <a:cs typeface="Arial" pitchFamily="34" charset="0"/>
              </a:rPr>
              <a:t>Event</a:t>
            </a:r>
            <a:r>
              <a:rPr lang="en-US" sz="2200" kern="1200" dirty="0">
                <a:solidFill>
                  <a:sysClr val="windowText" lastClr="000000"/>
                </a:solidFill>
                <a:latin typeface="Calibri" pitchFamily="34" charset="0"/>
                <a:ea typeface="+mn-ea"/>
                <a:cs typeface="Arial" pitchFamily="34" charset="0"/>
              </a:rPr>
              <a:t>: choose supplier.</a:t>
            </a:r>
            <a:br>
              <a:rPr lang="en-US" sz="2200" kern="1200" dirty="0">
                <a:solidFill>
                  <a:sysClr val="windowText" lastClr="000000"/>
                </a:solidFill>
                <a:latin typeface="Calibri" pitchFamily="34" charset="0"/>
                <a:ea typeface="+mn-ea"/>
                <a:cs typeface="Arial" pitchFamily="34" charset="0"/>
              </a:rPr>
            </a:br>
            <a:r>
              <a:rPr lang="en-US" sz="2200" b="1" kern="1200" dirty="0">
                <a:solidFill>
                  <a:sysClr val="windowText" lastClr="000000"/>
                </a:solidFill>
                <a:latin typeface="Calibri" pitchFamily="34" charset="0"/>
                <a:ea typeface="+mn-ea"/>
                <a:cs typeface="Arial" pitchFamily="34" charset="0"/>
              </a:rPr>
              <a:t>Operation</a:t>
            </a:r>
            <a:r>
              <a:rPr lang="en-US" sz="2200" kern="1200" dirty="0">
                <a:solidFill>
                  <a:sysClr val="windowText" lastClr="000000"/>
                </a:solidFill>
                <a:latin typeface="Calibri" pitchFamily="34" charset="0"/>
                <a:ea typeface="+mn-ea"/>
                <a:cs typeface="Arial" pitchFamily="34" charset="0"/>
              </a:rPr>
              <a:t>: save chosen supplier.</a:t>
            </a:r>
          </a:p>
          <a:p>
            <a:pPr marL="0" indent="0" algn="l" fontAlgn="base">
              <a:spcBef>
                <a:spcPts val="300"/>
              </a:spcBef>
              <a:spcAft>
                <a:spcPct val="0"/>
              </a:spcAft>
              <a:buClr>
                <a:srgbClr val="0BD0D9"/>
              </a:buClr>
              <a:buSzPct val="95000"/>
              <a:defRPr/>
            </a:pPr>
            <a:endParaRPr lang="he-IL" sz="2200" kern="1200" dirty="0">
              <a:solidFill>
                <a:sysClr val="windowText" lastClr="000000"/>
              </a:solidFill>
              <a:latin typeface="Calibri" pitchFamily="34" charset="0"/>
              <a:ea typeface="+mn-ea"/>
              <a:cs typeface="Arial" pitchFamily="34" charset="0"/>
            </a:endParaRPr>
          </a:p>
          <a:p>
            <a:pPr marL="361950" indent="-361950" algn="l" fontAlgn="base">
              <a:spcBef>
                <a:spcPts val="300"/>
              </a:spcBef>
              <a:spcAft>
                <a:spcPct val="0"/>
              </a:spcAft>
              <a:buClr>
                <a:srgbClr val="0BD0D9"/>
              </a:buClr>
              <a:buSzPct val="95000"/>
              <a:buFont typeface="Wingdings 2" pitchFamily="18" charset="2"/>
              <a:buChar char=""/>
              <a:defRPr/>
            </a:pPr>
            <a:r>
              <a:rPr lang="en-US" sz="2200" b="1" kern="1200" dirty="0">
                <a:solidFill>
                  <a:sysClr val="windowText" lastClr="000000"/>
                </a:solidFill>
                <a:latin typeface="Calibri" pitchFamily="34" charset="0"/>
                <a:ea typeface="+mn-ea"/>
                <a:cs typeface="Arial" pitchFamily="34" charset="0"/>
              </a:rPr>
              <a:t>Event</a:t>
            </a:r>
            <a:r>
              <a:rPr lang="en-US" sz="2200" kern="1200" dirty="0">
                <a:solidFill>
                  <a:sysClr val="windowText" lastClr="000000"/>
                </a:solidFill>
                <a:latin typeface="Calibri" pitchFamily="34" charset="0"/>
                <a:ea typeface="+mn-ea"/>
                <a:cs typeface="Arial" pitchFamily="34" charset="0"/>
              </a:rPr>
              <a:t>: create new PO</a:t>
            </a:r>
            <a:br>
              <a:rPr lang="en-US" sz="2200" kern="1200" dirty="0">
                <a:solidFill>
                  <a:sysClr val="windowText" lastClr="000000"/>
                </a:solidFill>
                <a:latin typeface="Calibri" pitchFamily="34" charset="0"/>
                <a:ea typeface="+mn-ea"/>
                <a:cs typeface="Arial" pitchFamily="34" charset="0"/>
              </a:rPr>
            </a:br>
            <a:r>
              <a:rPr lang="en-US" sz="2200" b="1" kern="1200" dirty="0">
                <a:solidFill>
                  <a:sysClr val="windowText" lastClr="000000"/>
                </a:solidFill>
                <a:latin typeface="Calibri" pitchFamily="34" charset="0"/>
                <a:ea typeface="+mn-ea"/>
                <a:cs typeface="Arial" pitchFamily="34" charset="0"/>
              </a:rPr>
              <a:t>Operation</a:t>
            </a:r>
            <a:r>
              <a:rPr lang="en-US" sz="2200" kern="1200" dirty="0">
                <a:solidFill>
                  <a:sysClr val="windowText" lastClr="000000"/>
                </a:solidFill>
                <a:latin typeface="Calibri" pitchFamily="34" charset="0"/>
                <a:ea typeface="+mn-ea"/>
                <a:cs typeface="Arial" pitchFamily="34" charset="0"/>
              </a:rPr>
              <a:t>: The system adds new PO.</a:t>
            </a:r>
          </a:p>
          <a:p>
            <a:pPr algn="l"/>
            <a:endParaRPr lang="he-IL" dirty="0"/>
          </a:p>
          <a:p>
            <a:pPr algn="l"/>
            <a:endParaRPr lang="en-US" dirty="0"/>
          </a:p>
        </p:txBody>
      </p:sp>
    </p:spTree>
    <p:extLst>
      <p:ext uri="{BB962C8B-B14F-4D97-AF65-F5344CB8AC3E}">
        <p14:creationId xmlns:p14="http://schemas.microsoft.com/office/powerpoint/2010/main" val="318360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שלב 4 – יצירת </a:t>
            </a:r>
            <a:r>
              <a:rPr lang="en-US" sz="3200" dirty="0">
                <a:solidFill>
                  <a:schemeClr val="lt1"/>
                </a:solidFill>
              </a:rPr>
              <a:t>SSD</a:t>
            </a:r>
            <a:r>
              <a:rPr lang="he-IL" sz="3200" dirty="0">
                <a:solidFill>
                  <a:schemeClr val="lt1"/>
                </a:solidFill>
              </a:rPr>
              <a:t> </a:t>
            </a:r>
          </a:p>
        </p:txBody>
      </p:sp>
      <p:sp>
        <p:nvSpPr>
          <p:cNvPr id="5" name="מציין מיקום של מספר שקופית 1">
            <a:extLst>
              <a:ext uri="{FF2B5EF4-FFF2-40B4-BE49-F238E27FC236}">
                <a16:creationId xmlns:a16="http://schemas.microsoft.com/office/drawing/2014/main" xmlns=""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12</a:t>
            </a:fld>
            <a:endParaRPr lang="en-US" sz="1400" b="1" dirty="0">
              <a:latin typeface="+mn-lt"/>
              <a:sym typeface="Arial"/>
            </a:endParaRPr>
          </a:p>
        </p:txBody>
      </p:sp>
      <p:pic>
        <p:nvPicPr>
          <p:cNvPr id="8" name="Picture 6">
            <a:extLst>
              <a:ext uri="{FF2B5EF4-FFF2-40B4-BE49-F238E27FC236}">
                <a16:creationId xmlns:a16="http://schemas.microsoft.com/office/drawing/2014/main" xmlns="" id="{8D8E2F47-85AA-4338-87DC-FB7EE95DB602}"/>
              </a:ext>
            </a:extLst>
          </p:cNvPr>
          <p:cNvPicPr>
            <a:picLocks noChangeAspect="1"/>
          </p:cNvPicPr>
          <p:nvPr/>
        </p:nvPicPr>
        <p:blipFill rotWithShape="1">
          <a:blip r:embed="rId3"/>
          <a:srcRect b="17320"/>
          <a:stretch/>
        </p:blipFill>
        <p:spPr>
          <a:xfrm>
            <a:off x="1392284" y="1369941"/>
            <a:ext cx="6640966" cy="4507793"/>
          </a:xfrm>
          <a:prstGeom prst="rect">
            <a:avLst/>
          </a:prstGeom>
        </p:spPr>
      </p:pic>
    </p:spTree>
    <p:extLst>
      <p:ext uri="{BB962C8B-B14F-4D97-AF65-F5344CB8AC3E}">
        <p14:creationId xmlns:p14="http://schemas.microsoft.com/office/powerpoint/2010/main" val="420224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שלב 5 – כתיבת </a:t>
            </a:r>
            <a:r>
              <a:rPr lang="he-IL" sz="3200" dirty="0" err="1">
                <a:solidFill>
                  <a:schemeClr val="lt1"/>
                </a:solidFill>
              </a:rPr>
              <a:t>חוזה</a:t>
            </a:r>
            <a:r>
              <a:rPr lang="he-IL" sz="3200" dirty="0">
                <a:solidFill>
                  <a:schemeClr val="lt1"/>
                </a:solidFill>
              </a:rPr>
              <a:t> עבור כל פעולת מערכת </a:t>
            </a:r>
          </a:p>
        </p:txBody>
      </p:sp>
      <p:sp>
        <p:nvSpPr>
          <p:cNvPr id="5" name="מציין מיקום של מספר שקופית 1">
            <a:extLst>
              <a:ext uri="{FF2B5EF4-FFF2-40B4-BE49-F238E27FC236}">
                <a16:creationId xmlns:a16="http://schemas.microsoft.com/office/drawing/2014/main" xmlns=""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13</a:t>
            </a:fld>
            <a:endParaRPr lang="en-US" sz="1400" b="1" dirty="0">
              <a:latin typeface="+mn-lt"/>
              <a:sym typeface="Arial"/>
            </a:endParaRPr>
          </a:p>
        </p:txBody>
      </p:sp>
      <p:sp>
        <p:nvSpPr>
          <p:cNvPr id="6" name="TextBox 4">
            <a:extLst>
              <a:ext uri="{FF2B5EF4-FFF2-40B4-BE49-F238E27FC236}">
                <a16:creationId xmlns:a16="http://schemas.microsoft.com/office/drawing/2014/main" xmlns="" id="{4E1FF8D9-87B9-4ED2-B964-0419DD4EE3DB}"/>
              </a:ext>
            </a:extLst>
          </p:cNvPr>
          <p:cNvSpPr txBox="1"/>
          <p:nvPr/>
        </p:nvSpPr>
        <p:spPr>
          <a:xfrm>
            <a:off x="441824" y="1181497"/>
            <a:ext cx="8260351" cy="4862870"/>
          </a:xfrm>
          <a:prstGeom prst="rect">
            <a:avLst/>
          </a:prstGeom>
          <a:noFill/>
        </p:spPr>
        <p:txBody>
          <a:bodyPr wrap="square" rtlCol="1">
            <a:spAutoFit/>
          </a:bodyPr>
          <a:lstStyle/>
          <a:p>
            <a:r>
              <a:rPr lang="en-US" sz="2200" dirty="0"/>
              <a:t>Name: </a:t>
            </a:r>
            <a:r>
              <a:rPr lang="en-US" sz="2200" dirty="0" err="1"/>
              <a:t>createNewPurchaseOrder</a:t>
            </a:r>
            <a:r>
              <a:rPr lang="en-US" sz="2200" dirty="0"/>
              <a:t>(</a:t>
            </a:r>
            <a:r>
              <a:rPr lang="en-US" sz="2200" dirty="0" err="1"/>
              <a:t>orId,supplierId,price</a:t>
            </a:r>
            <a:r>
              <a:rPr lang="en-US" sz="2200" dirty="0"/>
              <a:t>)</a:t>
            </a:r>
          </a:p>
          <a:p>
            <a:r>
              <a:rPr lang="en-US" sz="2200" dirty="0"/>
              <a:t>Reference: Use case - Order Request Handling</a:t>
            </a:r>
          </a:p>
          <a:p>
            <a:r>
              <a:rPr lang="en-US" sz="2200" dirty="0"/>
              <a:t>Preconditions: A supplier exists, product exists, order request exists.</a:t>
            </a:r>
          </a:p>
          <a:p>
            <a:r>
              <a:rPr lang="en-US" sz="2200" dirty="0"/>
              <a:t>Post conditions:</a:t>
            </a:r>
          </a:p>
          <a:p>
            <a:pPr marL="342900" indent="-342900">
              <a:buAutoNum type="arabicPeriod"/>
            </a:pPr>
            <a:r>
              <a:rPr lang="en-US" sz="2200" dirty="0"/>
              <a:t>A purchase order object is created.</a:t>
            </a:r>
          </a:p>
          <a:p>
            <a:pPr marL="342900" indent="-342900">
              <a:buAutoNum type="arabicPeriod"/>
            </a:pPr>
            <a:r>
              <a:rPr lang="en-US" sz="2200" dirty="0"/>
              <a:t>A link between the purchase order and the system is created.</a:t>
            </a:r>
          </a:p>
          <a:p>
            <a:pPr marL="342900" indent="-342900">
              <a:buAutoNum type="arabicPeriod"/>
            </a:pPr>
            <a:r>
              <a:rPr lang="en-US" sz="2200" dirty="0"/>
              <a:t>Links between the purchase order and the products are created.</a:t>
            </a:r>
          </a:p>
          <a:p>
            <a:pPr marL="342900" indent="-342900">
              <a:buAutoNum type="arabicPeriod"/>
            </a:pPr>
            <a:r>
              <a:rPr lang="en-US" sz="2200" dirty="0"/>
              <a:t>A link between the purchase order and the supplier is created.</a:t>
            </a:r>
          </a:p>
          <a:p>
            <a:pPr marL="342900" indent="-342900">
              <a:buAutoNum type="arabicPeriod"/>
            </a:pPr>
            <a:r>
              <a:rPr lang="en-US" sz="2200" dirty="0"/>
              <a:t>A link between the purchase order and the order request is created.</a:t>
            </a:r>
          </a:p>
          <a:p>
            <a:pPr marL="342900" indent="-342900">
              <a:buFontTx/>
              <a:buAutoNum type="arabicPeriod"/>
            </a:pPr>
            <a:r>
              <a:rPr lang="en-US" sz="2200" dirty="0"/>
              <a:t>Purchase order price is set </a:t>
            </a:r>
            <a:endParaRPr lang="he-IL" sz="2200" dirty="0"/>
          </a:p>
          <a:p>
            <a:pPr marL="342900" indent="-342900">
              <a:buAutoNum type="arabicPeriod"/>
            </a:pPr>
            <a:endParaRPr lang="he-IL" sz="2400" dirty="0"/>
          </a:p>
        </p:txBody>
      </p:sp>
    </p:spTree>
    <p:extLst>
      <p:ext uri="{BB962C8B-B14F-4D97-AF65-F5344CB8AC3E}">
        <p14:creationId xmlns:p14="http://schemas.microsoft.com/office/powerpoint/2010/main" val="258197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שלב 6 – יצירת תרשים רצף בהתאם </a:t>
            </a:r>
            <a:r>
              <a:rPr lang="he-IL" sz="3200" dirty="0" err="1">
                <a:solidFill>
                  <a:schemeClr val="lt1"/>
                </a:solidFill>
              </a:rPr>
              <a:t>לחוזה</a:t>
            </a:r>
            <a:endParaRPr lang="he-IL" sz="3200" dirty="0">
              <a:solidFill>
                <a:schemeClr val="lt1"/>
              </a:solidFill>
            </a:endParaRPr>
          </a:p>
        </p:txBody>
      </p:sp>
      <p:sp>
        <p:nvSpPr>
          <p:cNvPr id="5" name="מציין מיקום של מספר שקופית 1">
            <a:extLst>
              <a:ext uri="{FF2B5EF4-FFF2-40B4-BE49-F238E27FC236}">
                <a16:creationId xmlns:a16="http://schemas.microsoft.com/office/drawing/2014/main" xmlns=""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14</a:t>
            </a:fld>
            <a:endParaRPr lang="en-US" sz="1400" b="1" dirty="0">
              <a:latin typeface="+mn-lt"/>
              <a:sym typeface="Arial"/>
            </a:endParaRPr>
          </a:p>
        </p:txBody>
      </p:sp>
      <p:pic>
        <p:nvPicPr>
          <p:cNvPr id="3" name="תמונה 2">
            <a:extLst>
              <a:ext uri="{FF2B5EF4-FFF2-40B4-BE49-F238E27FC236}">
                <a16:creationId xmlns:a16="http://schemas.microsoft.com/office/drawing/2014/main" xmlns="" id="{564EDB65-3B36-4B43-8597-4677EE3ABFE4}"/>
              </a:ext>
            </a:extLst>
          </p:cNvPr>
          <p:cNvPicPr>
            <a:picLocks noChangeAspect="1"/>
          </p:cNvPicPr>
          <p:nvPr/>
        </p:nvPicPr>
        <p:blipFill>
          <a:blip r:embed="rId3"/>
          <a:stretch>
            <a:fillRect/>
          </a:stretch>
        </p:blipFill>
        <p:spPr>
          <a:xfrm>
            <a:off x="65988" y="1148396"/>
            <a:ext cx="8942212" cy="4460552"/>
          </a:xfrm>
          <a:prstGeom prst="rect">
            <a:avLst/>
          </a:prstGeom>
        </p:spPr>
      </p:pic>
    </p:spTree>
    <p:extLst>
      <p:ext uri="{BB962C8B-B14F-4D97-AF65-F5344CB8AC3E}">
        <p14:creationId xmlns:p14="http://schemas.microsoft.com/office/powerpoint/2010/main" val="222479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שלב </a:t>
            </a:r>
            <a:r>
              <a:rPr lang="en-US" sz="3200" dirty="0">
                <a:solidFill>
                  <a:schemeClr val="lt1"/>
                </a:solidFill>
              </a:rPr>
              <a:t>7</a:t>
            </a:r>
            <a:r>
              <a:rPr lang="he-IL" sz="3200" dirty="0">
                <a:solidFill>
                  <a:schemeClr val="lt1"/>
                </a:solidFill>
              </a:rPr>
              <a:t> – </a:t>
            </a:r>
            <a:r>
              <a:rPr lang="en-US" sz="3200" dirty="0">
                <a:solidFill>
                  <a:schemeClr val="lt1"/>
                </a:solidFill>
              </a:rPr>
              <a:t>Design model</a:t>
            </a:r>
            <a:endParaRPr lang="he-IL" sz="3200" dirty="0">
              <a:solidFill>
                <a:schemeClr val="lt1"/>
              </a:solidFill>
            </a:endParaRPr>
          </a:p>
        </p:txBody>
      </p:sp>
      <p:sp>
        <p:nvSpPr>
          <p:cNvPr id="5" name="מציין מיקום של מספר שקופית 1">
            <a:extLst>
              <a:ext uri="{FF2B5EF4-FFF2-40B4-BE49-F238E27FC236}">
                <a16:creationId xmlns:a16="http://schemas.microsoft.com/office/drawing/2014/main" xmlns=""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15</a:t>
            </a:fld>
            <a:endParaRPr lang="en-US" sz="1400" b="1" dirty="0">
              <a:latin typeface="+mn-lt"/>
              <a:sym typeface="Arial"/>
            </a:endParaRPr>
          </a:p>
        </p:txBody>
      </p:sp>
      <p:pic>
        <p:nvPicPr>
          <p:cNvPr id="4" name="תמונה 3">
            <a:extLst>
              <a:ext uri="{FF2B5EF4-FFF2-40B4-BE49-F238E27FC236}">
                <a16:creationId xmlns:a16="http://schemas.microsoft.com/office/drawing/2014/main" xmlns="" id="{A24F08C9-1BE8-4682-807A-5CC49D2097A0}"/>
              </a:ext>
            </a:extLst>
          </p:cNvPr>
          <p:cNvPicPr>
            <a:picLocks noChangeAspect="1"/>
          </p:cNvPicPr>
          <p:nvPr/>
        </p:nvPicPr>
        <p:blipFill>
          <a:blip r:embed="rId3"/>
          <a:stretch>
            <a:fillRect/>
          </a:stretch>
        </p:blipFill>
        <p:spPr>
          <a:xfrm>
            <a:off x="575035" y="1369293"/>
            <a:ext cx="8458200" cy="4385966"/>
          </a:xfrm>
          <a:prstGeom prst="rect">
            <a:avLst/>
          </a:prstGeom>
        </p:spPr>
      </p:pic>
    </p:spTree>
    <p:extLst>
      <p:ext uri="{BB962C8B-B14F-4D97-AF65-F5344CB8AC3E}">
        <p14:creationId xmlns:p14="http://schemas.microsoft.com/office/powerpoint/2010/main" val="1682682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דוגמה נוספת </a:t>
            </a:r>
            <a:r>
              <a:rPr lang="he-IL" sz="3200" dirty="0" err="1">
                <a:solidFill>
                  <a:schemeClr val="lt1"/>
                </a:solidFill>
              </a:rPr>
              <a:t>לחוזה</a:t>
            </a:r>
            <a:endParaRPr lang="he-IL" sz="3200" dirty="0">
              <a:solidFill>
                <a:schemeClr val="lt1"/>
              </a:solidFill>
            </a:endParaRPr>
          </a:p>
        </p:txBody>
      </p:sp>
      <p:sp>
        <p:nvSpPr>
          <p:cNvPr id="5" name="מציין מיקום של מספר שקופית 1">
            <a:extLst>
              <a:ext uri="{FF2B5EF4-FFF2-40B4-BE49-F238E27FC236}">
                <a16:creationId xmlns:a16="http://schemas.microsoft.com/office/drawing/2014/main" xmlns=""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16</a:t>
            </a:fld>
            <a:endParaRPr lang="en-US" sz="1400" b="1" dirty="0">
              <a:latin typeface="+mn-lt"/>
              <a:sym typeface="Arial"/>
            </a:endParaRPr>
          </a:p>
        </p:txBody>
      </p:sp>
      <p:sp>
        <p:nvSpPr>
          <p:cNvPr id="6" name="TextBox 4">
            <a:extLst>
              <a:ext uri="{FF2B5EF4-FFF2-40B4-BE49-F238E27FC236}">
                <a16:creationId xmlns:a16="http://schemas.microsoft.com/office/drawing/2014/main" xmlns="" id="{34F0EB51-4042-4E26-980F-199A67B7C300}"/>
              </a:ext>
            </a:extLst>
          </p:cNvPr>
          <p:cNvSpPr txBox="1"/>
          <p:nvPr/>
        </p:nvSpPr>
        <p:spPr>
          <a:xfrm>
            <a:off x="441824" y="1332326"/>
            <a:ext cx="8260351" cy="3139321"/>
          </a:xfrm>
          <a:prstGeom prst="rect">
            <a:avLst/>
          </a:prstGeom>
          <a:noFill/>
        </p:spPr>
        <p:txBody>
          <a:bodyPr wrap="square" rtlCol="1">
            <a:spAutoFit/>
          </a:bodyPr>
          <a:lstStyle/>
          <a:p>
            <a:r>
              <a:rPr lang="en-US" sz="2200" dirty="0"/>
              <a:t>Name: </a:t>
            </a:r>
            <a:r>
              <a:rPr lang="en-US" sz="2200" dirty="0" err="1"/>
              <a:t>changeProduct</a:t>
            </a:r>
            <a:r>
              <a:rPr lang="en-US" sz="2200" dirty="0"/>
              <a:t>(orId,p1Id,p2Id) </a:t>
            </a:r>
          </a:p>
          <a:p>
            <a:r>
              <a:rPr lang="en-US" sz="2200" dirty="0"/>
              <a:t>Reference: Use case - Order Request Handling</a:t>
            </a:r>
          </a:p>
          <a:p>
            <a:r>
              <a:rPr lang="en-US" sz="2200" dirty="0"/>
              <a:t>Preconditions: products instances p1 and p2 exist, order request exists.</a:t>
            </a:r>
          </a:p>
          <a:p>
            <a:r>
              <a:rPr lang="en-US" sz="2200" dirty="0"/>
              <a:t>Post conditions:</a:t>
            </a:r>
          </a:p>
          <a:p>
            <a:pPr marL="342900" indent="-342900">
              <a:buAutoNum type="arabicPeriod"/>
            </a:pPr>
            <a:r>
              <a:rPr lang="en-US" sz="2200" dirty="0" smtClean="0"/>
              <a:t>The </a:t>
            </a:r>
            <a:r>
              <a:rPr lang="en-US" sz="2200" dirty="0"/>
              <a:t>exited link between the order request and the product instance p1 is deleted .</a:t>
            </a:r>
          </a:p>
          <a:p>
            <a:pPr marL="342900" indent="-342900">
              <a:buAutoNum type="arabicPeriod"/>
            </a:pPr>
            <a:r>
              <a:rPr lang="en-US" sz="2200" dirty="0"/>
              <a:t>Link between the order request and product instance p2 are created</a:t>
            </a:r>
            <a:r>
              <a:rPr lang="en-US" sz="2200" dirty="0" smtClean="0"/>
              <a:t>.</a:t>
            </a:r>
            <a:endParaRPr lang="en-US" sz="2200" dirty="0"/>
          </a:p>
        </p:txBody>
      </p:sp>
    </p:spTree>
    <p:extLst>
      <p:ext uri="{BB962C8B-B14F-4D97-AF65-F5344CB8AC3E}">
        <p14:creationId xmlns:p14="http://schemas.microsoft.com/office/powerpoint/2010/main" val="363382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תרשים רצף של </a:t>
            </a:r>
            <a:r>
              <a:rPr lang="he-IL" sz="3200" dirty="0" err="1">
                <a:solidFill>
                  <a:schemeClr val="lt1"/>
                </a:solidFill>
              </a:rPr>
              <a:t>החוזה</a:t>
            </a:r>
            <a:r>
              <a:rPr lang="he-IL" sz="3200" dirty="0">
                <a:solidFill>
                  <a:schemeClr val="lt1"/>
                </a:solidFill>
              </a:rPr>
              <a:t> הנוסף</a:t>
            </a:r>
          </a:p>
        </p:txBody>
      </p:sp>
      <p:sp>
        <p:nvSpPr>
          <p:cNvPr id="5" name="מציין מיקום של מספר שקופית 1">
            <a:extLst>
              <a:ext uri="{FF2B5EF4-FFF2-40B4-BE49-F238E27FC236}">
                <a16:creationId xmlns:a16="http://schemas.microsoft.com/office/drawing/2014/main" xmlns=""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17</a:t>
            </a:fld>
            <a:endParaRPr lang="en-US" sz="1400" b="1" dirty="0">
              <a:latin typeface="+mn-lt"/>
              <a:sym typeface="Arial"/>
            </a:endParaRPr>
          </a:p>
        </p:txBody>
      </p:sp>
      <p:pic>
        <p:nvPicPr>
          <p:cNvPr id="2" name="תמונה 1">
            <a:extLst>
              <a:ext uri="{FF2B5EF4-FFF2-40B4-BE49-F238E27FC236}">
                <a16:creationId xmlns:a16="http://schemas.microsoft.com/office/drawing/2014/main" xmlns="" id="{57725854-8100-4BE5-B0D9-E8134F58A0D6}"/>
              </a:ext>
            </a:extLst>
          </p:cNvPr>
          <p:cNvPicPr>
            <a:picLocks noChangeAspect="1"/>
          </p:cNvPicPr>
          <p:nvPr/>
        </p:nvPicPr>
        <p:blipFill>
          <a:blip r:embed="rId3"/>
          <a:stretch>
            <a:fillRect/>
          </a:stretch>
        </p:blipFill>
        <p:spPr>
          <a:xfrm>
            <a:off x="-4713" y="1624842"/>
            <a:ext cx="9144000" cy="3608316"/>
          </a:xfrm>
          <a:prstGeom prst="rect">
            <a:avLst/>
          </a:prstGeom>
        </p:spPr>
      </p:pic>
    </p:spTree>
    <p:extLst>
      <p:ext uri="{BB962C8B-B14F-4D97-AF65-F5344CB8AC3E}">
        <p14:creationId xmlns:p14="http://schemas.microsoft.com/office/powerpoint/2010/main" val="21606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Stages in a Development Cycle</a:t>
            </a:r>
          </a:p>
        </p:txBody>
      </p:sp>
      <p:sp>
        <p:nvSpPr>
          <p:cNvPr id="12" name="מציין מיקום של מספר שקופית 11">
            <a:extLst>
              <a:ext uri="{FF2B5EF4-FFF2-40B4-BE49-F238E27FC236}">
                <a16:creationId xmlns:a16="http://schemas.microsoft.com/office/drawing/2014/main" xmlns="" id="{701604C3-E7E9-4DF5-9F1F-69DC6735E486}"/>
              </a:ext>
            </a:extLst>
          </p:cNvPr>
          <p:cNvSpPr>
            <a:spLocks noGrp="1"/>
          </p:cNvSpPr>
          <p:nvPr>
            <p:ph type="sldNum" idx="12"/>
          </p:nvPr>
        </p:nvSpPr>
        <p:spPr>
          <a:noFill/>
          <a:ln>
            <a:noFill/>
          </a:ln>
        </p:spPr>
        <p:txBody>
          <a:bodyPr spcFirstLastPara="1" wrap="square" lIns="91425" tIns="45700" rIns="91425" bIns="45700" anchor="ctr" anchorCtr="0">
            <a:noAutofit/>
          </a:bodyPr>
          <a:lstStyle/>
          <a:p>
            <a:fld id="{00000000-1234-1234-1234-123412341234}" type="slidenum">
              <a:rPr lang="en-US" sz="1400" b="1">
                <a:latin typeface="+mn-lt"/>
              </a:rPr>
              <a:pPr/>
              <a:t>2</a:t>
            </a:fld>
            <a:endParaRPr lang="en-US" sz="1400" b="1">
              <a:latin typeface="+mn-lt"/>
            </a:endParaRPr>
          </a:p>
        </p:txBody>
      </p:sp>
      <p:sp>
        <p:nvSpPr>
          <p:cNvPr id="5" name="Rectangle 3">
            <a:extLst>
              <a:ext uri="{FF2B5EF4-FFF2-40B4-BE49-F238E27FC236}">
                <a16:creationId xmlns:a16="http://schemas.microsoft.com/office/drawing/2014/main" xmlns="" id="{38A3D93C-10D2-4401-B673-E54C04D712DC}"/>
              </a:ext>
            </a:extLst>
          </p:cNvPr>
          <p:cNvSpPr txBox="1">
            <a:spLocks noChangeArrowheads="1"/>
          </p:cNvSpPr>
          <p:nvPr/>
        </p:nvSpPr>
        <p:spPr>
          <a:xfrm>
            <a:off x="875777" y="1232589"/>
            <a:ext cx="7582423" cy="4392822"/>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514350" indent="-514350" algn="l">
              <a:buFont typeface="Arial"/>
              <a:buAutoNum type="arabicPeriod"/>
            </a:pPr>
            <a:r>
              <a:rPr lang="en-US" altLang="he-IL" sz="2800" dirty="0">
                <a:solidFill>
                  <a:schemeClr val="tx1"/>
                </a:solidFill>
              </a:rPr>
              <a:t>Understanding requirements – use cases.</a:t>
            </a:r>
          </a:p>
          <a:p>
            <a:pPr marL="514350" indent="-514350" algn="l">
              <a:buFont typeface="Arial"/>
              <a:buAutoNum type="arabicPeriod"/>
            </a:pPr>
            <a:r>
              <a:rPr lang="en-US" altLang="he-IL" sz="2800" dirty="0">
                <a:solidFill>
                  <a:schemeClr val="tx1"/>
                </a:solidFill>
              </a:rPr>
              <a:t>Static modeling – Conceptual class diagram.</a:t>
            </a:r>
          </a:p>
          <a:p>
            <a:pPr marL="514350" indent="-514350" algn="l">
              <a:buFont typeface="Arial"/>
              <a:buAutoNum type="arabicPeriod"/>
            </a:pPr>
            <a:r>
              <a:rPr lang="en-US" altLang="he-IL" sz="2800" dirty="0">
                <a:solidFill>
                  <a:schemeClr val="tx1"/>
                </a:solidFill>
              </a:rPr>
              <a:t>Identify operations and create their contracts.</a:t>
            </a:r>
          </a:p>
          <a:p>
            <a:pPr marL="514350" indent="-514350" algn="l">
              <a:buFont typeface="Arial"/>
              <a:buAutoNum type="arabicPeriod"/>
            </a:pPr>
            <a:r>
              <a:rPr lang="en-US" altLang="he-IL" sz="2800" dirty="0">
                <a:solidFill>
                  <a:schemeClr val="tx1"/>
                </a:solidFill>
              </a:rPr>
              <a:t>Assign responsibilities and design interaction diagrams. </a:t>
            </a:r>
          </a:p>
          <a:p>
            <a:pPr marL="514350" indent="-514350" algn="l">
              <a:buFont typeface="Arial"/>
              <a:buAutoNum type="arabicPeriod"/>
            </a:pPr>
            <a:r>
              <a:rPr lang="en-US" altLang="he-IL" sz="2800" dirty="0">
                <a:solidFill>
                  <a:schemeClr val="tx1"/>
                </a:solidFill>
              </a:rPr>
              <a:t>Design level class diagrams, implementation and testing.</a:t>
            </a:r>
          </a:p>
          <a:p>
            <a:pPr marL="812800" indent="-812800" algn="l"/>
            <a:endParaRPr lang="en-US" altLang="he-IL" sz="2800" dirty="0">
              <a:solidFill>
                <a:schemeClr val="tx1"/>
              </a:solidFill>
            </a:endParaRPr>
          </a:p>
          <a:p>
            <a:pPr marL="812800" indent="-812800" algn="l"/>
            <a:r>
              <a:rPr lang="en-US" altLang="he-IL" dirty="0">
                <a:solidFill>
                  <a:schemeClr val="tx1"/>
                </a:solidFill>
              </a:rPr>
              <a:t>The stages </a:t>
            </a:r>
            <a:r>
              <a:rPr lang="en-US" altLang="he-IL" b="1" i="1" dirty="0">
                <a:solidFill>
                  <a:schemeClr val="tx1"/>
                </a:solidFill>
              </a:rPr>
              <a:t>are not</a:t>
            </a:r>
            <a:r>
              <a:rPr lang="en-US" altLang="he-IL" dirty="0">
                <a:solidFill>
                  <a:schemeClr val="tx1"/>
                </a:solidFill>
              </a:rPr>
              <a:t> performed in sequence.</a:t>
            </a:r>
          </a:p>
        </p:txBody>
      </p:sp>
    </p:spTree>
    <p:extLst>
      <p:ext uri="{BB962C8B-B14F-4D97-AF65-F5344CB8AC3E}">
        <p14:creationId xmlns:p14="http://schemas.microsoft.com/office/powerpoint/2010/main" val="2992748028"/>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תיאור המערכת</a:t>
            </a:r>
            <a:endParaRPr lang="en-US" sz="4000" dirty="0"/>
          </a:p>
        </p:txBody>
      </p:sp>
      <p:sp>
        <p:nvSpPr>
          <p:cNvPr id="2" name="מציין מיקום של מספר שקופית 1">
            <a:extLst>
              <a:ext uri="{FF2B5EF4-FFF2-40B4-BE49-F238E27FC236}">
                <a16:creationId xmlns:a16="http://schemas.microsoft.com/office/drawing/2014/main" xmlns=""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3</a:t>
            </a:fld>
            <a:endParaRPr lang="en-US" sz="1400" b="1" dirty="0">
              <a:latin typeface="+mn-lt"/>
            </a:endParaRPr>
          </a:p>
        </p:txBody>
      </p:sp>
      <p:sp>
        <p:nvSpPr>
          <p:cNvPr id="6" name="TextBox 2">
            <a:extLst>
              <a:ext uri="{FF2B5EF4-FFF2-40B4-BE49-F238E27FC236}">
                <a16:creationId xmlns:a16="http://schemas.microsoft.com/office/drawing/2014/main" xmlns="" id="{7540C1AF-03CA-4FE8-A913-47272B047F90}"/>
              </a:ext>
            </a:extLst>
          </p:cNvPr>
          <p:cNvSpPr txBox="1"/>
          <p:nvPr/>
        </p:nvSpPr>
        <p:spPr>
          <a:xfrm>
            <a:off x="685800" y="1166842"/>
            <a:ext cx="7772400" cy="3785652"/>
          </a:xfrm>
          <a:prstGeom prst="rect">
            <a:avLst/>
          </a:prstGeom>
          <a:noFill/>
        </p:spPr>
        <p:txBody>
          <a:bodyPr wrap="square" rtlCol="1">
            <a:spAutoFit/>
          </a:bodyPr>
          <a:lstStyle/>
          <a:p>
            <a:pPr algn="r"/>
            <a:r>
              <a:rPr lang="he-IL" sz="2400" dirty="0"/>
              <a:t>לפניכם תיאור חלקי של מערכת רכש. במערכת זו עובדים יכולים להזמין מוצרים שונים המסווגים לפי קטגוריות שונות. הבקשה להזמנה כוללת את תיאורה והדחיפות שלה, תאריך ועוד פרטים נדרשים (מלל חופשי). לאחר ההזנה, הבקשה עוברת לאישור מנהל המחלקה. במידה והמנהל מאשר את הבקשה, היא עוברת למחלקת רכש. בעת הטיפול בבקשות, לכל בקשה בוחרת מחלקת הרכש את הספק הרצוי מרשימת הספקים המתקבלת ממערכת חיצונית (אבל מנוהלת במערכת), מחליטה על המחיר ופותחת בקשת רכישה חדשה. לעיתים, יש גם עריכה של ההזמנה המקורית (לדוגמא, שינוי מוצר). </a:t>
            </a:r>
          </a:p>
        </p:txBody>
      </p:sp>
    </p:spTree>
    <p:extLst>
      <p:ext uri="{BB962C8B-B14F-4D97-AF65-F5344CB8AC3E}">
        <p14:creationId xmlns:p14="http://schemas.microsoft.com/office/powerpoint/2010/main" val="302563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4;p14">
            <a:extLst>
              <a:ext uri="{FF2B5EF4-FFF2-40B4-BE49-F238E27FC236}">
                <a16:creationId xmlns:a16="http://schemas.microsoft.com/office/drawing/2014/main" xmlns="" id="{E006CAD8-751C-4761-B32A-F8AC58CD848F}"/>
              </a:ext>
            </a:extLst>
          </p:cNvPr>
          <p:cNvSpPr txBox="1">
            <a:spLocks/>
          </p:cNvSpPr>
          <p:nvPr/>
        </p:nvSpPr>
        <p:spPr>
          <a:xfrm>
            <a:off x="685800" y="92250"/>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bg1"/>
                </a:solidFill>
                <a:latin typeface="+mj-lt"/>
              </a:rPr>
              <a:t>User Stories</a:t>
            </a:r>
          </a:p>
        </p:txBody>
      </p:sp>
      <p:sp>
        <p:nvSpPr>
          <p:cNvPr id="8" name="Rectangle 3">
            <a:extLst>
              <a:ext uri="{FF2B5EF4-FFF2-40B4-BE49-F238E27FC236}">
                <a16:creationId xmlns:a16="http://schemas.microsoft.com/office/drawing/2014/main" xmlns="" id="{711D3D80-8223-4BFA-B900-1860FE4A0AD8}"/>
              </a:ext>
            </a:extLst>
          </p:cNvPr>
          <p:cNvSpPr txBox="1">
            <a:spLocks noChangeArrowheads="1"/>
          </p:cNvSpPr>
          <p:nvPr/>
        </p:nvSpPr>
        <p:spPr bwMode="auto">
          <a:xfrm>
            <a:off x="330794" y="899159"/>
            <a:ext cx="8813206" cy="5822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baseline="0">
                <a:solidFill>
                  <a:schemeClr val="tx1"/>
                </a:solidFill>
                <a:latin typeface="Calibri" pitchFamily="34" charset="0"/>
                <a:ea typeface="+mn-ea"/>
                <a:cs typeface="Arial" pitchFamily="34" charset="0"/>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baseline="0">
                <a:solidFill>
                  <a:schemeClr val="tx1"/>
                </a:solidFill>
                <a:latin typeface="Calibri" pitchFamily="34" charset="0"/>
                <a:ea typeface="+mn-ea"/>
                <a:cs typeface="Arial" pitchFamily="34" charset="0"/>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baseline="0">
                <a:solidFill>
                  <a:schemeClr val="tx1"/>
                </a:solidFill>
                <a:latin typeface="Calibri" pitchFamily="34" charset="0"/>
                <a:ea typeface="+mn-ea"/>
                <a:cs typeface="Arial" pitchFamily="34" charset="0"/>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rPr>
              <a:t>As an employee </a:t>
            </a:r>
            <a:r>
              <a:rPr lang="en-US" sz="2000" dirty="0">
                <a:solidFill>
                  <a:sysClr val="windowText" lastClr="000000"/>
                </a:solidFill>
              </a:rPr>
              <a:t>I want to initiate a new purchasing request so I can order products that I need.</a:t>
            </a:r>
          </a:p>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lang="en-US" sz="2000" dirty="0">
                <a:solidFill>
                  <a:sysClr val="windowText" lastClr="000000"/>
                </a:solidFill>
              </a:rPr>
              <a:t>As an employee I want to add products into the order request</a:t>
            </a:r>
          </a:p>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rPr>
              <a:t>As</a:t>
            </a:r>
            <a:r>
              <a:rPr lang="en-US" sz="2000" dirty="0">
                <a:solidFill>
                  <a:sysClr val="windowText" lastClr="000000"/>
                </a:solidFill>
              </a:rPr>
              <a:t> an employee I want to set order’s urgency so I can inform the purchasing system.</a:t>
            </a:r>
          </a:p>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rPr>
              <a:t>As a manager I want to see the orders details so I ca</a:t>
            </a:r>
            <a:r>
              <a:rPr lang="en-US" sz="2000" dirty="0">
                <a:solidFill>
                  <a:sysClr val="windowText" lastClr="000000"/>
                </a:solidFill>
              </a:rPr>
              <a:t>n verify the purchase request.</a:t>
            </a:r>
          </a:p>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lang="en-US" sz="2000" dirty="0">
                <a:solidFill>
                  <a:sysClr val="windowText" lastClr="000000"/>
                </a:solidFill>
              </a:rPr>
              <a:t> </a:t>
            </a:r>
            <a:r>
              <a:rPr kumimoji="0" lang="en-US" sz="20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rPr>
              <a:t>As a manager I want to be able to approve order request</a:t>
            </a:r>
          </a:p>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lang="en-US" sz="2000" dirty="0">
                <a:solidFill>
                  <a:sysClr val="windowText" lastClr="000000"/>
                </a:solidFill>
              </a:rPr>
              <a:t>As a Manager I want to be able to reject order request</a:t>
            </a:r>
          </a:p>
          <a:p>
            <a:pPr marL="361950" lvl="0" indent="-361950" eaLnBrk="1" hangingPunct="1">
              <a:defRPr/>
            </a:pPr>
            <a:r>
              <a:rPr lang="en-US" sz="2000" dirty="0">
                <a:solidFill>
                  <a:sysClr val="windowText" lastClr="000000"/>
                </a:solidFill>
              </a:rPr>
              <a:t>As a purchasing System I want to see the orders details so I can check the order.</a:t>
            </a:r>
          </a:p>
          <a:p>
            <a:pPr marL="361950" lvl="0" indent="-361950" eaLnBrk="1" hangingPunct="1">
              <a:defRPr/>
            </a:pPr>
            <a:r>
              <a:rPr lang="en-US" sz="2000" dirty="0">
                <a:solidFill>
                  <a:sysClr val="windowText" lastClr="000000"/>
                </a:solidFill>
              </a:rPr>
              <a:t>As a purchasing System I want to select the supplier for each order request so I can choose a bid.</a:t>
            </a:r>
          </a:p>
          <a:p>
            <a:pPr marL="361950" indent="-361950" eaLnBrk="1" hangingPunct="1">
              <a:defRPr/>
            </a:pPr>
            <a:r>
              <a:rPr lang="en-US" sz="2000" dirty="0">
                <a:solidFill>
                  <a:sysClr val="windowText" lastClr="000000"/>
                </a:solidFill>
              </a:rPr>
              <a:t>As a purchasing System I want to able to edit the order request so I can change the order.</a:t>
            </a:r>
          </a:p>
          <a:p>
            <a:pPr marL="361950" indent="-361950" eaLnBrk="1" hangingPunct="1">
              <a:defRPr/>
            </a:pPr>
            <a:r>
              <a:rPr lang="en-US" sz="2000" dirty="0">
                <a:solidFill>
                  <a:sysClr val="windowText" lastClr="000000"/>
                </a:solidFill>
              </a:rPr>
              <a:t>As a purchasing System  I want to issue new purchasing request so I can document the purchase.</a:t>
            </a:r>
            <a:endParaRPr kumimoji="0" lang="en-US" sz="20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endParaRPr>
          </a:p>
        </p:txBody>
      </p:sp>
      <p:sp>
        <p:nvSpPr>
          <p:cNvPr id="9" name="מציין מיקום של מספר שקופית 1">
            <a:extLst>
              <a:ext uri="{FF2B5EF4-FFF2-40B4-BE49-F238E27FC236}">
                <a16:creationId xmlns:a16="http://schemas.microsoft.com/office/drawing/2014/main" xmlns="" id="{984DB416-01FF-4849-9604-37717288E7EE}"/>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r">
              <a:buNone/>
              <a:defRPr b="1">
                <a:solidFill>
                  <a:srgbClr val="888888"/>
                </a:solidFill>
                <a:latin typeface="+mn-lt"/>
                <a:ea typeface="Calibri"/>
                <a:cs typeface="Calibri"/>
                <a:sym typeface="Calibri"/>
              </a:defRPr>
            </a:lvl1pPr>
            <a:lvl2pPr marL="0" indent="0" algn="r">
              <a:buNone/>
              <a:defRPr sz="1200">
                <a:solidFill>
                  <a:srgbClr val="888888"/>
                </a:solidFill>
                <a:latin typeface="Calibri"/>
                <a:ea typeface="Calibri"/>
                <a:cs typeface="Calibri"/>
                <a:sym typeface="Calibri"/>
              </a:defRPr>
            </a:lvl2pPr>
            <a:lvl3pPr marL="0" indent="0" algn="r">
              <a:buNone/>
              <a:defRPr sz="1200">
                <a:solidFill>
                  <a:srgbClr val="888888"/>
                </a:solidFill>
                <a:latin typeface="Calibri"/>
                <a:ea typeface="Calibri"/>
                <a:cs typeface="Calibri"/>
                <a:sym typeface="Calibri"/>
              </a:defRPr>
            </a:lvl3pPr>
            <a:lvl4pPr marL="0" indent="0" algn="r">
              <a:buNone/>
              <a:defRPr sz="1200">
                <a:solidFill>
                  <a:srgbClr val="888888"/>
                </a:solidFill>
                <a:latin typeface="Calibri"/>
                <a:ea typeface="Calibri"/>
                <a:cs typeface="Calibri"/>
                <a:sym typeface="Calibri"/>
              </a:defRPr>
            </a:lvl4pPr>
            <a:lvl5pPr marL="0" indent="0" algn="r">
              <a:buNone/>
              <a:defRPr sz="1200">
                <a:solidFill>
                  <a:srgbClr val="888888"/>
                </a:solidFill>
                <a:latin typeface="Calibri"/>
                <a:ea typeface="Calibri"/>
                <a:cs typeface="Calibri"/>
                <a:sym typeface="Calibri"/>
              </a:defRPr>
            </a:lvl5pPr>
            <a:lvl6pPr marL="0" indent="0" algn="r">
              <a:buNone/>
              <a:defRPr sz="1200">
                <a:solidFill>
                  <a:srgbClr val="888888"/>
                </a:solidFill>
                <a:latin typeface="Calibri"/>
                <a:ea typeface="Calibri"/>
                <a:cs typeface="Calibri"/>
                <a:sym typeface="Calibri"/>
              </a:defRPr>
            </a:lvl6pPr>
            <a:lvl7pPr marL="0" indent="0" algn="r">
              <a:buNone/>
              <a:defRPr sz="1200">
                <a:solidFill>
                  <a:srgbClr val="888888"/>
                </a:solidFill>
                <a:latin typeface="Calibri"/>
                <a:ea typeface="Calibri"/>
                <a:cs typeface="Calibri"/>
                <a:sym typeface="Calibri"/>
              </a:defRPr>
            </a:lvl7pPr>
            <a:lvl8pPr marL="0" indent="0" algn="r">
              <a:buNone/>
              <a:defRPr sz="1200">
                <a:solidFill>
                  <a:srgbClr val="888888"/>
                </a:solidFill>
                <a:latin typeface="Calibri"/>
                <a:ea typeface="Calibri"/>
                <a:cs typeface="Calibri"/>
                <a:sym typeface="Calibri"/>
              </a:defRPr>
            </a:lvl8pPr>
            <a:lvl9pPr marL="0" indent="0" algn="r">
              <a:buNone/>
              <a:defRPr sz="1200">
                <a:solidFill>
                  <a:srgbClr val="888888"/>
                </a:solidFill>
                <a:latin typeface="Calibri"/>
                <a:ea typeface="Calibri"/>
                <a:cs typeface="Calibri"/>
                <a:sym typeface="Calibri"/>
              </a:defRPr>
            </a:lvl9pPr>
          </a:lstStyle>
          <a:p>
            <a:fld id="{00000000-1234-1234-1234-123412341234}" type="slidenum">
              <a:rPr lang="en-US"/>
              <a:pPr/>
              <a:t>4</a:t>
            </a:fld>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4;p14">
            <a:extLst>
              <a:ext uri="{FF2B5EF4-FFF2-40B4-BE49-F238E27FC236}">
                <a16:creationId xmlns:a16="http://schemas.microsoft.com/office/drawing/2014/main" xmlns="" id="{E006CAD8-751C-4761-B32A-F8AC58CD848F}"/>
              </a:ext>
            </a:extLst>
          </p:cNvPr>
          <p:cNvSpPr txBox="1">
            <a:spLocks/>
          </p:cNvSpPr>
          <p:nvPr/>
        </p:nvSpPr>
        <p:spPr>
          <a:xfrm>
            <a:off x="685800" y="81280"/>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3600" dirty="0">
                <a:solidFill>
                  <a:schemeClr val="bg1"/>
                </a:solidFill>
                <a:latin typeface="+mj-lt"/>
              </a:rPr>
              <a:t>Class Diagram</a:t>
            </a:r>
          </a:p>
        </p:txBody>
      </p:sp>
      <p:sp>
        <p:nvSpPr>
          <p:cNvPr id="11" name="מציין מיקום של מספר שקופית 1">
            <a:extLst>
              <a:ext uri="{FF2B5EF4-FFF2-40B4-BE49-F238E27FC236}">
                <a16:creationId xmlns:a16="http://schemas.microsoft.com/office/drawing/2014/main" xmlns="" id="{535F0E35-76D5-4E6F-BD65-034C8FCBF69B}"/>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r">
              <a:buNone/>
              <a:defRPr b="1">
                <a:solidFill>
                  <a:srgbClr val="888888"/>
                </a:solidFill>
                <a:latin typeface="+mn-lt"/>
                <a:ea typeface="Calibri"/>
                <a:cs typeface="Calibri"/>
                <a:sym typeface="Calibri"/>
              </a:defRPr>
            </a:lvl1pPr>
            <a:lvl2pPr marL="0" indent="0" algn="r">
              <a:buNone/>
              <a:defRPr sz="1200">
                <a:solidFill>
                  <a:srgbClr val="888888"/>
                </a:solidFill>
                <a:latin typeface="Calibri"/>
                <a:ea typeface="Calibri"/>
                <a:cs typeface="Calibri"/>
                <a:sym typeface="Calibri"/>
              </a:defRPr>
            </a:lvl2pPr>
            <a:lvl3pPr marL="0" indent="0" algn="r">
              <a:buNone/>
              <a:defRPr sz="1200">
                <a:solidFill>
                  <a:srgbClr val="888888"/>
                </a:solidFill>
                <a:latin typeface="Calibri"/>
                <a:ea typeface="Calibri"/>
                <a:cs typeface="Calibri"/>
                <a:sym typeface="Calibri"/>
              </a:defRPr>
            </a:lvl3pPr>
            <a:lvl4pPr marL="0" indent="0" algn="r">
              <a:buNone/>
              <a:defRPr sz="1200">
                <a:solidFill>
                  <a:srgbClr val="888888"/>
                </a:solidFill>
                <a:latin typeface="Calibri"/>
                <a:ea typeface="Calibri"/>
                <a:cs typeface="Calibri"/>
                <a:sym typeface="Calibri"/>
              </a:defRPr>
            </a:lvl4pPr>
            <a:lvl5pPr marL="0" indent="0" algn="r">
              <a:buNone/>
              <a:defRPr sz="1200">
                <a:solidFill>
                  <a:srgbClr val="888888"/>
                </a:solidFill>
                <a:latin typeface="Calibri"/>
                <a:ea typeface="Calibri"/>
                <a:cs typeface="Calibri"/>
                <a:sym typeface="Calibri"/>
              </a:defRPr>
            </a:lvl5pPr>
            <a:lvl6pPr marL="0" indent="0" algn="r">
              <a:buNone/>
              <a:defRPr sz="1200">
                <a:solidFill>
                  <a:srgbClr val="888888"/>
                </a:solidFill>
                <a:latin typeface="Calibri"/>
                <a:ea typeface="Calibri"/>
                <a:cs typeface="Calibri"/>
                <a:sym typeface="Calibri"/>
              </a:defRPr>
            </a:lvl6pPr>
            <a:lvl7pPr marL="0" indent="0" algn="r">
              <a:buNone/>
              <a:defRPr sz="1200">
                <a:solidFill>
                  <a:srgbClr val="888888"/>
                </a:solidFill>
                <a:latin typeface="Calibri"/>
                <a:ea typeface="Calibri"/>
                <a:cs typeface="Calibri"/>
                <a:sym typeface="Calibri"/>
              </a:defRPr>
            </a:lvl7pPr>
            <a:lvl8pPr marL="0" indent="0" algn="r">
              <a:buNone/>
              <a:defRPr sz="1200">
                <a:solidFill>
                  <a:srgbClr val="888888"/>
                </a:solidFill>
                <a:latin typeface="Calibri"/>
                <a:ea typeface="Calibri"/>
                <a:cs typeface="Calibri"/>
                <a:sym typeface="Calibri"/>
              </a:defRPr>
            </a:lvl8pPr>
            <a:lvl9pPr marL="0" indent="0" algn="r">
              <a:buNone/>
              <a:defRPr sz="1200">
                <a:solidFill>
                  <a:srgbClr val="888888"/>
                </a:solidFill>
                <a:latin typeface="Calibri"/>
                <a:ea typeface="Calibri"/>
                <a:cs typeface="Calibri"/>
                <a:sym typeface="Calibri"/>
              </a:defRPr>
            </a:lvl9pPr>
          </a:lstStyle>
          <a:p>
            <a:fld id="{00000000-1234-1234-1234-123412341234}" type="slidenum">
              <a:rPr lang="en-US"/>
              <a:pPr/>
              <a:t>5</a:t>
            </a:fld>
            <a:endParaRPr lang="en-US" dirty="0"/>
          </a:p>
        </p:txBody>
      </p:sp>
      <p:pic>
        <p:nvPicPr>
          <p:cNvPr id="6" name="תמונה 5">
            <a:extLst>
              <a:ext uri="{FF2B5EF4-FFF2-40B4-BE49-F238E27FC236}">
                <a16:creationId xmlns:a16="http://schemas.microsoft.com/office/drawing/2014/main" xmlns="" id="{F8E9091A-D7E6-4772-B9D2-840D3702D237}"/>
              </a:ext>
            </a:extLst>
          </p:cNvPr>
          <p:cNvPicPr>
            <a:picLocks noChangeAspect="1"/>
          </p:cNvPicPr>
          <p:nvPr/>
        </p:nvPicPr>
        <p:blipFill>
          <a:blip r:embed="rId3"/>
          <a:stretch>
            <a:fillRect/>
          </a:stretch>
        </p:blipFill>
        <p:spPr>
          <a:xfrm>
            <a:off x="174396" y="1433038"/>
            <a:ext cx="8795208" cy="4265854"/>
          </a:xfrm>
          <a:prstGeom prst="rect">
            <a:avLst/>
          </a:prstGeom>
        </p:spPr>
      </p:pic>
    </p:spTree>
    <p:extLst>
      <p:ext uri="{BB962C8B-B14F-4D97-AF65-F5344CB8AC3E}">
        <p14:creationId xmlns:p14="http://schemas.microsoft.com/office/powerpoint/2010/main" val="62603003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4;p14">
            <a:extLst>
              <a:ext uri="{FF2B5EF4-FFF2-40B4-BE49-F238E27FC236}">
                <a16:creationId xmlns:a16="http://schemas.microsoft.com/office/drawing/2014/main" xmlns="" id="{E006CAD8-751C-4761-B32A-F8AC58CD848F}"/>
              </a:ext>
            </a:extLst>
          </p:cNvPr>
          <p:cNvSpPr txBox="1">
            <a:spLocks/>
          </p:cNvSpPr>
          <p:nvPr/>
        </p:nvSpPr>
        <p:spPr>
          <a:xfrm>
            <a:off x="685800" y="81280"/>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600" dirty="0">
                <a:solidFill>
                  <a:schemeClr val="bg1"/>
                </a:solidFill>
                <a:latin typeface="+mj-lt"/>
              </a:rPr>
              <a:t>אילוצי </a:t>
            </a:r>
            <a:r>
              <a:rPr lang="en-US" sz="3600" dirty="0">
                <a:solidFill>
                  <a:schemeClr val="bg1"/>
                </a:solidFill>
                <a:latin typeface="+mj-lt"/>
              </a:rPr>
              <a:t>OCL</a:t>
            </a:r>
          </a:p>
        </p:txBody>
      </p:sp>
      <p:sp>
        <p:nvSpPr>
          <p:cNvPr id="11" name="מציין מיקום של מספר שקופית 1">
            <a:extLst>
              <a:ext uri="{FF2B5EF4-FFF2-40B4-BE49-F238E27FC236}">
                <a16:creationId xmlns:a16="http://schemas.microsoft.com/office/drawing/2014/main" xmlns="" id="{535F0E35-76D5-4E6F-BD65-034C8FCBF69B}"/>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r">
              <a:buNone/>
              <a:defRPr b="1">
                <a:solidFill>
                  <a:srgbClr val="888888"/>
                </a:solidFill>
                <a:latin typeface="+mn-lt"/>
                <a:ea typeface="Calibri"/>
                <a:cs typeface="Calibri"/>
                <a:sym typeface="Calibri"/>
              </a:defRPr>
            </a:lvl1pPr>
            <a:lvl2pPr marL="0" indent="0" algn="r">
              <a:buNone/>
              <a:defRPr sz="1200">
                <a:solidFill>
                  <a:srgbClr val="888888"/>
                </a:solidFill>
                <a:latin typeface="Calibri"/>
                <a:ea typeface="Calibri"/>
                <a:cs typeface="Calibri"/>
                <a:sym typeface="Calibri"/>
              </a:defRPr>
            </a:lvl2pPr>
            <a:lvl3pPr marL="0" indent="0" algn="r">
              <a:buNone/>
              <a:defRPr sz="1200">
                <a:solidFill>
                  <a:srgbClr val="888888"/>
                </a:solidFill>
                <a:latin typeface="Calibri"/>
                <a:ea typeface="Calibri"/>
                <a:cs typeface="Calibri"/>
                <a:sym typeface="Calibri"/>
              </a:defRPr>
            </a:lvl3pPr>
            <a:lvl4pPr marL="0" indent="0" algn="r">
              <a:buNone/>
              <a:defRPr sz="1200">
                <a:solidFill>
                  <a:srgbClr val="888888"/>
                </a:solidFill>
                <a:latin typeface="Calibri"/>
                <a:ea typeface="Calibri"/>
                <a:cs typeface="Calibri"/>
                <a:sym typeface="Calibri"/>
              </a:defRPr>
            </a:lvl4pPr>
            <a:lvl5pPr marL="0" indent="0" algn="r">
              <a:buNone/>
              <a:defRPr sz="1200">
                <a:solidFill>
                  <a:srgbClr val="888888"/>
                </a:solidFill>
                <a:latin typeface="Calibri"/>
                <a:ea typeface="Calibri"/>
                <a:cs typeface="Calibri"/>
                <a:sym typeface="Calibri"/>
              </a:defRPr>
            </a:lvl5pPr>
            <a:lvl6pPr marL="0" indent="0" algn="r">
              <a:buNone/>
              <a:defRPr sz="1200">
                <a:solidFill>
                  <a:srgbClr val="888888"/>
                </a:solidFill>
                <a:latin typeface="Calibri"/>
                <a:ea typeface="Calibri"/>
                <a:cs typeface="Calibri"/>
                <a:sym typeface="Calibri"/>
              </a:defRPr>
            </a:lvl6pPr>
            <a:lvl7pPr marL="0" indent="0" algn="r">
              <a:buNone/>
              <a:defRPr sz="1200">
                <a:solidFill>
                  <a:srgbClr val="888888"/>
                </a:solidFill>
                <a:latin typeface="Calibri"/>
                <a:ea typeface="Calibri"/>
                <a:cs typeface="Calibri"/>
                <a:sym typeface="Calibri"/>
              </a:defRPr>
            </a:lvl7pPr>
            <a:lvl8pPr marL="0" indent="0" algn="r">
              <a:buNone/>
              <a:defRPr sz="1200">
                <a:solidFill>
                  <a:srgbClr val="888888"/>
                </a:solidFill>
                <a:latin typeface="Calibri"/>
                <a:ea typeface="Calibri"/>
                <a:cs typeface="Calibri"/>
                <a:sym typeface="Calibri"/>
              </a:defRPr>
            </a:lvl8pPr>
            <a:lvl9pPr marL="0" indent="0" algn="r">
              <a:buNone/>
              <a:defRPr sz="1200">
                <a:solidFill>
                  <a:srgbClr val="888888"/>
                </a:solidFill>
                <a:latin typeface="Calibri"/>
                <a:ea typeface="Calibri"/>
                <a:cs typeface="Calibri"/>
                <a:sym typeface="Calibri"/>
              </a:defRPr>
            </a:lvl9pPr>
          </a:lstStyle>
          <a:p>
            <a:fld id="{00000000-1234-1234-1234-123412341234}" type="slidenum">
              <a:rPr lang="en-US"/>
              <a:pPr/>
              <a:t>6</a:t>
            </a:fld>
            <a:endParaRPr lang="en-US" dirty="0"/>
          </a:p>
        </p:txBody>
      </p:sp>
      <p:sp>
        <p:nvSpPr>
          <p:cNvPr id="2" name="מלבן 1">
            <a:extLst>
              <a:ext uri="{FF2B5EF4-FFF2-40B4-BE49-F238E27FC236}">
                <a16:creationId xmlns:a16="http://schemas.microsoft.com/office/drawing/2014/main" xmlns="" id="{8A0F41BD-45E9-47B7-B047-22BA715D1C5C}"/>
              </a:ext>
            </a:extLst>
          </p:cNvPr>
          <p:cNvSpPr/>
          <p:nvPr/>
        </p:nvSpPr>
        <p:spPr>
          <a:xfrm>
            <a:off x="685800" y="1129886"/>
            <a:ext cx="7772400" cy="307777"/>
          </a:xfrm>
          <a:prstGeom prst="rect">
            <a:avLst/>
          </a:prstGeom>
        </p:spPr>
        <p:txBody>
          <a:bodyPr wrap="square">
            <a:spAutoFit/>
          </a:bodyPr>
          <a:lstStyle/>
          <a:p>
            <a:pPr marL="361950" lvl="0" indent="-361950" algn="r" rtl="1" fontAlgn="base">
              <a:spcBef>
                <a:spcPct val="20000"/>
              </a:spcBef>
              <a:spcAft>
                <a:spcPct val="0"/>
              </a:spcAft>
              <a:buClr>
                <a:srgbClr val="0BD0D9"/>
              </a:buClr>
              <a:buSzPct val="95000"/>
              <a:buFont typeface="Wingdings 2" pitchFamily="18" charset="2"/>
              <a:buChar char=""/>
              <a:defRPr/>
            </a:pPr>
            <a:r>
              <a:rPr lang="he-IL" kern="1200" dirty="0">
                <a:solidFill>
                  <a:sysClr val="windowText" lastClr="000000"/>
                </a:solidFill>
                <a:latin typeface="Calibri" pitchFamily="34" charset="0"/>
                <a:cs typeface="Arial" pitchFamily="34" charset="0"/>
              </a:rPr>
              <a:t>מספר הפריטים </a:t>
            </a:r>
            <a:r>
              <a:rPr lang="he-IL" b="1" kern="1200" dirty="0">
                <a:solidFill>
                  <a:sysClr val="windowText" lastClr="000000"/>
                </a:solidFill>
                <a:latin typeface="Calibri" pitchFamily="34" charset="0"/>
                <a:cs typeface="Arial" pitchFamily="34" charset="0"/>
              </a:rPr>
              <a:t>השונים </a:t>
            </a:r>
            <a:r>
              <a:rPr lang="he-IL" kern="1200" dirty="0">
                <a:solidFill>
                  <a:sysClr val="windowText" lastClr="000000"/>
                </a:solidFill>
                <a:latin typeface="Calibri" pitchFamily="34" charset="0"/>
                <a:cs typeface="Arial" pitchFamily="34" charset="0"/>
              </a:rPr>
              <a:t>שעובד יכול להזמין לא יכולים לעלות על 20</a:t>
            </a:r>
            <a:endParaRPr lang="en-US" b="1" dirty="0">
              <a:solidFill>
                <a:sysClr val="windowText" lastClr="000000"/>
              </a:solidFill>
            </a:endParaRPr>
          </a:p>
        </p:txBody>
      </p:sp>
      <mc:AlternateContent xmlns:mc="http://schemas.openxmlformats.org/markup-compatibility/2006" xmlns:a14="http://schemas.microsoft.com/office/drawing/2010/main">
        <mc:Choice Requires="a14">
          <p:sp>
            <p:nvSpPr>
              <p:cNvPr id="4" name="מלבן 3">
                <a:extLst>
                  <a:ext uri="{FF2B5EF4-FFF2-40B4-BE49-F238E27FC236}">
                    <a16:creationId xmlns:a16="http://schemas.microsoft.com/office/drawing/2014/main" xmlns="" id="{3E067C93-F1C2-4FFE-A1B3-F966C0C77D72}"/>
                  </a:ext>
                </a:extLst>
              </p:cNvPr>
              <p:cNvSpPr/>
              <p:nvPr/>
            </p:nvSpPr>
            <p:spPr>
              <a:xfrm>
                <a:off x="685800" y="1679359"/>
                <a:ext cx="6035040" cy="566309"/>
              </a:xfrm>
              <a:prstGeom prst="rect">
                <a:avLst/>
              </a:prstGeom>
            </p:spPr>
            <p:txBody>
              <a:bodyPr wrap="square">
                <a:spAutoFit/>
              </a:bodyPr>
              <a:lstStyle/>
              <a:p>
                <a:pPr lvl="0" fontAlgn="base">
                  <a:spcBef>
                    <a:spcPct val="20000"/>
                  </a:spcBef>
                  <a:spcAft>
                    <a:spcPct val="0"/>
                  </a:spcAft>
                  <a:buClr>
                    <a:srgbClr val="0BD0D9"/>
                  </a:buClr>
                  <a:buSzPct val="95000"/>
                  <a:defRPr/>
                </a:pPr>
                <a:r>
                  <a:rPr lang="en-US" dirty="0">
                    <a:solidFill>
                      <a:sysClr val="windowText" lastClr="000000"/>
                    </a:solidFill>
                  </a:rPr>
                  <a:t>Context Employee inv:</a:t>
                </a:r>
              </a:p>
              <a:p>
                <a:pPr lvl="0" fontAlgn="base">
                  <a:spcBef>
                    <a:spcPct val="20000"/>
                  </a:spcBef>
                  <a:spcAft>
                    <a:spcPct val="0"/>
                  </a:spcAft>
                  <a:buClr>
                    <a:srgbClr val="0BD0D9"/>
                  </a:buClr>
                  <a:buSzPct val="95000"/>
                  <a:defRPr/>
                </a:pPr>
                <a14:m>
                  <m:oMath xmlns:m="http://schemas.openxmlformats.org/officeDocument/2006/math">
                    <m:r>
                      <m:rPr>
                        <m:sty m:val="p"/>
                      </m:rPr>
                      <a:rPr lang="en-US">
                        <a:solidFill>
                          <a:sysClr val="windowText" lastClr="000000"/>
                        </a:solidFill>
                        <a:latin typeface="Cambria Math" panose="02040503050406030204" pitchFamily="18" charset="0"/>
                      </a:rPr>
                      <m:t>o</m:t>
                    </m:r>
                    <m:r>
                      <m:rPr>
                        <m:sty m:val="p"/>
                      </m:rPr>
                      <a:rPr lang="en-US" b="0" i="0" smtClean="0">
                        <a:solidFill>
                          <a:sysClr val="windowText" lastClr="000000"/>
                        </a:solidFill>
                        <a:latin typeface="Cambria Math" panose="02040503050406030204" pitchFamily="18" charset="0"/>
                      </a:rPr>
                      <m:t>rder</m:t>
                    </m:r>
                    <m:r>
                      <a:rPr lang="en-US" b="0" i="1" smtClean="0">
                        <a:solidFill>
                          <a:sysClr val="windowText" lastClr="000000"/>
                        </a:solidFill>
                        <a:latin typeface="Cambria Math" panose="02040503050406030204" pitchFamily="18" charset="0"/>
                      </a:rPr>
                      <m:t>𝑒𝑑</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𝑝𝑟𝑜𝑑𝑢𝑐𝑡𝑠</m:t>
                    </m:r>
                  </m:oMath>
                </a14:m>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 asset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size() &lt;21</a:t>
                </a:r>
              </a:p>
            </p:txBody>
          </p:sp>
        </mc:Choice>
        <mc:Fallback xmlns="">
          <p:sp>
            <p:nvSpPr>
              <p:cNvPr id="4" name="מלבן 3">
                <a:extLst>
                  <a:ext uri="{FF2B5EF4-FFF2-40B4-BE49-F238E27FC236}">
                    <a16:creationId xmlns:a16="http://schemas.microsoft.com/office/drawing/2014/main" id="{3E067C93-F1C2-4FFE-A1B3-F966C0C77D72}"/>
                  </a:ext>
                </a:extLst>
              </p:cNvPr>
              <p:cNvSpPr>
                <a:spLocks noRot="1" noChangeAspect="1" noMove="1" noResize="1" noEditPoints="1" noAdjustHandles="1" noChangeArrowheads="1" noChangeShapeType="1" noTextEdit="1"/>
              </p:cNvSpPr>
              <p:nvPr/>
            </p:nvSpPr>
            <p:spPr>
              <a:xfrm>
                <a:off x="685800" y="1679359"/>
                <a:ext cx="6035040" cy="566309"/>
              </a:xfrm>
              <a:prstGeom prst="rect">
                <a:avLst/>
              </a:prstGeom>
              <a:blipFill>
                <a:blip r:embed="rId3"/>
                <a:stretch>
                  <a:fillRect l="-303" t="-1075" b="-10753"/>
                </a:stretch>
              </a:blipFill>
            </p:spPr>
            <p:txBody>
              <a:bodyPr/>
              <a:lstStyle/>
              <a:p>
                <a:r>
                  <a:rPr lang="en-US">
                    <a:noFill/>
                  </a:rPr>
                  <a:t> </a:t>
                </a:r>
              </a:p>
            </p:txBody>
          </p:sp>
        </mc:Fallback>
      </mc:AlternateContent>
      <p:sp>
        <p:nvSpPr>
          <p:cNvPr id="7" name="מלבן 6">
            <a:extLst>
              <a:ext uri="{FF2B5EF4-FFF2-40B4-BE49-F238E27FC236}">
                <a16:creationId xmlns:a16="http://schemas.microsoft.com/office/drawing/2014/main" xmlns="" id="{09CA688C-804D-4AC1-A9EB-DD85EF91C68F}"/>
              </a:ext>
            </a:extLst>
          </p:cNvPr>
          <p:cNvSpPr/>
          <p:nvPr/>
        </p:nvSpPr>
        <p:spPr>
          <a:xfrm>
            <a:off x="685800" y="2481865"/>
            <a:ext cx="7772400" cy="307777"/>
          </a:xfrm>
          <a:prstGeom prst="rect">
            <a:avLst/>
          </a:prstGeom>
        </p:spPr>
        <p:txBody>
          <a:bodyPr wrap="square">
            <a:spAutoFit/>
          </a:bodyPr>
          <a:lstStyle/>
          <a:p>
            <a:pPr marL="361950" lvl="0" indent="-361950" algn="r" rtl="1" fontAlgn="base">
              <a:spcBef>
                <a:spcPct val="20000"/>
              </a:spcBef>
              <a:spcAft>
                <a:spcPct val="0"/>
              </a:spcAft>
              <a:buClr>
                <a:srgbClr val="0BD0D9"/>
              </a:buClr>
              <a:buSzPct val="95000"/>
              <a:buFont typeface="Wingdings 2" pitchFamily="18" charset="2"/>
              <a:buChar char=""/>
              <a:defRPr/>
            </a:pPr>
            <a:r>
              <a:rPr lang="he-IL" kern="1200">
                <a:solidFill>
                  <a:sysClr val="windowText" lastClr="000000"/>
                </a:solidFill>
                <a:latin typeface="Calibri" pitchFamily="34" charset="0"/>
                <a:cs typeface="Arial" pitchFamily="34" charset="0"/>
              </a:rPr>
              <a:t>בקשה של עובד לרכישה תהיה מאושרת ע"י מנהל המחלקה אליה משוייך העובד</a:t>
            </a:r>
            <a:endParaRPr lang="en-US" dirty="0">
              <a:solidFill>
                <a:sysClr val="windowText" lastClr="000000"/>
              </a:solidFill>
            </a:endParaRPr>
          </a:p>
        </p:txBody>
      </p:sp>
      <mc:AlternateContent xmlns:mc="http://schemas.openxmlformats.org/markup-compatibility/2006" xmlns:a14="http://schemas.microsoft.com/office/drawing/2010/main">
        <mc:Choice Requires="a14">
          <p:sp>
            <p:nvSpPr>
              <p:cNvPr id="8" name="מלבן 7">
                <a:extLst>
                  <a:ext uri="{FF2B5EF4-FFF2-40B4-BE49-F238E27FC236}">
                    <a16:creationId xmlns:a16="http://schemas.microsoft.com/office/drawing/2014/main" xmlns="" id="{99A26C12-49DD-4459-A473-93BBA9A610A1}"/>
                  </a:ext>
                </a:extLst>
              </p:cNvPr>
              <p:cNvSpPr/>
              <p:nvPr/>
            </p:nvSpPr>
            <p:spPr>
              <a:xfrm>
                <a:off x="685800" y="2839350"/>
                <a:ext cx="6686550" cy="566309"/>
              </a:xfrm>
              <a:prstGeom prst="rect">
                <a:avLst/>
              </a:prstGeom>
            </p:spPr>
            <p:txBody>
              <a:bodyPr wrap="square">
                <a:spAutoFit/>
              </a:bodyPr>
              <a:lstStyle/>
              <a:p>
                <a:pPr lvl="0" fontAlgn="base">
                  <a:spcBef>
                    <a:spcPct val="20000"/>
                  </a:spcBef>
                  <a:spcAft>
                    <a:spcPct val="0"/>
                  </a:spcAft>
                  <a:buClr>
                    <a:srgbClr val="0BD0D9"/>
                  </a:buClr>
                  <a:buSzPct val="95000"/>
                  <a:defRPr/>
                </a:pPr>
                <a:r>
                  <a:rPr lang="en-US" dirty="0">
                    <a:solidFill>
                      <a:sysClr val="windowText" lastClr="000000"/>
                    </a:solidFill>
                  </a:rPr>
                  <a:t>Context Employee inv:</a:t>
                </a:r>
              </a:p>
              <a:p>
                <a:pPr lvl="0" fontAlgn="base">
                  <a:spcBef>
                    <a:spcPct val="20000"/>
                  </a:spcBef>
                  <a:spcAft>
                    <a:spcPct val="0"/>
                  </a:spcAft>
                  <a:buClr>
                    <a:srgbClr val="0BD0D9"/>
                  </a:buClr>
                  <a:buSzPct val="95000"/>
                  <a:defRPr/>
                </a:pPr>
                <a:r>
                  <a:rPr lang="en-US" dirty="0">
                    <a:solidFill>
                      <a:sysClr val="windowText" lastClr="000000"/>
                    </a:solidFill>
                  </a:rPr>
                  <a:t>confirmed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 </a:t>
                </a:r>
                <a:r>
                  <a:rPr lang="en-US" dirty="0" err="1">
                    <a:solidFill>
                      <a:sysClr val="windowText" lastClr="000000"/>
                    </a:solidFill>
                  </a:rPr>
                  <a:t>forAll</a:t>
                </a:r>
                <a:r>
                  <a:rPr lang="en-US" dirty="0">
                    <a:solidFill>
                      <a:sysClr val="windowText" lastClr="000000"/>
                    </a:solidFill>
                  </a:rPr>
                  <a:t>(o: </a:t>
                </a:r>
                <a:r>
                  <a:rPr lang="en-US" dirty="0" err="1">
                    <a:solidFill>
                      <a:sysClr val="windowText" lastClr="000000"/>
                    </a:solidFill>
                  </a:rPr>
                  <a:t>OrderRequest</a:t>
                </a:r>
                <a:r>
                  <a:rPr lang="en-US" dirty="0">
                    <a:solidFill>
                      <a:sysClr val="windowText" lastClr="000000"/>
                    </a:solidFill>
                  </a:rPr>
                  <a:t> | </a:t>
                </a:r>
                <a:r>
                  <a:rPr lang="en-US" dirty="0" err="1">
                    <a:solidFill>
                      <a:sysClr val="windowText" lastClr="000000"/>
                    </a:solidFill>
                  </a:rPr>
                  <a:t>o.owner.workAt</a:t>
                </a:r>
                <a:r>
                  <a:rPr lang="en-US" dirty="0">
                    <a:solidFill>
                      <a:sysClr val="windowText" lastClr="000000"/>
                    </a:solidFill>
                  </a:rPr>
                  <a:t> = </a:t>
                </a:r>
                <a:r>
                  <a:rPr lang="en-US" dirty="0" err="1">
                    <a:solidFill>
                      <a:sysClr val="windowText" lastClr="000000"/>
                    </a:solidFill>
                  </a:rPr>
                  <a:t>self.manageAt</a:t>
                </a:r>
                <a:r>
                  <a:rPr lang="en-US" dirty="0">
                    <a:solidFill>
                      <a:sysClr val="windowText" lastClr="000000"/>
                    </a:solidFill>
                  </a:rPr>
                  <a:t>)</a:t>
                </a:r>
              </a:p>
            </p:txBody>
          </p:sp>
        </mc:Choice>
        <mc:Fallback xmlns="">
          <p:sp>
            <p:nvSpPr>
              <p:cNvPr id="8" name="מלבן 7">
                <a:extLst>
                  <a:ext uri="{FF2B5EF4-FFF2-40B4-BE49-F238E27FC236}">
                    <a16:creationId xmlns:a16="http://schemas.microsoft.com/office/drawing/2014/main" id="{99A26C12-49DD-4459-A473-93BBA9A610A1}"/>
                  </a:ext>
                </a:extLst>
              </p:cNvPr>
              <p:cNvSpPr>
                <a:spLocks noRot="1" noChangeAspect="1" noMove="1" noResize="1" noEditPoints="1" noAdjustHandles="1" noChangeArrowheads="1" noChangeShapeType="1" noTextEdit="1"/>
              </p:cNvSpPr>
              <p:nvPr/>
            </p:nvSpPr>
            <p:spPr>
              <a:xfrm>
                <a:off x="685800" y="2839350"/>
                <a:ext cx="6686550" cy="566309"/>
              </a:xfrm>
              <a:prstGeom prst="rect">
                <a:avLst/>
              </a:prstGeom>
              <a:blipFill>
                <a:blip r:embed="rId4"/>
                <a:stretch>
                  <a:fillRect l="-274" t="-2151" b="-9677"/>
                </a:stretch>
              </a:blipFill>
            </p:spPr>
            <p:txBody>
              <a:bodyPr/>
              <a:lstStyle/>
              <a:p>
                <a:r>
                  <a:rPr lang="en-US">
                    <a:noFill/>
                  </a:rPr>
                  <a:t> </a:t>
                </a:r>
              </a:p>
            </p:txBody>
          </p:sp>
        </mc:Fallback>
      </mc:AlternateContent>
      <p:sp>
        <p:nvSpPr>
          <p:cNvPr id="9" name="מלבן 8">
            <a:extLst>
              <a:ext uri="{FF2B5EF4-FFF2-40B4-BE49-F238E27FC236}">
                <a16:creationId xmlns:a16="http://schemas.microsoft.com/office/drawing/2014/main" xmlns="" id="{12945EE4-624A-4704-8DFE-F46AF5CECE2C}"/>
              </a:ext>
            </a:extLst>
          </p:cNvPr>
          <p:cNvSpPr/>
          <p:nvPr/>
        </p:nvSpPr>
        <p:spPr>
          <a:xfrm>
            <a:off x="685800" y="3743118"/>
            <a:ext cx="7772400" cy="307777"/>
          </a:xfrm>
          <a:prstGeom prst="rect">
            <a:avLst/>
          </a:prstGeom>
        </p:spPr>
        <p:txBody>
          <a:bodyPr wrap="square">
            <a:spAutoFit/>
          </a:bodyPr>
          <a:lstStyle/>
          <a:p>
            <a:pPr marL="361950" lvl="0" indent="-361950" algn="r" rtl="1" fontAlgn="base">
              <a:spcBef>
                <a:spcPct val="20000"/>
              </a:spcBef>
              <a:spcAft>
                <a:spcPct val="0"/>
              </a:spcAft>
              <a:buClr>
                <a:srgbClr val="0BD0D9"/>
              </a:buClr>
              <a:buSzPct val="95000"/>
              <a:buFont typeface="Wingdings 2" pitchFamily="18" charset="2"/>
              <a:buChar char=""/>
              <a:defRPr/>
            </a:pPr>
            <a:r>
              <a:rPr lang="he-IL" kern="1200" dirty="0">
                <a:solidFill>
                  <a:sysClr val="windowText" lastClr="000000"/>
                </a:solidFill>
                <a:latin typeface="Calibri" pitchFamily="34" charset="0"/>
                <a:cs typeface="Arial" pitchFamily="34" charset="0"/>
              </a:rPr>
              <a:t>עובד יכול להיות שייך רק למחלקה אחת ( למנוע מצב שעובד שייך למחלקה כעובד ולמחלקה אחרת כמנהל)</a:t>
            </a:r>
            <a:endParaRPr lang="en-US" dirty="0">
              <a:solidFill>
                <a:sysClr val="windowText" lastClr="000000"/>
              </a:solidFill>
            </a:endParaRPr>
          </a:p>
        </p:txBody>
      </p:sp>
      <mc:AlternateContent xmlns:mc="http://schemas.openxmlformats.org/markup-compatibility/2006" xmlns:a14="http://schemas.microsoft.com/office/drawing/2010/main">
        <mc:Choice Requires="a14">
          <p:sp>
            <p:nvSpPr>
              <p:cNvPr id="10" name="מלבן 9">
                <a:extLst>
                  <a:ext uri="{FF2B5EF4-FFF2-40B4-BE49-F238E27FC236}">
                    <a16:creationId xmlns:a16="http://schemas.microsoft.com/office/drawing/2014/main" xmlns="" id="{C044E4C3-425E-44EE-B13B-0F833F40BC27}"/>
                  </a:ext>
                </a:extLst>
              </p:cNvPr>
              <p:cNvSpPr/>
              <p:nvPr/>
            </p:nvSpPr>
            <p:spPr>
              <a:xfrm>
                <a:off x="685800" y="4171743"/>
                <a:ext cx="6686550" cy="566309"/>
              </a:xfrm>
              <a:prstGeom prst="rect">
                <a:avLst/>
              </a:prstGeom>
            </p:spPr>
            <p:txBody>
              <a:bodyPr wrap="square">
                <a:spAutoFit/>
              </a:bodyPr>
              <a:lstStyle/>
              <a:p>
                <a:pPr lvl="0" fontAlgn="base">
                  <a:spcBef>
                    <a:spcPct val="20000"/>
                  </a:spcBef>
                  <a:spcAft>
                    <a:spcPct val="0"/>
                  </a:spcAft>
                  <a:buClr>
                    <a:srgbClr val="0BD0D9"/>
                  </a:buClr>
                  <a:buSzPct val="95000"/>
                  <a:defRPr/>
                </a:pPr>
                <a:r>
                  <a:rPr lang="en-US" dirty="0">
                    <a:solidFill>
                      <a:sysClr val="windowText" lastClr="000000"/>
                    </a:solidFill>
                  </a:rPr>
                  <a:t>Context Department inv:</a:t>
                </a:r>
                <a:endParaRPr lang="he-IL" dirty="0">
                  <a:solidFill>
                    <a:sysClr val="windowText" lastClr="000000"/>
                  </a:solidFill>
                </a:endParaRPr>
              </a:p>
              <a:p>
                <a:pPr lvl="0" fontAlgn="base">
                  <a:spcBef>
                    <a:spcPct val="20000"/>
                  </a:spcBef>
                  <a:spcAft>
                    <a:spcPct val="0"/>
                  </a:spcAft>
                  <a:buClr>
                    <a:srgbClr val="0BD0D9"/>
                  </a:buClr>
                  <a:buSzPct val="95000"/>
                  <a:defRPr/>
                </a:pPr>
                <a:r>
                  <a:rPr lang="en-US" dirty="0" err="1">
                    <a:solidFill>
                      <a:sysClr val="windowText" lastClr="000000"/>
                    </a:solidFill>
                  </a:rPr>
                  <a:t>Self.workAt</a:t>
                </a:r>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r>
                      <a:rPr lang="en-US" b="0" i="0" smtClean="0">
                        <a:solidFill>
                          <a:sysClr val="windowText" lastClr="000000"/>
                        </a:solidFill>
                        <a:latin typeface="Cambria Math" panose="02040503050406030204" pitchFamily="18" charset="0"/>
                      </a:rPr>
                      <m:t> </m:t>
                    </m:r>
                  </m:oMath>
                </a14:m>
                <a:r>
                  <a:rPr lang="en-US" dirty="0" err="1">
                    <a:solidFill>
                      <a:sysClr val="windowText" lastClr="000000"/>
                    </a:solidFill>
                  </a:rPr>
                  <a:t>isEmpty</a:t>
                </a:r>
                <a:r>
                  <a:rPr lang="en-US" dirty="0">
                    <a:solidFill>
                      <a:sysClr val="windowText" lastClr="000000"/>
                    </a:solidFill>
                  </a:rPr>
                  <a:t>()  or </a:t>
                </a:r>
                <a:r>
                  <a:rPr lang="en-US" dirty="0" err="1">
                    <a:solidFill>
                      <a:sysClr val="windowText" lastClr="000000"/>
                    </a:solidFill>
                  </a:rPr>
                  <a:t>Self.Manage</a:t>
                </a:r>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r>
                      <a:rPr lang="en-US">
                        <a:solidFill>
                          <a:sysClr val="windowText" lastClr="000000"/>
                        </a:solidFill>
                        <a:latin typeface="Cambria Math" panose="02040503050406030204" pitchFamily="18" charset="0"/>
                      </a:rPr>
                      <m:t> </m:t>
                    </m:r>
                  </m:oMath>
                </a14:m>
                <a:r>
                  <a:rPr lang="en-US" dirty="0">
                    <a:solidFill>
                      <a:sysClr val="windowText" lastClr="000000"/>
                    </a:solidFill>
                  </a:rPr>
                  <a:t>isEmpty()</a:t>
                </a:r>
                <a:endParaRPr lang="he-IL" dirty="0">
                  <a:solidFill>
                    <a:sysClr val="windowText" lastClr="000000"/>
                  </a:solidFill>
                </a:endParaRPr>
              </a:p>
            </p:txBody>
          </p:sp>
        </mc:Choice>
        <mc:Fallback xmlns="">
          <p:sp>
            <p:nvSpPr>
              <p:cNvPr id="10" name="מלבן 9">
                <a:extLst>
                  <a:ext uri="{FF2B5EF4-FFF2-40B4-BE49-F238E27FC236}">
                    <a16:creationId xmlns:a16="http://schemas.microsoft.com/office/drawing/2014/main" id="{C044E4C3-425E-44EE-B13B-0F833F40BC27}"/>
                  </a:ext>
                </a:extLst>
              </p:cNvPr>
              <p:cNvSpPr>
                <a:spLocks noRot="1" noChangeAspect="1" noMove="1" noResize="1" noEditPoints="1" noAdjustHandles="1" noChangeArrowheads="1" noChangeShapeType="1" noTextEdit="1"/>
              </p:cNvSpPr>
              <p:nvPr/>
            </p:nvSpPr>
            <p:spPr>
              <a:xfrm>
                <a:off x="685800" y="4171743"/>
                <a:ext cx="6686550" cy="566309"/>
              </a:xfrm>
              <a:prstGeom prst="rect">
                <a:avLst/>
              </a:prstGeom>
              <a:blipFill>
                <a:blip r:embed="rId5"/>
                <a:stretch>
                  <a:fillRect l="-274" t="-1075" b="-10753"/>
                </a:stretch>
              </a:blipFill>
            </p:spPr>
            <p:txBody>
              <a:bodyPr/>
              <a:lstStyle/>
              <a:p>
                <a:r>
                  <a:rPr lang="en-US">
                    <a:noFill/>
                  </a:rPr>
                  <a:t> </a:t>
                </a:r>
              </a:p>
            </p:txBody>
          </p:sp>
        </mc:Fallback>
      </mc:AlternateContent>
      <p:sp>
        <p:nvSpPr>
          <p:cNvPr id="12" name="מלבן 11">
            <a:extLst>
              <a:ext uri="{FF2B5EF4-FFF2-40B4-BE49-F238E27FC236}">
                <a16:creationId xmlns:a16="http://schemas.microsoft.com/office/drawing/2014/main" xmlns="" id="{5DF1C12E-3933-4B33-8744-9E67816A09E8}"/>
              </a:ext>
            </a:extLst>
          </p:cNvPr>
          <p:cNvSpPr/>
          <p:nvPr/>
        </p:nvSpPr>
        <p:spPr>
          <a:xfrm>
            <a:off x="685800" y="4941208"/>
            <a:ext cx="7772400" cy="307777"/>
          </a:xfrm>
          <a:prstGeom prst="rect">
            <a:avLst/>
          </a:prstGeom>
        </p:spPr>
        <p:txBody>
          <a:bodyPr wrap="square">
            <a:spAutoFit/>
          </a:bodyPr>
          <a:lstStyle/>
          <a:p>
            <a:pPr marL="361950" lvl="0" indent="-361950" algn="r" rtl="1" fontAlgn="base">
              <a:spcBef>
                <a:spcPct val="20000"/>
              </a:spcBef>
              <a:spcAft>
                <a:spcPct val="0"/>
              </a:spcAft>
              <a:buClr>
                <a:srgbClr val="0BD0D9"/>
              </a:buClr>
              <a:buSzPct val="95000"/>
              <a:buFont typeface="Wingdings 2" pitchFamily="18" charset="2"/>
              <a:buChar char=""/>
              <a:defRPr/>
            </a:pPr>
            <a:r>
              <a:rPr lang="he-IL" kern="1200" dirty="0">
                <a:solidFill>
                  <a:sysClr val="windowText" lastClr="000000"/>
                </a:solidFill>
                <a:latin typeface="Calibri" pitchFamily="34" charset="0"/>
                <a:cs typeface="Arial" pitchFamily="34" charset="0"/>
              </a:rPr>
              <a:t>כמות הקטגוריות של מוצרים אותם ביקשו עובדי מחלקה מסוימת בשנה כלשהי לא יכולה לעלות על 5</a:t>
            </a:r>
            <a:endParaRPr lang="en-US" dirty="0">
              <a:solidFill>
                <a:sysClr val="windowText" lastClr="000000"/>
              </a:solidFill>
            </a:endParaRPr>
          </a:p>
        </p:txBody>
      </p:sp>
      <mc:AlternateContent xmlns:mc="http://schemas.openxmlformats.org/markup-compatibility/2006" xmlns:a14="http://schemas.microsoft.com/office/drawing/2010/main">
        <mc:Choice Requires="a14">
          <p:sp>
            <p:nvSpPr>
              <p:cNvPr id="13" name="מלבן 12">
                <a:extLst>
                  <a:ext uri="{FF2B5EF4-FFF2-40B4-BE49-F238E27FC236}">
                    <a16:creationId xmlns:a16="http://schemas.microsoft.com/office/drawing/2014/main" xmlns="" id="{A982788C-F167-4E10-8A82-4AF3E0EA8AF2}"/>
                  </a:ext>
                </a:extLst>
              </p:cNvPr>
              <p:cNvSpPr/>
              <p:nvPr/>
            </p:nvSpPr>
            <p:spPr>
              <a:xfrm>
                <a:off x="685800" y="5452141"/>
                <a:ext cx="8001000" cy="781752"/>
              </a:xfrm>
              <a:prstGeom prst="rect">
                <a:avLst/>
              </a:prstGeom>
            </p:spPr>
            <p:txBody>
              <a:bodyPr wrap="square">
                <a:spAutoFit/>
              </a:bodyPr>
              <a:lstStyle/>
              <a:p>
                <a:pPr lvl="0" fontAlgn="base">
                  <a:spcBef>
                    <a:spcPct val="20000"/>
                  </a:spcBef>
                  <a:spcAft>
                    <a:spcPct val="0"/>
                  </a:spcAft>
                  <a:buClr>
                    <a:srgbClr val="0BD0D9"/>
                  </a:buClr>
                  <a:buSzPct val="95000"/>
                  <a:defRPr/>
                </a:pPr>
                <a:r>
                  <a:rPr lang="en-US" dirty="0">
                    <a:solidFill>
                      <a:sysClr val="windowText" lastClr="000000"/>
                    </a:solidFill>
                  </a:rPr>
                  <a:t>Context Department inv:</a:t>
                </a:r>
                <a:endParaRPr lang="he-IL" dirty="0">
                  <a:solidFill>
                    <a:sysClr val="windowText" lastClr="000000"/>
                  </a:solidFill>
                </a:endParaRPr>
              </a:p>
              <a:p>
                <a:pPr lvl="0" fontAlgn="base">
                  <a:spcBef>
                    <a:spcPct val="20000"/>
                  </a:spcBef>
                  <a:spcAft>
                    <a:spcPct val="0"/>
                  </a:spcAft>
                  <a:buClr>
                    <a:srgbClr val="0BD0D9"/>
                  </a:buClr>
                  <a:buSzPct val="95000"/>
                  <a:defRPr/>
                </a:pPr>
                <a:r>
                  <a:rPr lang="en-US" dirty="0" err="1">
                    <a:solidFill>
                      <a:sysClr val="windowText" lastClr="000000"/>
                    </a:solidFill>
                  </a:rPr>
                  <a:t>Self.worker.ordered.date.year</a:t>
                </a:r>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r>
                      <a:rPr lang="en-US">
                        <a:solidFill>
                          <a:sysClr val="windowText" lastClr="000000"/>
                        </a:solidFill>
                        <a:latin typeface="Cambria Math" panose="02040503050406030204" pitchFamily="18" charset="0"/>
                      </a:rPr>
                      <m:t> </m:t>
                    </m:r>
                  </m:oMath>
                </a14:m>
                <a:r>
                  <a:rPr lang="en-US" dirty="0" err="1">
                    <a:solidFill>
                      <a:sysClr val="windowText" lastClr="000000"/>
                    </a:solidFill>
                  </a:rPr>
                  <a:t>forAll</a:t>
                </a:r>
                <a:r>
                  <a:rPr lang="en-US" dirty="0">
                    <a:solidFill>
                      <a:sysClr val="windowText" lastClr="000000"/>
                    </a:solidFill>
                  </a:rPr>
                  <a:t>(Year y|  </a:t>
                </a:r>
                <a:r>
                  <a:rPr lang="en-US" dirty="0" err="1">
                    <a:solidFill>
                      <a:sysClr val="windowText" lastClr="000000"/>
                    </a:solidFill>
                  </a:rPr>
                  <a:t>Self.worker.ordered</a:t>
                </a:r>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select(</a:t>
                </a:r>
                <a:r>
                  <a:rPr lang="en-US" dirty="0" err="1">
                    <a:solidFill>
                      <a:sysClr val="windowText" lastClr="000000"/>
                    </a:solidFill>
                  </a:rPr>
                  <a:t>date.year</a:t>
                </a:r>
                <a:r>
                  <a:rPr lang="en-US" dirty="0">
                    <a:solidFill>
                      <a:sysClr val="windowText" lastClr="000000"/>
                    </a:solidFill>
                  </a:rPr>
                  <a:t> = y).product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 collect(</a:t>
                </a:r>
                <a:r>
                  <a:rPr lang="en-US" dirty="0" err="1">
                    <a:solidFill>
                      <a:sysClr val="windowText" lastClr="000000"/>
                    </a:solidFill>
                  </a:rPr>
                  <a:t>p:product</a:t>
                </a:r>
                <a:r>
                  <a:rPr lang="en-US" dirty="0">
                    <a:solidFill>
                      <a:sysClr val="windowText" lastClr="000000"/>
                    </a:solidFill>
                  </a:rPr>
                  <a:t>| </a:t>
                </a:r>
                <a:r>
                  <a:rPr lang="en-US" dirty="0" err="1">
                    <a:solidFill>
                      <a:sysClr val="windowText" lastClr="000000"/>
                    </a:solidFill>
                  </a:rPr>
                  <a:t>p.category</a:t>
                </a:r>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 asset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size() </a:t>
                </a:r>
                <a14:m>
                  <m:oMath xmlns:m="http://schemas.openxmlformats.org/officeDocument/2006/math">
                    <m:r>
                      <a:rPr lang="en-US" b="0" i="1" dirty="0" smtClean="0">
                        <a:solidFill>
                          <a:sysClr val="windowText" lastClr="000000"/>
                        </a:solidFill>
                        <a:latin typeface="Cambria Math" panose="02040503050406030204" pitchFamily="18" charset="0"/>
                      </a:rPr>
                      <m:t>≤</m:t>
                    </m:r>
                  </m:oMath>
                </a14:m>
                <a:r>
                  <a:rPr lang="en-US" dirty="0">
                    <a:solidFill>
                      <a:sysClr val="windowText" lastClr="000000"/>
                    </a:solidFill>
                  </a:rPr>
                  <a:t>5)</a:t>
                </a:r>
                <a:endParaRPr lang="he-IL" dirty="0">
                  <a:solidFill>
                    <a:sysClr val="windowText" lastClr="000000"/>
                  </a:solidFill>
                </a:endParaRPr>
              </a:p>
            </p:txBody>
          </p:sp>
        </mc:Choice>
        <mc:Fallback xmlns="">
          <p:sp>
            <p:nvSpPr>
              <p:cNvPr id="13" name="מלבן 12">
                <a:extLst>
                  <a:ext uri="{FF2B5EF4-FFF2-40B4-BE49-F238E27FC236}">
                    <a16:creationId xmlns:a16="http://schemas.microsoft.com/office/drawing/2014/main" id="{A982788C-F167-4E10-8A82-4AF3E0EA8AF2}"/>
                  </a:ext>
                </a:extLst>
              </p:cNvPr>
              <p:cNvSpPr>
                <a:spLocks noRot="1" noChangeAspect="1" noMove="1" noResize="1" noEditPoints="1" noAdjustHandles="1" noChangeArrowheads="1" noChangeShapeType="1" noTextEdit="1"/>
              </p:cNvSpPr>
              <p:nvPr/>
            </p:nvSpPr>
            <p:spPr>
              <a:xfrm>
                <a:off x="685800" y="5452141"/>
                <a:ext cx="8001000" cy="781752"/>
              </a:xfrm>
              <a:prstGeom prst="rect">
                <a:avLst/>
              </a:prstGeom>
              <a:blipFill>
                <a:blip r:embed="rId6"/>
                <a:stretch>
                  <a:fillRect l="-229" t="-775" b="-6977"/>
                </a:stretch>
              </a:blipFill>
            </p:spPr>
            <p:txBody>
              <a:bodyPr/>
              <a:lstStyle/>
              <a:p>
                <a:r>
                  <a:rPr lang="en-US">
                    <a:noFill/>
                  </a:rPr>
                  <a:t> </a:t>
                </a:r>
              </a:p>
            </p:txBody>
          </p:sp>
        </mc:Fallback>
      </mc:AlternateContent>
    </p:spTree>
    <p:extLst>
      <p:ext uri="{BB962C8B-B14F-4D97-AF65-F5344CB8AC3E}">
        <p14:creationId xmlns:p14="http://schemas.microsoft.com/office/powerpoint/2010/main" val="65854626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Use Cases</a:t>
            </a:r>
            <a:endParaRPr lang="en-US" sz="4000" dirty="0"/>
          </a:p>
        </p:txBody>
      </p:sp>
      <p:sp>
        <p:nvSpPr>
          <p:cNvPr id="5" name="מציין מיקום של מספר שקופית 1">
            <a:extLst>
              <a:ext uri="{FF2B5EF4-FFF2-40B4-BE49-F238E27FC236}">
                <a16:creationId xmlns:a16="http://schemas.microsoft.com/office/drawing/2014/main" xmlns=""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7</a:t>
            </a:fld>
            <a:endParaRPr lang="en-US" sz="1400" b="1" dirty="0">
              <a:latin typeface="+mn-lt"/>
              <a:sym typeface="Arial"/>
            </a:endParaRPr>
          </a:p>
        </p:txBody>
      </p:sp>
      <p:sp>
        <p:nvSpPr>
          <p:cNvPr id="8" name="Content Placeholder 2">
            <a:extLst>
              <a:ext uri="{FF2B5EF4-FFF2-40B4-BE49-F238E27FC236}">
                <a16:creationId xmlns:a16="http://schemas.microsoft.com/office/drawing/2014/main" xmlns="" id="{263B80B9-22B2-4CB3-A1DA-4D76362F797E}"/>
              </a:ext>
            </a:extLst>
          </p:cNvPr>
          <p:cNvSpPr>
            <a:spLocks noGrp="1"/>
          </p:cNvSpPr>
          <p:nvPr/>
        </p:nvSpPr>
        <p:spPr>
          <a:xfrm>
            <a:off x="468620" y="1409700"/>
            <a:ext cx="8206760" cy="4038600"/>
          </a:xfrm>
          <a:prstGeom prst="rect">
            <a:avLst/>
          </a:prstGeom>
        </p:spPr>
        <p:txBody>
          <a:bodyPr vert="horz" lIns="91440" tIns="45720" rIns="91440" bIns="45720" rtlCol="0">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l" rtl="0"/>
            <a:r>
              <a:rPr lang="en-US" b="1" dirty="0">
                <a:solidFill>
                  <a:schemeClr val="tx1"/>
                </a:solidFill>
                <a:latin typeface="Arial (גוף)"/>
              </a:rPr>
              <a:t>Use Case - </a:t>
            </a:r>
            <a:r>
              <a:rPr lang="en-US" dirty="0">
                <a:solidFill>
                  <a:schemeClr val="tx1"/>
                </a:solidFill>
                <a:latin typeface="Arial (גוף)"/>
              </a:rPr>
              <a:t>Collection of related success and failure scenarios that describe an actor using a system to support a goal. </a:t>
            </a:r>
            <a:r>
              <a:rPr lang="en-US" altLang="he-IL" dirty="0">
                <a:solidFill>
                  <a:schemeClr val="tx1"/>
                </a:solidFill>
                <a:latin typeface="Arial (גוף)"/>
              </a:rPr>
              <a:t>Use cases can be found by looking for their initiator actors.</a:t>
            </a:r>
            <a:endParaRPr lang="en-US" dirty="0">
              <a:solidFill>
                <a:schemeClr val="tx1"/>
              </a:solidFill>
              <a:latin typeface="Arial (גוף)"/>
            </a:endParaRPr>
          </a:p>
          <a:p>
            <a:pPr algn="l" rtl="0"/>
            <a:r>
              <a:rPr lang="en-US" b="1" dirty="0">
                <a:solidFill>
                  <a:schemeClr val="tx1"/>
                </a:solidFill>
                <a:latin typeface="Arial (גוף)"/>
              </a:rPr>
              <a:t>Actors</a:t>
            </a:r>
            <a:r>
              <a:rPr lang="en-US" dirty="0">
                <a:solidFill>
                  <a:schemeClr val="tx1"/>
                </a:solidFill>
                <a:latin typeface="Arial (גוף)"/>
              </a:rPr>
              <a:t> – Something with behavior, such as a person, computer system, or organization.</a:t>
            </a:r>
          </a:p>
          <a:p>
            <a:pPr algn="l" rtl="0"/>
            <a:r>
              <a:rPr lang="en-US" b="1" dirty="0">
                <a:solidFill>
                  <a:schemeClr val="tx1"/>
                </a:solidFill>
                <a:latin typeface="Arial (גוף)"/>
              </a:rPr>
              <a:t>Scenario</a:t>
            </a:r>
            <a:r>
              <a:rPr lang="en-US" dirty="0">
                <a:solidFill>
                  <a:schemeClr val="tx1"/>
                </a:solidFill>
                <a:latin typeface="Arial (גוף)"/>
              </a:rPr>
              <a:t> – Specific sequence of events of actions and interactions between actors and the system, or a path through the use case.</a:t>
            </a:r>
            <a:endParaRPr lang="he-IL" dirty="0">
              <a:solidFill>
                <a:schemeClr val="tx1"/>
              </a:solidFill>
              <a:latin typeface="Arial (גוף)"/>
            </a:endParaRPr>
          </a:p>
        </p:txBody>
      </p:sp>
    </p:spTree>
    <p:extLst>
      <p:ext uri="{BB962C8B-B14F-4D97-AF65-F5344CB8AC3E}">
        <p14:creationId xmlns:p14="http://schemas.microsoft.com/office/powerpoint/2010/main" val="318492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3600" dirty="0">
                <a:solidFill>
                  <a:schemeClr val="lt1"/>
                </a:solidFill>
              </a:rPr>
              <a:t>שלב 2 – תרשים נסיבות שימוש של המערכת</a:t>
            </a:r>
            <a:endParaRPr lang="en-US" sz="3600" dirty="0"/>
          </a:p>
        </p:txBody>
      </p:sp>
      <p:sp>
        <p:nvSpPr>
          <p:cNvPr id="5" name="מציין מיקום של מספר שקופית 1">
            <a:extLst>
              <a:ext uri="{FF2B5EF4-FFF2-40B4-BE49-F238E27FC236}">
                <a16:creationId xmlns:a16="http://schemas.microsoft.com/office/drawing/2014/main" xmlns=""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8</a:t>
            </a:fld>
            <a:endParaRPr lang="en-US" sz="1400" b="1" dirty="0">
              <a:latin typeface="+mn-lt"/>
              <a:sym typeface="Arial"/>
            </a:endParaRPr>
          </a:p>
        </p:txBody>
      </p:sp>
      <p:grpSp>
        <p:nvGrpSpPr>
          <p:cNvPr id="15" name="קבוצה 14">
            <a:extLst>
              <a:ext uri="{FF2B5EF4-FFF2-40B4-BE49-F238E27FC236}">
                <a16:creationId xmlns:a16="http://schemas.microsoft.com/office/drawing/2014/main" xmlns="" id="{43701C01-CEC3-4270-BCBF-9AF03A3317FD}"/>
              </a:ext>
            </a:extLst>
          </p:cNvPr>
          <p:cNvGrpSpPr/>
          <p:nvPr/>
        </p:nvGrpSpPr>
        <p:grpSpPr>
          <a:xfrm>
            <a:off x="0" y="1276350"/>
            <a:ext cx="9144000" cy="3905250"/>
            <a:chOff x="0" y="1276350"/>
            <a:chExt cx="9144000" cy="3905250"/>
          </a:xfrm>
        </p:grpSpPr>
        <p:pic>
          <p:nvPicPr>
            <p:cNvPr id="13" name="תמונה 12">
              <a:extLst>
                <a:ext uri="{FF2B5EF4-FFF2-40B4-BE49-F238E27FC236}">
                  <a16:creationId xmlns:a16="http://schemas.microsoft.com/office/drawing/2014/main" xmlns="" id="{4231F1F7-7260-4329-89F9-93A1FA653609}"/>
                </a:ext>
              </a:extLst>
            </p:cNvPr>
            <p:cNvPicPr>
              <a:picLocks noChangeAspect="1"/>
            </p:cNvPicPr>
            <p:nvPr/>
          </p:nvPicPr>
          <p:blipFill>
            <a:blip r:embed="rId3"/>
            <a:stretch>
              <a:fillRect/>
            </a:stretch>
          </p:blipFill>
          <p:spPr>
            <a:xfrm>
              <a:off x="0" y="1922211"/>
              <a:ext cx="9144000" cy="3013577"/>
            </a:xfrm>
            <a:prstGeom prst="rect">
              <a:avLst/>
            </a:prstGeom>
          </p:spPr>
        </p:pic>
        <p:sp>
          <p:nvSpPr>
            <p:cNvPr id="9" name="מלבן 8">
              <a:extLst>
                <a:ext uri="{FF2B5EF4-FFF2-40B4-BE49-F238E27FC236}">
                  <a16:creationId xmlns:a16="http://schemas.microsoft.com/office/drawing/2014/main" xmlns="" id="{23BE8027-8081-4684-AEE5-276166EB65D1}"/>
                </a:ext>
              </a:extLst>
            </p:cNvPr>
            <p:cNvSpPr/>
            <p:nvPr/>
          </p:nvSpPr>
          <p:spPr>
            <a:xfrm>
              <a:off x="1666875" y="1276350"/>
              <a:ext cx="5334000" cy="390525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61354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3600" dirty="0">
                <a:solidFill>
                  <a:schemeClr val="lt1"/>
                </a:solidFill>
              </a:rPr>
              <a:t>שלב 3 – תיאור מילולי של נסיבות השימוש</a:t>
            </a:r>
            <a:endParaRPr lang="en-US" sz="3600" dirty="0"/>
          </a:p>
        </p:txBody>
      </p:sp>
      <p:sp>
        <p:nvSpPr>
          <p:cNvPr id="5" name="מציין מיקום של מספר שקופית 1">
            <a:extLst>
              <a:ext uri="{FF2B5EF4-FFF2-40B4-BE49-F238E27FC236}">
                <a16:creationId xmlns:a16="http://schemas.microsoft.com/office/drawing/2014/main" xmlns=""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9</a:t>
            </a:fld>
            <a:endParaRPr lang="en-US" sz="1400" b="1" dirty="0">
              <a:latin typeface="+mn-lt"/>
              <a:sym typeface="Arial"/>
            </a:endParaRPr>
          </a:p>
        </p:txBody>
      </p:sp>
      <p:sp>
        <p:nvSpPr>
          <p:cNvPr id="8" name="Content Placeholder 2">
            <a:extLst>
              <a:ext uri="{FF2B5EF4-FFF2-40B4-BE49-F238E27FC236}">
                <a16:creationId xmlns:a16="http://schemas.microsoft.com/office/drawing/2014/main" xmlns="" id="{EBF388CD-16A1-46EB-85F3-03A065E0540A}"/>
              </a:ext>
            </a:extLst>
          </p:cNvPr>
          <p:cNvSpPr>
            <a:spLocks noGrp="1"/>
          </p:cNvSpPr>
          <p:nvPr/>
        </p:nvSpPr>
        <p:spPr>
          <a:xfrm>
            <a:off x="571500" y="1268954"/>
            <a:ext cx="8001000" cy="533400"/>
          </a:xfrm>
          <a:prstGeom prst="rect">
            <a:avLst/>
          </a:prstGeom>
        </p:spPr>
        <p:txBody>
          <a:bodyPr vert="horz" lIns="91440" tIns="45720" rIns="91440" bIns="45720" rtlCol="0">
            <a:normAutofit fontScale="92500" lnSpcReduction="20000"/>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he-IL" dirty="0"/>
              <a:t>נתאר את נסיבת השימוש "טיפול בהזמנות ע"י מחלקת הרכש" לפי התבנית המלאה.</a:t>
            </a:r>
            <a:endParaRPr lang="en-US" dirty="0"/>
          </a:p>
          <a:p>
            <a:pPr marL="45720" indent="0">
              <a:buNone/>
            </a:pPr>
            <a:endParaRPr lang="he-IL" dirty="0"/>
          </a:p>
        </p:txBody>
      </p:sp>
      <p:sp>
        <p:nvSpPr>
          <p:cNvPr id="9" name="TextBox 4">
            <a:extLst>
              <a:ext uri="{FF2B5EF4-FFF2-40B4-BE49-F238E27FC236}">
                <a16:creationId xmlns:a16="http://schemas.microsoft.com/office/drawing/2014/main" xmlns="" id="{88DF1D5E-8477-45D6-8BFA-D066D631AA7C}"/>
              </a:ext>
            </a:extLst>
          </p:cNvPr>
          <p:cNvSpPr txBox="1"/>
          <p:nvPr/>
        </p:nvSpPr>
        <p:spPr>
          <a:xfrm>
            <a:off x="685800" y="1737598"/>
            <a:ext cx="8210774" cy="4801314"/>
          </a:xfrm>
          <a:prstGeom prst="rect">
            <a:avLst/>
          </a:prstGeom>
          <a:noFill/>
        </p:spPr>
        <p:txBody>
          <a:bodyPr wrap="square" rtlCol="1">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Name: Order Request Handling</a:t>
            </a:r>
          </a:p>
          <a:p>
            <a:r>
              <a:rPr lang="en-US" dirty="0"/>
              <a:t>Actor: Purchasing Department (PD)</a:t>
            </a:r>
          </a:p>
          <a:p>
            <a:r>
              <a:rPr lang="en-US" dirty="0"/>
              <a:t>Preconditions: The Order Request approved by manager.</a:t>
            </a:r>
          </a:p>
          <a:p>
            <a:r>
              <a:rPr lang="en-US" dirty="0"/>
              <a:t>Post conditions: The Order Request (OR) status is updates and Purchasing Order (PO) is created.</a:t>
            </a:r>
          </a:p>
          <a:p>
            <a:r>
              <a:rPr lang="en-US" dirty="0"/>
              <a:t>Main Flow:</a:t>
            </a:r>
          </a:p>
          <a:p>
            <a:pPr marL="342900" indent="-342900">
              <a:buAutoNum type="arabicPeriod"/>
            </a:pPr>
            <a:r>
              <a:rPr lang="en-US" dirty="0"/>
              <a:t>The PD initiates a treatment of a specific OR.</a:t>
            </a:r>
          </a:p>
          <a:p>
            <a:pPr marL="342900" indent="-342900">
              <a:buAutoNum type="arabicPeriod"/>
            </a:pPr>
            <a:r>
              <a:rPr lang="en-US" dirty="0"/>
              <a:t>The system retrieve the OR details.</a:t>
            </a:r>
          </a:p>
          <a:p>
            <a:pPr marL="342900" indent="-342900">
              <a:buAutoNum type="arabicPeriod"/>
            </a:pPr>
            <a:r>
              <a:rPr lang="en-US" dirty="0"/>
              <a:t>The PD reviews the product.</a:t>
            </a:r>
          </a:p>
          <a:p>
            <a:pPr marL="342900" indent="-342900">
              <a:buFontTx/>
              <a:buAutoNum type="arabicPeriod"/>
            </a:pPr>
            <a:r>
              <a:rPr lang="en-US" dirty="0"/>
              <a:t>The PD changes the product in case necessary.</a:t>
            </a:r>
            <a:br>
              <a:rPr lang="en-US" dirty="0"/>
            </a:br>
            <a:r>
              <a:rPr lang="en-US" dirty="0"/>
              <a:t>In case of multiple products, return to 3.</a:t>
            </a:r>
          </a:p>
          <a:p>
            <a:pPr marL="342900" indent="-342900">
              <a:buFontTx/>
              <a:buAutoNum type="arabicPeriod"/>
            </a:pPr>
            <a:r>
              <a:rPr lang="en-US" dirty="0"/>
              <a:t>The system presents the list of suppliers.</a:t>
            </a:r>
          </a:p>
          <a:p>
            <a:pPr marL="342900" indent="-342900">
              <a:buFontTx/>
              <a:buAutoNum type="arabicPeriod"/>
            </a:pPr>
            <a:r>
              <a:rPr lang="en-US" dirty="0"/>
              <a:t>The PD selects the most relevant supplier.</a:t>
            </a:r>
          </a:p>
          <a:p>
            <a:pPr marL="342900" indent="-342900">
              <a:buFontTx/>
              <a:buAutoNum type="arabicPeriod"/>
            </a:pPr>
            <a:r>
              <a:rPr lang="en-US" dirty="0"/>
              <a:t>The PD set a price.</a:t>
            </a:r>
          </a:p>
          <a:p>
            <a:pPr marL="342900" indent="-342900">
              <a:buFontTx/>
              <a:buAutoNum type="arabicPeriod"/>
            </a:pPr>
            <a:r>
              <a:rPr lang="en-US" dirty="0"/>
              <a:t>The system stores the new PO.</a:t>
            </a:r>
          </a:p>
          <a:p>
            <a:pPr rtl="1"/>
            <a:endParaRPr lang="en-US" dirty="0"/>
          </a:p>
          <a:p>
            <a:pPr rtl="1"/>
            <a:endParaRPr lang="he-IL" dirty="0"/>
          </a:p>
        </p:txBody>
      </p:sp>
    </p:spTree>
    <p:extLst>
      <p:ext uri="{BB962C8B-B14F-4D97-AF65-F5344CB8AC3E}">
        <p14:creationId xmlns:p14="http://schemas.microsoft.com/office/powerpoint/2010/main" val="32996119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11682</TotalTime>
  <Words>1110</Words>
  <Application>Microsoft Office PowerPoint</Application>
  <PresentationFormat>‫הצגה על המסך (4:3)</PresentationFormat>
  <Paragraphs>124</Paragraphs>
  <Slides>17</Slides>
  <Notes>17</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17</vt:i4>
      </vt:variant>
    </vt:vector>
  </HeadingPairs>
  <TitlesOfParts>
    <vt:vector size="26" baseType="lpstr">
      <vt:lpstr>Arial</vt:lpstr>
      <vt:lpstr>Arial (גוף)</vt:lpstr>
      <vt:lpstr>Calibri</vt:lpstr>
      <vt:lpstr>Cambria Math</vt:lpstr>
      <vt:lpstr>Corbel</vt:lpstr>
      <vt:lpstr>Tahoma</vt:lpstr>
      <vt:lpstr>Times New Roman</vt:lpstr>
      <vt:lpstr>Wingdings 2</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Eliran Nachmani</dc:creator>
  <cp:lastModifiedBy>Eliran Nachmani</cp:lastModifiedBy>
  <cp:revision>202</cp:revision>
  <cp:lastPrinted>2019-04-10T07:24:40Z</cp:lastPrinted>
  <dcterms:modified xsi:type="dcterms:W3CDTF">2019-04-10T13:13:20Z</dcterms:modified>
</cp:coreProperties>
</file>