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312" r:id="rId4"/>
    <p:sldId id="310" r:id="rId5"/>
    <p:sldId id="311" r:id="rId6"/>
    <p:sldId id="313" r:id="rId7"/>
    <p:sldId id="314" r:id="rId8"/>
    <p:sldId id="315" r:id="rId9"/>
    <p:sldId id="316" r:id="rId10"/>
    <p:sldId id="317" r:id="rId11"/>
    <p:sldId id="318" r:id="rId12"/>
    <p:sldId id="324" r:id="rId13"/>
    <p:sldId id="319" r:id="rId14"/>
    <p:sldId id="320" r:id="rId15"/>
    <p:sldId id="321" r:id="rId16"/>
    <p:sldId id="323" r:id="rId17"/>
    <p:sldId id="322" r:id="rId18"/>
    <p:sldId id="325" r:id="rId19"/>
    <p:sldId id="327" r:id="rId20"/>
    <p:sldId id="329" r:id="rId21"/>
    <p:sldId id="330" r:id="rId22"/>
    <p:sldId id="333" r:id="rId23"/>
    <p:sldId id="334" r:id="rId24"/>
    <p:sldId id="335" r:id="rId25"/>
    <p:sldId id="336" r:id="rId26"/>
    <p:sldId id="337" r:id="rId27"/>
    <p:sldId id="338" r:id="rId28"/>
    <p:sldId id="33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ran Nachmani" initials="EN" lastIdx="1" clrIdx="0">
    <p:extLst>
      <p:ext uri="{19B8F6BF-5375-455C-9EA6-DF929625EA0E}">
        <p15:presenceInfo xmlns:p15="http://schemas.microsoft.com/office/powerpoint/2012/main" userId="Eliran Nachm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CF36D3-1777-4EF0-89D7-5C01F2A3E897}">
  <a:tblStyle styleId="{01CF36D3-1777-4EF0-89D7-5C01F2A3E8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8195" autoAdjust="0"/>
  </p:normalViewPr>
  <p:slideViewPr>
    <p:cSldViewPr snapToGrid="0">
      <p:cViewPr varScale="1">
        <p:scale>
          <a:sx n="67" d="100"/>
          <a:sy n="67" d="100"/>
        </p:scale>
        <p:origin x="19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image" Target="../media/image7.emf"/><Relationship Id="rId6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473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60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49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85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983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69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>
              <a:buFontTx/>
              <a:buChar char="•"/>
            </a:pPr>
            <a:r>
              <a:rPr lang="he-IL" dirty="0"/>
              <a:t> הדיאגרמה המופיעה מימין שגויה, היות ולא מופיע </a:t>
            </a:r>
            <a:r>
              <a:rPr lang="en-US" dirty="0"/>
              <a:t>link</a:t>
            </a:r>
            <a:r>
              <a:rPr lang="he-IL" dirty="0"/>
              <a:t> המתאר את היחס </a:t>
            </a:r>
            <a:r>
              <a:rPr lang="en-US" dirty="0"/>
              <a:t>takes</a:t>
            </a:r>
            <a:r>
              <a:rPr lang="he-IL" dirty="0"/>
              <a:t> בין סטודנט לסמינר.</a:t>
            </a:r>
          </a:p>
          <a:p>
            <a:pPr algn="r" rtl="1">
              <a:buFontTx/>
              <a:buChar char="•"/>
            </a:pPr>
            <a:r>
              <a:rPr lang="he-IL" dirty="0"/>
              <a:t> במידה והיינו מוסיפים לינק שכזה בין </a:t>
            </a:r>
            <a:r>
              <a:rPr lang="en-US" dirty="0" err="1"/>
              <a:t>amir</a:t>
            </a:r>
            <a:r>
              <a:rPr lang="he-IL" dirty="0"/>
              <a:t> ל-</a:t>
            </a:r>
            <a:r>
              <a:rPr lang="en-US" dirty="0"/>
              <a:t>sem1</a:t>
            </a:r>
            <a:r>
              <a:rPr lang="he-IL" dirty="0"/>
              <a:t> הדיאגרמה הייתה נכונה ביחס לתרשים המחלקות.</a:t>
            </a:r>
          </a:p>
          <a:p>
            <a:pPr algn="r" rtl="1">
              <a:buFontTx/>
              <a:buChar char="•"/>
            </a:pPr>
            <a:r>
              <a:rPr lang="he-IL" dirty="0"/>
              <a:t> אבל – הייתה כאן שגיאה לוגית: שהרי לא יתכן שסטודנט ייקח סמינר שאותו הוא מתרגל.</a:t>
            </a:r>
          </a:p>
          <a:p>
            <a:pPr algn="r" rtl="1">
              <a:buFontTx/>
              <a:buChar char="•"/>
            </a:pPr>
            <a:r>
              <a:rPr lang="he-IL" dirty="0"/>
              <a:t> אחת הדוגמאות הבאות תראה כיצד ניתן לתאר אילוץ זה במסגרת </a:t>
            </a:r>
            <a:r>
              <a:rPr lang="en-US" dirty="0"/>
              <a:t>UML</a:t>
            </a:r>
            <a:r>
              <a:rPr lang="he-IL" dirty="0"/>
              <a:t>.</a:t>
            </a:r>
          </a:p>
          <a:p>
            <a:pPr algn="r" rtl="1">
              <a:buFontTx/>
              <a:buChar char="•"/>
            </a:pPr>
            <a:r>
              <a:rPr lang="he-IL" dirty="0"/>
              <a:t> בשיעורים הבאים נלמד על שפת האילוצים </a:t>
            </a:r>
            <a:r>
              <a:rPr lang="en-US" dirty="0"/>
              <a:t>OCL</a:t>
            </a:r>
            <a:r>
              <a:rPr lang="he-IL" dirty="0"/>
              <a:t>, המאפשרת לנו לבטא אילוצים, שאין להם ייצוג גרפי, בניסוח פורמאלי. את פסוקיות ה-</a:t>
            </a:r>
            <a:r>
              <a:rPr lang="en-US" dirty="0"/>
              <a:t>OCL</a:t>
            </a:r>
            <a:r>
              <a:rPr lang="he-IL" dirty="0"/>
              <a:t> נצרף ונציג ביחד עם מודל ה-</a:t>
            </a:r>
            <a:r>
              <a:rPr lang="en-US" dirty="0"/>
              <a:t>UML</a:t>
            </a:r>
            <a:r>
              <a:rPr lang="he-IL" dirty="0"/>
              <a:t> הגרפי כדי לתת תמונת-מצב מלאה </a:t>
            </a:r>
            <a:r>
              <a:rPr lang="he-IL" dirty="0" err="1"/>
              <a:t>ומדוייקת</a:t>
            </a:r>
            <a:r>
              <a:rPr lang="he-IL" dirty="0"/>
              <a:t> יותר. זאת ועוד – בהמשך הקורס.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49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באמצעות האילוץ הלוגי </a:t>
            </a:r>
            <a:r>
              <a:rPr lang="en-US" dirty="0"/>
              <a:t>NAND</a:t>
            </a:r>
            <a:r>
              <a:rPr lang="he-IL" dirty="0"/>
              <a:t> בין הקשרים </a:t>
            </a:r>
            <a:r>
              <a:rPr lang="en-US" dirty="0" err="1"/>
              <a:t>assists,takes</a:t>
            </a:r>
            <a:r>
              <a:rPr lang="he-IL" dirty="0"/>
              <a:t>, נקבל דיאגרמת מחלקות </a:t>
            </a:r>
            <a:r>
              <a:rPr lang="he-IL" dirty="0" err="1"/>
              <a:t>מדוייקת</a:t>
            </a:r>
            <a:r>
              <a:rPr lang="he-IL" dirty="0"/>
              <a:t> יותר. כמובן שתרשים המחלקות שקודם ייצג בצורה נכונה את הדיאגרמה איבד מנכונותו.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20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8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בדוגמא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 למדינה יכולות להיות ערים רבות אולם ייתכן שלשתיים (או יותר) מן הערים הללו יהיו אותו שם.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בדוגמא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 ישנה רק עיר אחת, כך שאין שתי ערים עם אותו שם. ואין עוד ערים בכלל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בדוגמא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אנו משתמשים ב-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qualifier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כדי לומר: "הצירוף &lt;מדינה, שם-עיר&gt; הוא צירוף יחיד המזהה עיר אחת בלבד. ולכן בצד ה-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של העיר, ישנה רק עיר אחת" – עיר אחת במדינה המזוהה עם השם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name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חידדנו את המודל והפכנו אותו למובן </a:t>
            </a:r>
            <a:r>
              <a:rPr kumimoji="0" lang="he-I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ומדוייק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יותר באמצעות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Qualifiers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66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0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681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452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Example taken from Rumbaugh and Blaha, p.34.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93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366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דיאגרמה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כל קשר בין סטודנט לקורס מתאפיין בעבודת בית אחת ויחידה.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דיאגרמה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מלבד העובדה שאין אילוצי ריבוי בין עבודת-הבית לקורס ולסטודנט, קשה </a:t>
            </a:r>
            <a:r>
              <a:rPr kumimoji="0" lang="he-IL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להבטיח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לפי הדיאגרמה כי יהיה קשר בין כל מופע של עבודת בית לצמד מופעים סטודנט-וקורס. זה לא שלא ניתן ליצור מופעים נכונים של המערכת – נכונים לפי התפיסה המקובלת; אולם דיאגרמת מחלקות זו מאפשרת גם יצירת מופעים לא עקביים (שוב – לפי ההיגיון שבין סטודנט לקורס מחברות כמה עבודות-בית מסוימות).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דיאגרמה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משתמשים בקישור משולש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3-ary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– מקרה פרטי של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ary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association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). יש לקרוא מכל-אחד משלושת הזוגות האפשריים לכיוון כל אחד מהבודדים שנותרו.</a:t>
            </a:r>
          </a:p>
          <a:p>
            <a:pPr marL="228600" marR="0" lvl="0" indent="-22860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עבור כל צמד מופעי {קורס, סטודנט} קיימים *..0 מופעים של עבודות-בית.</a:t>
            </a:r>
          </a:p>
          <a:p>
            <a:pPr marL="228600" marR="0" lvl="0" indent="-22860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עבור כל צמד מופעי {סטודנט, עבודת בית} קיים רק קורס אחד הקושר בין </a:t>
            </a:r>
            <a:r>
              <a:rPr kumimoji="0" lang="he-IL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העבודת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בית והסטודנט.</a:t>
            </a:r>
          </a:p>
          <a:p>
            <a:pPr marL="228600" marR="0" lvl="0" indent="-22860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עבור כל צמד מופעי {קורס, עבודת בית} קיים רק סטודנט אחד (שהגיש את העבודה הספציפית בקורס הספציפי).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146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277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758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 eaLnBrk="1" hangingPunct="1">
              <a:spcBef>
                <a:spcPct val="50000"/>
              </a:spcBef>
            </a:pPr>
            <a:r>
              <a:rPr lang="en-US" altLang="he-IL" dirty="0"/>
              <a:t> Generalization constraints in logic 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he-IL" sz="2800" dirty="0"/>
              <a:t> Complete :</a:t>
            </a:r>
            <a:r>
              <a:rPr lang="he-IL" altLang="he-IL" sz="2800" dirty="0"/>
              <a:t>כל אדם</a:t>
            </a:r>
            <a:r>
              <a:rPr lang="he-IL" altLang="he-IL" sz="2800" baseline="0" dirty="0"/>
              <a:t> חייב להיות גבר או אישה</a:t>
            </a:r>
            <a:endParaRPr lang="en-US" altLang="he-IL" sz="2800" dirty="0"/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he-IL" sz="2800" dirty="0"/>
              <a:t> Incomplete :</a:t>
            </a:r>
            <a:r>
              <a:rPr lang="he-IL" altLang="he-IL" sz="2800" dirty="0"/>
              <a:t>קיימת</a:t>
            </a:r>
            <a:r>
              <a:rPr lang="he-IL" altLang="he-IL" sz="2800" baseline="0" dirty="0"/>
              <a:t> חיה שהיא לא סוס לא פרה ולא זברה</a:t>
            </a:r>
            <a:endParaRPr lang="en-US" altLang="he-IL" sz="2800" dirty="0"/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he-IL" sz="2800" dirty="0"/>
              <a:t> Disjoint : </a:t>
            </a:r>
            <a:r>
              <a:rPr lang="he-IL" altLang="he-IL" sz="2800" dirty="0"/>
              <a:t>כל</a:t>
            </a:r>
            <a:r>
              <a:rPr lang="he-IL" altLang="he-IL" sz="2800" baseline="0" dirty="0"/>
              <a:t> אדם אם הוא גבר זה גורר את זה שהוא בטוח לא אישה ולהיפך</a:t>
            </a:r>
            <a:endParaRPr lang="en-US" altLang="he-IL" sz="2800" dirty="0"/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he-IL" sz="2800" dirty="0"/>
              <a:t> Overlapping :</a:t>
            </a:r>
            <a:r>
              <a:rPr lang="he-IL" altLang="he-IL" sz="2800" dirty="0"/>
              <a:t>קיים</a:t>
            </a:r>
            <a:r>
              <a:rPr lang="he-IL" altLang="he-IL" sz="2800" baseline="0" dirty="0"/>
              <a:t> עובד שהוא גם מהנדס וגם מנהל</a:t>
            </a:r>
            <a:endParaRPr lang="en-US" altLang="he-IL" sz="2800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724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 eaLnBrk="1" hangingPunct="1">
              <a:spcBef>
                <a:spcPct val="50000"/>
              </a:spcBef>
            </a:pPr>
            <a:r>
              <a:rPr lang="en-US" altLang="he-IL" dirty="0"/>
              <a:t> 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19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 eaLnBrk="1" hangingPunct="1">
              <a:spcBef>
                <a:spcPct val="50000"/>
              </a:spcBef>
            </a:pPr>
            <a:r>
              <a:rPr lang="en-US" altLang="he-IL" dirty="0"/>
              <a:t> 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75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41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A5E74D-DAA8-47CF-A032-E21041687379}" type="slidenum">
              <a:rPr lang="he-IL" smtClean="0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A5E74D-DAA8-47CF-A032-E21041687379}" type="slidenum">
              <a:rPr lang="he-IL" smtClean="0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9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01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83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44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78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>
            <a:lvl1pPr algn="l" rtl="0">
              <a:lnSpc>
                <a:spcPct val="100000"/>
              </a:lnSpc>
              <a:defRPr sz="3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>
            <a:lvl1pPr algn="l" rtl="0">
              <a:defRPr sz="2400" baseline="0">
                <a:latin typeface="Calibri" pitchFamily="34" charset="0"/>
                <a:cs typeface="Arial" pitchFamily="34" charset="0"/>
              </a:defRPr>
            </a:lvl1pPr>
            <a:lvl2pPr algn="l" rtl="0">
              <a:defRPr sz="2000" baseline="0">
                <a:latin typeface="Calibri" pitchFamily="34" charset="0"/>
                <a:cs typeface="Arial" pitchFamily="34" charset="0"/>
              </a:defRPr>
            </a:lvl2pPr>
            <a:lvl3pPr algn="l" rtl="0">
              <a:defRPr sz="2000" baseline="0">
                <a:latin typeface="Calibri" pitchFamily="34" charset="0"/>
                <a:cs typeface="Arial" pitchFamily="34" charset="0"/>
              </a:defRPr>
            </a:lvl3pPr>
            <a:lvl4pPr algn="l" rtl="0">
              <a:defRPr sz="1800" baseline="0">
                <a:latin typeface="Calibri" pitchFamily="34" charset="0"/>
                <a:cs typeface="Arial" pitchFamily="34" charset="0"/>
              </a:defRPr>
            </a:lvl4pPr>
            <a:lvl5pPr algn="l" rtl="0">
              <a:defRPr sz="1800" baseline="0">
                <a:latin typeface="Calibri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36A01-9953-4EF7-BF4B-8C98808D4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287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3.e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emf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9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emf"/><Relationship Id="rId2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16152" y="6007608"/>
            <a:ext cx="64008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Spring 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2139886"/>
            <a:ext cx="6400800" cy="239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sz="4400" dirty="0">
                <a:solidFill>
                  <a:srgbClr val="0E29AE"/>
                </a:solidFill>
              </a:rPr>
              <a:t>Practical Session No.</a:t>
            </a:r>
            <a:r>
              <a:rPr lang="he-IL" sz="4400" dirty="0">
                <a:solidFill>
                  <a:srgbClr val="0E29AE"/>
                </a:solidFill>
              </a:rPr>
              <a:t> 2</a:t>
            </a:r>
            <a:endParaRPr lang="en-GB" sz="4400" dirty="0">
              <a:solidFill>
                <a:srgbClr val="0E29AE"/>
              </a:solidFill>
            </a:endParaRPr>
          </a:p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sz="2400" dirty="0">
                <a:solidFill>
                  <a:srgbClr val="0E29AE"/>
                </a:solidFill>
              </a:rPr>
              <a:t>C</a:t>
            </a:r>
            <a:r>
              <a:rPr lang="en-US" sz="2400" dirty="0">
                <a:solidFill>
                  <a:srgbClr val="0E29AE"/>
                </a:solidFill>
              </a:rPr>
              <a:t>lass Diagrams and Object Diagrams</a:t>
            </a:r>
          </a:p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400" dirty="0">
                <a:solidFill>
                  <a:srgbClr val="0E29AE"/>
                </a:solidFill>
              </a:rPr>
              <a:t>Part I</a:t>
            </a:r>
            <a:endParaRPr lang="en-GB" sz="2400" dirty="0">
              <a:solidFill>
                <a:srgbClr val="0E29AE"/>
              </a:solidFill>
            </a:endParaRPr>
          </a:p>
          <a:p>
            <a:pPr marL="25400" indent="0">
              <a:spcBef>
                <a:spcPts val="0"/>
              </a:spcBef>
              <a:buClr>
                <a:schemeClr val="dk1"/>
              </a:buClr>
              <a:buSzPts val="4400"/>
            </a:pPr>
            <a:endParaRPr lang="he-IL" sz="4400" dirty="0">
              <a:solidFill>
                <a:srgbClr val="0E29AE"/>
              </a:solidFill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Object Oriented Analysis and Design</a:t>
            </a:r>
            <a:endParaRPr lang="en-US" sz="4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1738A52-8E75-4DCD-BF2C-C36029E0BA9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400" b="1">
                <a:latin typeface="+mn-lt"/>
              </a:rPr>
              <a:pPr/>
              <a:t>1</a:t>
            </a:fld>
            <a:endParaRPr lang="en-US" sz="1400" b="1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Associations (cont.)</a:t>
            </a:r>
            <a:endParaRPr lang="en-US" sz="40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10</a:t>
            </a:fld>
            <a:endParaRPr lang="en-US" sz="14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4649B4-6D9B-41E2-9518-ADA9F8B4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9" y="1148307"/>
            <a:ext cx="7772400" cy="214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3050" indent="-273050" defTabSz="914400" eaLnBrk="1" latinLnBrk="0" hangingPunct="1">
              <a:lnSpc>
                <a:spcPct val="90000"/>
              </a:lnSpc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kern="1200" dirty="0">
                <a:solidFill>
                  <a:sysClr val="windowText" lastClr="000000"/>
                </a:solidFill>
                <a:latin typeface="Arial"/>
                <a:cs typeface="Arial" pitchFamily="34" charset="0"/>
              </a:rPr>
              <a:t>Multiplicity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rgbClr val="0F6FC6"/>
              </a:buClr>
              <a:buSzPct val="85000"/>
              <a:buFont typeface="Wingdings 2" pitchFamily="18" charset="2"/>
              <a:buChar char=""/>
            </a:pPr>
            <a:r>
              <a:rPr lang="en-US" sz="2400" kern="1200" dirty="0">
                <a:solidFill>
                  <a:sysClr val="windowText" lastClr="000000"/>
                </a:solidFill>
                <a:ea typeface="+mn-ea"/>
                <a:cs typeface="Arial" pitchFamily="34" charset="0"/>
              </a:rPr>
              <a:t>the number of objects that participate in the association.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rgbClr val="0F6FC6"/>
              </a:buClr>
              <a:buSzPct val="85000"/>
              <a:buFont typeface="Wingdings 2" pitchFamily="18" charset="2"/>
              <a:buChar char=""/>
            </a:pPr>
            <a:r>
              <a:rPr lang="en-US" sz="2400" kern="1200" dirty="0">
                <a:solidFill>
                  <a:sysClr val="windowText" lastClr="000000"/>
                </a:solidFill>
                <a:latin typeface="Arial"/>
                <a:cs typeface="Arial" pitchFamily="34" charset="0"/>
              </a:rPr>
              <a:t>Indicates whether or not an association is mandatory.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7E589F1-5AF5-48F7-8413-6EBCB0C9B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303" y="3330199"/>
            <a:ext cx="3026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 altLang="en-US" sz="2400" u="sng" kern="1200" dirty="0">
                <a:solidFill>
                  <a:sysClr val="windowText" lastClr="000000"/>
                </a:solidFill>
                <a:latin typeface="+mn-lt"/>
                <a:cs typeface="Arial" pitchFamily="34" charset="0"/>
              </a:rPr>
              <a:t>Multiplicity</a:t>
            </a:r>
            <a:r>
              <a:rPr lang="en-US" altLang="en-US" sz="2400" u="sng" dirty="0">
                <a:latin typeface="+mn-lt"/>
              </a:rPr>
              <a:t> Indicators</a:t>
            </a:r>
          </a:p>
        </p:txBody>
      </p:sp>
      <p:graphicFrame>
        <p:nvGraphicFramePr>
          <p:cNvPr id="12" name="Group 72">
            <a:extLst>
              <a:ext uri="{FF2B5EF4-FFF2-40B4-BE49-F238E27FC236}">
                <a16:creationId xmlns:a16="http://schemas.microsoft.com/office/drawing/2014/main" id="{B3F1F215-433F-4C36-986D-1D3C0055E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85438"/>
              </p:ext>
            </p:extLst>
          </p:nvPr>
        </p:nvGraphicFramePr>
        <p:xfrm>
          <a:off x="1573213" y="3848100"/>
          <a:ext cx="5472112" cy="2633699"/>
        </p:xfrm>
        <a:graphic>
          <a:graphicData uri="http://schemas.openxmlformats.org/drawingml/2006/table">
            <a:tbl>
              <a:tblPr/>
              <a:tblGrid>
                <a:gridCol w="378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Exactly one</a:t>
                      </a:r>
                    </a:p>
                  </a:txBody>
                  <a:tcPr marL="91432" marR="91432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2" marR="91432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more (unlimited)</a:t>
                      </a:r>
                    </a:p>
                  </a:txBody>
                  <a:tcPr marL="91432" marR="91432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(0..*)</a:t>
                      </a:r>
                    </a:p>
                  </a:txBody>
                  <a:tcPr marL="91432" marR="91432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or more</a:t>
                      </a:r>
                    </a:p>
                  </a:txBody>
                  <a:tcPr marL="91432" marR="91432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1..*</a:t>
                      </a:r>
                    </a:p>
                  </a:txBody>
                  <a:tcPr marL="91432" marR="91432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one (optional association)</a:t>
                      </a:r>
                    </a:p>
                  </a:txBody>
                  <a:tcPr marL="91432" marR="91432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0..1</a:t>
                      </a:r>
                    </a:p>
                  </a:txBody>
                  <a:tcPr marL="91432" marR="91432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range</a:t>
                      </a:r>
                    </a:p>
                  </a:txBody>
                  <a:tcPr marL="91432" marR="91432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2..4</a:t>
                      </a:r>
                    </a:p>
                  </a:txBody>
                  <a:tcPr marL="91432" marR="91432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Multiple, disjoint ranges</a:t>
                      </a:r>
                    </a:p>
                  </a:txBody>
                  <a:tcPr marL="91432" marR="91432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2, 4..6, 8</a:t>
                      </a:r>
                    </a:p>
                  </a:txBody>
                  <a:tcPr marL="91432" marR="91432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0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Self Association</a:t>
            </a:r>
            <a:endParaRPr lang="en-US" sz="40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4649B4-6D9B-41E2-9518-ADA9F8B4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37640"/>
            <a:ext cx="5242401" cy="314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3050" indent="-273050" defTabSz="914400" eaLnBrk="1" latinLnBrk="0" hangingPunct="1">
              <a:lnSpc>
                <a:spcPct val="90000"/>
              </a:lnSpc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kern="1200" dirty="0">
                <a:solidFill>
                  <a:sysClr val="windowText" lastClr="000000"/>
                </a:solidFill>
                <a:cs typeface="Arial" pitchFamily="34" charset="0"/>
              </a:rPr>
              <a:t>Association can be between a class and itself.</a:t>
            </a:r>
          </a:p>
          <a:p>
            <a:pPr marL="273050" indent="-273050" defTabSz="914400" eaLnBrk="1" latinLnBrk="0" hangingPunct="1">
              <a:lnSpc>
                <a:spcPct val="90000"/>
              </a:lnSpc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kern="1200" dirty="0">
                <a:solidFill>
                  <a:sysClr val="windowText" lastClr="000000"/>
                </a:solidFill>
                <a:cs typeface="Arial" pitchFamily="34" charset="0"/>
              </a:rPr>
              <a:t>Recursive data structures, self-reference…</a:t>
            </a:r>
          </a:p>
          <a:p>
            <a:pPr marL="273050" indent="-273050" defTabSz="914400" eaLnBrk="1" latinLnBrk="0" hangingPunct="1">
              <a:lnSpc>
                <a:spcPct val="90000"/>
              </a:lnSpc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400" kern="1200" dirty="0">
                <a:solidFill>
                  <a:sysClr val="windowText" lastClr="000000"/>
                </a:solidFill>
                <a:cs typeface="Arial" pitchFamily="34" charset="0"/>
              </a:rPr>
              <a:t>Examples: Class Inheritance and Polymorphism, University Courses with Pre-Requisites.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F4B269C-18BF-42F5-8AF1-A4EA5051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01" y="2133112"/>
            <a:ext cx="2451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EF315A1-7D62-41B9-AC78-66B48E50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2" y="4090964"/>
            <a:ext cx="2574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4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Plan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12</a:t>
            </a:fld>
            <a:endParaRPr lang="en-US" sz="1400" b="1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UML Introduction</a:t>
            </a:r>
          </a:p>
          <a:p>
            <a:pPr eaLnBrk="1" hangingPunct="1"/>
            <a:r>
              <a:rPr lang="en-US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b="1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dirty="0">
                <a:latin typeface="+mn-lt"/>
              </a:rPr>
              <a:t>Class Diagram: Inheritance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408071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Object Diagram</a:t>
            </a:r>
            <a:endParaRPr lang="en-US" sz="40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13</a:t>
            </a:fld>
            <a:endParaRPr lang="en-US" sz="1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CCFA98-9721-47F8-B7C9-4A0202F1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7856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It depicts objects and their relationships at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certain point in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, typically a special case of either a class diagram or a communication diagram [Scott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W.Ambler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].  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It shows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instances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instead of classes. 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They are useful for explaining small pieces with complicated relationships, especially recursive relationships. [Randy Miller]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It is closely linked to class diagram. Just as an object is an instance of a class, an object diagram could be viewed as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instance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of a class diagram. 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It is used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testing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refining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class diagram.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Object Diagram - Example</a:t>
            </a:r>
            <a:endParaRPr lang="en-US" sz="40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14</a:t>
            </a:fld>
            <a:endParaRPr lang="en-US" sz="14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668BF83-0FB8-4452-81A2-13D21AA3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49" y="1576008"/>
            <a:ext cx="7943776" cy="1828959"/>
          </a:xfrm>
          <a:prstGeom prst="rect">
            <a:avLst/>
          </a:prstGeom>
        </p:spPr>
      </p:pic>
      <p:grpSp>
        <p:nvGrpSpPr>
          <p:cNvPr id="58" name="Group 54">
            <a:extLst>
              <a:ext uri="{FF2B5EF4-FFF2-40B4-BE49-F238E27FC236}">
                <a16:creationId xmlns:a16="http://schemas.microsoft.com/office/drawing/2014/main" id="{FB2E5F64-2D0B-4F99-A8A0-22D2A81D9882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587750"/>
            <a:ext cx="2376488" cy="2813050"/>
            <a:chOff x="4150" y="2160"/>
            <a:chExt cx="1497" cy="1724"/>
          </a:xfrm>
        </p:grpSpPr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id="{958AE90D-45D9-4138-9BD1-771089ED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1497" cy="172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60" name="Object 28">
              <a:extLst>
                <a:ext uri="{FF2B5EF4-FFF2-40B4-BE49-F238E27FC236}">
                  <a16:creationId xmlns:a16="http://schemas.microsoft.com/office/drawing/2014/main" id="{F842208A-94ED-44C3-B0FF-C0890B71C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3503"/>
            <a:ext cx="84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" name="Visio" r:id="rId5" imgW="1117702" imgH="325831" progId="">
                    <p:embed/>
                  </p:oleObj>
                </mc:Choice>
                <mc:Fallback>
                  <p:oleObj name="Visio" r:id="rId5" imgW="1117702" imgH="325831" progId="">
                    <p:embed/>
                    <p:pic>
                      <p:nvPicPr>
                        <p:cNvPr id="2665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503"/>
                          <a:ext cx="84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3BB16164-39A4-4D5F-8C12-5B87FAE94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97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7E3172F1-6013-46BB-B7D6-5519826B2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478"/>
              <a:ext cx="0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3" name="Rectangle 32">
              <a:extLst>
                <a:ext uri="{FF2B5EF4-FFF2-40B4-BE49-F238E27FC236}">
                  <a16:creationId xmlns:a16="http://schemas.microsoft.com/office/drawing/2014/main" id="{8C5D0D48-AE96-4780-A965-364683A1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2592"/>
              <a:ext cx="4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assists</a:t>
              </a:r>
              <a:endParaRPr lang="ru-RU" sz="1400"/>
            </a:p>
          </p:txBody>
        </p:sp>
        <p:graphicFrame>
          <p:nvGraphicFramePr>
            <p:cNvPr id="64" name="Object 27">
              <a:extLst>
                <a:ext uri="{FF2B5EF4-FFF2-40B4-BE49-F238E27FC236}">
                  <a16:creationId xmlns:a16="http://schemas.microsoft.com/office/drawing/2014/main" id="{47A43D4A-5E2B-4666-8BC7-FA0480CCF4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2296"/>
            <a:ext cx="77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" name="Visio" r:id="rId7" imgW="1117702" imgH="325831" progId="Visio.Drawing.11">
                    <p:embed/>
                  </p:oleObj>
                </mc:Choice>
                <mc:Fallback>
                  <p:oleObj name="Visio" r:id="rId7" imgW="1117702" imgH="325831" progId="Visio.Drawing.11">
                    <p:embed/>
                    <p:pic>
                      <p:nvPicPr>
                        <p:cNvPr id="2665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296"/>
                          <a:ext cx="77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9">
              <a:extLst>
                <a:ext uri="{FF2B5EF4-FFF2-40B4-BE49-F238E27FC236}">
                  <a16:creationId xmlns:a16="http://schemas.microsoft.com/office/drawing/2014/main" id="{48D20B82-8447-485F-9695-737520F4FF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2840"/>
            <a:ext cx="9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Visio" r:id="rId9" imgW="1297838" imgH="325831" progId="">
                    <p:embed/>
                  </p:oleObj>
                </mc:Choice>
                <mc:Fallback>
                  <p:oleObj name="Visio" r:id="rId9" imgW="1297838" imgH="325831" progId="">
                    <p:embed/>
                    <p:pic>
                      <p:nvPicPr>
                        <p:cNvPr id="2665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840"/>
                          <a:ext cx="9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53">
            <a:extLst>
              <a:ext uri="{FF2B5EF4-FFF2-40B4-BE49-F238E27FC236}">
                <a16:creationId xmlns:a16="http://schemas.microsoft.com/office/drawing/2014/main" id="{CB1A6A36-BCAB-479D-9B63-B7F25439BA15}"/>
              </a:ext>
            </a:extLst>
          </p:cNvPr>
          <p:cNvGrpSpPr>
            <a:grpSpLocks/>
          </p:cNvGrpSpPr>
          <p:nvPr/>
        </p:nvGrpSpPr>
        <p:grpSpPr bwMode="auto">
          <a:xfrm>
            <a:off x="179389" y="3587750"/>
            <a:ext cx="6048375" cy="2808288"/>
            <a:chOff x="113" y="2160"/>
            <a:chExt cx="3810" cy="1769"/>
          </a:xfrm>
        </p:grpSpPr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6B82B109-7A02-4B35-A23A-0E2715E32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160"/>
              <a:ext cx="3810" cy="176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graphicFrame>
          <p:nvGraphicFramePr>
            <p:cNvPr id="68" name="Object 7">
              <a:extLst>
                <a:ext uri="{FF2B5EF4-FFF2-40B4-BE49-F238E27FC236}">
                  <a16:creationId xmlns:a16="http://schemas.microsoft.com/office/drawing/2014/main" id="{C3CCA032-4702-49D7-9371-FA033A5CF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3607"/>
            <a:ext cx="84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" name="Visio" r:id="rId11" imgW="1117702" imgH="325831" progId="">
                    <p:embed/>
                  </p:oleObj>
                </mc:Choice>
                <mc:Fallback>
                  <p:oleObj name="Visio" r:id="rId11" imgW="1117702" imgH="325831" progId="">
                    <p:embed/>
                    <p:pic>
                      <p:nvPicPr>
                        <p:cNvPr id="266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607"/>
                          <a:ext cx="84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9">
              <a:extLst>
                <a:ext uri="{FF2B5EF4-FFF2-40B4-BE49-F238E27FC236}">
                  <a16:creationId xmlns:a16="http://schemas.microsoft.com/office/drawing/2014/main" id="{4CFE41F7-AD97-48CF-9B8F-99F660B252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650"/>
            <a:ext cx="7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Visio" r:id="rId12" imgW="1117702" imgH="325831" progId="">
                    <p:embed/>
                  </p:oleObj>
                </mc:Choice>
                <mc:Fallback>
                  <p:oleObj name="Visio" r:id="rId12" imgW="1117702" imgH="325831" progId="">
                    <p:embed/>
                    <p:pic>
                      <p:nvPicPr>
                        <p:cNvPr id="2666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650"/>
                          <a:ext cx="70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F6400DE0-862D-42AE-A0C9-E24054269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44"/>
              <a:ext cx="517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1B7CFACF-7CD3-4C88-A44B-BFC48CB25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876"/>
              <a:ext cx="373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" name="Rectangle 12">
              <a:extLst>
                <a:ext uri="{FF2B5EF4-FFF2-40B4-BE49-F238E27FC236}">
                  <a16:creationId xmlns:a16="http://schemas.microsoft.com/office/drawing/2014/main" id="{E0ACF2FD-488C-4C55-8A74-F73557ED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takes</a:t>
              </a:r>
              <a:endParaRPr lang="ru-RU" sz="1400"/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C8A4FE97-A0D3-42BD-BB11-FF372EDBC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496"/>
              <a:ext cx="66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4" name="Line 14">
              <a:extLst>
                <a:ext uri="{FF2B5EF4-FFF2-40B4-BE49-F238E27FC236}">
                  <a16:creationId xmlns:a16="http://schemas.microsoft.com/office/drawing/2014/main" id="{06F55AFE-25B5-460D-9256-FED5692A8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692"/>
              <a:ext cx="5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3DFD3028-E770-4882-ACFA-FAC0D2D15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3030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assists</a:t>
              </a:r>
              <a:endParaRPr lang="ru-RU" sz="1400"/>
            </a:p>
          </p:txBody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0F63982E-05CF-46BD-B9D7-15E1927B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3120"/>
              <a:ext cx="61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9F04CE2B-58D1-430B-BA5C-56C0AADD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96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assists</a:t>
              </a:r>
              <a:endParaRPr lang="ru-RU" sz="1400"/>
            </a:p>
          </p:txBody>
        </p: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ED1A6FB3-F2E9-48E5-B161-0FC79A0D7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2496"/>
              <a:ext cx="1220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aphicFrame>
          <p:nvGraphicFramePr>
            <p:cNvPr id="79" name="Object 19">
              <a:extLst>
                <a:ext uri="{FF2B5EF4-FFF2-40B4-BE49-F238E27FC236}">
                  <a16:creationId xmlns:a16="http://schemas.microsoft.com/office/drawing/2014/main" id="{E7381CFE-C74E-4E3A-9AE9-7414690C3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2596"/>
            <a:ext cx="9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Visio" r:id="rId14" imgW="1045769" imgH="325831" progId="">
                    <p:embed/>
                  </p:oleObj>
                </mc:Choice>
                <mc:Fallback>
                  <p:oleObj name="Visio" r:id="rId14" imgW="1045769" imgH="325831" progId="">
                    <p:embed/>
                    <p:pic>
                      <p:nvPicPr>
                        <p:cNvPr id="2667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596"/>
                          <a:ext cx="9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745F7748-13EA-42E6-A0EE-4A03D2F7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312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takes</a:t>
              </a:r>
              <a:endParaRPr lang="ru-RU" sz="1400"/>
            </a:p>
          </p:txBody>
        </p:sp>
        <p:sp>
          <p:nvSpPr>
            <p:cNvPr id="81" name="Line 21">
              <a:extLst>
                <a:ext uri="{FF2B5EF4-FFF2-40B4-BE49-F238E27FC236}">
                  <a16:creationId xmlns:a16="http://schemas.microsoft.com/office/drawing/2014/main" id="{2BDCA2C7-E952-4AB2-8DE0-02C2A3E58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D3E9F429-CBF7-4C52-9FB7-A24E191CF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466"/>
              <a:ext cx="828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3BAC871A-D301-4F29-952C-8BB7DA1E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648"/>
              <a:ext cx="4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/>
                <a:t>assists</a:t>
              </a:r>
              <a:endParaRPr lang="ru-RU" sz="1400"/>
            </a:p>
          </p:txBody>
        </p:sp>
        <p:graphicFrame>
          <p:nvGraphicFramePr>
            <p:cNvPr id="84" name="Object 5">
              <a:extLst>
                <a:ext uri="{FF2B5EF4-FFF2-40B4-BE49-F238E27FC236}">
                  <a16:creationId xmlns:a16="http://schemas.microsoft.com/office/drawing/2014/main" id="{569952BB-6727-42ED-B03B-65FA232ADA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0" y="2208"/>
            <a:ext cx="110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Visio" r:id="rId16" imgW="1297838" imgH="325831" progId="">
                    <p:embed/>
                  </p:oleObj>
                </mc:Choice>
                <mc:Fallback>
                  <p:oleObj name="Visio" r:id="rId16" imgW="1297838" imgH="325831" progId="">
                    <p:embed/>
                    <p:pic>
                      <p:nvPicPr>
                        <p:cNvPr id="266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208"/>
                          <a:ext cx="110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4">
              <a:extLst>
                <a:ext uri="{FF2B5EF4-FFF2-40B4-BE49-F238E27FC236}">
                  <a16:creationId xmlns:a16="http://schemas.microsoft.com/office/drawing/2014/main" id="{2B7D58B9-C4E3-49C7-976D-0013B2AAC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3213"/>
            <a:ext cx="9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" name="Visio" r:id="rId18" imgW="1117702" imgH="325831" progId="">
                    <p:embed/>
                  </p:oleObj>
                </mc:Choice>
                <mc:Fallback>
                  <p:oleObj name="Visio" r:id="rId18" imgW="1117702" imgH="325831" progId="">
                    <p:embed/>
                    <p:pic>
                      <p:nvPicPr>
                        <p:cNvPr id="266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213"/>
                          <a:ext cx="9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">
              <a:extLst>
                <a:ext uri="{FF2B5EF4-FFF2-40B4-BE49-F238E27FC236}">
                  <a16:creationId xmlns:a16="http://schemas.microsoft.com/office/drawing/2014/main" id="{C626319F-6FD1-41DF-8AA7-2BB9A2FCE7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3602"/>
            <a:ext cx="104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" name="Visio" r:id="rId19" imgW="1297838" imgH="325831" progId="">
                    <p:embed/>
                  </p:oleObj>
                </mc:Choice>
                <mc:Fallback>
                  <p:oleObj name="Visio" r:id="rId19" imgW="1297838" imgH="325831" progId="">
                    <p:embed/>
                    <p:pic>
                      <p:nvPicPr>
                        <p:cNvPr id="266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602"/>
                          <a:ext cx="104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6">
              <a:extLst>
                <a:ext uri="{FF2B5EF4-FFF2-40B4-BE49-F238E27FC236}">
                  <a16:creationId xmlns:a16="http://schemas.microsoft.com/office/drawing/2014/main" id="{40608CC4-F0D2-4EEA-86B3-5A025D9D6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978"/>
            <a:ext cx="10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" name="Visio" r:id="rId20" imgW="1297838" imgH="325831" progId="">
                    <p:embed/>
                  </p:oleObj>
                </mc:Choice>
                <mc:Fallback>
                  <p:oleObj name="Visio" r:id="rId20" imgW="1297838" imgH="325831" progId="">
                    <p:embed/>
                    <p:pic>
                      <p:nvPicPr>
                        <p:cNvPr id="266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978"/>
                          <a:ext cx="10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F65959BD-05BE-4104-8087-B9412F83B122}"/>
              </a:ext>
            </a:extLst>
          </p:cNvPr>
          <p:cNvGrpSpPr/>
          <p:nvPr/>
        </p:nvGrpSpPr>
        <p:grpSpPr>
          <a:xfrm>
            <a:off x="6227763" y="3257550"/>
            <a:ext cx="2749549" cy="3337560"/>
            <a:chOff x="6227763" y="3257550"/>
            <a:chExt cx="2749549" cy="3337560"/>
          </a:xfrm>
        </p:grpSpPr>
        <p:cxnSp>
          <p:nvCxnSpPr>
            <p:cNvPr id="4" name="מחבר ישר 3">
              <a:extLst>
                <a:ext uri="{FF2B5EF4-FFF2-40B4-BE49-F238E27FC236}">
                  <a16:creationId xmlns:a16="http://schemas.microsoft.com/office/drawing/2014/main" id="{8C503404-ED5B-4011-97D0-E39CD6D0CF60}"/>
                </a:ext>
              </a:extLst>
            </p:cNvPr>
            <p:cNvCxnSpPr/>
            <p:nvPr/>
          </p:nvCxnSpPr>
          <p:spPr>
            <a:xfrm flipH="1">
              <a:off x="6227763" y="3257550"/>
              <a:ext cx="2625725" cy="3326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מחבר ישר 88">
              <a:extLst>
                <a:ext uri="{FF2B5EF4-FFF2-40B4-BE49-F238E27FC236}">
                  <a16:creationId xmlns:a16="http://schemas.microsoft.com/office/drawing/2014/main" id="{8C941836-689A-4F62-BAE7-C86AEE59E688}"/>
                </a:ext>
              </a:extLst>
            </p:cNvPr>
            <p:cNvCxnSpPr/>
            <p:nvPr/>
          </p:nvCxnSpPr>
          <p:spPr>
            <a:xfrm>
              <a:off x="6246813" y="3270250"/>
              <a:ext cx="2730499" cy="332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Object Diagram - Example(Cont.)</a:t>
            </a:r>
            <a:endParaRPr lang="en-US" sz="40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15</a:t>
            </a:fld>
            <a:endParaRPr lang="en-US" sz="1400" dirty="0"/>
          </a:p>
        </p:txBody>
      </p: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23B9EB6-5036-475F-AA42-43AA4B7BF5E2}"/>
              </a:ext>
            </a:extLst>
          </p:cNvPr>
          <p:cNvGrpSpPr/>
          <p:nvPr/>
        </p:nvGrpSpPr>
        <p:grpSpPr>
          <a:xfrm>
            <a:off x="533400" y="1386840"/>
            <a:ext cx="7924800" cy="1755775"/>
            <a:chOff x="304800" y="1524000"/>
            <a:chExt cx="7924800" cy="1755775"/>
          </a:xfrm>
        </p:grpSpPr>
        <p:grpSp>
          <p:nvGrpSpPr>
            <p:cNvPr id="38" name="Group 25">
              <a:extLst>
                <a:ext uri="{FF2B5EF4-FFF2-40B4-BE49-F238E27FC236}">
                  <a16:creationId xmlns:a16="http://schemas.microsoft.com/office/drawing/2014/main" id="{7FC8DE2C-C9AC-4BB4-B8A1-3A0B1D167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524000"/>
              <a:ext cx="7924800" cy="1755775"/>
              <a:chOff x="301101" y="2819400"/>
              <a:chExt cx="8309499" cy="1831777"/>
            </a:xfrm>
          </p:grpSpPr>
          <p:sp>
            <p:nvSpPr>
              <p:cNvPr id="41" name="Rectangle 4">
                <a:extLst>
                  <a:ext uri="{FF2B5EF4-FFF2-40B4-BE49-F238E27FC236}">
                    <a16:creationId xmlns:a16="http://schemas.microsoft.com/office/drawing/2014/main" id="{9B2F6D35-BC3B-4A7C-9916-4BB39FBB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2560" y="3382667"/>
                <a:ext cx="635000" cy="259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0..*</a:t>
                </a:r>
                <a:endParaRPr lang="ru-RU" sz="1400"/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3461AB4A-0AF1-4115-B555-92A2D60BF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555" y="3017188"/>
                <a:ext cx="740339" cy="1949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1..*</a:t>
                </a:r>
                <a:endParaRPr lang="ru-RU" sz="1400"/>
              </a:p>
            </p:txBody>
          </p:sp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5C02205C-191E-4FD5-9FBC-BADE4F1C8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183" y="2979924"/>
                <a:ext cx="740339" cy="2608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0..*</a:t>
                </a:r>
                <a:endParaRPr lang="ru-RU" sz="1400"/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61AE39B5-B130-46AA-A7C7-95BCC7460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980" y="2992823"/>
                <a:ext cx="740339" cy="259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takes</a:t>
                </a:r>
                <a:endParaRPr lang="ru-RU" sz="1400"/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E3720773-D6FC-4994-981D-E15E5796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4335" y="3057319"/>
                <a:ext cx="633516" cy="259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   section of</a:t>
                </a:r>
                <a:endParaRPr lang="ru-RU" sz="1400"/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EB1C8CCF-5522-461A-A027-55A7CF3AF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078" y="3838440"/>
                <a:ext cx="403551" cy="259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0..1</a:t>
                </a:r>
                <a:endParaRPr lang="ru-RU" sz="1400"/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5AAB43AB-BCAD-4AE5-938D-5EAE2869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078" y="4358710"/>
                <a:ext cx="37016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330D6143-A119-47DC-9B7A-41C1A1077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01" y="3693982"/>
                <a:ext cx="1555750" cy="579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rtl="0"/>
                <a:r>
                  <a:rPr lang="en-US" sz="1400"/>
                  <a:t>-teaching assistant</a:t>
                </a:r>
                <a:endParaRPr lang="ru-RU" sz="1400"/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3EBB2823-B574-48C9-93F7-12B8DC4CC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707" y="4343400"/>
                <a:ext cx="73289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400"/>
                  <a:t>assists</a:t>
                </a:r>
                <a:endParaRPr lang="ru-RU" sz="1400"/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68CDBB4A-7D4F-47F1-8EB5-2A4CD3E3F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445" y="3773944"/>
                <a:ext cx="740339" cy="259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0..*</a:t>
                </a:r>
                <a:endParaRPr lang="ru-RU" sz="1400"/>
              </a:p>
            </p:txBody>
          </p:sp>
          <p:pic>
            <p:nvPicPr>
              <p:cNvPr id="51" name="Picture 14">
                <a:extLst>
                  <a:ext uri="{FF2B5EF4-FFF2-40B4-BE49-F238E27FC236}">
                    <a16:creationId xmlns:a16="http://schemas.microsoft.com/office/drawing/2014/main" id="{6D580F57-42B9-44E9-99A9-5FDF68F6A3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2819400"/>
                <a:ext cx="1612722" cy="1033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15">
                <a:extLst>
                  <a:ext uri="{FF2B5EF4-FFF2-40B4-BE49-F238E27FC236}">
                    <a16:creationId xmlns:a16="http://schemas.microsoft.com/office/drawing/2014/main" id="{F50CE19C-FB2F-4F65-BF39-B886E65970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5118" y="2862397"/>
                <a:ext cx="1682453" cy="901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3C5CE976-DEB1-4E1D-91A2-EEB8C8D0A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478" y="3252241"/>
                <a:ext cx="2004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4E5905BD-C435-45E3-8E65-AA9068156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3318171"/>
                <a:ext cx="740339" cy="2608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rtl="0"/>
                <a:r>
                  <a:rPr lang="en-US" sz="1400"/>
                  <a:t>-student</a:t>
                </a:r>
                <a:endParaRPr lang="ru-RU" sz="1400"/>
              </a:p>
            </p:txBody>
          </p:sp>
          <p:sp>
            <p:nvSpPr>
              <p:cNvPr id="55" name="Line 18">
                <a:extLst>
                  <a:ext uri="{FF2B5EF4-FFF2-40B4-BE49-F238E27FC236}">
                    <a16:creationId xmlns:a16="http://schemas.microsoft.com/office/drawing/2014/main" id="{747BA37C-4FD8-4215-AFCB-20FEF563B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078" y="3708015"/>
                <a:ext cx="0" cy="6506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6" name="Line 19">
                <a:extLst>
                  <a:ext uri="{FF2B5EF4-FFF2-40B4-BE49-F238E27FC236}">
                    <a16:creationId xmlns:a16="http://schemas.microsoft.com/office/drawing/2014/main" id="{7872F30E-566E-45C4-8EA3-36CBCDB96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80936" y="3646385"/>
                <a:ext cx="14836" cy="712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57" name="Picture 20">
                <a:extLst>
                  <a:ext uri="{FF2B5EF4-FFF2-40B4-BE49-F238E27FC236}">
                    <a16:creationId xmlns:a16="http://schemas.microsoft.com/office/drawing/2014/main" id="{BE389DA9-6B68-455E-9421-F92171A4C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5767" y="2846607"/>
                <a:ext cx="1424833" cy="916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Line 21">
                <a:extLst>
                  <a:ext uri="{FF2B5EF4-FFF2-40B4-BE49-F238E27FC236}">
                    <a16:creationId xmlns:a16="http://schemas.microsoft.com/office/drawing/2014/main" id="{B8600499-CBF7-461A-B300-DB04E29BD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2559" y="3382667"/>
                <a:ext cx="115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diamond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6D3EDCAB-5CEC-45AC-8B2A-B03BD3C0B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475" y="1963738"/>
              <a:ext cx="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FD8A3E00-6EF7-4919-9C86-7E0566F8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286000"/>
              <a:ext cx="7223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sz="1200">
                  <a:solidFill>
                    <a:srgbClr val="FF3300"/>
                  </a:solidFill>
                </a:rPr>
                <a:t>{NAND}</a:t>
              </a:r>
              <a:endParaRPr lang="ru-RU" sz="1200">
                <a:solidFill>
                  <a:srgbClr val="FF3300"/>
                </a:solidFill>
              </a:endParaRPr>
            </a:p>
          </p:txBody>
        </p:sp>
      </p:grpSp>
      <p:grpSp>
        <p:nvGrpSpPr>
          <p:cNvPr id="90" name="Group 67">
            <a:extLst>
              <a:ext uri="{FF2B5EF4-FFF2-40B4-BE49-F238E27FC236}">
                <a16:creationId xmlns:a16="http://schemas.microsoft.com/office/drawing/2014/main" id="{AC00FFF3-5E72-4497-BF0C-66AD39F7C733}"/>
              </a:ext>
            </a:extLst>
          </p:cNvPr>
          <p:cNvGrpSpPr>
            <a:grpSpLocks/>
          </p:cNvGrpSpPr>
          <p:nvPr/>
        </p:nvGrpSpPr>
        <p:grpSpPr bwMode="auto">
          <a:xfrm>
            <a:off x="1818613" y="3757377"/>
            <a:ext cx="5410200" cy="2362200"/>
            <a:chOff x="1020" y="2069"/>
            <a:chExt cx="3810" cy="1769"/>
          </a:xfrm>
        </p:grpSpPr>
        <p:sp>
          <p:nvSpPr>
            <p:cNvPr id="91" name="Rectangle 68">
              <a:extLst>
                <a:ext uri="{FF2B5EF4-FFF2-40B4-BE49-F238E27FC236}">
                  <a16:creationId xmlns:a16="http://schemas.microsoft.com/office/drawing/2014/main" id="{8590BB2A-E9DF-4B96-B938-2243538E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69"/>
              <a:ext cx="3810" cy="17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graphicFrame>
          <p:nvGraphicFramePr>
            <p:cNvPr id="92" name="Object 69">
              <a:extLst>
                <a:ext uri="{FF2B5EF4-FFF2-40B4-BE49-F238E27FC236}">
                  <a16:creationId xmlns:a16="http://schemas.microsoft.com/office/drawing/2014/main" id="{972028D5-E0AB-4D18-B16C-7984440891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44"/>
            <a:ext cx="84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Visio" r:id="rId7" imgW="1117702" imgH="325831" progId="">
                    <p:embed/>
                  </p:oleObj>
                </mc:Choice>
                <mc:Fallback>
                  <p:oleObj name="Visio" r:id="rId7" imgW="1117702" imgH="325831" progId="">
                    <p:embed/>
                    <p:pic>
                      <p:nvPicPr>
                        <p:cNvPr id="28682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44"/>
                          <a:ext cx="84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70">
              <a:extLst>
                <a:ext uri="{FF2B5EF4-FFF2-40B4-BE49-F238E27FC236}">
                  <a16:creationId xmlns:a16="http://schemas.microsoft.com/office/drawing/2014/main" id="{C85068C3-D2AD-4925-BD83-474A409B72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8" y="2387"/>
            <a:ext cx="7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Visio" r:id="rId9" imgW="1117702" imgH="325831" progId="">
                    <p:embed/>
                  </p:oleObj>
                </mc:Choice>
                <mc:Fallback>
                  <p:oleObj name="Visio" r:id="rId9" imgW="1117702" imgH="325831" progId="">
                    <p:embed/>
                    <p:pic>
                      <p:nvPicPr>
                        <p:cNvPr id="28683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387"/>
                          <a:ext cx="70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Line 71">
              <a:extLst>
                <a:ext uri="{FF2B5EF4-FFF2-40B4-BE49-F238E27FC236}">
                  <a16:creationId xmlns:a16="http://schemas.microsoft.com/office/drawing/2014/main" id="{D572C069-7B3B-4E64-AB85-6DFAB957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251"/>
              <a:ext cx="36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5" name="Line 72">
              <a:extLst>
                <a:ext uri="{FF2B5EF4-FFF2-40B4-BE49-F238E27FC236}">
                  <a16:creationId xmlns:a16="http://schemas.microsoft.com/office/drawing/2014/main" id="{189C3B9A-4E32-4F8F-A0E5-DE0F7A5DD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2613"/>
              <a:ext cx="3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6" name="Rectangle 73">
              <a:extLst>
                <a:ext uri="{FF2B5EF4-FFF2-40B4-BE49-F238E27FC236}">
                  <a16:creationId xmlns:a16="http://schemas.microsoft.com/office/drawing/2014/main" id="{46E73D00-E479-4FB4-9197-3B2B07A9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05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takes</a:t>
              </a:r>
              <a:endParaRPr lang="ru-RU" sz="1400"/>
            </a:p>
          </p:txBody>
        </p:sp>
        <p:sp>
          <p:nvSpPr>
            <p:cNvPr id="97" name="Line 74">
              <a:extLst>
                <a:ext uri="{FF2B5EF4-FFF2-40B4-BE49-F238E27FC236}">
                  <a16:creationId xmlns:a16="http://schemas.microsoft.com/office/drawing/2014/main" id="{87D81D17-D9E8-4BD5-B939-F25A3AE5E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3" y="2251"/>
              <a:ext cx="59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8" name="Line 75">
              <a:extLst>
                <a:ext uri="{FF2B5EF4-FFF2-40B4-BE49-F238E27FC236}">
                  <a16:creationId xmlns:a16="http://schemas.microsoft.com/office/drawing/2014/main" id="{478E3658-9954-433A-B117-23734E88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43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9" name="Rectangle 76">
              <a:extLst>
                <a:ext uri="{FF2B5EF4-FFF2-40B4-BE49-F238E27FC236}">
                  <a16:creationId xmlns:a16="http://schemas.microsoft.com/office/drawing/2014/main" id="{E38359F5-488A-43E6-A542-E25228EA3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76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assists</a:t>
              </a:r>
              <a:endParaRPr lang="ru-RU" sz="1400"/>
            </a:p>
          </p:txBody>
        </p:sp>
        <p:sp>
          <p:nvSpPr>
            <p:cNvPr id="100" name="Line 77">
              <a:extLst>
                <a:ext uri="{FF2B5EF4-FFF2-40B4-BE49-F238E27FC236}">
                  <a16:creationId xmlns:a16="http://schemas.microsoft.com/office/drawing/2014/main" id="{0965F5CE-4A96-4325-9DEA-D0035D483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2886"/>
              <a:ext cx="63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1" name="Rectangle 78">
              <a:extLst>
                <a:ext uri="{FF2B5EF4-FFF2-40B4-BE49-F238E27FC236}">
                  <a16:creationId xmlns:a16="http://schemas.microsoft.com/office/drawing/2014/main" id="{883E6AAD-ADB7-4394-BDE6-F3CDA07F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04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/>
                <a:t>takes</a:t>
              </a:r>
              <a:endParaRPr lang="ru-RU" sz="1400"/>
            </a:p>
          </p:txBody>
        </p:sp>
        <p:sp>
          <p:nvSpPr>
            <p:cNvPr id="102" name="Line 79">
              <a:extLst>
                <a:ext uri="{FF2B5EF4-FFF2-40B4-BE49-F238E27FC236}">
                  <a16:creationId xmlns:a16="http://schemas.microsoft.com/office/drawing/2014/main" id="{C42743D5-46EA-4C42-AC25-59BB8FAD4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387"/>
              <a:ext cx="1089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aphicFrame>
          <p:nvGraphicFramePr>
            <p:cNvPr id="103" name="Object 80">
              <a:extLst>
                <a:ext uri="{FF2B5EF4-FFF2-40B4-BE49-F238E27FC236}">
                  <a16:creationId xmlns:a16="http://schemas.microsoft.com/office/drawing/2014/main" id="{DCEF1262-2B5D-47E4-AD77-26116D4989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333"/>
            <a:ext cx="9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Visio" r:id="rId11" imgW="1045769" imgH="325831" progId="">
                    <p:embed/>
                  </p:oleObj>
                </mc:Choice>
                <mc:Fallback>
                  <p:oleObj name="Visio" r:id="rId11" imgW="1045769" imgH="325831" progId="">
                    <p:embed/>
                    <p:pic>
                      <p:nvPicPr>
                        <p:cNvPr id="28693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33"/>
                          <a:ext cx="9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Rectangle 81">
              <a:extLst>
                <a:ext uri="{FF2B5EF4-FFF2-40B4-BE49-F238E27FC236}">
                  <a16:creationId xmlns:a16="http://schemas.microsoft.com/office/drawing/2014/main" id="{535ACF9F-CDB3-4A59-9FCC-20023CDF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06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sz="1400">
                  <a:solidFill>
                    <a:srgbClr val="FF3300"/>
                  </a:solidFill>
                </a:rPr>
                <a:t>takes</a:t>
              </a:r>
              <a:endParaRPr lang="ru-RU" sz="1400">
                <a:solidFill>
                  <a:srgbClr val="FF3300"/>
                </a:solidFill>
              </a:endParaRPr>
            </a:p>
          </p:txBody>
        </p:sp>
        <p:sp>
          <p:nvSpPr>
            <p:cNvPr id="105" name="Line 82">
              <a:extLst>
                <a:ext uri="{FF2B5EF4-FFF2-40B4-BE49-F238E27FC236}">
                  <a16:creationId xmlns:a16="http://schemas.microsoft.com/office/drawing/2014/main" id="{ABA1BCAC-2B16-41BB-BC96-FA93EF960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13"/>
              <a:ext cx="680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6" name="Line 83">
              <a:extLst>
                <a:ext uri="{FF2B5EF4-FFF2-40B4-BE49-F238E27FC236}">
                  <a16:creationId xmlns:a16="http://schemas.microsoft.com/office/drawing/2014/main" id="{3F2EFE88-B22F-4FAA-B26A-9FF0643F9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58"/>
              <a:ext cx="862" cy="36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7" name="Rectangle 84">
              <a:extLst>
                <a:ext uri="{FF2B5EF4-FFF2-40B4-BE49-F238E27FC236}">
                  <a16:creationId xmlns:a16="http://schemas.microsoft.com/office/drawing/2014/main" id="{C00EC6FD-EDE2-4D31-94A6-C22927EA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24"/>
              <a:ext cx="5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>
                  <a:solidFill>
                    <a:srgbClr val="FF3300"/>
                  </a:solidFill>
                </a:rPr>
                <a:t>assists</a:t>
              </a:r>
              <a:endParaRPr lang="ru-RU" sz="1400">
                <a:solidFill>
                  <a:srgbClr val="FF3300"/>
                </a:solidFill>
              </a:endParaRPr>
            </a:p>
          </p:txBody>
        </p:sp>
        <p:graphicFrame>
          <p:nvGraphicFramePr>
            <p:cNvPr id="108" name="Object 85">
              <a:extLst>
                <a:ext uri="{FF2B5EF4-FFF2-40B4-BE49-F238E27FC236}">
                  <a16:creationId xmlns:a16="http://schemas.microsoft.com/office/drawing/2014/main" id="{A713FB30-CB2D-4C32-B42D-6FA1D4281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149"/>
            <a:ext cx="10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Visio" r:id="rId13" imgW="1297838" imgH="325831" progId="">
                    <p:embed/>
                  </p:oleObj>
                </mc:Choice>
                <mc:Fallback>
                  <p:oleObj name="Visio" r:id="rId13" imgW="1297838" imgH="325831" progId="">
                    <p:embed/>
                    <p:pic>
                      <p:nvPicPr>
                        <p:cNvPr id="28698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149"/>
                          <a:ext cx="10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86">
              <a:extLst>
                <a:ext uri="{FF2B5EF4-FFF2-40B4-BE49-F238E27FC236}">
                  <a16:creationId xmlns:a16="http://schemas.microsoft.com/office/drawing/2014/main" id="{6D59B570-D3C7-483D-919D-9BC198538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2715"/>
            <a:ext cx="10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Visio" r:id="rId15" imgW="1297838" imgH="325831" progId="">
                    <p:embed/>
                  </p:oleObj>
                </mc:Choice>
                <mc:Fallback>
                  <p:oleObj name="Visio" r:id="rId15" imgW="1297838" imgH="325831" progId="">
                    <p:embed/>
                    <p:pic>
                      <p:nvPicPr>
                        <p:cNvPr id="28699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715"/>
                          <a:ext cx="10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87">
              <a:extLst>
                <a:ext uri="{FF2B5EF4-FFF2-40B4-BE49-F238E27FC236}">
                  <a16:creationId xmlns:a16="http://schemas.microsoft.com/office/drawing/2014/main" id="{7A9D872D-7120-4B4F-8AB8-703B78A45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3339"/>
            <a:ext cx="104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Visio" r:id="rId17" imgW="1297838" imgH="325831" progId="">
                    <p:embed/>
                  </p:oleObj>
                </mc:Choice>
                <mc:Fallback>
                  <p:oleObj name="Visio" r:id="rId17" imgW="1297838" imgH="325831" progId="">
                    <p:embed/>
                    <p:pic>
                      <p:nvPicPr>
                        <p:cNvPr id="2870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339"/>
                          <a:ext cx="104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88">
              <a:extLst>
                <a:ext uri="{FF2B5EF4-FFF2-40B4-BE49-F238E27FC236}">
                  <a16:creationId xmlns:a16="http://schemas.microsoft.com/office/drawing/2014/main" id="{1D256CE2-898C-40C7-9EF5-AEEF98CE8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950"/>
            <a:ext cx="9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Visio" r:id="rId19" imgW="1117702" imgH="325831" progId="">
                    <p:embed/>
                  </p:oleObj>
                </mc:Choice>
                <mc:Fallback>
                  <p:oleObj name="Visio" r:id="rId19" imgW="1117702" imgH="325831" progId="">
                    <p:embed/>
                    <p:pic>
                      <p:nvPicPr>
                        <p:cNvPr id="28701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950"/>
                          <a:ext cx="9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70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Plan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16</a:t>
            </a:fld>
            <a:endParaRPr lang="en-US" sz="1400" b="1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UML Introduction</a:t>
            </a:r>
          </a:p>
          <a:p>
            <a:pPr eaLnBrk="1" hangingPunct="1"/>
            <a:r>
              <a:rPr lang="en-US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b="1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dirty="0">
                <a:latin typeface="+mn-lt"/>
              </a:rPr>
              <a:t>Class Diagram: Inheritance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87881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Class Diagram: Qualifiers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17</a:t>
            </a:fld>
            <a:endParaRPr lang="en-US" sz="1400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2F9EF94D-EB8D-4448-8C81-87C6838D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9737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A </a:t>
            </a:r>
            <a:r>
              <a:rPr lang="en-US" b="1" dirty="0"/>
              <a:t>qualifier</a:t>
            </a:r>
            <a:r>
              <a:rPr lang="en-US" dirty="0"/>
              <a:t> is a means for disambiguating the objects in a “ many” role:</a:t>
            </a:r>
            <a:endParaRPr lang="he-IL" dirty="0"/>
          </a:p>
          <a:p>
            <a:pPr lvl="1" eaLnBrk="1" hangingPunct="1"/>
            <a:r>
              <a:rPr lang="en-US" sz="2400" dirty="0"/>
              <a:t>A qualifier can be an attribute or a role</a:t>
            </a:r>
            <a:endParaRPr lang="he-IL" sz="2400" dirty="0"/>
          </a:p>
          <a:p>
            <a:pPr lvl="1" eaLnBrk="1" hangingPunct="1"/>
            <a:r>
              <a:rPr lang="en-US" sz="2400" dirty="0"/>
              <a:t>A qualifier </a:t>
            </a:r>
            <a:r>
              <a:rPr lang="en-US" sz="2400" b="1" dirty="0"/>
              <a:t>selects</a:t>
            </a:r>
            <a:r>
              <a:rPr lang="en-US" sz="2400" dirty="0"/>
              <a:t> among the target objects</a:t>
            </a:r>
          </a:p>
          <a:p>
            <a:pPr marL="0" indent="0" eaLnBrk="1" hangingPunct="1">
              <a:buNone/>
            </a:pPr>
            <a:endParaRPr lang="he-IL" dirty="0"/>
          </a:p>
          <a:p>
            <a:pPr marL="393700" lvl="1" indent="0" eaLnBrk="1" hangingPunct="1">
              <a:buNone/>
            </a:pPr>
            <a:endParaRPr lang="en-US" sz="2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64B4E52-9EB4-496E-B1E3-F222F1B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27664"/>
            <a:ext cx="7772400" cy="26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7D4AF426-C822-4B61-A50E-785ED9706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28738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Arial" charset="0"/>
              </a:rPr>
              <a:t>Each state has at least one city. All state’s cities have different names. Which of the following is correct model? 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r>
              <a:rPr lang="en-US" b="1" dirty="0">
                <a:cs typeface="Arial" charset="0"/>
              </a:rPr>
              <a:t> </a:t>
            </a: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r>
              <a:rPr lang="en-US" b="1" dirty="0">
                <a:cs typeface="Arial" charset="0"/>
              </a:rPr>
              <a:t> </a:t>
            </a: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r>
              <a:rPr lang="en-US" b="1" dirty="0">
                <a:cs typeface="Arial" charset="0"/>
              </a:rPr>
              <a:t> </a:t>
            </a: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Class Diagram: Qualifiers – Example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18</a:t>
            </a:fld>
            <a:endParaRPr lang="en-US" sz="1400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C3D4560B-B3E5-4B4F-8698-F544E316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0" y="2836863"/>
            <a:ext cx="5105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27965AE9-AFB4-481D-96CB-EF0E6DEF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0" y="3790950"/>
            <a:ext cx="5181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A7CD8E06-0700-4F77-9B23-D60C3331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0" y="4781550"/>
            <a:ext cx="518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8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Plan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19</a:t>
            </a:fld>
            <a:endParaRPr lang="en-US" sz="1400" b="1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UML Introduction</a:t>
            </a:r>
          </a:p>
          <a:p>
            <a:pPr eaLnBrk="1" hangingPunct="1"/>
            <a:r>
              <a:rPr lang="en-US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b="1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dirty="0">
                <a:latin typeface="+mn-lt"/>
              </a:rPr>
              <a:t>Class Diagram: Inheritance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93084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Today’s Agenda</a:t>
            </a:r>
            <a:endParaRPr lang="en-US" sz="4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7C1D719-6C48-4A63-B659-61717126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UML Introduction</a:t>
            </a:r>
          </a:p>
          <a:p>
            <a:pPr eaLnBrk="1" hangingPunct="1"/>
            <a:r>
              <a:rPr lang="en-US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dirty="0">
                <a:latin typeface="+mn-lt"/>
              </a:rPr>
              <a:t>Class Diagram: Inheritance (Generalization)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701604C3-E7E9-4DF5-9F1F-69DC6735E4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400" b="1">
                <a:latin typeface="+mn-lt"/>
              </a:rPr>
              <a:pPr/>
              <a:t>2</a:t>
            </a:fld>
            <a:endParaRPr lang="en-US" sz="14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7480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Class Diagram: Association Class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20</a:t>
            </a:fld>
            <a:endParaRPr lang="en-US" sz="1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5EB4D4C-895E-478A-A1F0-1C402A30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An association class is an association whose links have identities.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It is possible to define a association class if relationship between classes has additional properties.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Association class constraint: </a:t>
            </a:r>
          </a:p>
          <a:p>
            <a:pPr marL="639763" marR="0" lvl="1" indent="-2460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 single instance of the association between any 2 instances of the associated class (the regular association constraint).</a:t>
            </a:r>
          </a:p>
          <a:p>
            <a:pPr marL="3937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An association class may have attributes.</a:t>
            </a:r>
          </a:p>
        </p:txBody>
      </p:sp>
    </p:spTree>
    <p:extLst>
      <p:ext uri="{BB962C8B-B14F-4D97-AF65-F5344CB8AC3E}">
        <p14:creationId xmlns:p14="http://schemas.microsoft.com/office/powerpoint/2010/main" val="121741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Association Class – Definitive Example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21</a:t>
            </a:fld>
            <a:endParaRPr lang="en-US" sz="1400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7409EB94-E80D-4B82-BAAD-29D76295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367790"/>
            <a:ext cx="41624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4F7D68DC-44DD-45EC-8D45-DA1D307D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 rule of thumb                                                  Association classes are better for many to many relationships.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BA2D7498-6ABA-4BA0-B891-51EC849B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/etc/termcap	read		John Doe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/etc/termcap	read-write	Mary Brown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/usr/does/.login	read-write	John Doe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Association Class – Another Example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22</a:t>
            </a:fld>
            <a:endParaRPr lang="en-US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74595E8-4569-4F6A-8168-CAC63E05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30" y="1188720"/>
            <a:ext cx="7190088" cy="47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000" dirty="0"/>
              <a:t>Employees assign to different projects in different roles. It’s required to keep the role description and the employee’s salary for each project</a:t>
            </a:r>
            <a:endParaRPr lang="he-IL" sz="20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1500" dirty="0"/>
          </a:p>
          <a:p>
            <a:pPr marL="0" indent="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1500" dirty="0"/>
          </a:p>
          <a:p>
            <a:pPr marL="0" indent="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15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028C84-FBD0-44AB-A28B-2A749A398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87" y="2322737"/>
            <a:ext cx="1533115" cy="33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sz="1050" b="1" dirty="0"/>
              <a:t>a) Class Diagram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5ABC0B9-7B64-4AFB-8B28-9E97E8C36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7" y="2799405"/>
            <a:ext cx="4221784" cy="257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72C3146A-FC7A-49B5-AA68-9FD19DB2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83" y="2322737"/>
            <a:ext cx="176828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rtl="0"/>
            <a:r>
              <a:rPr lang="en-US" sz="1050" b="1" dirty="0"/>
              <a:t>b) Object Diagram</a:t>
            </a: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1A4EC416-7F2F-461A-A76A-A2587C74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18735"/>
              </p:ext>
            </p:extLst>
          </p:nvPr>
        </p:nvGraphicFramePr>
        <p:xfrm>
          <a:off x="4271427" y="2682074"/>
          <a:ext cx="4410235" cy="365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5" imgW="4213860" imgH="3203448" progId="">
                  <p:embed/>
                </p:oleObj>
              </mc:Choice>
              <mc:Fallback>
                <p:oleObj name="Visio" r:id="rId5" imgW="4213860" imgH="3203448" progId="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4B106A6F-7775-4665-BD73-2B283FEAC75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427" y="2682074"/>
                        <a:ext cx="4410235" cy="365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5">
            <a:extLst>
              <a:ext uri="{FF2B5EF4-FFF2-40B4-BE49-F238E27FC236}">
                <a16:creationId xmlns:a16="http://schemas.microsoft.com/office/drawing/2014/main" id="{55B8D43C-86C6-4EA0-9818-D847ABC3B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278" y="2488610"/>
            <a:ext cx="2569" cy="4033612"/>
          </a:xfrm>
          <a:prstGeom prst="line">
            <a:avLst/>
          </a:prstGeom>
          <a:noFill/>
          <a:ln w="28575">
            <a:solidFill>
              <a:srgbClr val="DBF5F9">
                <a:lumMod val="75000"/>
              </a:srgb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105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9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What do the diagrams describe? 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23</a:t>
            </a:fld>
            <a:endParaRPr lang="en-US" sz="14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E5F28C2-F1CC-4108-A7B1-DD2B13EA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7341"/>
            <a:ext cx="3352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394C2D-E5D8-42B1-87F9-D9F37C69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141"/>
            <a:ext cx="4267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C3144A57-CAB8-4905-83AE-578FF618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63341"/>
            <a:ext cx="4495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6">
            <a:extLst>
              <a:ext uri="{FF2B5EF4-FFF2-40B4-BE49-F238E27FC236}">
                <a16:creationId xmlns:a16="http://schemas.microsoft.com/office/drawing/2014/main" id="{29E9B1F3-566C-4DC7-B5E4-67B2986F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7734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sz="2000" b="1"/>
              <a:t>a)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A2FE83FF-ED0D-482D-8994-1D680202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5354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sz="2000" b="1"/>
              <a:t>b)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2DF142D5-BFA2-4091-89E6-5C2F394E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1574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sz="2000" b="1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092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Plan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24</a:t>
            </a:fld>
            <a:endParaRPr lang="en-US" sz="1400" b="1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UML Introduction</a:t>
            </a:r>
          </a:p>
          <a:p>
            <a:pPr eaLnBrk="1" hangingPunct="1"/>
            <a:r>
              <a:rPr lang="en-US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b="1" dirty="0">
                <a:latin typeface="+mn-lt"/>
              </a:rPr>
              <a:t>Class Diagram: Inheritance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130829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Inheritance (Generalization)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25</a:t>
            </a:fld>
            <a:endParaRPr lang="en-US" sz="1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4B5F00C-5714-4F5A-8B50-0809C96B0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9210"/>
            <a:ext cx="7772400" cy="37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Create a conceptual super-class in a generalization relationship to subclasses when:</a:t>
            </a:r>
          </a:p>
          <a:p>
            <a:pPr marL="719138" marR="0" lvl="1" indent="-352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potential conceptual subclasses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represent variations of a similar concept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</a:t>
            </a:r>
          </a:p>
          <a:p>
            <a:pPr marL="719138" marR="0" lvl="1" indent="-352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subclasses 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conform to the 100% and Is-a rules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</a:t>
            </a:r>
          </a:p>
          <a:p>
            <a:pPr marL="719138" marR="0" lvl="1" indent="-352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All subclasses have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same attribute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which can be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factored 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and expressed in the super-class.</a:t>
            </a:r>
          </a:p>
          <a:p>
            <a:pPr marL="719138" marR="0" lvl="1" indent="-352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All subclasses have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same association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which can be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factored out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and related to the super-class.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Inheritance Const.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26</a:t>
            </a:fld>
            <a:endParaRPr lang="en-US" sz="1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F404D1D-BE8E-4C76-BDA0-67469651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2" y="1398588"/>
            <a:ext cx="3000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366580-367F-441A-B128-AA9B116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7" y="1470025"/>
            <a:ext cx="3800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E7D9CEF-8320-4E2B-AF58-DA990DB1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3630613"/>
            <a:ext cx="3000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A313A1B8-2ED4-4DA3-88EB-696AF94C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2" y="3630613"/>
            <a:ext cx="30670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>
            <a:extLst>
              <a:ext uri="{FF2B5EF4-FFF2-40B4-BE49-F238E27FC236}">
                <a16:creationId xmlns:a16="http://schemas.microsoft.com/office/drawing/2014/main" id="{DB32DD93-D8A5-4098-A762-0411DCBF4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1974850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2000"/>
              <a:t>{incomplete}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19B829F-F5BE-4C3A-B973-2A97F6D4B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206875"/>
            <a:ext cx="13481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2000" dirty="0"/>
              <a:t>{disjoint}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8EAC5BB5-8E53-415B-B16D-EE02DEA44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49" y="1974849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2000"/>
              <a:t>{complete}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AA902C04-18E8-4DC3-B010-215A3C9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830" y="4209414"/>
            <a:ext cx="191389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2000"/>
              <a:t>{overlapping}</a:t>
            </a:r>
          </a:p>
        </p:txBody>
      </p:sp>
    </p:spTree>
    <p:extLst>
      <p:ext uri="{BB962C8B-B14F-4D97-AF65-F5344CB8AC3E}">
        <p14:creationId xmlns:p14="http://schemas.microsoft.com/office/powerpoint/2010/main" val="324449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Exercise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4E5B01E-277F-4611-8BE6-A2D99269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17095"/>
            <a:ext cx="8458200" cy="48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6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Solution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4587491-0A52-45A1-8235-60DA8CC9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133634"/>
            <a:ext cx="84582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6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Plan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3</a:t>
            </a:fld>
            <a:endParaRPr lang="en-US" sz="1400" b="1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>
                <a:latin typeface="+mn-lt"/>
              </a:rPr>
              <a:t>UML Introduction</a:t>
            </a:r>
          </a:p>
          <a:p>
            <a:pPr eaLnBrk="1" hangingPunct="1"/>
            <a:r>
              <a:rPr lang="en-US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dirty="0">
                <a:latin typeface="+mn-lt"/>
              </a:rPr>
              <a:t>Class Diagram: Inheritance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0256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E006CAD8-751C-4761-B32A-F8AC58CD848F}"/>
              </a:ext>
            </a:extLst>
          </p:cNvPr>
          <p:cNvSpPr txBox="1">
            <a:spLocks/>
          </p:cNvSpPr>
          <p:nvPr/>
        </p:nvSpPr>
        <p:spPr>
          <a:xfrm>
            <a:off x="685800" y="92250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UML Introduction - Modeling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1D3D80-8223-4BFA-B900-1860FE4A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20800"/>
            <a:ext cx="8229600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 model is a simplification of reality.</a:t>
            </a:r>
          </a:p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Through modeling we achieve four aims:</a:t>
            </a:r>
          </a:p>
          <a:p>
            <a:pPr marL="722313" marR="0" lvl="1" indent="-360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Models help us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visualize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a system as it is or as we want it to be.</a:t>
            </a:r>
          </a:p>
          <a:p>
            <a:pPr marL="722313" marR="0" lvl="1" indent="-360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Models permit us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specify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the structure or behavior of a system.</a:t>
            </a:r>
          </a:p>
          <a:p>
            <a:pPr marL="722313" marR="0" lvl="1" indent="-360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Models give us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template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that guides us in constructing a system.</a:t>
            </a:r>
          </a:p>
          <a:p>
            <a:pPr marL="722313" marR="0" lvl="1" indent="-360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Models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document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the decisions we have made.</a:t>
            </a:r>
          </a:p>
        </p:txBody>
      </p:sp>
      <p:sp>
        <p:nvSpPr>
          <p:cNvPr id="9" name="מציין מיקום של מספר שקופית 1">
            <a:extLst>
              <a:ext uri="{FF2B5EF4-FFF2-40B4-BE49-F238E27FC236}">
                <a16:creationId xmlns:a16="http://schemas.microsoft.com/office/drawing/2014/main" id="{984DB416-01FF-4849-9604-37717288E7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b="1">
                <a:solidFill>
                  <a:srgbClr val="888888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E006CAD8-751C-4761-B32A-F8AC58CD848F}"/>
              </a:ext>
            </a:extLst>
          </p:cNvPr>
          <p:cNvSpPr txBox="1">
            <a:spLocks/>
          </p:cNvSpPr>
          <p:nvPr/>
        </p:nvSpPr>
        <p:spPr>
          <a:xfrm>
            <a:off x="685800" y="81280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UML – Unified Modeling Language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5BD887-819B-4346-832F-134D60ED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20395"/>
            <a:ext cx="806196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Visualizing, specifying, constructing, and documenting object-oriented systems is exactly the purpose of the UML.</a:t>
            </a: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Exactly like architects blueprints. </a:t>
            </a: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constructing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part is debatable.</a:t>
            </a: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You already know how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speak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it (Object-Oriented)                here you will learn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and exercise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writing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it.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B28ADB21-499A-4E86-A528-61F26764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0" y="4617960"/>
            <a:ext cx="1767840" cy="12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מציין מיקום של מספר שקופית 1">
            <a:extLst>
              <a:ext uri="{FF2B5EF4-FFF2-40B4-BE49-F238E27FC236}">
                <a16:creationId xmlns:a16="http://schemas.microsoft.com/office/drawing/2014/main" id="{535F0E35-76D5-4E6F-BD65-034C8FCBF69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b="1">
                <a:solidFill>
                  <a:srgbClr val="888888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indent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003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Plan</a:t>
            </a:r>
            <a:endParaRPr lang="en-US" sz="4000" dirty="0"/>
          </a:p>
        </p:txBody>
      </p:sp>
      <p:sp>
        <p:nvSpPr>
          <p:cNvPr id="5" name="מציין מיקום של מספר שקופית 1">
            <a:extLst>
              <a:ext uri="{FF2B5EF4-FFF2-40B4-BE49-F238E27FC236}">
                <a16:creationId xmlns:a16="http://schemas.microsoft.com/office/drawing/2014/main" id="{5DA89B55-14CD-48E8-A225-FC37467781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400" b="1">
                <a:latin typeface="+mn-lt"/>
                <a:sym typeface="Arial"/>
              </a:rPr>
              <a:pPr/>
              <a:t>6</a:t>
            </a:fld>
            <a:endParaRPr lang="en-US" sz="1400" b="1" dirty="0">
              <a:latin typeface="+mn-lt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6AF257-00C0-4D26-A422-0577E772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04900"/>
            <a:ext cx="74218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UML Introduction</a:t>
            </a:r>
          </a:p>
          <a:p>
            <a:pPr eaLnBrk="1" hangingPunct="1"/>
            <a:r>
              <a:rPr lang="en-US" b="1" dirty="0">
                <a:latin typeface="+mn-lt"/>
              </a:rPr>
              <a:t>Class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Class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lvl="2" eaLnBrk="1" hangingPunct="1"/>
            <a:r>
              <a:rPr lang="en-US" sz="2400" dirty="0">
                <a:latin typeface="+mn-lt"/>
              </a:rPr>
              <a:t>Self association</a:t>
            </a:r>
          </a:p>
          <a:p>
            <a:pPr eaLnBrk="1" hangingPunct="1"/>
            <a:r>
              <a:rPr lang="en-US" dirty="0">
                <a:latin typeface="+mn-lt"/>
              </a:rPr>
              <a:t>Object Diagram</a:t>
            </a:r>
          </a:p>
          <a:p>
            <a:pPr lvl="1" eaLnBrk="1" hangingPunct="1"/>
            <a:r>
              <a:rPr lang="en-US" sz="2400" dirty="0">
                <a:latin typeface="+mn-lt"/>
              </a:rPr>
              <a:t>Association</a:t>
            </a:r>
          </a:p>
          <a:p>
            <a:pPr eaLnBrk="1" hangingPunct="1"/>
            <a:r>
              <a:rPr lang="en-US" dirty="0">
                <a:latin typeface="+mn-lt"/>
              </a:rPr>
              <a:t>Class Diagram: Qualifiers</a:t>
            </a:r>
          </a:p>
          <a:p>
            <a:pPr eaLnBrk="1" hangingPunct="1"/>
            <a:r>
              <a:rPr lang="en-US" dirty="0">
                <a:latin typeface="+mn-lt"/>
              </a:rPr>
              <a:t>Class Diagram: Association Class</a:t>
            </a:r>
          </a:p>
          <a:p>
            <a:pPr eaLnBrk="1" hangingPunct="1"/>
            <a:r>
              <a:rPr lang="en-US" dirty="0">
                <a:latin typeface="+mn-lt"/>
              </a:rPr>
              <a:t>Class Diagram: Inheritance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1849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Class Diagram</a:t>
            </a:r>
            <a:endParaRPr lang="en-US" sz="4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F8BAAE-48E0-4A95-AF33-6713F7DA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112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Definition: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</a:p>
          <a:p>
            <a:pPr marL="639763" marR="0" lvl="1" indent="-2460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 class diagram is a graphic presentation of the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static view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that shows a collection of declarative (static) model elements, such as classes, types, and their content, and relationships.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7387026-FD00-443B-BC9D-0963CB7E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195" y="3429000"/>
            <a:ext cx="5198005" cy="2901212"/>
          </a:xfrm>
          <a:prstGeom prst="rect">
            <a:avLst/>
          </a:prstGeom>
        </p:spPr>
      </p:pic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ED96A581-AF0C-43D9-A49C-293D8B9C2D5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400" b="1">
                <a:latin typeface="+mn-lt"/>
              </a:rPr>
              <a:pPr/>
              <a:t>7</a:t>
            </a:fld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26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Class</a:t>
            </a:r>
            <a:endParaRPr lang="en-US" sz="40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2882C7B-ECBD-44A2-8D62-1AFF38B0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68108"/>
            <a:ext cx="2819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n-lt"/>
                <a:ea typeface="+mn-ea"/>
                <a:cs typeface="David" pitchFamily="34" charset="-79"/>
              </a:rPr>
              <a:t>Elements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+mn-lt"/>
              <a:ea typeface="+mn-ea"/>
              <a:cs typeface="David" pitchFamily="34" charset="-79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David" pitchFamily="34" charset="-79"/>
              </a:rPr>
              <a:t>Class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David" pitchFamily="34" charset="-79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David" pitchFamily="34" charset="-79"/>
              </a:rPr>
              <a:t>Name</a:t>
            </a: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David" pitchFamily="34" charset="-79"/>
              </a:rPr>
              <a:t>Typed Attributes</a:t>
            </a: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David" pitchFamily="34" charset="-79"/>
              </a:rPr>
              <a:t>Typed Methods</a:t>
            </a: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David" pitchFamily="34" charset="-79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David" pitchFamily="34" charset="-79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2A290EB-C44F-4E4D-BED1-5A14E36B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76582"/>
            <a:ext cx="8001000" cy="143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Arial" pitchFamily="34" charset="0"/>
              </a:rPr>
              <a:t>A class is a description of a set of objects that share the same attributes(status), operations(behavior), relationships, and semantics.</a:t>
            </a: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Arial" pitchFamily="34" charset="0"/>
            </a:endParaRP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Arial" pitchFamily="34" charset="0"/>
            </a:endParaRP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000" kern="1200" dirty="0">
              <a:solidFill>
                <a:prstClr val="black"/>
              </a:solidFill>
              <a:latin typeface="Calibri"/>
              <a:ea typeface="+mn-ea"/>
              <a:cs typeface="Arial" pitchFamily="34" charset="0"/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18AB8DDF-C819-4ABB-B54F-1522761B8B72}"/>
              </a:ext>
            </a:extLst>
          </p:cNvPr>
          <p:cNvGrpSpPr/>
          <p:nvPr/>
        </p:nvGrpSpPr>
        <p:grpSpPr>
          <a:xfrm>
            <a:off x="3465195" y="1368108"/>
            <a:ext cx="5043805" cy="2677160"/>
            <a:chOff x="3305175" y="1602582"/>
            <a:chExt cx="5505450" cy="3048000"/>
          </a:xfrm>
        </p:grpSpPr>
        <p:sp>
          <p:nvSpPr>
            <p:cNvPr id="15" name="Content Placeholder 11">
              <a:extLst>
                <a:ext uri="{FF2B5EF4-FFF2-40B4-BE49-F238E27FC236}">
                  <a16:creationId xmlns:a16="http://schemas.microsoft.com/office/drawing/2014/main" id="{9A7CC848-4553-4CC1-B8D8-A2AF7779BE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05175" y="1602582"/>
              <a:ext cx="550545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639763" indent="-2460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914400" indent="-2460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1462088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1737360" indent="-210312" algn="r" rtl="1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r" rtl="1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r" rtl="1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r" rtl="1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itchFamily="18" charset="2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+mn-lt"/>
                  <a:ea typeface="+mn-ea"/>
                  <a:cs typeface="David" pitchFamily="34" charset="-79"/>
                </a:rPr>
                <a:t>Visual Representation</a:t>
              </a:r>
              <a:endPara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+mn-lt"/>
                <a:ea typeface="+mn-ea"/>
                <a:cs typeface="David" pitchFamily="34" charset="-79"/>
              </a:endParaRP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itchFamily="18" charset="2"/>
                <a:buChar char=""/>
                <a:tabLst/>
                <a:defRPr/>
              </a:pPr>
              <a:endPara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David" panose="020E0502060401010101" pitchFamily="34" charset="-79"/>
              </a:endParaRPr>
            </a:p>
          </p:txBody>
        </p:sp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2637326A-33C7-47A4-9616-CF9FD7B7A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175" y="2300288"/>
              <a:ext cx="5505450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Line 5">
            <a:extLst>
              <a:ext uri="{FF2B5EF4-FFF2-40B4-BE49-F238E27FC236}">
                <a16:creationId xmlns:a16="http://schemas.microsoft.com/office/drawing/2014/main" id="{99E066EE-EE5D-4EA2-AD98-E9AF3FD0A1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1359694"/>
            <a:ext cx="15240" cy="2219162"/>
          </a:xfrm>
          <a:prstGeom prst="line">
            <a:avLst/>
          </a:prstGeom>
          <a:noFill/>
          <a:ln w="28575">
            <a:solidFill>
              <a:srgbClr val="DBF5F9">
                <a:lumMod val="75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15292E1-9FE0-4A27-A3F5-56675C113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5492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Associations</a:t>
            </a:r>
            <a:endParaRPr lang="en-US" sz="40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93F3073B-4CE1-4959-A37B-0A95FF3B981F}"/>
              </a:ext>
            </a:extLst>
          </p:cNvPr>
          <p:cNvSpPr/>
          <p:nvPr/>
        </p:nvSpPr>
        <p:spPr>
          <a:xfrm>
            <a:off x="685800" y="1401196"/>
            <a:ext cx="77724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400" kern="1200" dirty="0">
                <a:solidFill>
                  <a:sysClr val="windowText" lastClr="000000"/>
                </a:solidFill>
                <a:cs typeface="Arial" pitchFamily="34" charset="0"/>
              </a:rPr>
              <a:t>An association between two classes indicates that objects at one end of an association “recognize” objects at the other end and may send messages to them.</a:t>
            </a:r>
          </a:p>
          <a:p>
            <a:pPr marL="273050" lvl="0" indent="-2730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400" kern="1200" dirty="0">
                <a:solidFill>
                  <a:sysClr val="windowText" lastClr="000000"/>
                </a:solidFill>
                <a:cs typeface="Arial" pitchFamily="34" charset="0"/>
              </a:rPr>
              <a:t>An instance of an association called </a:t>
            </a:r>
            <a:r>
              <a:rPr lang="en-US" sz="2400" b="1" kern="1200" dirty="0">
                <a:solidFill>
                  <a:sysClr val="windowText" lastClr="000000"/>
                </a:solidFill>
                <a:cs typeface="Arial" pitchFamily="34" charset="0"/>
              </a:rPr>
              <a:t>Link</a:t>
            </a:r>
          </a:p>
          <a:p>
            <a:pPr marL="273050" lvl="0" indent="-2730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400" kern="1200" dirty="0">
              <a:solidFill>
                <a:sysClr val="windowText" lastClr="000000"/>
              </a:solidFill>
              <a:cs typeface="Arial" pitchFamily="34" charset="0"/>
            </a:endParaRPr>
          </a:p>
          <a:p>
            <a:pPr marL="273050" lvl="0" indent="-2730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400" kern="1200" dirty="0">
                <a:solidFill>
                  <a:sysClr val="windowText" lastClr="000000"/>
                </a:solidFill>
                <a:cs typeface="Arial" pitchFamily="34" charset="0"/>
              </a:rPr>
              <a:t>Example: “A writer writes documents”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14EA21-EBF7-4F15-A917-4118BC60B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1C39FAD-1B40-41D6-93C8-806689C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33" y="3913962"/>
            <a:ext cx="6102783" cy="13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</TotalTime>
  <Words>1438</Words>
  <Application>Microsoft Office PowerPoint</Application>
  <PresentationFormat>‫הצגה על המסך (4:3)</PresentationFormat>
  <Paragraphs>275</Paragraphs>
  <Slides>28</Slides>
  <Notes>28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Wingdings 2</vt:lpstr>
      <vt:lpstr>Office Theme</vt:lpstr>
      <vt:lpstr>Visio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Eliran Nachmani</dc:creator>
  <cp:lastModifiedBy>Eliran Nachmani</cp:lastModifiedBy>
  <cp:revision>146</cp:revision>
  <dcterms:modified xsi:type="dcterms:W3CDTF">2019-03-07T03:06:38Z</dcterms:modified>
</cp:coreProperties>
</file>