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312" r:id="rId3"/>
    <p:sldId id="319" r:id="rId4"/>
    <p:sldId id="320" r:id="rId5"/>
    <p:sldId id="322" r:id="rId6"/>
    <p:sldId id="323" r:id="rId7"/>
    <p:sldId id="324" r:id="rId8"/>
    <p:sldId id="321" r:id="rId9"/>
    <p:sldId id="325" r:id="rId10"/>
    <p:sldId id="326" r:id="rId11"/>
    <p:sldId id="327" r:id="rId12"/>
    <p:sldId id="328" r:id="rId13"/>
    <p:sldId id="329" r:id="rId14"/>
    <p:sldId id="330" r:id="rId15"/>
    <p:sldId id="331" r:id="rId16"/>
    <p:sldId id="332" r:id="rId17"/>
    <p:sldId id="333" r:id="rId18"/>
    <p:sldId id="334" r:id="rId19"/>
    <p:sldId id="335" r:id="rId20"/>
    <p:sldId id="336"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ran Nachmani" initials="EN" lastIdx="1" clrIdx="0">
    <p:extLst>
      <p:ext uri="{19B8F6BF-5375-455C-9EA6-DF929625EA0E}">
        <p15:presenceInfo xmlns:p15="http://schemas.microsoft.com/office/powerpoint/2012/main" userId="Eliran Nachma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CF36D3-1777-4EF0-89D7-5C01F2A3E897}">
  <a:tblStyle styleId="{01CF36D3-1777-4EF0-89D7-5C01F2A3E89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17" autoAdjust="0"/>
  </p:normalViewPr>
  <p:slideViewPr>
    <p:cSldViewPr snapToGrid="0">
      <p:cViewPr>
        <p:scale>
          <a:sx n="75" d="100"/>
          <a:sy n="75" d="100"/>
        </p:scale>
        <p:origin x="1666" y="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24732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9608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2355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0703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1033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978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7002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5677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7831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678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4943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5733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44164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9397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6439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5099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r" rtl="1"/>
            <a:r>
              <a:rPr lang="he-IL" dirty="0"/>
              <a:t>בתרשים זה ניתן ליצור מופע של </a:t>
            </a:r>
            <a:r>
              <a:rPr lang="en-US" dirty="0" err="1"/>
              <a:t>RandomGenerator</a:t>
            </a:r>
            <a:r>
              <a:rPr lang="he-IL" dirty="0"/>
              <a:t> אך גם לגשת לשיטה </a:t>
            </a:r>
            <a:r>
              <a:rPr lang="en-US" dirty="0" err="1"/>
              <a:t>generate_number</a:t>
            </a:r>
            <a:r>
              <a:rPr lang="en-US" dirty="0"/>
              <a:t>()</a:t>
            </a:r>
            <a:r>
              <a:rPr lang="he-IL" dirty="0"/>
              <a:t> בשיטה סטטית (כלומר מבלי ליצור מופע של האובייקט). בג'אווה, זה ייראה כך:</a:t>
            </a:r>
          </a:p>
          <a:p>
            <a:pPr algn="r" rtl="1"/>
            <a:r>
              <a:rPr lang="en-US" dirty="0" err="1"/>
              <a:t>RandomGenerator.generateNumber</a:t>
            </a:r>
            <a:r>
              <a:rPr lang="en-US" dirty="0"/>
              <a:t>()</a:t>
            </a:r>
            <a:endParaRPr lang="he-IL" dirty="0"/>
          </a:p>
          <a:p>
            <a:pPr marL="0" lvl="0" indent="0" algn="r" rtl="1">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9472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8861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7532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675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7962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3"/>
          <p:cNvSpPr txBox="1">
            <a:spLocks noGrp="1"/>
          </p:cNvSpPr>
          <p:nvPr>
            <p:ph type="subTitle" idx="1"/>
          </p:nvPr>
        </p:nvSpPr>
        <p:spPr>
          <a:xfrm>
            <a:off x="1216152" y="6007608"/>
            <a:ext cx="6400800" cy="594360"/>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dirty="0"/>
              <a:t>Spring </a:t>
            </a:r>
            <a:r>
              <a:rPr lang="en-US" sz="3200" b="0" i="0" u="none" strike="noStrike" cap="none" dirty="0">
                <a:solidFill>
                  <a:srgbClr val="888888"/>
                </a:solidFill>
                <a:latin typeface="Calibri"/>
                <a:ea typeface="Calibri"/>
                <a:cs typeface="Calibri"/>
                <a:sym typeface="Calibri"/>
              </a:rPr>
              <a:t>2019</a:t>
            </a:r>
            <a:endParaRPr dirty="0"/>
          </a:p>
        </p:txBody>
      </p:sp>
      <p:sp>
        <p:nvSpPr>
          <p:cNvPr id="6" name="Subtitle 2"/>
          <p:cNvSpPr txBox="1">
            <a:spLocks/>
          </p:cNvSpPr>
          <p:nvPr/>
        </p:nvSpPr>
        <p:spPr>
          <a:xfrm>
            <a:off x="1371600" y="2414206"/>
            <a:ext cx="6400800" cy="166706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25400" indent="0">
              <a:lnSpc>
                <a:spcPct val="150000"/>
              </a:lnSpc>
              <a:spcBef>
                <a:spcPts val="0"/>
              </a:spcBef>
              <a:buClr>
                <a:schemeClr val="dk1"/>
              </a:buClr>
              <a:buSzPts val="4400"/>
            </a:pPr>
            <a:r>
              <a:rPr lang="en-GB" sz="4400" dirty="0">
                <a:solidFill>
                  <a:srgbClr val="0E29AE"/>
                </a:solidFill>
              </a:rPr>
              <a:t>Practical Session No.</a:t>
            </a:r>
            <a:r>
              <a:rPr lang="he-IL" sz="4400" dirty="0">
                <a:solidFill>
                  <a:srgbClr val="0E29AE"/>
                </a:solidFill>
              </a:rPr>
              <a:t> </a:t>
            </a:r>
            <a:r>
              <a:rPr lang="en-GB" sz="4400" dirty="0">
                <a:solidFill>
                  <a:srgbClr val="0E29AE"/>
                </a:solidFill>
              </a:rPr>
              <a:t>3</a:t>
            </a:r>
          </a:p>
          <a:p>
            <a:pPr marL="25400" indent="0">
              <a:lnSpc>
                <a:spcPct val="150000"/>
              </a:lnSpc>
              <a:spcBef>
                <a:spcPts val="0"/>
              </a:spcBef>
              <a:buClr>
                <a:schemeClr val="dk1"/>
              </a:buClr>
              <a:buSzPts val="4400"/>
            </a:pPr>
            <a:r>
              <a:rPr lang="en-GB" sz="2400" dirty="0">
                <a:solidFill>
                  <a:srgbClr val="0E29AE"/>
                </a:solidFill>
              </a:rPr>
              <a:t>C</a:t>
            </a:r>
            <a:r>
              <a:rPr lang="en-US" sz="2400" dirty="0">
                <a:solidFill>
                  <a:srgbClr val="0E29AE"/>
                </a:solidFill>
              </a:rPr>
              <a:t>lass Diagrams – Part II</a:t>
            </a:r>
            <a:endParaRPr lang="en-GB" sz="2400" dirty="0">
              <a:solidFill>
                <a:srgbClr val="0E29AE"/>
              </a:solidFill>
            </a:endParaRPr>
          </a:p>
          <a:p>
            <a:pPr marL="25400" indent="0">
              <a:spcBef>
                <a:spcPts val="0"/>
              </a:spcBef>
              <a:buClr>
                <a:schemeClr val="dk1"/>
              </a:buClr>
              <a:buSzPts val="4400"/>
            </a:pPr>
            <a:endParaRPr lang="he-IL" sz="4400" dirty="0">
              <a:solidFill>
                <a:srgbClr val="0E29AE"/>
              </a:solidFill>
            </a:endParaRPr>
          </a:p>
        </p:txBody>
      </p:sp>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Object Oriented Analysis and Design</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4000" dirty="0">
                <a:solidFill>
                  <a:schemeClr val="lt1"/>
                </a:solidFill>
              </a:rPr>
              <a:t>פתרון</a:t>
            </a:r>
            <a:endParaRPr lang="en-US" sz="4000" dirty="0"/>
          </a:p>
        </p:txBody>
      </p:sp>
      <p:sp>
        <p:nvSpPr>
          <p:cNvPr id="5" name="מציין מיקום של מספר שקופית 4">
            <a:extLst>
              <a:ext uri="{FF2B5EF4-FFF2-40B4-BE49-F238E27FC236}">
                <a16:creationId xmlns:a16="http://schemas.microsoft.com/office/drawing/2014/main" id="{0014EA21-EBF7-4F15-A917-4118BC60B83F}"/>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smtClean="0"/>
              <a:t>10</a:t>
            </a:fld>
            <a:endParaRPr lang="en-US" sz="1400" dirty="0"/>
          </a:p>
        </p:txBody>
      </p:sp>
      <p:sp>
        <p:nvSpPr>
          <p:cNvPr id="6" name="Content Placeholder 2">
            <a:extLst>
              <a:ext uri="{FF2B5EF4-FFF2-40B4-BE49-F238E27FC236}">
                <a16:creationId xmlns:a16="http://schemas.microsoft.com/office/drawing/2014/main" id="{AACBC9AC-BB73-43AF-9326-0BF26617C431}"/>
              </a:ext>
            </a:extLst>
          </p:cNvPr>
          <p:cNvSpPr txBox="1">
            <a:spLocks/>
          </p:cNvSpPr>
          <p:nvPr/>
        </p:nvSpPr>
        <p:spPr>
          <a:xfrm>
            <a:off x="914400" y="1054826"/>
            <a:ext cx="7543800" cy="150804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algn="r" rtl="1">
              <a:defRPr/>
            </a:pPr>
            <a:r>
              <a:rPr lang="he-IL" sz="2000">
                <a:solidFill>
                  <a:schemeClr val="tx1"/>
                </a:solidFill>
                <a:latin typeface="Arial" panose="020B0604020202020204" pitchFamily="34" charset="0"/>
                <a:cs typeface="Arial" panose="020B0604020202020204" pitchFamily="34" charset="0"/>
              </a:rPr>
              <a:t>החברה מציעה פרוייקטי מדף ללקוחות.</a:t>
            </a:r>
          </a:p>
          <a:p>
            <a:pPr algn="r" rtl="1">
              <a:defRPr/>
            </a:pPr>
            <a:endParaRPr lang="he-IL" sz="2000">
              <a:solidFill>
                <a:schemeClr val="tx1"/>
              </a:solidFill>
              <a:latin typeface="Arial" panose="020B0604020202020204" pitchFamily="34" charset="0"/>
              <a:cs typeface="Arial" panose="020B0604020202020204" pitchFamily="34" charset="0"/>
            </a:endParaRPr>
          </a:p>
          <a:p>
            <a:pPr algn="r" rtl="1">
              <a:defRPr/>
            </a:pPr>
            <a:endParaRPr lang="he-IL" sz="2000">
              <a:solidFill>
                <a:schemeClr val="tx1"/>
              </a:solidFill>
              <a:latin typeface="Arial" panose="020B0604020202020204" pitchFamily="34" charset="0"/>
              <a:cs typeface="Arial" panose="020B0604020202020204" pitchFamily="34" charset="0"/>
            </a:endParaRPr>
          </a:p>
          <a:p>
            <a:pPr marL="45720" indent="0" algn="r" rtl="1">
              <a:defRPr/>
            </a:pPr>
            <a:endParaRPr lang="he-IL" sz="2000" dirty="0">
              <a:solidFill>
                <a:schemeClr val="tx1"/>
              </a:solidFill>
              <a:latin typeface="Arial" panose="020B0604020202020204" pitchFamily="34" charset="0"/>
              <a:cs typeface="Arial" panose="020B0604020202020204" pitchFamily="34" charset="0"/>
            </a:endParaRPr>
          </a:p>
        </p:txBody>
      </p:sp>
      <p:pic>
        <p:nvPicPr>
          <p:cNvPr id="9" name="Picture 3">
            <a:extLst>
              <a:ext uri="{FF2B5EF4-FFF2-40B4-BE49-F238E27FC236}">
                <a16:creationId xmlns:a16="http://schemas.microsoft.com/office/drawing/2014/main" id="{A097F75F-7D63-4CF0-BE7E-008D77330A4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6026"/>
          <a:stretch/>
        </p:blipFill>
        <p:spPr bwMode="auto">
          <a:xfrm>
            <a:off x="1136111" y="1677340"/>
            <a:ext cx="1641702" cy="1049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a:extLst>
              <a:ext uri="{FF2B5EF4-FFF2-40B4-BE49-F238E27FC236}">
                <a16:creationId xmlns:a16="http://schemas.microsoft.com/office/drawing/2014/main" id="{4EE11330-4A43-4D95-AB8D-A1DBBC7380A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669" r="30372"/>
          <a:stretch/>
        </p:blipFill>
        <p:spPr bwMode="auto">
          <a:xfrm>
            <a:off x="2777813" y="1677340"/>
            <a:ext cx="1689315" cy="1049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a:extLst>
              <a:ext uri="{FF2B5EF4-FFF2-40B4-BE49-F238E27FC236}">
                <a16:creationId xmlns:a16="http://schemas.microsoft.com/office/drawing/2014/main" id="{77750BAD-4C07-44D8-8C96-43066E8BA6A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0323"/>
          <a:stretch/>
        </p:blipFill>
        <p:spPr bwMode="auto">
          <a:xfrm>
            <a:off x="4419515" y="1677340"/>
            <a:ext cx="1434080" cy="1049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
            <a:extLst>
              <a:ext uri="{FF2B5EF4-FFF2-40B4-BE49-F238E27FC236}">
                <a16:creationId xmlns:a16="http://schemas.microsoft.com/office/drawing/2014/main" id="{7DBE294D-F647-4867-B4FE-1C367EAE9BD4}"/>
              </a:ext>
            </a:extLst>
          </p:cNvPr>
          <p:cNvSpPr/>
          <p:nvPr/>
        </p:nvSpPr>
        <p:spPr>
          <a:xfrm>
            <a:off x="1285240" y="3185388"/>
            <a:ext cx="7172960" cy="2862322"/>
          </a:xfrm>
          <a:prstGeom prst="rect">
            <a:avLst/>
          </a:prstGeom>
        </p:spPr>
        <p:txBody>
          <a:bodyPr wrap="square">
            <a:spAutoFit/>
          </a:bodyPr>
          <a:lstStyle/>
          <a:p>
            <a:pPr algn="r" rtl="1">
              <a:defRPr/>
            </a:pPr>
            <a:r>
              <a:rPr lang="he-IL" sz="2000" dirty="0">
                <a:latin typeface="Arial" panose="020B0604020202020204" pitchFamily="34" charset="0"/>
                <a:cs typeface="Arial" panose="020B0604020202020204" pitchFamily="34" charset="0"/>
              </a:rPr>
              <a:t>שימו לב ששמות מחלקות – בצורת-יחיד: מופע של המחלקה לקוח יתאר לקוח יחיד, של מוצר מדף – מוצר מדף יחיד, וכן הלאה.</a:t>
            </a:r>
          </a:p>
          <a:p>
            <a:pPr algn="r" rtl="1">
              <a:defRPr/>
            </a:pPr>
            <a:r>
              <a:rPr lang="he-IL" sz="2000" dirty="0">
                <a:latin typeface="Arial" panose="020B0604020202020204" pitchFamily="34" charset="0"/>
                <a:cs typeface="Arial" panose="020B0604020202020204" pitchFamily="34" charset="0"/>
              </a:rPr>
              <a:t>האם "הצעה" היא קישור? אולי נקשר רק בין לקוחות ש</a:t>
            </a:r>
            <a:r>
              <a:rPr lang="he-IL" sz="2000" u="sng" dirty="0">
                <a:latin typeface="Arial" panose="020B0604020202020204" pitchFamily="34" charset="0"/>
                <a:cs typeface="Arial" panose="020B0604020202020204" pitchFamily="34" charset="0"/>
              </a:rPr>
              <a:t>הסכימו</a:t>
            </a:r>
            <a:r>
              <a:rPr lang="he-IL" sz="2000" dirty="0">
                <a:latin typeface="Arial" panose="020B0604020202020204" pitchFamily="34" charset="0"/>
                <a:cs typeface="Arial" panose="020B0604020202020204" pitchFamily="34" charset="0"/>
              </a:rPr>
              <a:t> לקחת מוצר ובין המוצר?</a:t>
            </a:r>
          </a:p>
          <a:p>
            <a:pPr algn="r" rtl="1">
              <a:defRPr/>
            </a:pPr>
            <a:r>
              <a:rPr lang="he-IL" sz="2000" dirty="0">
                <a:latin typeface="Arial" panose="020B0604020202020204" pitchFamily="34" charset="0"/>
                <a:cs typeface="Arial" panose="020B0604020202020204" pitchFamily="34" charset="0"/>
              </a:rPr>
              <a:t>האם לקוח נשמר במערכת גם אם לא מוצעים לו כרגע שום מוצרים? (*..0)</a:t>
            </a:r>
          </a:p>
          <a:p>
            <a:pPr algn="r" rtl="1">
              <a:defRPr/>
            </a:pPr>
            <a:r>
              <a:rPr lang="he-IL" sz="2000" dirty="0">
                <a:latin typeface="Arial" panose="020B0604020202020204" pitchFamily="34" charset="0"/>
                <a:cs typeface="Arial" panose="020B0604020202020204" pitchFamily="34" charset="0"/>
              </a:rPr>
              <a:t>האם מוצר נשמר גם אם אינו מוצע לאף לקוח? (*..0)</a:t>
            </a:r>
          </a:p>
          <a:p>
            <a:pPr algn="r" rtl="1">
              <a:defRPr/>
            </a:pPr>
            <a:endParaRPr lang="he-IL" sz="2000" dirty="0">
              <a:latin typeface="Arial" panose="020B0604020202020204" pitchFamily="34" charset="0"/>
              <a:cs typeface="Arial" panose="020B0604020202020204" pitchFamily="34" charset="0"/>
            </a:endParaRPr>
          </a:p>
          <a:p>
            <a:pPr algn="r" rtl="1">
              <a:defRPr/>
            </a:pPr>
            <a:r>
              <a:rPr lang="he-IL" sz="2000" dirty="0">
                <a:latin typeface="Arial" panose="020B0604020202020204" pitchFamily="34" charset="0"/>
                <a:cs typeface="Arial" panose="020B0604020202020204" pitchFamily="34" charset="0"/>
              </a:rPr>
              <a:t>נמשיך ונראה.</a:t>
            </a:r>
          </a:p>
        </p:txBody>
      </p:sp>
    </p:spTree>
    <p:extLst>
      <p:ext uri="{BB962C8B-B14F-4D97-AF65-F5344CB8AC3E}">
        <p14:creationId xmlns:p14="http://schemas.microsoft.com/office/powerpoint/2010/main" val="375594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4000" dirty="0">
                <a:solidFill>
                  <a:schemeClr val="lt1"/>
                </a:solidFill>
              </a:rPr>
              <a:t>פתרון</a:t>
            </a:r>
            <a:endParaRPr lang="en-US" sz="4000" dirty="0"/>
          </a:p>
        </p:txBody>
      </p:sp>
      <p:sp>
        <p:nvSpPr>
          <p:cNvPr id="5" name="מציין מיקום של מספר שקופית 4">
            <a:extLst>
              <a:ext uri="{FF2B5EF4-FFF2-40B4-BE49-F238E27FC236}">
                <a16:creationId xmlns:a16="http://schemas.microsoft.com/office/drawing/2014/main" id="{0014EA21-EBF7-4F15-A917-4118BC60B83F}"/>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smtClean="0"/>
              <a:t>11</a:t>
            </a:fld>
            <a:endParaRPr lang="en-US" sz="1400" dirty="0"/>
          </a:p>
        </p:txBody>
      </p:sp>
      <p:sp>
        <p:nvSpPr>
          <p:cNvPr id="13" name="Content Placeholder 2">
            <a:extLst>
              <a:ext uri="{FF2B5EF4-FFF2-40B4-BE49-F238E27FC236}">
                <a16:creationId xmlns:a16="http://schemas.microsoft.com/office/drawing/2014/main" id="{3E05BF14-86A9-4066-9406-5FF4D177D307}"/>
              </a:ext>
            </a:extLst>
          </p:cNvPr>
          <p:cNvSpPr txBox="1">
            <a:spLocks/>
          </p:cNvSpPr>
          <p:nvPr/>
        </p:nvSpPr>
        <p:spPr>
          <a:xfrm>
            <a:off x="685800" y="1280115"/>
            <a:ext cx="7772400" cy="32478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algn="r" rtl="1">
              <a:defRPr/>
            </a:pPr>
            <a:r>
              <a:rPr lang="he-IL" sz="1600" dirty="0">
                <a:solidFill>
                  <a:schemeClr val="tx1"/>
                </a:solidFill>
                <a:latin typeface="Arial" panose="020B0604020202020204" pitchFamily="34" charset="0"/>
                <a:cs typeface="Arial" panose="020B0604020202020204" pitchFamily="34" charset="0"/>
              </a:rPr>
              <a:t>לקוחות של החברה יכולים להיות חברות או אנשים פרטיים.</a:t>
            </a:r>
            <a:endParaRPr lang="en-US" sz="1600" dirty="0">
              <a:solidFill>
                <a:schemeClr val="tx1"/>
              </a:solidFill>
              <a:latin typeface="Arial" panose="020B0604020202020204" pitchFamily="34" charset="0"/>
              <a:cs typeface="Arial" panose="020B0604020202020204" pitchFamily="34" charset="0"/>
            </a:endParaRPr>
          </a:p>
          <a:p>
            <a:pPr algn="r" rtl="1">
              <a:defRPr/>
            </a:pPr>
            <a:endParaRPr lang="en-US" sz="1600" dirty="0">
              <a:solidFill>
                <a:schemeClr val="tx1"/>
              </a:solidFill>
              <a:latin typeface="Arial" panose="020B0604020202020204" pitchFamily="34" charset="0"/>
              <a:cs typeface="Arial" panose="020B0604020202020204" pitchFamily="34" charset="0"/>
            </a:endParaRPr>
          </a:p>
          <a:p>
            <a:pPr marL="0" indent="0">
              <a:defRPr/>
            </a:pPr>
            <a:endParaRPr lang="he-IL" sz="1600" dirty="0">
              <a:solidFill>
                <a:schemeClr val="tx1"/>
              </a:solidFill>
              <a:latin typeface="Arial" panose="020B0604020202020204" pitchFamily="34" charset="0"/>
              <a:cs typeface="Arial" panose="020B0604020202020204" pitchFamily="34" charset="0"/>
            </a:endParaRPr>
          </a:p>
          <a:p>
            <a:pPr marL="0" indent="0">
              <a:defRPr/>
            </a:pPr>
            <a:endParaRPr lang="he-IL" sz="1600" dirty="0">
              <a:solidFill>
                <a:schemeClr val="tx1"/>
              </a:solidFill>
              <a:latin typeface="Arial" panose="020B0604020202020204" pitchFamily="34" charset="0"/>
              <a:cs typeface="Arial" panose="020B0604020202020204" pitchFamily="34" charset="0"/>
            </a:endParaRPr>
          </a:p>
          <a:p>
            <a:pPr marL="0" indent="0">
              <a:defRPr/>
            </a:pPr>
            <a:endParaRPr lang="he-IL" sz="1600" dirty="0">
              <a:solidFill>
                <a:schemeClr val="tx1"/>
              </a:solidFill>
              <a:latin typeface="Arial" panose="020B0604020202020204" pitchFamily="34" charset="0"/>
              <a:cs typeface="Arial" panose="020B0604020202020204" pitchFamily="34" charset="0"/>
            </a:endParaRPr>
          </a:p>
          <a:p>
            <a:pPr marL="0" indent="0">
              <a:defRPr/>
            </a:pPr>
            <a:endParaRPr lang="he-IL" sz="1600" dirty="0">
              <a:solidFill>
                <a:schemeClr val="tx1"/>
              </a:solidFill>
              <a:latin typeface="Arial" panose="020B0604020202020204" pitchFamily="34" charset="0"/>
              <a:cs typeface="Arial" panose="020B0604020202020204" pitchFamily="34" charset="0"/>
            </a:endParaRPr>
          </a:p>
          <a:p>
            <a:pPr marL="0" indent="0">
              <a:defRPr/>
            </a:pPr>
            <a:endParaRPr lang="he-IL" sz="1600" dirty="0">
              <a:solidFill>
                <a:schemeClr val="tx1"/>
              </a:solidFill>
              <a:latin typeface="Arial" panose="020B0604020202020204" pitchFamily="34" charset="0"/>
              <a:cs typeface="Arial" panose="020B0604020202020204" pitchFamily="34" charset="0"/>
            </a:endParaRPr>
          </a:p>
        </p:txBody>
      </p:sp>
      <p:pic>
        <p:nvPicPr>
          <p:cNvPr id="14" name="Picture 2">
            <a:extLst>
              <a:ext uri="{FF2B5EF4-FFF2-40B4-BE49-F238E27FC236}">
                <a16:creationId xmlns:a16="http://schemas.microsoft.com/office/drawing/2014/main" id="{9E3936F1-CBCF-481C-91FE-7D22D022A2C3}"/>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27621"/>
          <a:stretch>
            <a:fillRect/>
          </a:stretch>
        </p:blipFill>
        <p:spPr bwMode="auto">
          <a:xfrm>
            <a:off x="1012574" y="2814895"/>
            <a:ext cx="4152362" cy="1484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a:extLst>
              <a:ext uri="{FF2B5EF4-FFF2-40B4-BE49-F238E27FC236}">
                <a16:creationId xmlns:a16="http://schemas.microsoft.com/office/drawing/2014/main" id="{C32651DF-314C-4713-8A55-5529CDF1F5C6}"/>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26925" y="1856431"/>
            <a:ext cx="5112719" cy="1047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3">
            <a:extLst>
              <a:ext uri="{FF2B5EF4-FFF2-40B4-BE49-F238E27FC236}">
                <a16:creationId xmlns:a16="http://schemas.microsoft.com/office/drawing/2014/main" id="{A9ABF912-99EE-4FE3-9865-8B2B07579274}"/>
              </a:ext>
            </a:extLst>
          </p:cNvPr>
          <p:cNvSpPr/>
          <p:nvPr/>
        </p:nvSpPr>
        <p:spPr>
          <a:xfrm>
            <a:off x="1635496" y="4758492"/>
            <a:ext cx="6822704" cy="584775"/>
          </a:xfrm>
          <a:prstGeom prst="rect">
            <a:avLst/>
          </a:prstGeom>
        </p:spPr>
        <p:txBody>
          <a:bodyPr wrap="square">
            <a:spAutoFit/>
          </a:bodyPr>
          <a:lstStyle/>
          <a:p>
            <a:pPr algn="r" rtl="1">
              <a:defRPr/>
            </a:pPr>
            <a:r>
              <a:rPr lang="he-IL" sz="1600" dirty="0">
                <a:latin typeface="Arial" panose="020B0604020202020204" pitchFamily="34" charset="0"/>
                <a:cs typeface="Arial" panose="020B0604020202020204" pitchFamily="34" charset="0"/>
              </a:rPr>
              <a:t>אולי הירושה הזאת מיותרת ואולי לא – נראה בהמשך מה ההבדלים ונפעל לפיהן. בכל מקרה, "לקוחות יכולים להיות או </a:t>
            </a:r>
            <a:r>
              <a:rPr lang="en-US" sz="1600" dirty="0">
                <a:latin typeface="Arial" panose="020B0604020202020204" pitchFamily="34" charset="0"/>
                <a:cs typeface="Arial" panose="020B0604020202020204" pitchFamily="34" charset="0"/>
              </a:rPr>
              <a:t>X</a:t>
            </a:r>
            <a:r>
              <a:rPr lang="he-IL" sz="1600" dirty="0">
                <a:latin typeface="Arial" panose="020B0604020202020204" pitchFamily="34" charset="0"/>
                <a:cs typeface="Arial" panose="020B0604020202020204" pitchFamily="34" charset="0"/>
              </a:rPr>
              <a:t> או </a:t>
            </a:r>
            <a:r>
              <a:rPr lang="en-US" sz="1600" dirty="0">
                <a:latin typeface="Arial" panose="020B0604020202020204" pitchFamily="34" charset="0"/>
                <a:cs typeface="Arial" panose="020B0604020202020204" pitchFamily="34" charset="0"/>
              </a:rPr>
              <a:t>Y</a:t>
            </a:r>
            <a:r>
              <a:rPr lang="he-IL" sz="1600" dirty="0">
                <a:latin typeface="Arial" panose="020B0604020202020204" pitchFamily="34" charset="0"/>
                <a:cs typeface="Arial" panose="020B0604020202020204" pitchFamily="34" charset="0"/>
              </a:rPr>
              <a:t>" – סימן שייתכן שיש כאן ירושה.</a:t>
            </a:r>
          </a:p>
        </p:txBody>
      </p:sp>
    </p:spTree>
    <p:extLst>
      <p:ext uri="{BB962C8B-B14F-4D97-AF65-F5344CB8AC3E}">
        <p14:creationId xmlns:p14="http://schemas.microsoft.com/office/powerpoint/2010/main" val="369879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4000" dirty="0">
                <a:solidFill>
                  <a:schemeClr val="lt1"/>
                </a:solidFill>
              </a:rPr>
              <a:t>פתרון</a:t>
            </a:r>
            <a:endParaRPr lang="en-US" sz="4000" dirty="0"/>
          </a:p>
        </p:txBody>
      </p:sp>
      <p:sp>
        <p:nvSpPr>
          <p:cNvPr id="8" name="Content Placeholder 2">
            <a:extLst>
              <a:ext uri="{FF2B5EF4-FFF2-40B4-BE49-F238E27FC236}">
                <a16:creationId xmlns:a16="http://schemas.microsoft.com/office/drawing/2014/main" id="{9DF1A5E0-A914-477B-BD8F-AC97DB057896}"/>
              </a:ext>
            </a:extLst>
          </p:cNvPr>
          <p:cNvSpPr txBox="1">
            <a:spLocks/>
          </p:cNvSpPr>
          <p:nvPr/>
        </p:nvSpPr>
        <p:spPr>
          <a:xfrm>
            <a:off x="1257300" y="1314451"/>
            <a:ext cx="7200900" cy="91123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algn="r" rtl="1">
              <a:defRPr/>
            </a:pPr>
            <a:r>
              <a:rPr lang="he-IL" sz="2000">
                <a:solidFill>
                  <a:schemeClr val="tx1"/>
                </a:solidFill>
                <a:latin typeface="Arial" panose="020B0604020202020204" pitchFamily="34" charset="0"/>
                <a:cs typeface="Arial" panose="020B0604020202020204" pitchFamily="34" charset="0"/>
              </a:rPr>
              <a:t>לחברות, החברה מאפשרת לבחור בקונפיגורציה שונה של אותו הפרוייקט (יש לציין אפיון ומחיר).</a:t>
            </a:r>
          </a:p>
          <a:p>
            <a:pPr algn="r" rtl="1">
              <a:defRPr/>
            </a:pPr>
            <a:endParaRPr lang="he-IL" sz="2000" dirty="0">
              <a:solidFill>
                <a:schemeClr val="tx1"/>
              </a:solidFill>
              <a:latin typeface="Arial" panose="020B0604020202020204" pitchFamily="34" charset="0"/>
              <a:cs typeface="Arial" panose="020B0604020202020204" pitchFamily="34" charset="0"/>
            </a:endParaRPr>
          </a:p>
        </p:txBody>
      </p:sp>
      <p:pic>
        <p:nvPicPr>
          <p:cNvPr id="9" name="Picture 2">
            <a:extLst>
              <a:ext uri="{FF2B5EF4-FFF2-40B4-BE49-F238E27FC236}">
                <a16:creationId xmlns:a16="http://schemas.microsoft.com/office/drawing/2014/main" id="{8B35F42B-AFD9-43FC-9634-7DF0D8DEE038}"/>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4875" y="2225684"/>
            <a:ext cx="3551291" cy="3684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1">
            <a:extLst>
              <a:ext uri="{FF2B5EF4-FFF2-40B4-BE49-F238E27FC236}">
                <a16:creationId xmlns:a16="http://schemas.microsoft.com/office/drawing/2014/main" id="{41AFC43A-6E4B-4485-9BE2-DA7B2B3EEDEE}"/>
              </a:ext>
            </a:extLst>
          </p:cNvPr>
          <p:cNvSpPr/>
          <p:nvPr/>
        </p:nvSpPr>
        <p:spPr>
          <a:xfrm>
            <a:off x="4074090" y="2225684"/>
            <a:ext cx="4384110" cy="2862322"/>
          </a:xfrm>
          <a:prstGeom prst="rect">
            <a:avLst/>
          </a:prstGeom>
        </p:spPr>
        <p:txBody>
          <a:bodyPr wrap="square">
            <a:spAutoFit/>
          </a:bodyPr>
          <a:lstStyle/>
          <a:p>
            <a:pPr algn="r" rtl="1">
              <a:defRPr/>
            </a:pPr>
            <a:r>
              <a:rPr lang="he-IL" sz="2000" dirty="0">
                <a:latin typeface="Arial" panose="020B0604020202020204" pitchFamily="34" charset="0"/>
                <a:cs typeface="Arial" panose="020B0604020202020204" pitchFamily="34" charset="0"/>
              </a:rPr>
              <a:t>לקוחות ומוצרים כבר לא קשורים ישירות!</a:t>
            </a:r>
          </a:p>
          <a:p>
            <a:pPr algn="r" rtl="1">
              <a:defRPr/>
            </a:pPr>
            <a:r>
              <a:rPr lang="he-IL" sz="2000" dirty="0">
                <a:latin typeface="Arial" panose="020B0604020202020204" pitchFamily="34" charset="0"/>
                <a:cs typeface="Arial" panose="020B0604020202020204" pitchFamily="34" charset="0"/>
              </a:rPr>
              <a:t>זאת היות ולקוחות מסוגים שונים מקבלים יחס שונה.</a:t>
            </a:r>
          </a:p>
          <a:p>
            <a:pPr algn="r" rtl="1">
              <a:defRPr/>
            </a:pPr>
            <a:r>
              <a:rPr lang="he-IL" sz="2000" dirty="0">
                <a:latin typeface="Arial" panose="020B0604020202020204" pitchFamily="34" charset="0"/>
                <a:cs typeface="Arial" panose="020B0604020202020204" pitchFamily="34" charset="0"/>
              </a:rPr>
              <a:t>היות וקשר בין לקוח עסקי למוצר כולל קונפיגורציה,</a:t>
            </a:r>
          </a:p>
          <a:p>
            <a:pPr algn="r" rtl="1">
              <a:defRPr/>
            </a:pPr>
            <a:r>
              <a:rPr lang="he-IL" sz="2000" dirty="0">
                <a:latin typeface="Arial" panose="020B0604020202020204" pitchFamily="34" charset="0"/>
                <a:cs typeface="Arial" panose="020B0604020202020204" pitchFamily="34" charset="0"/>
              </a:rPr>
              <a:t>לא נשתמש ב-</a:t>
            </a:r>
            <a:r>
              <a:rPr lang="en-US" sz="2000" dirty="0" err="1">
                <a:latin typeface="Arial" panose="020B0604020202020204" pitchFamily="34" charset="0"/>
                <a:cs typeface="Arial" panose="020B0604020202020204" pitchFamily="34" charset="0"/>
              </a:rPr>
              <a:t>Enum</a:t>
            </a:r>
            <a:r>
              <a:rPr lang="he-IL" sz="2000" dirty="0">
                <a:latin typeface="Arial" panose="020B0604020202020204" pitchFamily="34" charset="0"/>
                <a:cs typeface="Arial" panose="020B0604020202020204" pitchFamily="34" charset="0"/>
              </a:rPr>
              <a:t> או בוליאני.</a:t>
            </a:r>
          </a:p>
          <a:p>
            <a:pPr algn="r" rtl="1">
              <a:defRPr/>
            </a:pPr>
            <a:r>
              <a:rPr lang="he-IL" sz="2000" dirty="0">
                <a:latin typeface="Arial" panose="020B0604020202020204" pitchFamily="34" charset="0"/>
                <a:cs typeface="Arial" panose="020B0604020202020204" pitchFamily="34" charset="0"/>
              </a:rPr>
              <a:t>האם בכלל יש טעם</a:t>
            </a:r>
          </a:p>
          <a:p>
            <a:pPr algn="r" rtl="1">
              <a:defRPr/>
            </a:pPr>
            <a:r>
              <a:rPr lang="he-IL" sz="2000" dirty="0">
                <a:latin typeface="Arial" panose="020B0604020202020204" pitchFamily="34" charset="0"/>
                <a:cs typeface="Arial" panose="020B0604020202020204" pitchFamily="34" charset="0"/>
              </a:rPr>
              <a:t>להחזיק מחלקת-אב</a:t>
            </a:r>
          </a:p>
          <a:p>
            <a:pPr algn="r" rtl="1">
              <a:defRPr/>
            </a:pPr>
            <a:r>
              <a:rPr lang="he-IL" sz="2000" dirty="0">
                <a:latin typeface="Arial" panose="020B0604020202020204" pitchFamily="34" charset="0"/>
                <a:cs typeface="Arial" panose="020B0604020202020204" pitchFamily="34" charset="0"/>
              </a:rPr>
              <a:t>משותפת?</a:t>
            </a:r>
          </a:p>
        </p:txBody>
      </p:sp>
    </p:spTree>
    <p:extLst>
      <p:ext uri="{BB962C8B-B14F-4D97-AF65-F5344CB8AC3E}">
        <p14:creationId xmlns:p14="http://schemas.microsoft.com/office/powerpoint/2010/main" val="21996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4000" dirty="0">
                <a:solidFill>
                  <a:schemeClr val="lt1"/>
                </a:solidFill>
              </a:rPr>
              <a:t>פתרון</a:t>
            </a:r>
            <a:endParaRPr lang="en-US" sz="4000" dirty="0"/>
          </a:p>
        </p:txBody>
      </p:sp>
      <p:sp>
        <p:nvSpPr>
          <p:cNvPr id="11" name="Content Placeholder 2">
            <a:extLst>
              <a:ext uri="{FF2B5EF4-FFF2-40B4-BE49-F238E27FC236}">
                <a16:creationId xmlns:a16="http://schemas.microsoft.com/office/drawing/2014/main" id="{2FEF18A2-9446-4858-ABFF-BB9D080F812E}"/>
              </a:ext>
            </a:extLst>
          </p:cNvPr>
          <p:cNvSpPr txBox="1">
            <a:spLocks/>
          </p:cNvSpPr>
          <p:nvPr/>
        </p:nvSpPr>
        <p:spPr>
          <a:xfrm>
            <a:off x="599439" y="1128713"/>
            <a:ext cx="7858761" cy="4800600"/>
          </a:xfrm>
          <a:prstGeom prst="rect">
            <a:avLst/>
          </a:prstGeom>
        </p:spPr>
        <p:txBody>
          <a:bodyPr vert="horz" lIns="91440" tIns="45720" rIns="91440" bIns="45720" rtlCol="0">
            <a:normAutofit/>
          </a:bodyPr>
          <a:lst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228600" lvl="0" indent="-182880" defTabSz="914400" eaLnBrk="1" fontAlgn="auto" latinLnBrk="0" hangingPunct="1">
              <a:lnSpc>
                <a:spcPct val="100000"/>
              </a:lnSpc>
              <a:spcBef>
                <a:spcPts val="0"/>
              </a:spcBef>
              <a:buClr>
                <a:srgbClr val="000000"/>
              </a:buClr>
              <a:buSzPct val="80000"/>
              <a:buFont typeface="Arial"/>
              <a:buChar char="•"/>
              <a:tabLst/>
              <a:defRPr/>
            </a:pPr>
            <a:r>
              <a:rPr lang="he-IL" sz="2000" dirty="0">
                <a:solidFill>
                  <a:srgbClr val="000000"/>
                </a:solidFill>
                <a:latin typeface="Arial" panose="020B0604020202020204" pitchFamily="34" charset="0"/>
                <a:cs typeface="Arial" panose="020B0604020202020204" pitchFamily="34" charset="0"/>
              </a:rPr>
              <a:t>לחברות, החברה מאפשרת לבחור בקונפיגורציה שונה של אותו </a:t>
            </a:r>
            <a:r>
              <a:rPr lang="he-IL" sz="2000" dirty="0" err="1">
                <a:solidFill>
                  <a:srgbClr val="000000"/>
                </a:solidFill>
                <a:latin typeface="Arial" panose="020B0604020202020204" pitchFamily="34" charset="0"/>
                <a:cs typeface="Arial" panose="020B0604020202020204" pitchFamily="34" charset="0"/>
              </a:rPr>
              <a:t>הפרוייקט</a:t>
            </a:r>
            <a:r>
              <a:rPr lang="he-IL" sz="2000" dirty="0">
                <a:solidFill>
                  <a:srgbClr val="000000"/>
                </a:solidFill>
                <a:latin typeface="Arial" panose="020B0604020202020204" pitchFamily="34" charset="0"/>
                <a:cs typeface="Arial" panose="020B0604020202020204" pitchFamily="34" charset="0"/>
              </a:rPr>
              <a:t> (יש לציין אפיון ומחיר).</a:t>
            </a:r>
          </a:p>
          <a:p>
            <a:pPr marL="228600" lvl="0" indent="-182880" defTabSz="914400" eaLnBrk="1" fontAlgn="auto" latinLnBrk="0" hangingPunct="1">
              <a:lnSpc>
                <a:spcPct val="100000"/>
              </a:lnSpc>
              <a:spcBef>
                <a:spcPts val="0"/>
              </a:spcBef>
              <a:buClr>
                <a:srgbClr val="000000"/>
              </a:buClr>
              <a:buSzPct val="80000"/>
              <a:buFont typeface="Arial"/>
              <a:buChar char="•"/>
              <a:tabLst/>
              <a:defRPr/>
            </a:pPr>
            <a:endParaRPr lang="he-IL" sz="2000" dirty="0">
              <a:solidFill>
                <a:srgbClr val="000000"/>
              </a:solidFill>
              <a:latin typeface="Arial" panose="020B0604020202020204" pitchFamily="34" charset="0"/>
              <a:cs typeface="Arial" panose="020B0604020202020204" pitchFamily="34" charset="0"/>
            </a:endParaRPr>
          </a:p>
          <a:p>
            <a:pPr marL="0" lvl="0" indent="0" defTabSz="914400" eaLnBrk="1" fontAlgn="auto" latinLnBrk="0" hangingPunct="1">
              <a:lnSpc>
                <a:spcPct val="100000"/>
              </a:lnSpc>
              <a:spcBef>
                <a:spcPts val="0"/>
              </a:spcBef>
              <a:buClr>
                <a:srgbClr val="000000"/>
              </a:buClr>
              <a:buSzPct val="80000"/>
              <a:buFont typeface="Arial"/>
              <a:buNone/>
              <a:tabLst/>
              <a:defRPr/>
            </a:pPr>
            <a:r>
              <a:rPr lang="he-IL" sz="2000" dirty="0">
                <a:solidFill>
                  <a:srgbClr val="000000"/>
                </a:solidFill>
                <a:latin typeface="Arial" panose="020B0604020202020204" pitchFamily="34" charset="0"/>
                <a:cs typeface="Arial" panose="020B0604020202020204" pitchFamily="34" charset="0"/>
              </a:rPr>
              <a:t>לפני שנמחק, נחרוג ממנהגנו ונקרא קדימה:</a:t>
            </a:r>
          </a:p>
          <a:p>
            <a:pPr marL="228600" lvl="0" indent="-182880" defTabSz="914400" eaLnBrk="1" fontAlgn="auto" latinLnBrk="0" hangingPunct="1">
              <a:lnSpc>
                <a:spcPct val="100000"/>
              </a:lnSpc>
              <a:spcBef>
                <a:spcPts val="0"/>
              </a:spcBef>
              <a:buClr>
                <a:srgbClr val="000000"/>
              </a:buClr>
              <a:buSzPct val="80000"/>
              <a:buFont typeface="Arial"/>
              <a:buChar char="•"/>
              <a:tabLst/>
              <a:defRPr/>
            </a:pPr>
            <a:r>
              <a:rPr lang="he-IL" sz="2000" dirty="0">
                <a:solidFill>
                  <a:srgbClr val="000000"/>
                </a:solidFill>
                <a:latin typeface="Arial" panose="020B0604020202020204" pitchFamily="34" charset="0"/>
                <a:cs typeface="Arial" panose="020B0604020202020204" pitchFamily="34" charset="0"/>
              </a:rPr>
              <a:t>לקוח פרטי מוגדר ע"י שם, כתובת, טלפון.</a:t>
            </a:r>
          </a:p>
          <a:p>
            <a:pPr marL="228600" lvl="0" indent="-182880" defTabSz="914400" eaLnBrk="1" fontAlgn="auto" latinLnBrk="0" hangingPunct="1">
              <a:lnSpc>
                <a:spcPct val="100000"/>
              </a:lnSpc>
              <a:spcBef>
                <a:spcPts val="0"/>
              </a:spcBef>
              <a:buClr>
                <a:srgbClr val="000000"/>
              </a:buClr>
              <a:buSzPct val="80000"/>
              <a:buFont typeface="Arial"/>
              <a:buChar char="•"/>
              <a:tabLst/>
              <a:defRPr/>
            </a:pPr>
            <a:r>
              <a:rPr lang="he-IL" sz="2000" dirty="0">
                <a:solidFill>
                  <a:srgbClr val="000000"/>
                </a:solidFill>
                <a:latin typeface="Arial" panose="020B0604020202020204" pitchFamily="34" charset="0"/>
                <a:cs typeface="Arial" panose="020B0604020202020204" pitchFamily="34" charset="0"/>
              </a:rPr>
              <a:t>לקוח חברה מוגדר ע"י שם, כתובת, טלפון</a:t>
            </a:r>
            <a:br>
              <a:rPr lang="en-US" sz="2000" dirty="0">
                <a:solidFill>
                  <a:srgbClr val="000000"/>
                </a:solidFill>
                <a:latin typeface="Arial" panose="020B0604020202020204" pitchFamily="34" charset="0"/>
                <a:cs typeface="Arial" panose="020B0604020202020204" pitchFamily="34" charset="0"/>
              </a:rPr>
            </a:br>
            <a:r>
              <a:rPr lang="he-IL" sz="2000" dirty="0">
                <a:solidFill>
                  <a:srgbClr val="000000"/>
                </a:solidFill>
                <a:latin typeface="Arial" panose="020B0604020202020204" pitchFamily="34" charset="0"/>
                <a:cs typeface="Arial" panose="020B0604020202020204" pitchFamily="34" charset="0"/>
              </a:rPr>
              <a:t>ומס' עובדים בחברה.</a:t>
            </a:r>
          </a:p>
          <a:p>
            <a:pPr marL="228600" lvl="0" indent="-182880" defTabSz="914400" eaLnBrk="1" fontAlgn="auto" latinLnBrk="0" hangingPunct="1">
              <a:lnSpc>
                <a:spcPct val="100000"/>
              </a:lnSpc>
              <a:spcBef>
                <a:spcPts val="0"/>
              </a:spcBef>
              <a:buClr>
                <a:srgbClr val="000000"/>
              </a:buClr>
              <a:buSzPct val="80000"/>
              <a:buFont typeface="Arial"/>
              <a:buChar char="•"/>
              <a:tabLst/>
              <a:defRPr/>
            </a:pPr>
            <a:endParaRPr lang="he-IL" sz="2000" dirty="0">
              <a:solidFill>
                <a:srgbClr val="000000"/>
              </a:solidFill>
              <a:latin typeface="Arial" panose="020B0604020202020204" pitchFamily="34" charset="0"/>
              <a:cs typeface="Arial" panose="020B0604020202020204" pitchFamily="34" charset="0"/>
            </a:endParaRPr>
          </a:p>
          <a:p>
            <a:pPr marL="0" lvl="0" indent="0" defTabSz="914400" eaLnBrk="1" fontAlgn="auto" latinLnBrk="0" hangingPunct="1">
              <a:lnSpc>
                <a:spcPct val="100000"/>
              </a:lnSpc>
              <a:spcBef>
                <a:spcPts val="0"/>
              </a:spcBef>
              <a:buClr>
                <a:srgbClr val="000000"/>
              </a:buClr>
              <a:buSzPct val="80000"/>
              <a:buFont typeface="Arial"/>
              <a:buNone/>
              <a:tabLst/>
              <a:defRPr/>
            </a:pPr>
            <a:r>
              <a:rPr lang="he-IL" sz="2000" dirty="0">
                <a:solidFill>
                  <a:srgbClr val="000000"/>
                </a:solidFill>
                <a:latin typeface="Arial" panose="020B0604020202020204" pitchFamily="34" charset="0"/>
                <a:cs typeface="Arial" panose="020B0604020202020204" pitchFamily="34" charset="0"/>
              </a:rPr>
              <a:t>לא נמחק ונשנה</a:t>
            </a:r>
          </a:p>
          <a:p>
            <a:pPr marL="0" lvl="0" indent="0" defTabSz="914400" eaLnBrk="1" fontAlgn="auto" latinLnBrk="0" hangingPunct="1">
              <a:lnSpc>
                <a:spcPct val="100000"/>
              </a:lnSpc>
              <a:spcBef>
                <a:spcPts val="0"/>
              </a:spcBef>
              <a:buClr>
                <a:srgbClr val="000000"/>
              </a:buClr>
              <a:buSzPct val="80000"/>
              <a:buFont typeface="Arial"/>
              <a:buNone/>
              <a:tabLst/>
              <a:defRPr/>
            </a:pPr>
            <a:r>
              <a:rPr lang="he-IL" sz="2000" dirty="0">
                <a:solidFill>
                  <a:srgbClr val="000000"/>
                </a:solidFill>
                <a:latin typeface="Arial" panose="020B0604020202020204" pitchFamily="34" charset="0"/>
                <a:cs typeface="Arial" panose="020B0604020202020204" pitchFamily="34" charset="0"/>
              </a:rPr>
              <a:t>את התרשים בהתאם.</a:t>
            </a:r>
          </a:p>
        </p:txBody>
      </p:sp>
      <p:pic>
        <p:nvPicPr>
          <p:cNvPr id="12" name="Picture 2">
            <a:extLst>
              <a:ext uri="{FF2B5EF4-FFF2-40B4-BE49-F238E27FC236}">
                <a16:creationId xmlns:a16="http://schemas.microsoft.com/office/drawing/2014/main" id="{952EEA59-B66A-4C67-9677-C34D585B657C}"/>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9439" y="2169161"/>
            <a:ext cx="435292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8261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4000" dirty="0">
                <a:solidFill>
                  <a:schemeClr val="lt1"/>
                </a:solidFill>
              </a:rPr>
              <a:t>פתרון</a:t>
            </a:r>
            <a:endParaRPr lang="en-US" sz="4000" dirty="0"/>
          </a:p>
        </p:txBody>
      </p:sp>
      <p:sp>
        <p:nvSpPr>
          <p:cNvPr id="5" name="Content Placeholder 2">
            <a:extLst>
              <a:ext uri="{FF2B5EF4-FFF2-40B4-BE49-F238E27FC236}">
                <a16:creationId xmlns:a16="http://schemas.microsoft.com/office/drawing/2014/main" id="{4B1A60CC-B57A-495E-B193-A7F54E5DA05B}"/>
              </a:ext>
            </a:extLst>
          </p:cNvPr>
          <p:cNvSpPr txBox="1">
            <a:spLocks/>
          </p:cNvSpPr>
          <p:nvPr/>
        </p:nvSpPr>
        <p:spPr>
          <a:xfrm>
            <a:off x="685800" y="1123406"/>
            <a:ext cx="7772400" cy="159566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algn="r" rtl="1">
              <a:defRPr/>
            </a:pPr>
            <a:r>
              <a:rPr lang="he-IL" sz="1800">
                <a:solidFill>
                  <a:schemeClr val="tx1"/>
                </a:solidFill>
                <a:latin typeface="Arial" panose="020B0604020202020204" pitchFamily="34" charset="0"/>
                <a:cs typeface="Arial" panose="020B0604020202020204" pitchFamily="34" charset="0"/>
              </a:rPr>
              <a:t>עובדי החברה שייכים למחלקות שונות ולכל מחלקה יש מנהל אחד.</a:t>
            </a:r>
          </a:p>
          <a:p>
            <a:pPr marL="0" indent="0">
              <a:defRPr/>
            </a:pPr>
            <a:endParaRPr lang="he-IL" sz="1800">
              <a:solidFill>
                <a:schemeClr val="tx1"/>
              </a:solidFill>
              <a:latin typeface="Arial" panose="020B0604020202020204" pitchFamily="34" charset="0"/>
              <a:cs typeface="Arial" panose="020B0604020202020204" pitchFamily="34" charset="0"/>
            </a:endParaRPr>
          </a:p>
          <a:p>
            <a:pPr marL="0" indent="0">
              <a:defRPr/>
            </a:pPr>
            <a:endParaRPr lang="he-IL" sz="1800">
              <a:solidFill>
                <a:schemeClr val="tx1"/>
              </a:solidFill>
              <a:latin typeface="Arial" panose="020B0604020202020204" pitchFamily="34" charset="0"/>
              <a:cs typeface="Arial" panose="020B0604020202020204" pitchFamily="34" charset="0"/>
            </a:endParaRPr>
          </a:p>
          <a:p>
            <a:pPr marL="0" indent="0">
              <a:defRPr/>
            </a:pPr>
            <a:endParaRPr lang="he-IL" sz="1800">
              <a:solidFill>
                <a:schemeClr val="tx1"/>
              </a:solidFill>
              <a:latin typeface="Arial" panose="020B0604020202020204" pitchFamily="34" charset="0"/>
              <a:cs typeface="Arial" panose="020B0604020202020204" pitchFamily="34" charset="0"/>
            </a:endParaRPr>
          </a:p>
          <a:p>
            <a:pPr marL="0" indent="0">
              <a:defRPr/>
            </a:pPr>
            <a:endParaRPr lang="he-IL" sz="1800" dirty="0">
              <a:solidFill>
                <a:schemeClr val="tx1"/>
              </a:solidFill>
              <a:latin typeface="Arial" panose="020B0604020202020204" pitchFamily="34" charset="0"/>
              <a:cs typeface="Arial" panose="020B0604020202020204" pitchFamily="34" charset="0"/>
            </a:endParaRPr>
          </a:p>
        </p:txBody>
      </p:sp>
      <p:pic>
        <p:nvPicPr>
          <p:cNvPr id="6" name="Picture 2">
            <a:extLst>
              <a:ext uri="{FF2B5EF4-FFF2-40B4-BE49-F238E27FC236}">
                <a16:creationId xmlns:a16="http://schemas.microsoft.com/office/drawing/2014/main" id="{A49DB201-468E-4073-B970-3CD46DDF10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311" y="1725655"/>
            <a:ext cx="5257378" cy="1225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מלבן 2">
            <a:extLst>
              <a:ext uri="{FF2B5EF4-FFF2-40B4-BE49-F238E27FC236}">
                <a16:creationId xmlns:a16="http://schemas.microsoft.com/office/drawing/2014/main" id="{DA1EE4E6-62E5-4F87-882E-C3251931B56A}"/>
              </a:ext>
            </a:extLst>
          </p:cNvPr>
          <p:cNvSpPr/>
          <p:nvPr/>
        </p:nvSpPr>
        <p:spPr>
          <a:xfrm>
            <a:off x="685800" y="3186559"/>
            <a:ext cx="7772400" cy="2246769"/>
          </a:xfrm>
          <a:prstGeom prst="rect">
            <a:avLst/>
          </a:prstGeom>
        </p:spPr>
        <p:txBody>
          <a:bodyPr wrap="square">
            <a:spAutoFit/>
          </a:bodyPr>
          <a:lstStyle/>
          <a:p>
            <a:pPr lvl="0" algn="r" defTabSz="457200" rtl="1">
              <a:buClrTx/>
              <a:defRPr/>
            </a:pPr>
            <a:r>
              <a:rPr lang="he-IL" sz="2000" kern="1200" dirty="0">
                <a:solidFill>
                  <a:prstClr val="black"/>
                </a:solidFill>
                <a:latin typeface="Arial" panose="020B0604020202020204" pitchFamily="34" charset="0"/>
                <a:ea typeface="+mn-ea"/>
                <a:cs typeface="Arial" panose="020B0604020202020204" pitchFamily="34" charset="0"/>
              </a:rPr>
              <a:t>נציין במפורש את הנחות הסמויות:</a:t>
            </a:r>
          </a:p>
          <a:p>
            <a:pPr marL="457200" lvl="1" algn="r" defTabSz="457200" rtl="1">
              <a:buClrTx/>
              <a:defRPr/>
            </a:pPr>
            <a:r>
              <a:rPr lang="he-IL" sz="2000" kern="1200" dirty="0">
                <a:solidFill>
                  <a:prstClr val="black"/>
                </a:solidFill>
                <a:latin typeface="Arial" panose="020B0604020202020204" pitchFamily="34" charset="0"/>
                <a:ea typeface="+mn-ea"/>
                <a:cs typeface="Arial" panose="020B0604020202020204" pitchFamily="34" charset="0"/>
              </a:rPr>
              <a:t>מנהל הוא גם סוג של עובד – אין לו תכונה מיוחדת מעבר לתפקידו.</a:t>
            </a:r>
          </a:p>
          <a:p>
            <a:pPr marL="457200" lvl="1" algn="r" defTabSz="457200" rtl="1">
              <a:buClrTx/>
              <a:defRPr/>
            </a:pPr>
            <a:r>
              <a:rPr lang="he-IL" sz="2000" kern="1200" dirty="0">
                <a:solidFill>
                  <a:prstClr val="black"/>
                </a:solidFill>
                <a:latin typeface="Arial" panose="020B0604020202020204" pitchFamily="34" charset="0"/>
                <a:ea typeface="+mn-ea"/>
                <a:cs typeface="Arial" panose="020B0604020202020204" pitchFamily="34" charset="0"/>
              </a:rPr>
              <a:t>למחלקה תמיד יש מנהל (גם אם אין לה עובדים).</a:t>
            </a:r>
          </a:p>
          <a:p>
            <a:pPr marL="457200" lvl="1" algn="r" defTabSz="457200" rtl="1">
              <a:buClrTx/>
              <a:defRPr/>
            </a:pPr>
            <a:r>
              <a:rPr lang="he-IL" sz="2000" kern="1200" dirty="0">
                <a:solidFill>
                  <a:prstClr val="black"/>
                </a:solidFill>
                <a:latin typeface="Arial" panose="020B0604020202020204" pitchFamily="34" charset="0"/>
                <a:ea typeface="+mn-ea"/>
                <a:cs typeface="Arial" panose="020B0604020202020204" pitchFamily="34" charset="0"/>
              </a:rPr>
              <a:t>מנהל יכול לנהל מחלקה אחת לכל היותר.</a:t>
            </a:r>
          </a:p>
          <a:p>
            <a:pPr marL="457200" lvl="1" algn="r" defTabSz="457200" rtl="1">
              <a:buClrTx/>
              <a:defRPr/>
            </a:pPr>
            <a:r>
              <a:rPr lang="he-IL" sz="2000" kern="1200" dirty="0">
                <a:solidFill>
                  <a:prstClr val="black"/>
                </a:solidFill>
                <a:latin typeface="Arial" panose="020B0604020202020204" pitchFamily="34" charset="0"/>
                <a:ea typeface="+mn-ea"/>
                <a:cs typeface="Arial" panose="020B0604020202020204" pitchFamily="34" charset="0"/>
              </a:rPr>
              <a:t>אין אילוץ שהעובד יעבוד במחלקה שהוא מנהל – אפשרי שכן, אפשרי שלא.</a:t>
            </a:r>
          </a:p>
          <a:p>
            <a:pPr marL="457200" lvl="1" algn="r" defTabSz="457200" rtl="1">
              <a:buClrTx/>
              <a:defRPr/>
            </a:pPr>
            <a:r>
              <a:rPr lang="he-IL" sz="2000" kern="1200" dirty="0">
                <a:solidFill>
                  <a:prstClr val="black"/>
                </a:solidFill>
                <a:latin typeface="Arial" panose="020B0604020202020204" pitchFamily="34" charset="0"/>
                <a:ea typeface="+mn-ea"/>
                <a:cs typeface="Arial" panose="020B0604020202020204" pitchFamily="34" charset="0"/>
              </a:rPr>
              <a:t>עובד שייך למחלקה אחת בלבד. (שוב – ייתכן שגם מנהל אותה וייתכן שמנהל אחרת.)</a:t>
            </a:r>
          </a:p>
        </p:txBody>
      </p:sp>
    </p:spTree>
    <p:extLst>
      <p:ext uri="{BB962C8B-B14F-4D97-AF65-F5344CB8AC3E}">
        <p14:creationId xmlns:p14="http://schemas.microsoft.com/office/powerpoint/2010/main" val="102629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4000" dirty="0">
                <a:solidFill>
                  <a:schemeClr val="lt1"/>
                </a:solidFill>
              </a:rPr>
              <a:t>פתרון</a:t>
            </a:r>
            <a:endParaRPr lang="en-US" sz="4000" dirty="0"/>
          </a:p>
        </p:txBody>
      </p:sp>
      <p:pic>
        <p:nvPicPr>
          <p:cNvPr id="10" name="Picture 2">
            <a:extLst>
              <a:ext uri="{FF2B5EF4-FFF2-40B4-BE49-F238E27FC236}">
                <a16:creationId xmlns:a16="http://schemas.microsoft.com/office/drawing/2014/main" id="{F59645C4-9F5A-4DA1-9785-CD1C83028EA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8287"/>
          <a:stretch/>
        </p:blipFill>
        <p:spPr bwMode="auto">
          <a:xfrm>
            <a:off x="0" y="1216381"/>
            <a:ext cx="6781800" cy="2783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A3F65E29-8A3E-451A-9817-3E9831E401D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5257" t="51607" r="30698" b="31761"/>
          <a:stretch/>
        </p:blipFill>
        <p:spPr bwMode="auto">
          <a:xfrm>
            <a:off x="3619499" y="4010386"/>
            <a:ext cx="952501"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63FBFEE4-B126-48DC-AB83-DC03874E58B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7972" t="68766" r="36017" b="21326"/>
          <a:stretch/>
        </p:blipFill>
        <p:spPr bwMode="auto">
          <a:xfrm>
            <a:off x="3390900" y="4895576"/>
            <a:ext cx="1085851"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
            <a:extLst>
              <a:ext uri="{FF2B5EF4-FFF2-40B4-BE49-F238E27FC236}">
                <a16:creationId xmlns:a16="http://schemas.microsoft.com/office/drawing/2014/main" id="{B045EBBA-660E-465E-9091-DA93648DEB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717" y="4895576"/>
            <a:ext cx="2176257" cy="1753622"/>
          </a:xfrm>
          <a:prstGeom prst="rect">
            <a:avLst/>
          </a:prstGeom>
        </p:spPr>
      </p:pic>
      <p:sp>
        <p:nvSpPr>
          <p:cNvPr id="14" name="Content Placeholder 2">
            <a:extLst>
              <a:ext uri="{FF2B5EF4-FFF2-40B4-BE49-F238E27FC236}">
                <a16:creationId xmlns:a16="http://schemas.microsoft.com/office/drawing/2014/main" id="{6C16E6E5-420C-49B8-BB2A-95C52D7055E6}"/>
              </a:ext>
            </a:extLst>
          </p:cNvPr>
          <p:cNvSpPr txBox="1">
            <a:spLocks/>
          </p:cNvSpPr>
          <p:nvPr/>
        </p:nvSpPr>
        <p:spPr>
          <a:xfrm>
            <a:off x="6478930" y="1216381"/>
            <a:ext cx="2453591" cy="5078414"/>
          </a:xfrm>
          <a:prstGeom prst="rect">
            <a:avLst/>
          </a:prstGeom>
        </p:spPr>
        <p:txBody>
          <a:bodyPr vert="horz" lIns="91440" tIns="45720" rIns="91440" bIns="45720" rtlCol="0">
            <a:normAutofit/>
          </a:bodyPr>
          <a:lst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228600" marR="0" lvl="0" indent="-182880" algn="r" defTabSz="914400" rtl="1" eaLnBrk="1" fontAlgn="auto" latinLnBrk="0" hangingPunct="1">
              <a:lnSpc>
                <a:spcPct val="90000"/>
              </a:lnSpc>
              <a:spcBef>
                <a:spcPts val="1400"/>
              </a:spcBef>
              <a:spcAft>
                <a:spcPts val="0"/>
              </a:spcAft>
              <a:buClr>
                <a:srgbClr val="4F81BD"/>
              </a:buClr>
              <a:buSzPct val="80000"/>
              <a:buFont typeface="Corbel" pitchFamily="34" charset="0"/>
              <a:buChar char="•"/>
              <a:tabLst/>
              <a:defRPr/>
            </a:pPr>
            <a:r>
              <a:rPr kumimoji="0" lang="he-IL" sz="20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עבור כל פרויקט נבנית קבוצת עובדים שעובדת עליו. הקבוצה כוללת את מנהל הפרויקט, ראש צוות ואנשי ביצוע. עובד מסוים יכול לעבוד בפרויקטים שונים בתפקידים שונים. כשקבוצה נבנית אין שום חשיבות להיררכיה של העובדים במחלקות, למשל מנהל מחלקה יכול לעבוד כאיש ביצוע </a:t>
            </a:r>
            <a:r>
              <a:rPr kumimoji="0" lang="he-IL" sz="2000" b="0" i="0" u="none" strike="noStrike" kern="1200" cap="none" spc="0" normalizeH="0" baseline="0" noProof="0" dirty="0" err="1">
                <a:ln>
                  <a:noFill/>
                </a:ln>
                <a:solidFill>
                  <a:sysClr val="windowText" lastClr="000000"/>
                </a:solidFill>
                <a:effectLst/>
                <a:uLnTx/>
                <a:uFillTx/>
                <a:latin typeface="Arial" panose="020B0604020202020204" pitchFamily="34" charset="0"/>
                <a:ea typeface="+mn-ea"/>
                <a:cs typeface="Arial" panose="020B0604020202020204" pitchFamily="34" charset="0"/>
              </a:rPr>
              <a:t>בפרוייקט</a:t>
            </a:r>
            <a:r>
              <a:rPr kumimoji="0" lang="he-IL" sz="20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 כלשהו ולהפך.</a:t>
            </a:r>
          </a:p>
        </p:txBody>
      </p:sp>
    </p:spTree>
    <p:extLst>
      <p:ext uri="{BB962C8B-B14F-4D97-AF65-F5344CB8AC3E}">
        <p14:creationId xmlns:p14="http://schemas.microsoft.com/office/powerpoint/2010/main" val="328905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4000" dirty="0">
                <a:solidFill>
                  <a:schemeClr val="lt1"/>
                </a:solidFill>
              </a:rPr>
              <a:t>פתרון</a:t>
            </a:r>
            <a:endParaRPr lang="en-US" sz="4000" dirty="0"/>
          </a:p>
        </p:txBody>
      </p:sp>
      <p:sp>
        <p:nvSpPr>
          <p:cNvPr id="14" name="Content Placeholder 2">
            <a:extLst>
              <a:ext uri="{FF2B5EF4-FFF2-40B4-BE49-F238E27FC236}">
                <a16:creationId xmlns:a16="http://schemas.microsoft.com/office/drawing/2014/main" id="{6C16E6E5-420C-49B8-BB2A-95C52D7055E6}"/>
              </a:ext>
            </a:extLst>
          </p:cNvPr>
          <p:cNvSpPr txBox="1">
            <a:spLocks/>
          </p:cNvSpPr>
          <p:nvPr/>
        </p:nvSpPr>
        <p:spPr>
          <a:xfrm>
            <a:off x="6478930" y="1216381"/>
            <a:ext cx="2453591" cy="5078414"/>
          </a:xfrm>
          <a:prstGeom prst="rect">
            <a:avLst/>
          </a:prstGeom>
        </p:spPr>
        <p:txBody>
          <a:bodyPr vert="horz" lIns="91440" tIns="45720" rIns="91440" bIns="45720" rtlCol="0">
            <a:normAutofit/>
          </a:bodyPr>
          <a:lst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228600" marR="0" lvl="0" indent="-182880" algn="r" defTabSz="914400" rtl="1" eaLnBrk="1" fontAlgn="auto" latinLnBrk="0" hangingPunct="1">
              <a:lnSpc>
                <a:spcPct val="90000"/>
              </a:lnSpc>
              <a:spcBef>
                <a:spcPts val="1400"/>
              </a:spcBef>
              <a:spcAft>
                <a:spcPts val="0"/>
              </a:spcAft>
              <a:buClr>
                <a:srgbClr val="4F81BD"/>
              </a:buClr>
              <a:buSzPct val="80000"/>
              <a:buFont typeface="Corbel" pitchFamily="34" charset="0"/>
              <a:buChar char="•"/>
              <a:tabLst/>
              <a:defRPr/>
            </a:pPr>
            <a:r>
              <a:rPr kumimoji="0" lang="he-IL" sz="20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עבור כל פרויקט נבנית קבוצת עובדים שעובדת עליו. הקבוצה כוללת את מנהל הפרויקט, ראש צוות ואנשי ביצוע. עובד מסוים יכול לעבוד בפרויקטים שונים בתפקידים שונים. כשקבוצה נבנית אין שום חשיבות להיררכיה של העובדים במחלקות, למשל מנהל מחלקה יכול לעבוד כאיש ביצוע בפרויקט כלשהו ולהפך.</a:t>
            </a:r>
          </a:p>
        </p:txBody>
      </p:sp>
      <p:pic>
        <p:nvPicPr>
          <p:cNvPr id="8" name="Picture 2">
            <a:extLst>
              <a:ext uri="{FF2B5EF4-FFF2-40B4-BE49-F238E27FC236}">
                <a16:creationId xmlns:a16="http://schemas.microsoft.com/office/drawing/2014/main" id="{F25F4DA2-CEFB-40E8-B4B3-5761F41225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479" y="1365586"/>
            <a:ext cx="6447486" cy="51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9755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4000" dirty="0">
                <a:solidFill>
                  <a:schemeClr val="lt1"/>
                </a:solidFill>
              </a:rPr>
              <a:t>פתרון</a:t>
            </a:r>
            <a:endParaRPr lang="en-US" sz="4000" dirty="0"/>
          </a:p>
        </p:txBody>
      </p:sp>
      <p:sp>
        <p:nvSpPr>
          <p:cNvPr id="6" name="Content Placeholder 2">
            <a:extLst>
              <a:ext uri="{FF2B5EF4-FFF2-40B4-BE49-F238E27FC236}">
                <a16:creationId xmlns:a16="http://schemas.microsoft.com/office/drawing/2014/main" id="{AFF26407-212C-4431-85FD-5FB79157AAB0}"/>
              </a:ext>
            </a:extLst>
          </p:cNvPr>
          <p:cNvSpPr txBox="1">
            <a:spLocks/>
          </p:cNvSpPr>
          <p:nvPr/>
        </p:nvSpPr>
        <p:spPr>
          <a:xfrm>
            <a:off x="685800" y="1152435"/>
            <a:ext cx="7772400" cy="1311502"/>
          </a:xfrm>
          <a:prstGeom prst="rect">
            <a:avLst/>
          </a:prstGeom>
        </p:spPr>
        <p:txBody>
          <a:bodyPr vert="horz" lIns="91440" tIns="45720" rIns="91440" bIns="45720" rtlCol="0">
            <a:normAutofit lnSpcReduction="10000"/>
          </a:bodyPr>
          <a:lst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228600" marR="0" lvl="0" indent="-182880" algn="r" defTabSz="914400" rtl="1" eaLnBrk="1" fontAlgn="auto" latinLnBrk="0" hangingPunct="1">
              <a:lnSpc>
                <a:spcPct val="90000"/>
              </a:lnSpc>
              <a:spcBef>
                <a:spcPts val="1400"/>
              </a:spcBef>
              <a:spcAft>
                <a:spcPts val="0"/>
              </a:spcAft>
              <a:buClr>
                <a:srgbClr val="4F81BD"/>
              </a:buClr>
              <a:buSzPct val="80000"/>
              <a:buFont typeface="Corbel" pitchFamily="34" charset="0"/>
              <a:buChar char="•"/>
              <a:tabLst/>
              <a:defRPr/>
            </a:pPr>
            <a:r>
              <a:rPr kumimoji="0" lang="he-IL" sz="1800" b="0" i="0"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rPr>
              <a:t>בחברה קיים מרכז תמיכה. המרכז שומר פניות של הלקוחות. הפניות יכולים להיות משני סוגים. הסוג הראשון מתייחס לשאלות נפוצות. במקרה הזה נשמרים: הלקוח הפונה, תיאור השאלה, תשובה, תאריך תשובה, העובד שענה ותאריך הפניה. הסוג השני של הפניות מתייחס להצעות של הלקוחות. במקרה הזה נשמרים: הלקוח הפונה, תיאור ההצעה ותאריך הפנייה.</a:t>
            </a:r>
            <a:endParaRPr kumimoji="0" lang="he-IL" sz="18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sp>
        <p:nvSpPr>
          <p:cNvPr id="10" name="Rectangle 3">
            <a:extLst>
              <a:ext uri="{FF2B5EF4-FFF2-40B4-BE49-F238E27FC236}">
                <a16:creationId xmlns:a16="http://schemas.microsoft.com/office/drawing/2014/main" id="{767CA241-9220-496F-AA19-EF2349E575AD}"/>
              </a:ext>
            </a:extLst>
          </p:cNvPr>
          <p:cNvSpPr/>
          <p:nvPr/>
        </p:nvSpPr>
        <p:spPr>
          <a:xfrm>
            <a:off x="685799" y="2463937"/>
            <a:ext cx="7560401" cy="923330"/>
          </a:xfrm>
          <a:prstGeom prst="rect">
            <a:avLst/>
          </a:prstGeom>
        </p:spPr>
        <p:txBody>
          <a:bodyPr wrap="square">
            <a:spAutoFit/>
          </a:bodyPr>
          <a:lstStyle/>
          <a:p>
            <a:pPr algn="r" defTabSz="457200" rtl="1">
              <a:buClrTx/>
              <a:buFontTx/>
              <a:buNone/>
              <a:defRPr/>
            </a:pPr>
            <a:r>
              <a:rPr lang="he-IL" sz="1800" kern="1200" dirty="0">
                <a:solidFill>
                  <a:prstClr val="black"/>
                </a:solidFill>
                <a:latin typeface="Arial" panose="020B0604020202020204" pitchFamily="34" charset="0"/>
                <a:ea typeface="+mn-ea"/>
                <a:cs typeface="Arial" panose="020B0604020202020204" pitchFamily="34" charset="0"/>
              </a:rPr>
              <a:t>תבנית שלא קשורה לכל מה שעשינו עד עכשיו – מלבד ללקוח (ולעובד שענה בשביל שאלה נפוצה). כאן לא מבדילים בין לקוח פרטי לעסקי. נקשר ישירות למחלקת-האב "לקוח" ולמחלקת העובד.</a:t>
            </a:r>
          </a:p>
        </p:txBody>
      </p:sp>
      <p:pic>
        <p:nvPicPr>
          <p:cNvPr id="16" name="Picture 8">
            <a:extLst>
              <a:ext uri="{FF2B5EF4-FFF2-40B4-BE49-F238E27FC236}">
                <a16:creationId xmlns:a16="http://schemas.microsoft.com/office/drawing/2014/main" id="{D88B5AC3-D10E-48B3-AB85-D97DAAD0F1A1}"/>
              </a:ext>
            </a:extLst>
          </p:cNvPr>
          <p:cNvPicPr>
            <a:picLocks noChangeAspect="1"/>
          </p:cNvPicPr>
          <p:nvPr/>
        </p:nvPicPr>
        <p:blipFill rotWithShape="1">
          <a:blip r:embed="rId3">
            <a:extLst>
              <a:ext uri="{28A0092B-C50C-407E-A947-70E740481C1C}">
                <a14:useLocalDpi xmlns:a14="http://schemas.microsoft.com/office/drawing/2010/main" val="0"/>
              </a:ext>
            </a:extLst>
          </a:blip>
          <a:srcRect t="-1" r="33580" b="79148"/>
          <a:stretch/>
        </p:blipFill>
        <p:spPr>
          <a:xfrm>
            <a:off x="590641" y="3601239"/>
            <a:ext cx="3814441" cy="633525"/>
          </a:xfrm>
          <a:prstGeom prst="rect">
            <a:avLst/>
          </a:prstGeom>
        </p:spPr>
      </p:pic>
      <p:pic>
        <p:nvPicPr>
          <p:cNvPr id="17" name="Picture 6">
            <a:extLst>
              <a:ext uri="{FF2B5EF4-FFF2-40B4-BE49-F238E27FC236}">
                <a16:creationId xmlns:a16="http://schemas.microsoft.com/office/drawing/2014/main" id="{C3AE9F35-C694-47B8-9449-A48095AA80CE}"/>
              </a:ext>
            </a:extLst>
          </p:cNvPr>
          <p:cNvPicPr>
            <a:picLocks noChangeAspect="1"/>
          </p:cNvPicPr>
          <p:nvPr/>
        </p:nvPicPr>
        <p:blipFill rotWithShape="1">
          <a:blip r:embed="rId3">
            <a:extLst>
              <a:ext uri="{28A0092B-C50C-407E-A947-70E740481C1C}">
                <a14:useLocalDpi xmlns:a14="http://schemas.microsoft.com/office/drawing/2010/main" val="0"/>
              </a:ext>
            </a:extLst>
          </a:blip>
          <a:srcRect t="20136" r="33580" b="35079"/>
          <a:stretch/>
        </p:blipFill>
        <p:spPr>
          <a:xfrm>
            <a:off x="613644" y="4212369"/>
            <a:ext cx="3814441" cy="1360601"/>
          </a:xfrm>
          <a:prstGeom prst="rect">
            <a:avLst/>
          </a:prstGeom>
        </p:spPr>
      </p:pic>
      <p:pic>
        <p:nvPicPr>
          <p:cNvPr id="18" name="Picture 2">
            <a:extLst>
              <a:ext uri="{FF2B5EF4-FFF2-40B4-BE49-F238E27FC236}">
                <a16:creationId xmlns:a16="http://schemas.microsoft.com/office/drawing/2014/main" id="{72B66BAE-196B-4CCC-A289-ECD695E7965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7423" t="3105" r="18715" b="77787"/>
          <a:stretch/>
        </p:blipFill>
        <p:spPr bwMode="auto">
          <a:xfrm>
            <a:off x="3301998" y="3613596"/>
            <a:ext cx="1944915" cy="58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
            <a:extLst>
              <a:ext uri="{FF2B5EF4-FFF2-40B4-BE49-F238E27FC236}">
                <a16:creationId xmlns:a16="http://schemas.microsoft.com/office/drawing/2014/main" id="{84A3AA2A-9517-4BF2-A882-C6FB815F6135}"/>
              </a:ext>
            </a:extLst>
          </p:cNvPr>
          <p:cNvPicPr>
            <a:picLocks noChangeAspect="1"/>
          </p:cNvPicPr>
          <p:nvPr/>
        </p:nvPicPr>
        <p:blipFill rotWithShape="1">
          <a:blip r:embed="rId3">
            <a:extLst>
              <a:ext uri="{28A0092B-C50C-407E-A947-70E740481C1C}">
                <a14:useLocalDpi xmlns:a14="http://schemas.microsoft.com/office/drawing/2010/main" val="0"/>
              </a:ext>
            </a:extLst>
          </a:blip>
          <a:srcRect l="80076" b="53286"/>
          <a:stretch/>
        </p:blipFill>
        <p:spPr>
          <a:xfrm>
            <a:off x="5223941" y="3387267"/>
            <a:ext cx="1144228" cy="1419224"/>
          </a:xfrm>
          <a:prstGeom prst="rect">
            <a:avLst/>
          </a:prstGeom>
        </p:spPr>
      </p:pic>
      <p:pic>
        <p:nvPicPr>
          <p:cNvPr id="20" name="Picture 2">
            <a:extLst>
              <a:ext uri="{FF2B5EF4-FFF2-40B4-BE49-F238E27FC236}">
                <a16:creationId xmlns:a16="http://schemas.microsoft.com/office/drawing/2014/main" id="{495E8DEF-83FB-4C51-A47F-9215BE8299C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564" t="55889" r="31223"/>
          <a:stretch/>
        </p:blipFill>
        <p:spPr bwMode="auto">
          <a:xfrm>
            <a:off x="2094914" y="5293712"/>
            <a:ext cx="2481943" cy="134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303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4000" dirty="0">
                <a:solidFill>
                  <a:schemeClr val="lt1"/>
                </a:solidFill>
              </a:rPr>
              <a:t>פתרון</a:t>
            </a:r>
            <a:endParaRPr lang="en-US" sz="4000" dirty="0"/>
          </a:p>
        </p:txBody>
      </p:sp>
      <p:sp>
        <p:nvSpPr>
          <p:cNvPr id="12" name="Content Placeholder 2">
            <a:extLst>
              <a:ext uri="{FF2B5EF4-FFF2-40B4-BE49-F238E27FC236}">
                <a16:creationId xmlns:a16="http://schemas.microsoft.com/office/drawing/2014/main" id="{9ED6ECCF-F5DF-4177-9771-EC30618787A7}"/>
              </a:ext>
            </a:extLst>
          </p:cNvPr>
          <p:cNvSpPr txBox="1">
            <a:spLocks/>
          </p:cNvSpPr>
          <p:nvPr/>
        </p:nvSpPr>
        <p:spPr>
          <a:xfrm>
            <a:off x="685799" y="1028700"/>
            <a:ext cx="7924577" cy="4800600"/>
          </a:xfrm>
          <a:prstGeom prst="rect">
            <a:avLst/>
          </a:prstGeom>
        </p:spPr>
        <p:txBody>
          <a:bodyPr vert="horz" lIns="91440" tIns="45720" rIns="91440" bIns="45720" rtlCol="0">
            <a:normAutofit/>
          </a:bodyPr>
          <a:lst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228600" marR="0" lvl="0" indent="-182880" algn="r" defTabSz="914400" rtl="1" eaLnBrk="1" fontAlgn="auto" latinLnBrk="0" hangingPunct="1">
              <a:lnSpc>
                <a:spcPct val="90000"/>
              </a:lnSpc>
              <a:spcBef>
                <a:spcPts val="1400"/>
              </a:spcBef>
              <a:spcAft>
                <a:spcPts val="0"/>
              </a:spcAft>
              <a:buClr>
                <a:srgbClr val="4F81BD"/>
              </a:buClr>
              <a:buSzPct val="80000"/>
              <a:buFont typeface="Corbel" pitchFamily="34" charset="0"/>
              <a:buChar char="•"/>
              <a:tabLst/>
              <a:defRPr/>
            </a:pPr>
            <a:r>
              <a:rPr kumimoji="0" lang="he-IL" sz="1800" b="0" i="0"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rPr>
              <a:t>עובד חברה מוגדר ע"י שם, מחלקה אליה הוא שייך, ותק, מנהל העובד, עובדים אותם הוא מנהל (אם יש). ברור שאם עובד הוא מנהל, הוא עדיין כפוף למנהל שלו</a:t>
            </a:r>
            <a:endParaRPr kumimoji="0" lang="he-IL" sz="18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pic>
        <p:nvPicPr>
          <p:cNvPr id="13" name="Picture 1">
            <a:extLst>
              <a:ext uri="{FF2B5EF4-FFF2-40B4-BE49-F238E27FC236}">
                <a16:creationId xmlns:a16="http://schemas.microsoft.com/office/drawing/2014/main" id="{3CBA8DA8-EED0-48D5-B836-316246EFE9AD}"/>
              </a:ext>
            </a:extLst>
          </p:cNvPr>
          <p:cNvPicPr>
            <a:picLocks noChangeAspect="1"/>
          </p:cNvPicPr>
          <p:nvPr/>
        </p:nvPicPr>
        <p:blipFill rotWithShape="1">
          <a:blip r:embed="rId3">
            <a:extLst>
              <a:ext uri="{28A0092B-C50C-407E-A947-70E740481C1C}">
                <a14:useLocalDpi xmlns:a14="http://schemas.microsoft.com/office/drawing/2010/main" val="0"/>
              </a:ext>
            </a:extLst>
          </a:blip>
          <a:srcRect t="14078" r="68304" b="58718"/>
          <a:stretch/>
        </p:blipFill>
        <p:spPr>
          <a:xfrm>
            <a:off x="2293749" y="2272224"/>
            <a:ext cx="4556502" cy="2884916"/>
          </a:xfrm>
          <a:prstGeom prst="rect">
            <a:avLst/>
          </a:prstGeom>
        </p:spPr>
      </p:pic>
    </p:spTree>
    <p:extLst>
      <p:ext uri="{BB962C8B-B14F-4D97-AF65-F5344CB8AC3E}">
        <p14:creationId xmlns:p14="http://schemas.microsoft.com/office/powerpoint/2010/main" val="10077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4000" dirty="0">
                <a:solidFill>
                  <a:schemeClr val="lt1"/>
                </a:solidFill>
              </a:rPr>
              <a:t>פתרון</a:t>
            </a:r>
            <a:endParaRPr lang="en-US" sz="4000" dirty="0"/>
          </a:p>
        </p:txBody>
      </p:sp>
      <p:sp>
        <p:nvSpPr>
          <p:cNvPr id="12" name="Content Placeholder 2">
            <a:extLst>
              <a:ext uri="{FF2B5EF4-FFF2-40B4-BE49-F238E27FC236}">
                <a16:creationId xmlns:a16="http://schemas.microsoft.com/office/drawing/2014/main" id="{9ED6ECCF-F5DF-4177-9771-EC30618787A7}"/>
              </a:ext>
            </a:extLst>
          </p:cNvPr>
          <p:cNvSpPr txBox="1">
            <a:spLocks/>
          </p:cNvSpPr>
          <p:nvPr/>
        </p:nvSpPr>
        <p:spPr>
          <a:xfrm>
            <a:off x="685799" y="1028700"/>
            <a:ext cx="7924577" cy="4800600"/>
          </a:xfrm>
          <a:prstGeom prst="rect">
            <a:avLst/>
          </a:prstGeom>
        </p:spPr>
        <p:txBody>
          <a:bodyPr vert="horz" lIns="91440" tIns="45720" rIns="91440" bIns="45720" rtlCol="0">
            <a:normAutofit/>
          </a:bodyPr>
          <a:lst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defRPr/>
            </a:pPr>
            <a:r>
              <a:rPr lang="he-IL" sz="1800" dirty="0">
                <a:solidFill>
                  <a:schemeClr val="tx1"/>
                </a:solidFill>
                <a:latin typeface="Arial" panose="020B0604020202020204" pitchFamily="34" charset="0"/>
              </a:rPr>
              <a:t>פרויקט מוגדר ע"י שם, תאריך הוצאה, נושא, מחיר, צוות עובדים (כולל אנשי ביצוע, ראש צוות ומנהל).</a:t>
            </a:r>
          </a:p>
        </p:txBody>
      </p:sp>
      <p:pic>
        <p:nvPicPr>
          <p:cNvPr id="5" name="Picture 2">
            <a:extLst>
              <a:ext uri="{FF2B5EF4-FFF2-40B4-BE49-F238E27FC236}">
                <a16:creationId xmlns:a16="http://schemas.microsoft.com/office/drawing/2014/main" id="{7E0D77A0-B475-4AED-B891-1DEA666BC5A7}"/>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54309" t="42286" r="31645" b="38921"/>
          <a:stretch/>
        </p:blipFill>
        <p:spPr bwMode="auto">
          <a:xfrm>
            <a:off x="3407610" y="2492300"/>
            <a:ext cx="2480954" cy="2448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8509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Plan</a:t>
            </a:r>
            <a:endParaRPr lang="en-US" sz="4000" dirty="0"/>
          </a:p>
        </p:txBody>
      </p:sp>
      <p:sp>
        <p:nvSpPr>
          <p:cNvPr id="2" name="מציין מיקום של מספר שקופית 1">
            <a:extLst>
              <a:ext uri="{FF2B5EF4-FFF2-40B4-BE49-F238E27FC236}">
                <a16:creationId xmlns:a16="http://schemas.microsoft.com/office/drawing/2014/main" id="{F1765781-5CDD-4555-8151-B18148D3A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400" b="1" smtClean="0">
                <a:latin typeface="+mn-lt"/>
              </a:rPr>
              <a:t>2</a:t>
            </a:fld>
            <a:endParaRPr lang="en-US" sz="1400" b="1" dirty="0">
              <a:latin typeface="+mn-lt"/>
            </a:endParaRPr>
          </a:p>
        </p:txBody>
      </p:sp>
      <p:sp>
        <p:nvSpPr>
          <p:cNvPr id="5" name="Rectangle 3">
            <a:extLst>
              <a:ext uri="{FF2B5EF4-FFF2-40B4-BE49-F238E27FC236}">
                <a16:creationId xmlns:a16="http://schemas.microsoft.com/office/drawing/2014/main" id="{CE134842-C9A9-46D6-884C-18158733BF72}"/>
              </a:ext>
            </a:extLst>
          </p:cNvPr>
          <p:cNvSpPr txBox="1">
            <a:spLocks noChangeArrowheads="1"/>
          </p:cNvSpPr>
          <p:nvPr/>
        </p:nvSpPr>
        <p:spPr bwMode="auto">
          <a:xfrm>
            <a:off x="685800" y="1104900"/>
            <a:ext cx="7421880" cy="29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400" kern="1200" baseline="0">
                <a:solidFill>
                  <a:schemeClr val="tx1"/>
                </a:solidFill>
                <a:latin typeface="Calibri" pitchFamily="34" charset="0"/>
                <a:ea typeface="+mn-ea"/>
                <a:cs typeface="Arial" pitchFamily="34" charset="0"/>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000" kern="1200" baseline="0">
                <a:solidFill>
                  <a:schemeClr val="tx1"/>
                </a:solidFill>
                <a:latin typeface="Calibri" pitchFamily="34" charset="0"/>
                <a:ea typeface="+mn-ea"/>
                <a:cs typeface="Arial" pitchFamily="34" charset="0"/>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000" kern="1200" baseline="0">
                <a:solidFill>
                  <a:schemeClr val="tx1"/>
                </a:solidFill>
                <a:latin typeface="Calibri" pitchFamily="34" charset="0"/>
                <a:ea typeface="+mn-ea"/>
                <a:cs typeface="Arial" pitchFamily="34" charset="0"/>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1800" kern="1200" baseline="0">
                <a:solidFill>
                  <a:schemeClr val="tx1"/>
                </a:solidFill>
                <a:latin typeface="Calibri" pitchFamily="34" charset="0"/>
                <a:ea typeface="+mn-ea"/>
                <a:cs typeface="Arial" pitchFamily="34" charset="0"/>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1800" kern="1200" baseline="0">
                <a:solidFill>
                  <a:schemeClr val="tx1"/>
                </a:solidFill>
                <a:latin typeface="Calibri" pitchFamily="34" charset="0"/>
                <a:ea typeface="+mn-ea"/>
                <a:cs typeface="Arial" pitchFamily="34" charset="0"/>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eaLnBrk="1" hangingPunct="1">
              <a:buNone/>
            </a:pPr>
            <a:endParaRPr lang="en-US" b="1" dirty="0">
              <a:latin typeface="+mn-lt"/>
            </a:endParaRPr>
          </a:p>
          <a:p>
            <a:pPr eaLnBrk="1" hangingPunct="1"/>
            <a:r>
              <a:rPr lang="en-US" dirty="0">
                <a:latin typeface="+mn-lt"/>
              </a:rPr>
              <a:t>Class Diagram - Continue</a:t>
            </a:r>
            <a:endParaRPr lang="he-IL" sz="2400" dirty="0">
              <a:latin typeface="+mn-lt"/>
            </a:endParaRPr>
          </a:p>
          <a:p>
            <a:pPr lvl="1" eaLnBrk="1" hangingPunct="1"/>
            <a:r>
              <a:rPr lang="en-US" sz="2400" dirty="0">
                <a:latin typeface="+mn-lt"/>
              </a:rPr>
              <a:t>Relationships</a:t>
            </a:r>
          </a:p>
          <a:p>
            <a:pPr lvl="2" eaLnBrk="1" hangingPunct="1"/>
            <a:r>
              <a:rPr lang="en-US" sz="2400" dirty="0">
                <a:latin typeface="+mn-lt"/>
              </a:rPr>
              <a:t>Aggregation</a:t>
            </a:r>
            <a:endParaRPr lang="he-IL" sz="2400" dirty="0">
              <a:latin typeface="+mn-lt"/>
            </a:endParaRPr>
          </a:p>
          <a:p>
            <a:pPr lvl="2" eaLnBrk="1" hangingPunct="1"/>
            <a:r>
              <a:rPr lang="en-US" sz="2400" dirty="0">
                <a:latin typeface="+mn-lt"/>
              </a:rPr>
              <a:t>Composition</a:t>
            </a:r>
            <a:endParaRPr lang="he-IL" sz="2400" dirty="0">
              <a:latin typeface="+mn-lt"/>
            </a:endParaRPr>
          </a:p>
          <a:p>
            <a:pPr lvl="2" eaLnBrk="1" hangingPunct="1"/>
            <a:r>
              <a:rPr lang="en-US" sz="2400" dirty="0">
                <a:latin typeface="+mn-lt"/>
              </a:rPr>
              <a:t>Dependency</a:t>
            </a:r>
          </a:p>
        </p:txBody>
      </p:sp>
    </p:spTree>
    <p:extLst>
      <p:ext uri="{BB962C8B-B14F-4D97-AF65-F5344CB8AC3E}">
        <p14:creationId xmlns:p14="http://schemas.microsoft.com/office/powerpoint/2010/main" val="3025633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4000" dirty="0">
                <a:solidFill>
                  <a:schemeClr val="lt1"/>
                </a:solidFill>
              </a:rPr>
              <a:t>פתרון</a:t>
            </a:r>
            <a:endParaRPr lang="en-US" sz="4000" dirty="0"/>
          </a:p>
        </p:txBody>
      </p:sp>
      <p:pic>
        <p:nvPicPr>
          <p:cNvPr id="6" name="Picture 2">
            <a:extLst>
              <a:ext uri="{FF2B5EF4-FFF2-40B4-BE49-F238E27FC236}">
                <a16:creationId xmlns:a16="http://schemas.microsoft.com/office/drawing/2014/main" id="{14FB9998-8D31-45ED-93BD-96EBB8489B5D}"/>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 y="1137920"/>
            <a:ext cx="7040880" cy="5193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3">
            <a:extLst>
              <a:ext uri="{FF2B5EF4-FFF2-40B4-BE49-F238E27FC236}">
                <a16:creationId xmlns:a16="http://schemas.microsoft.com/office/drawing/2014/main" id="{AD8A1F40-9E54-4D57-B8BA-C42901D28E86}"/>
              </a:ext>
            </a:extLst>
          </p:cNvPr>
          <p:cNvSpPr txBox="1">
            <a:spLocks noChangeArrowheads="1"/>
          </p:cNvSpPr>
          <p:nvPr/>
        </p:nvSpPr>
        <p:spPr bwMode="auto">
          <a:xfrm>
            <a:off x="6228080" y="3734836"/>
            <a:ext cx="237236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he-IL" sz="1800" dirty="0"/>
              <a:t>נשים לב שלפרויקט מחיר בסיס, וחברה יכולה לקבל בסיס אחר.</a:t>
            </a:r>
          </a:p>
          <a:p>
            <a:pPr algn="r" eaLnBrk="1" hangingPunct="1"/>
            <a:r>
              <a:rPr lang="he-IL" sz="1800" dirty="0"/>
              <a:t>נניח שהנושא הוא בטקסט חופשי ולא נושא מתוך רשימת נושאים</a:t>
            </a:r>
          </a:p>
          <a:p>
            <a:pPr algn="r" eaLnBrk="1" hangingPunct="1"/>
            <a:r>
              <a:rPr lang="en-US" sz="1800" dirty="0" err="1"/>
              <a:t>Enum</a:t>
            </a:r>
            <a:r>
              <a:rPr lang="he-IL" sz="1800" dirty="0"/>
              <a:t>או </a:t>
            </a:r>
            <a:endParaRPr lang="en-US" sz="1800" dirty="0"/>
          </a:p>
        </p:txBody>
      </p:sp>
    </p:spTree>
    <p:extLst>
      <p:ext uri="{BB962C8B-B14F-4D97-AF65-F5344CB8AC3E}">
        <p14:creationId xmlns:p14="http://schemas.microsoft.com/office/powerpoint/2010/main" val="3951774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Aggregation</a:t>
            </a:r>
            <a:endParaRPr lang="en-US" sz="4000" dirty="0"/>
          </a:p>
        </p:txBody>
      </p:sp>
      <p:sp>
        <p:nvSpPr>
          <p:cNvPr id="5" name="מציין מיקום של מספר שקופית 4">
            <a:extLst>
              <a:ext uri="{FF2B5EF4-FFF2-40B4-BE49-F238E27FC236}">
                <a16:creationId xmlns:a16="http://schemas.microsoft.com/office/drawing/2014/main" id="{0014EA21-EBF7-4F15-A917-4118BC60B83F}"/>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smtClean="0"/>
              <a:t>3</a:t>
            </a:fld>
            <a:endParaRPr lang="en-US" sz="1400" dirty="0"/>
          </a:p>
        </p:txBody>
      </p:sp>
      <p:sp>
        <p:nvSpPr>
          <p:cNvPr id="12" name="Rectangle 3">
            <a:extLst>
              <a:ext uri="{FF2B5EF4-FFF2-40B4-BE49-F238E27FC236}">
                <a16:creationId xmlns:a16="http://schemas.microsoft.com/office/drawing/2014/main" id="{8E36F531-3AAA-4531-AB44-54415E8B4187}"/>
              </a:ext>
            </a:extLst>
          </p:cNvPr>
          <p:cNvSpPr txBox="1">
            <a:spLocks noChangeArrowheads="1"/>
          </p:cNvSpPr>
          <p:nvPr/>
        </p:nvSpPr>
        <p:spPr bwMode="auto">
          <a:xfrm>
            <a:off x="685800" y="1295400"/>
            <a:ext cx="7772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273050" lvl="0" indent="-273050" eaLnBrk="1" hangingPunct="1">
              <a:lnSpc>
                <a:spcPct val="90000"/>
              </a:lnSpc>
              <a:buClr>
                <a:srgbClr val="0BD0D9"/>
              </a:buClr>
              <a:buSzPct val="95000"/>
              <a:buFont typeface="Wingdings 2" pitchFamily="18" charset="2"/>
              <a:buChar char=""/>
              <a:defRPr/>
            </a:pPr>
            <a:r>
              <a:rPr lang="en-US" altLang="en-US" sz="2400" kern="1200" dirty="0">
                <a:solidFill>
                  <a:sysClr val="windowText" lastClr="000000"/>
                </a:solidFill>
                <a:cs typeface="Arial" pitchFamily="34" charset="0"/>
              </a:rPr>
              <a:t>A special form of association that models a </a:t>
            </a:r>
            <a:r>
              <a:rPr lang="en-US" altLang="en-US" sz="2400" b="1" kern="1200" dirty="0">
                <a:solidFill>
                  <a:sysClr val="windowText" lastClr="000000"/>
                </a:solidFill>
                <a:cs typeface="Arial" pitchFamily="34" charset="0"/>
              </a:rPr>
              <a:t>whole-part relationship</a:t>
            </a:r>
            <a:r>
              <a:rPr lang="en-US" altLang="en-US" sz="2400" kern="1200" dirty="0">
                <a:solidFill>
                  <a:sysClr val="windowText" lastClr="000000"/>
                </a:solidFill>
                <a:cs typeface="Arial" pitchFamily="34" charset="0"/>
              </a:rPr>
              <a:t> between an aggregate (the whole) and its parts.</a:t>
            </a:r>
          </a:p>
          <a:p>
            <a:pPr marL="639763" lvl="1" indent="-246063" eaLnBrk="1" hangingPunct="1">
              <a:buClr>
                <a:schemeClr val="accent1"/>
              </a:buClr>
              <a:buSzPct val="85000"/>
              <a:buFont typeface="Wingdings 2" pitchFamily="18" charset="2"/>
              <a:buChar char=""/>
              <a:defRPr/>
            </a:pPr>
            <a:r>
              <a:rPr lang="en-US" altLang="en-US" sz="2400" kern="1200" dirty="0">
                <a:ea typeface="+mn-ea"/>
                <a:cs typeface="Arial" pitchFamily="34" charset="0"/>
              </a:rPr>
              <a:t>Models a “is a part-part of” relationship.</a:t>
            </a:r>
          </a:p>
        </p:txBody>
      </p:sp>
      <p:grpSp>
        <p:nvGrpSpPr>
          <p:cNvPr id="4" name="קבוצה 3">
            <a:extLst>
              <a:ext uri="{FF2B5EF4-FFF2-40B4-BE49-F238E27FC236}">
                <a16:creationId xmlns:a16="http://schemas.microsoft.com/office/drawing/2014/main" id="{40B5B99F-AA17-4ED4-9C87-EA9EBD8B0706}"/>
              </a:ext>
            </a:extLst>
          </p:cNvPr>
          <p:cNvGrpSpPr/>
          <p:nvPr/>
        </p:nvGrpSpPr>
        <p:grpSpPr>
          <a:xfrm>
            <a:off x="1821872" y="3121746"/>
            <a:ext cx="4449647" cy="3015818"/>
            <a:chOff x="1821872" y="3121746"/>
            <a:chExt cx="4449647" cy="3015818"/>
          </a:xfrm>
        </p:grpSpPr>
        <p:pic>
          <p:nvPicPr>
            <p:cNvPr id="3" name="תמונה 2">
              <a:extLst>
                <a:ext uri="{FF2B5EF4-FFF2-40B4-BE49-F238E27FC236}">
                  <a16:creationId xmlns:a16="http://schemas.microsoft.com/office/drawing/2014/main" id="{76E9913F-DFCE-44F7-AF7B-CA9B1DB031F0}"/>
                </a:ext>
              </a:extLst>
            </p:cNvPr>
            <p:cNvPicPr>
              <a:picLocks noChangeAspect="1"/>
            </p:cNvPicPr>
            <p:nvPr/>
          </p:nvPicPr>
          <p:blipFill>
            <a:blip r:embed="rId3"/>
            <a:stretch>
              <a:fillRect/>
            </a:stretch>
          </p:blipFill>
          <p:spPr>
            <a:xfrm>
              <a:off x="1821872" y="3121746"/>
              <a:ext cx="4449647" cy="2598334"/>
            </a:xfrm>
            <a:prstGeom prst="rect">
              <a:avLst/>
            </a:prstGeom>
          </p:spPr>
        </p:pic>
        <p:sp>
          <p:nvSpPr>
            <p:cNvPr id="29" name="AutoShape 11">
              <a:extLst>
                <a:ext uri="{FF2B5EF4-FFF2-40B4-BE49-F238E27FC236}">
                  <a16:creationId xmlns:a16="http://schemas.microsoft.com/office/drawing/2014/main" id="{D7A51E46-C4A6-440C-8766-376B16E2DBF7}"/>
                </a:ext>
              </a:extLst>
            </p:cNvPr>
            <p:cNvSpPr>
              <a:spLocks noChangeArrowheads="1"/>
            </p:cNvSpPr>
            <p:nvPr/>
          </p:nvSpPr>
          <p:spPr bwMode="auto">
            <a:xfrm>
              <a:off x="2736272" y="4150749"/>
              <a:ext cx="914400" cy="270164"/>
            </a:xfrm>
            <a:prstGeom prst="wedgeRectCallout">
              <a:avLst>
                <a:gd name="adj1" fmla="val -37499"/>
                <a:gd name="adj2" fmla="val -100802"/>
              </a:avLst>
            </a:prstGeom>
            <a:solidFill>
              <a:schemeClr val="bg2">
                <a:lumMod val="20000"/>
                <a:lumOff val="80000"/>
              </a:schemeClr>
            </a:solidFill>
            <a:ln w="9525">
              <a:solidFill>
                <a:schemeClr val="tx1"/>
              </a:solidFill>
              <a:miter lim="800000"/>
              <a:headEnd/>
              <a:tailEnd/>
            </a:ln>
            <a:effec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en-US" dirty="0"/>
                <a:t>Whole</a:t>
              </a:r>
            </a:p>
          </p:txBody>
        </p:sp>
        <p:sp>
          <p:nvSpPr>
            <p:cNvPr id="32" name="AutoShape 11">
              <a:extLst>
                <a:ext uri="{FF2B5EF4-FFF2-40B4-BE49-F238E27FC236}">
                  <a16:creationId xmlns:a16="http://schemas.microsoft.com/office/drawing/2014/main" id="{ECDB53DC-33CB-4602-8385-56A22AF1E745}"/>
                </a:ext>
              </a:extLst>
            </p:cNvPr>
            <p:cNvSpPr>
              <a:spLocks noChangeArrowheads="1"/>
            </p:cNvSpPr>
            <p:nvPr/>
          </p:nvSpPr>
          <p:spPr bwMode="auto">
            <a:xfrm>
              <a:off x="2279072" y="5867400"/>
              <a:ext cx="914400" cy="270164"/>
            </a:xfrm>
            <a:prstGeom prst="wedgeRectCallout">
              <a:avLst>
                <a:gd name="adj1" fmla="val -37499"/>
                <a:gd name="adj2" fmla="val -100802"/>
              </a:avLst>
            </a:prstGeom>
            <a:solidFill>
              <a:schemeClr val="bg2">
                <a:lumMod val="20000"/>
                <a:lumOff val="80000"/>
              </a:schemeClr>
            </a:solidFill>
            <a:ln w="9525">
              <a:solidFill>
                <a:schemeClr val="tx1"/>
              </a:solidFill>
              <a:miter lim="800000"/>
              <a:headEnd/>
              <a:tailEnd/>
            </a:ln>
            <a:effec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en-US" dirty="0"/>
                <a:t>Whole</a:t>
              </a:r>
            </a:p>
          </p:txBody>
        </p:sp>
        <p:sp>
          <p:nvSpPr>
            <p:cNvPr id="33" name="AutoShape 12">
              <a:extLst>
                <a:ext uri="{FF2B5EF4-FFF2-40B4-BE49-F238E27FC236}">
                  <a16:creationId xmlns:a16="http://schemas.microsoft.com/office/drawing/2014/main" id="{3B20A628-0801-402D-A267-912FD334623E}"/>
                </a:ext>
              </a:extLst>
            </p:cNvPr>
            <p:cNvSpPr>
              <a:spLocks noChangeArrowheads="1"/>
            </p:cNvSpPr>
            <p:nvPr/>
          </p:nvSpPr>
          <p:spPr bwMode="auto">
            <a:xfrm>
              <a:off x="4944600" y="4737193"/>
              <a:ext cx="682336" cy="310963"/>
            </a:xfrm>
            <a:prstGeom prst="wedgeRectCallout">
              <a:avLst>
                <a:gd name="adj1" fmla="val -8852"/>
                <a:gd name="adj2" fmla="val -106509"/>
              </a:avLst>
            </a:prstGeom>
            <a:solidFill>
              <a:schemeClr val="bg2">
                <a:lumMod val="20000"/>
                <a:lumOff val="80000"/>
              </a:schemeClr>
            </a:solidFill>
            <a:ln w="9525">
              <a:solidFill>
                <a:schemeClr val="tx1"/>
              </a:solidFill>
              <a:miter lim="800000"/>
              <a:headEnd/>
              <a:tailEnd/>
            </a:ln>
            <a:effectLst/>
          </p:spPr>
          <p:txBody>
            <a:bodyPr/>
            <a:lstStyle>
              <a:lvl1pPr eaLnBrk="0" hangingPunct="0">
                <a:defRPr>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en-US" dirty="0"/>
                <a:t>Part</a:t>
              </a:r>
            </a:p>
          </p:txBody>
        </p:sp>
      </p:grpSp>
    </p:spTree>
    <p:extLst>
      <p:ext uri="{BB962C8B-B14F-4D97-AF65-F5344CB8AC3E}">
        <p14:creationId xmlns:p14="http://schemas.microsoft.com/office/powerpoint/2010/main" val="366733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Composition</a:t>
            </a:r>
            <a:endParaRPr lang="en-US" sz="4000" dirty="0"/>
          </a:p>
        </p:txBody>
      </p:sp>
      <p:sp>
        <p:nvSpPr>
          <p:cNvPr id="5" name="מציין מיקום של מספר שקופית 4">
            <a:extLst>
              <a:ext uri="{FF2B5EF4-FFF2-40B4-BE49-F238E27FC236}">
                <a16:creationId xmlns:a16="http://schemas.microsoft.com/office/drawing/2014/main" id="{0014EA21-EBF7-4F15-A917-4118BC60B83F}"/>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smtClean="0"/>
              <a:t>4</a:t>
            </a:fld>
            <a:endParaRPr lang="en-US" sz="1400" dirty="0"/>
          </a:p>
        </p:txBody>
      </p:sp>
      <p:sp>
        <p:nvSpPr>
          <p:cNvPr id="12" name="Rectangle 3">
            <a:extLst>
              <a:ext uri="{FF2B5EF4-FFF2-40B4-BE49-F238E27FC236}">
                <a16:creationId xmlns:a16="http://schemas.microsoft.com/office/drawing/2014/main" id="{8E36F531-3AAA-4531-AB44-54415E8B4187}"/>
              </a:ext>
            </a:extLst>
          </p:cNvPr>
          <p:cNvSpPr txBox="1">
            <a:spLocks noChangeArrowheads="1"/>
          </p:cNvSpPr>
          <p:nvPr/>
        </p:nvSpPr>
        <p:spPr bwMode="auto">
          <a:xfrm>
            <a:off x="685800" y="1295400"/>
            <a:ext cx="7772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273050" lvl="0" indent="-273050" eaLnBrk="1" hangingPunct="1">
              <a:buClr>
                <a:srgbClr val="0BD0D9"/>
              </a:buClr>
              <a:buSzPct val="95000"/>
              <a:buFont typeface="Wingdings 2" pitchFamily="18" charset="2"/>
              <a:buChar char=""/>
            </a:pPr>
            <a:r>
              <a:rPr lang="en-US" sz="2400" kern="1200" dirty="0">
                <a:solidFill>
                  <a:prstClr val="black"/>
                </a:solidFill>
                <a:cs typeface="David" pitchFamily="34" charset="-79"/>
              </a:rPr>
              <a:t>Composition has </a:t>
            </a:r>
            <a:r>
              <a:rPr lang="en-US" sz="2400" b="1" kern="1200" dirty="0">
                <a:solidFill>
                  <a:prstClr val="black"/>
                </a:solidFill>
                <a:cs typeface="David" pitchFamily="34" charset="-79"/>
              </a:rPr>
              <a:t>exactly</a:t>
            </a:r>
            <a:r>
              <a:rPr lang="en-US" sz="2400" kern="1200" dirty="0">
                <a:solidFill>
                  <a:prstClr val="black"/>
                </a:solidFill>
                <a:cs typeface="David" pitchFamily="34" charset="-79"/>
              </a:rPr>
              <a:t> two rules which </a:t>
            </a:r>
            <a:r>
              <a:rPr lang="en-US" sz="2400" b="1" kern="1200" dirty="0">
                <a:solidFill>
                  <a:prstClr val="black"/>
                </a:solidFill>
                <a:cs typeface="David" pitchFamily="34" charset="-79"/>
              </a:rPr>
              <a:t>differ</a:t>
            </a:r>
            <a:r>
              <a:rPr lang="en-US" sz="2400" kern="1200" dirty="0">
                <a:solidFill>
                  <a:prstClr val="black"/>
                </a:solidFill>
                <a:cs typeface="David" pitchFamily="34" charset="-79"/>
              </a:rPr>
              <a:t> it from ordinary associations:</a:t>
            </a:r>
          </a:p>
          <a:p>
            <a:pPr marL="639763" lvl="1" indent="-246063" eaLnBrk="1" hangingPunct="1">
              <a:buClr>
                <a:srgbClr val="0F6FC6"/>
              </a:buClr>
              <a:buSzPct val="85000"/>
              <a:buFont typeface="Wingdings 2" pitchFamily="18" charset="2"/>
              <a:buChar char=""/>
            </a:pPr>
            <a:r>
              <a:rPr lang="en-US" sz="2000" kern="1200" dirty="0">
                <a:solidFill>
                  <a:prstClr val="black"/>
                </a:solidFill>
                <a:ea typeface="+mn-ea"/>
                <a:cs typeface="Arial" pitchFamily="34" charset="0"/>
              </a:rPr>
              <a:t>A constituent part can belong to </a:t>
            </a:r>
            <a:r>
              <a:rPr lang="en-US" sz="2000" b="1" kern="1200" dirty="0">
                <a:solidFill>
                  <a:prstClr val="black"/>
                </a:solidFill>
                <a:ea typeface="+mn-ea"/>
                <a:cs typeface="Arial" pitchFamily="34" charset="0"/>
              </a:rPr>
              <a:t>exactly</a:t>
            </a:r>
            <a:r>
              <a:rPr lang="en-US" sz="2000" kern="1200" dirty="0">
                <a:solidFill>
                  <a:prstClr val="black"/>
                </a:solidFill>
                <a:ea typeface="+mn-ea"/>
                <a:cs typeface="Arial" pitchFamily="34" charset="0"/>
              </a:rPr>
              <a:t> </a:t>
            </a:r>
            <a:r>
              <a:rPr lang="en-US" sz="2000" b="1" kern="1200" dirty="0">
                <a:solidFill>
                  <a:prstClr val="black"/>
                </a:solidFill>
                <a:ea typeface="+mn-ea"/>
                <a:cs typeface="Arial" pitchFamily="34" charset="0"/>
              </a:rPr>
              <a:t>one</a:t>
            </a:r>
            <a:r>
              <a:rPr lang="en-US" sz="2000" kern="1200" dirty="0">
                <a:solidFill>
                  <a:prstClr val="black"/>
                </a:solidFill>
                <a:ea typeface="+mn-ea"/>
                <a:cs typeface="Arial" pitchFamily="34" charset="0"/>
              </a:rPr>
              <a:t> assembly. </a:t>
            </a:r>
          </a:p>
          <a:p>
            <a:pPr marL="639763" lvl="1" indent="-246063" eaLnBrk="1" hangingPunct="1">
              <a:buClr>
                <a:srgbClr val="0F6FC6"/>
              </a:buClr>
              <a:buSzPct val="85000"/>
              <a:buFont typeface="Wingdings 2" pitchFamily="18" charset="2"/>
              <a:buChar char=""/>
            </a:pPr>
            <a:r>
              <a:rPr lang="en-US" sz="2000" kern="1200" dirty="0">
                <a:solidFill>
                  <a:prstClr val="black"/>
                </a:solidFill>
                <a:ea typeface="+mn-ea"/>
                <a:cs typeface="Arial" pitchFamily="34" charset="0"/>
              </a:rPr>
              <a:t>Once a constituent part has been assigned an assembly, it has a coincident </a:t>
            </a:r>
            <a:r>
              <a:rPr lang="en-US" sz="2000" b="1" u="sng" kern="1200" dirty="0">
                <a:solidFill>
                  <a:prstClr val="black"/>
                </a:solidFill>
                <a:ea typeface="+mn-ea"/>
                <a:cs typeface="Arial" pitchFamily="34" charset="0"/>
              </a:rPr>
              <a:t>lifetime</a:t>
            </a:r>
            <a:r>
              <a:rPr lang="en-US" sz="2000" kern="1200" dirty="0">
                <a:solidFill>
                  <a:prstClr val="black"/>
                </a:solidFill>
                <a:ea typeface="+mn-ea"/>
                <a:cs typeface="Arial" pitchFamily="34" charset="0"/>
              </a:rPr>
              <a:t> with the assembly.</a:t>
            </a:r>
            <a:endParaRPr lang="en-US" sz="2000" kern="1200" dirty="0">
              <a:solidFill>
                <a:prstClr val="black"/>
              </a:solidFill>
              <a:ea typeface="+mn-ea"/>
              <a:cs typeface="David" pitchFamily="34" charset="-79"/>
            </a:endParaRPr>
          </a:p>
        </p:txBody>
      </p:sp>
      <p:pic>
        <p:nvPicPr>
          <p:cNvPr id="3" name="תמונה 2">
            <a:extLst>
              <a:ext uri="{FF2B5EF4-FFF2-40B4-BE49-F238E27FC236}">
                <a16:creationId xmlns:a16="http://schemas.microsoft.com/office/drawing/2014/main" id="{7CF101CC-68D2-4F3A-AF78-5F32E7CD4360}"/>
              </a:ext>
            </a:extLst>
          </p:cNvPr>
          <p:cNvPicPr>
            <a:picLocks noChangeAspect="1"/>
          </p:cNvPicPr>
          <p:nvPr/>
        </p:nvPicPr>
        <p:blipFill>
          <a:blip r:embed="rId3"/>
          <a:stretch>
            <a:fillRect/>
          </a:stretch>
        </p:blipFill>
        <p:spPr>
          <a:xfrm>
            <a:off x="1253172" y="3581400"/>
            <a:ext cx="4436428" cy="2309965"/>
          </a:xfrm>
          <a:prstGeom prst="rect">
            <a:avLst/>
          </a:prstGeom>
        </p:spPr>
      </p:pic>
    </p:spTree>
    <p:extLst>
      <p:ext uri="{BB962C8B-B14F-4D97-AF65-F5344CB8AC3E}">
        <p14:creationId xmlns:p14="http://schemas.microsoft.com/office/powerpoint/2010/main" val="259093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Dependency</a:t>
            </a:r>
            <a:endParaRPr lang="en-US" sz="4000" dirty="0"/>
          </a:p>
        </p:txBody>
      </p:sp>
      <p:sp>
        <p:nvSpPr>
          <p:cNvPr id="5" name="מציין מיקום של מספר שקופית 4">
            <a:extLst>
              <a:ext uri="{FF2B5EF4-FFF2-40B4-BE49-F238E27FC236}">
                <a16:creationId xmlns:a16="http://schemas.microsoft.com/office/drawing/2014/main" id="{0014EA21-EBF7-4F15-A917-4118BC60B83F}"/>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smtClean="0"/>
              <a:t>5</a:t>
            </a:fld>
            <a:endParaRPr lang="en-US" sz="1400" dirty="0"/>
          </a:p>
        </p:txBody>
      </p:sp>
      <p:sp>
        <p:nvSpPr>
          <p:cNvPr id="8" name="Rectangle 7">
            <a:extLst>
              <a:ext uri="{FF2B5EF4-FFF2-40B4-BE49-F238E27FC236}">
                <a16:creationId xmlns:a16="http://schemas.microsoft.com/office/drawing/2014/main" id="{CC7DEB85-AA2F-4294-8E51-8894D370DF75}"/>
              </a:ext>
            </a:extLst>
          </p:cNvPr>
          <p:cNvSpPr txBox="1">
            <a:spLocks noChangeArrowheads="1"/>
          </p:cNvSpPr>
          <p:nvPr/>
        </p:nvSpPr>
        <p:spPr bwMode="auto">
          <a:xfrm>
            <a:off x="685800" y="1325880"/>
            <a:ext cx="8229600" cy="391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400" kern="1200" baseline="0">
                <a:solidFill>
                  <a:schemeClr val="tx1"/>
                </a:solidFill>
                <a:latin typeface="Calibri" pitchFamily="34" charset="0"/>
                <a:ea typeface="+mn-ea"/>
                <a:cs typeface="Arial" pitchFamily="34" charset="0"/>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000" kern="1200" baseline="0">
                <a:solidFill>
                  <a:schemeClr val="tx1"/>
                </a:solidFill>
                <a:latin typeface="Calibri" pitchFamily="34" charset="0"/>
                <a:ea typeface="+mn-ea"/>
                <a:cs typeface="Arial" pitchFamily="34" charset="0"/>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000" kern="1200" baseline="0">
                <a:solidFill>
                  <a:schemeClr val="tx1"/>
                </a:solidFill>
                <a:latin typeface="Calibri" pitchFamily="34" charset="0"/>
                <a:ea typeface="+mn-ea"/>
                <a:cs typeface="Arial" pitchFamily="34" charset="0"/>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1800" kern="1200" baseline="0">
                <a:solidFill>
                  <a:schemeClr val="tx1"/>
                </a:solidFill>
                <a:latin typeface="Calibri" pitchFamily="34" charset="0"/>
                <a:ea typeface="+mn-ea"/>
                <a:cs typeface="Arial" pitchFamily="34" charset="0"/>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1800" kern="1200" baseline="0">
                <a:solidFill>
                  <a:schemeClr val="tx1"/>
                </a:solidFill>
                <a:latin typeface="Calibri" pitchFamily="34" charset="0"/>
                <a:ea typeface="+mn-ea"/>
                <a:cs typeface="Arial" pitchFamily="34" charset="0"/>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0363" indent="-360363" eaLnBrk="1" hangingPunct="1"/>
            <a:r>
              <a:rPr kumimoji="0" lang="en-US" sz="2400" b="1" i="0" u="none" strike="noStrike" kern="1200" cap="none" spc="0" normalizeH="0" baseline="0" noProof="0" dirty="0">
                <a:ln>
                  <a:noFill/>
                </a:ln>
                <a:solidFill>
                  <a:sysClr val="windowText" lastClr="000000"/>
                </a:solidFill>
                <a:effectLst/>
                <a:uLnTx/>
                <a:uFillTx/>
                <a:latin typeface="Calibri" pitchFamily="34" charset="0"/>
                <a:ea typeface="+mn-ea"/>
                <a:cs typeface="Arial" pitchFamily="34" charset="0"/>
              </a:rPr>
              <a:t>Dependency</a:t>
            </a:r>
            <a:r>
              <a:rPr kumimoji="0" lang="en-US" sz="2400" b="0" i="0" u="none" strike="noStrike" kern="1200" cap="none" spc="0" normalizeH="0" baseline="0" noProof="0" dirty="0">
                <a:ln>
                  <a:noFill/>
                </a:ln>
                <a:solidFill>
                  <a:sysClr val="windowText" lastClr="000000"/>
                </a:solidFill>
                <a:effectLst/>
                <a:uLnTx/>
                <a:uFillTx/>
                <a:latin typeface="Calibri" pitchFamily="34" charset="0"/>
                <a:ea typeface="+mn-ea"/>
                <a:cs typeface="Arial" pitchFamily="34" charset="0"/>
              </a:rPr>
              <a:t> </a:t>
            </a:r>
            <a:r>
              <a:rPr lang="en-US" altLang="en-US" dirty="0"/>
              <a:t>is a weaker form of relationship which indicates that one class depends on another because it uses it at some point in time. </a:t>
            </a:r>
          </a:p>
          <a:p>
            <a:pPr marL="360363" indent="-360363" eaLnBrk="1" hangingPunct="1"/>
            <a:r>
              <a:rPr lang="en-US" altLang="en-US" dirty="0"/>
              <a:t>One class depends on another if the independent class is a parameter variable or local variable of a method of the dependent class.</a:t>
            </a:r>
          </a:p>
          <a:p>
            <a:pPr marL="360363" indent="-360363" eaLnBrk="1" hangingPunct="1"/>
            <a:r>
              <a:rPr lang="en-US" altLang="en-US" dirty="0"/>
              <a:t>This is different from an association, where an attribute of the dependent class is an instance of the independent class.</a:t>
            </a:r>
          </a:p>
          <a:p>
            <a:pPr marL="360363" marR="0" lvl="0" indent="-360363"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pitchFamily="34" charset="0"/>
              <a:ea typeface="+mn-ea"/>
              <a:cs typeface="Arial" pitchFamily="34" charset="0"/>
            </a:endParaRPr>
          </a:p>
        </p:txBody>
      </p:sp>
      <p:pic>
        <p:nvPicPr>
          <p:cNvPr id="10" name="Picture 6">
            <a:extLst>
              <a:ext uri="{FF2B5EF4-FFF2-40B4-BE49-F238E27FC236}">
                <a16:creationId xmlns:a16="http://schemas.microsoft.com/office/drawing/2014/main" id="{7104264C-7D28-47A8-B584-64BEFF5EA2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1812" y="4851400"/>
            <a:ext cx="59975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622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Example</a:t>
            </a:r>
            <a:endParaRPr lang="en-US" sz="4000" dirty="0"/>
          </a:p>
        </p:txBody>
      </p:sp>
      <p:sp>
        <p:nvSpPr>
          <p:cNvPr id="5" name="מציין מיקום של מספר שקופית 4">
            <a:extLst>
              <a:ext uri="{FF2B5EF4-FFF2-40B4-BE49-F238E27FC236}">
                <a16:creationId xmlns:a16="http://schemas.microsoft.com/office/drawing/2014/main" id="{0014EA21-EBF7-4F15-A917-4118BC60B83F}"/>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smtClean="0"/>
              <a:t>6</a:t>
            </a:fld>
            <a:endParaRPr lang="en-US" sz="1400" dirty="0"/>
          </a:p>
        </p:txBody>
      </p:sp>
      <p:sp>
        <p:nvSpPr>
          <p:cNvPr id="2" name="TextBox 1">
            <a:extLst>
              <a:ext uri="{FF2B5EF4-FFF2-40B4-BE49-F238E27FC236}">
                <a16:creationId xmlns:a16="http://schemas.microsoft.com/office/drawing/2014/main" id="{75178B95-117D-4EF4-8663-A15BB575AA00}"/>
              </a:ext>
            </a:extLst>
          </p:cNvPr>
          <p:cNvSpPr txBox="1"/>
          <p:nvPr/>
        </p:nvSpPr>
        <p:spPr>
          <a:xfrm>
            <a:off x="873760" y="1351280"/>
            <a:ext cx="7396480" cy="1107996"/>
          </a:xfrm>
          <a:prstGeom prst="rect">
            <a:avLst/>
          </a:prstGeom>
          <a:noFill/>
        </p:spPr>
        <p:txBody>
          <a:bodyPr wrap="square" rtlCol="0">
            <a:spAutoFit/>
          </a:bodyPr>
          <a:lstStyle/>
          <a:p>
            <a:pPr marL="273050" lvl="0" indent="-273050" eaLnBrk="1" hangingPunct="1">
              <a:buClr>
                <a:srgbClr val="0BD0D9"/>
              </a:buClr>
              <a:buSzPct val="95000"/>
              <a:buFont typeface="Wingdings 2" pitchFamily="18" charset="2"/>
              <a:buChar char=""/>
            </a:pPr>
            <a:r>
              <a:rPr lang="en-US" sz="2200" kern="1200" dirty="0">
                <a:solidFill>
                  <a:prstClr val="black"/>
                </a:solidFill>
                <a:cs typeface="David" pitchFamily="34" charset="-79"/>
              </a:rPr>
              <a:t>Requirement:</a:t>
            </a:r>
          </a:p>
          <a:p>
            <a:pPr marL="273050" lvl="0" indent="-273050" eaLnBrk="1" hangingPunct="1">
              <a:buClr>
                <a:srgbClr val="0BD0D9"/>
              </a:buClr>
              <a:buSzPct val="95000"/>
              <a:buFont typeface="Wingdings 2" pitchFamily="18" charset="2"/>
              <a:buChar char=""/>
            </a:pPr>
            <a:endParaRPr lang="en-US" sz="2200" kern="1200" dirty="0">
              <a:solidFill>
                <a:prstClr val="black"/>
              </a:solidFill>
              <a:cs typeface="David" pitchFamily="34" charset="-79"/>
            </a:endParaRPr>
          </a:p>
          <a:p>
            <a:pPr lvl="0" eaLnBrk="1" hangingPunct="1">
              <a:buClr>
                <a:srgbClr val="0BD0D9"/>
              </a:buClr>
              <a:buSzPct val="95000"/>
            </a:pPr>
            <a:r>
              <a:rPr lang="en-US" sz="2200" kern="1200" dirty="0">
                <a:solidFill>
                  <a:prstClr val="black"/>
                </a:solidFill>
                <a:cs typeface="David" pitchFamily="34" charset="-79"/>
              </a:rPr>
              <a:t>     Each Chat Room will contains 0 to 256 participants</a:t>
            </a:r>
          </a:p>
        </p:txBody>
      </p:sp>
      <p:pic>
        <p:nvPicPr>
          <p:cNvPr id="8" name="תמונה 7">
            <a:extLst>
              <a:ext uri="{FF2B5EF4-FFF2-40B4-BE49-F238E27FC236}">
                <a16:creationId xmlns:a16="http://schemas.microsoft.com/office/drawing/2014/main" id="{B4882F51-1410-43B0-B899-EA364B7B2CA7}"/>
              </a:ext>
            </a:extLst>
          </p:cNvPr>
          <p:cNvPicPr>
            <a:picLocks noChangeAspect="1"/>
          </p:cNvPicPr>
          <p:nvPr/>
        </p:nvPicPr>
        <p:blipFill>
          <a:blip r:embed="rId3"/>
          <a:stretch>
            <a:fillRect/>
          </a:stretch>
        </p:blipFill>
        <p:spPr>
          <a:xfrm>
            <a:off x="873760" y="3941309"/>
            <a:ext cx="3947301" cy="2215651"/>
          </a:xfrm>
          <a:prstGeom prst="rect">
            <a:avLst/>
          </a:prstGeom>
        </p:spPr>
      </p:pic>
      <p:pic>
        <p:nvPicPr>
          <p:cNvPr id="13" name="תמונה 12">
            <a:extLst>
              <a:ext uri="{FF2B5EF4-FFF2-40B4-BE49-F238E27FC236}">
                <a16:creationId xmlns:a16="http://schemas.microsoft.com/office/drawing/2014/main" id="{A0E7C54A-1248-4E42-9E43-EB44EA14903E}"/>
              </a:ext>
            </a:extLst>
          </p:cNvPr>
          <p:cNvPicPr>
            <a:picLocks noChangeAspect="1"/>
          </p:cNvPicPr>
          <p:nvPr/>
        </p:nvPicPr>
        <p:blipFill>
          <a:blip r:embed="rId4"/>
          <a:stretch>
            <a:fillRect/>
          </a:stretch>
        </p:blipFill>
        <p:spPr>
          <a:xfrm>
            <a:off x="1609159" y="2716028"/>
            <a:ext cx="5925681" cy="819652"/>
          </a:xfrm>
          <a:prstGeom prst="rect">
            <a:avLst/>
          </a:prstGeom>
        </p:spPr>
      </p:pic>
      <p:grpSp>
        <p:nvGrpSpPr>
          <p:cNvPr id="16" name="קבוצה 15">
            <a:extLst>
              <a:ext uri="{FF2B5EF4-FFF2-40B4-BE49-F238E27FC236}">
                <a16:creationId xmlns:a16="http://schemas.microsoft.com/office/drawing/2014/main" id="{46955085-18D8-4F76-AD44-99F97259604C}"/>
              </a:ext>
            </a:extLst>
          </p:cNvPr>
          <p:cNvGrpSpPr/>
          <p:nvPr/>
        </p:nvGrpSpPr>
        <p:grpSpPr>
          <a:xfrm>
            <a:off x="4902341" y="4005693"/>
            <a:ext cx="3784459" cy="1765187"/>
            <a:chOff x="4902341" y="4005693"/>
            <a:chExt cx="3784459" cy="1765187"/>
          </a:xfrm>
        </p:grpSpPr>
        <p:sp>
          <p:nvSpPr>
            <p:cNvPr id="14" name="מלבן 13">
              <a:extLst>
                <a:ext uri="{FF2B5EF4-FFF2-40B4-BE49-F238E27FC236}">
                  <a16:creationId xmlns:a16="http://schemas.microsoft.com/office/drawing/2014/main" id="{C21150D0-F570-4777-9E8A-6DBD44C7E0BC}"/>
                </a:ext>
              </a:extLst>
            </p:cNvPr>
            <p:cNvSpPr/>
            <p:nvPr/>
          </p:nvSpPr>
          <p:spPr>
            <a:xfrm>
              <a:off x="4902341" y="4005693"/>
              <a:ext cx="3784459" cy="1765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3">
              <a:extLst>
                <a:ext uri="{FF2B5EF4-FFF2-40B4-BE49-F238E27FC236}">
                  <a16:creationId xmlns:a16="http://schemas.microsoft.com/office/drawing/2014/main" id="{B63F7084-C68E-4CEB-9D19-84303A43AE1F}"/>
                </a:ext>
              </a:extLst>
            </p:cNvPr>
            <p:cNvSpPr txBox="1">
              <a:spLocks noChangeArrowheads="1"/>
            </p:cNvSpPr>
            <p:nvPr/>
          </p:nvSpPr>
          <p:spPr bwMode="auto">
            <a:xfrm>
              <a:off x="4902341" y="4033632"/>
              <a:ext cx="3784459" cy="154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lvl="0" indent="0" eaLnBrk="1" hangingPunct="1">
                <a:buClr>
                  <a:srgbClr val="0BD0D9"/>
                </a:buClr>
                <a:buSzPct val="95000"/>
                <a:buNone/>
              </a:pPr>
              <a:r>
                <a:rPr lang="en-US" sz="2000" kern="1200" dirty="0">
                  <a:solidFill>
                    <a:prstClr val="black"/>
                  </a:solidFill>
                  <a:cs typeface="David" pitchFamily="34" charset="-79"/>
                </a:rPr>
                <a:t>Chat Room class has a collection of participants. Each of the participants could leave the chat room and join to other chat room</a:t>
              </a:r>
            </a:p>
            <a:p>
              <a:pPr marL="0" lvl="0" indent="0" eaLnBrk="1" hangingPunct="1">
                <a:buClr>
                  <a:srgbClr val="0BD0D9"/>
                </a:buClr>
                <a:buSzPct val="95000"/>
                <a:buNone/>
              </a:pPr>
              <a:endParaRPr lang="en-US" sz="2000" kern="1200" dirty="0">
                <a:solidFill>
                  <a:prstClr val="black"/>
                </a:solidFill>
                <a:ea typeface="+mn-ea"/>
                <a:cs typeface="David" pitchFamily="34" charset="-79"/>
              </a:endParaRPr>
            </a:p>
          </p:txBody>
        </p:sp>
      </p:grpSp>
    </p:spTree>
    <p:extLst>
      <p:ext uri="{BB962C8B-B14F-4D97-AF65-F5344CB8AC3E}">
        <p14:creationId xmlns:p14="http://schemas.microsoft.com/office/powerpoint/2010/main" val="63094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en-US" sz="4000" dirty="0">
                <a:solidFill>
                  <a:schemeClr val="lt1"/>
                </a:solidFill>
              </a:rPr>
              <a:t>Example</a:t>
            </a:r>
            <a:endParaRPr lang="en-US" sz="4000" dirty="0"/>
          </a:p>
        </p:txBody>
      </p:sp>
      <p:sp>
        <p:nvSpPr>
          <p:cNvPr id="5" name="מציין מיקום של מספר שקופית 4">
            <a:extLst>
              <a:ext uri="{FF2B5EF4-FFF2-40B4-BE49-F238E27FC236}">
                <a16:creationId xmlns:a16="http://schemas.microsoft.com/office/drawing/2014/main" id="{0014EA21-EBF7-4F15-A917-4118BC60B83F}"/>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smtClean="0"/>
              <a:t>7</a:t>
            </a:fld>
            <a:endParaRPr lang="en-US" sz="1400" dirty="0"/>
          </a:p>
        </p:txBody>
      </p:sp>
      <p:sp>
        <p:nvSpPr>
          <p:cNvPr id="2" name="TextBox 1">
            <a:extLst>
              <a:ext uri="{FF2B5EF4-FFF2-40B4-BE49-F238E27FC236}">
                <a16:creationId xmlns:a16="http://schemas.microsoft.com/office/drawing/2014/main" id="{75178B95-117D-4EF4-8663-A15BB575AA00}"/>
              </a:ext>
            </a:extLst>
          </p:cNvPr>
          <p:cNvSpPr txBox="1"/>
          <p:nvPr/>
        </p:nvSpPr>
        <p:spPr>
          <a:xfrm>
            <a:off x="873760" y="1351280"/>
            <a:ext cx="7396480" cy="1107996"/>
          </a:xfrm>
          <a:prstGeom prst="rect">
            <a:avLst/>
          </a:prstGeom>
          <a:noFill/>
        </p:spPr>
        <p:txBody>
          <a:bodyPr wrap="square" rtlCol="0">
            <a:spAutoFit/>
          </a:bodyPr>
          <a:lstStyle/>
          <a:p>
            <a:pPr marL="273050" lvl="0" indent="-273050" eaLnBrk="1" hangingPunct="1">
              <a:buClr>
                <a:srgbClr val="0BD0D9"/>
              </a:buClr>
              <a:buSzPct val="95000"/>
              <a:buFont typeface="Wingdings 2" pitchFamily="18" charset="2"/>
              <a:buChar char=""/>
            </a:pPr>
            <a:r>
              <a:rPr lang="en-US" sz="2200" kern="1200" dirty="0">
                <a:solidFill>
                  <a:prstClr val="black"/>
                </a:solidFill>
                <a:cs typeface="David" pitchFamily="34" charset="-79"/>
              </a:rPr>
              <a:t>Requirement:</a:t>
            </a:r>
          </a:p>
          <a:p>
            <a:pPr marL="273050" lvl="0" indent="-273050" eaLnBrk="1" hangingPunct="1">
              <a:buClr>
                <a:srgbClr val="0BD0D9"/>
              </a:buClr>
              <a:buSzPct val="95000"/>
              <a:buFont typeface="Wingdings 2" pitchFamily="18" charset="2"/>
              <a:buChar char=""/>
            </a:pPr>
            <a:endParaRPr lang="en-US" sz="2200" kern="1200" dirty="0">
              <a:solidFill>
                <a:prstClr val="black"/>
              </a:solidFill>
              <a:cs typeface="David" pitchFamily="34" charset="-79"/>
            </a:endParaRPr>
          </a:p>
          <a:p>
            <a:pPr lvl="0" eaLnBrk="1" hangingPunct="1">
              <a:buClr>
                <a:srgbClr val="0BD0D9"/>
              </a:buClr>
              <a:buSzPct val="95000"/>
            </a:pPr>
            <a:r>
              <a:rPr lang="en-US" sz="2200" kern="1200" dirty="0">
                <a:solidFill>
                  <a:prstClr val="black"/>
                </a:solidFill>
                <a:cs typeface="David" pitchFamily="34" charset="-79"/>
              </a:rPr>
              <a:t>     Car must have unique Engine</a:t>
            </a:r>
          </a:p>
        </p:txBody>
      </p:sp>
      <p:pic>
        <p:nvPicPr>
          <p:cNvPr id="10" name="תמונה 9">
            <a:extLst>
              <a:ext uri="{FF2B5EF4-FFF2-40B4-BE49-F238E27FC236}">
                <a16:creationId xmlns:a16="http://schemas.microsoft.com/office/drawing/2014/main" id="{CA86C477-687F-43EE-BD94-2AB1DC77BCA4}"/>
              </a:ext>
            </a:extLst>
          </p:cNvPr>
          <p:cNvPicPr>
            <a:picLocks noChangeAspect="1"/>
          </p:cNvPicPr>
          <p:nvPr/>
        </p:nvPicPr>
        <p:blipFill>
          <a:blip r:embed="rId3"/>
          <a:stretch>
            <a:fillRect/>
          </a:stretch>
        </p:blipFill>
        <p:spPr>
          <a:xfrm>
            <a:off x="1547177" y="2638243"/>
            <a:ext cx="5844969" cy="781980"/>
          </a:xfrm>
          <a:prstGeom prst="rect">
            <a:avLst/>
          </a:prstGeom>
        </p:spPr>
      </p:pic>
      <p:pic>
        <p:nvPicPr>
          <p:cNvPr id="11" name="תמונה 10">
            <a:extLst>
              <a:ext uri="{FF2B5EF4-FFF2-40B4-BE49-F238E27FC236}">
                <a16:creationId xmlns:a16="http://schemas.microsoft.com/office/drawing/2014/main" id="{FE4D1A86-9DCB-40DB-848D-4ECF69346777}"/>
              </a:ext>
            </a:extLst>
          </p:cNvPr>
          <p:cNvPicPr>
            <a:picLocks noChangeAspect="1"/>
          </p:cNvPicPr>
          <p:nvPr/>
        </p:nvPicPr>
        <p:blipFill>
          <a:blip r:embed="rId4"/>
          <a:stretch>
            <a:fillRect/>
          </a:stretch>
        </p:blipFill>
        <p:spPr>
          <a:xfrm>
            <a:off x="685800" y="3599190"/>
            <a:ext cx="4818981" cy="2308157"/>
          </a:xfrm>
          <a:prstGeom prst="rect">
            <a:avLst/>
          </a:prstGeom>
        </p:spPr>
      </p:pic>
      <p:grpSp>
        <p:nvGrpSpPr>
          <p:cNvPr id="12" name="קבוצה 11">
            <a:extLst>
              <a:ext uri="{FF2B5EF4-FFF2-40B4-BE49-F238E27FC236}">
                <a16:creationId xmlns:a16="http://schemas.microsoft.com/office/drawing/2014/main" id="{C15ACA71-D7DF-4C05-958B-1AF92A65F9C1}"/>
              </a:ext>
            </a:extLst>
          </p:cNvPr>
          <p:cNvGrpSpPr/>
          <p:nvPr/>
        </p:nvGrpSpPr>
        <p:grpSpPr>
          <a:xfrm>
            <a:off x="5618480" y="3708401"/>
            <a:ext cx="2651760" cy="1895363"/>
            <a:chOff x="5618480" y="3708401"/>
            <a:chExt cx="2651760" cy="1895363"/>
          </a:xfrm>
        </p:grpSpPr>
        <p:sp>
          <p:nvSpPr>
            <p:cNvPr id="14" name="מלבן 13">
              <a:extLst>
                <a:ext uri="{FF2B5EF4-FFF2-40B4-BE49-F238E27FC236}">
                  <a16:creationId xmlns:a16="http://schemas.microsoft.com/office/drawing/2014/main" id="{C21150D0-F570-4777-9E8A-6DBD44C7E0BC}"/>
                </a:ext>
              </a:extLst>
            </p:cNvPr>
            <p:cNvSpPr/>
            <p:nvPr/>
          </p:nvSpPr>
          <p:spPr>
            <a:xfrm>
              <a:off x="5618480" y="3708401"/>
              <a:ext cx="2631440" cy="18648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D2703050-842A-4F00-94F8-C0B3F72D2F14}"/>
                </a:ext>
              </a:extLst>
            </p:cNvPr>
            <p:cNvSpPr txBox="1">
              <a:spLocks noChangeArrowheads="1"/>
            </p:cNvSpPr>
            <p:nvPr/>
          </p:nvSpPr>
          <p:spPr bwMode="auto">
            <a:xfrm>
              <a:off x="5638800" y="3738882"/>
              <a:ext cx="2631440" cy="1864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lvl="0" indent="0" eaLnBrk="1" hangingPunct="1">
                <a:buClr>
                  <a:srgbClr val="0BD0D9"/>
                </a:buClr>
                <a:buSzPct val="95000"/>
                <a:buNone/>
              </a:pPr>
              <a:r>
                <a:rPr lang="en-US" sz="2000" kern="1200" dirty="0">
                  <a:solidFill>
                    <a:prstClr val="black"/>
                  </a:solidFill>
                  <a:ea typeface="+mn-ea"/>
                  <a:cs typeface="David" pitchFamily="34" charset="-79"/>
                </a:rPr>
                <a:t>Engine is created by an instance of car.  </a:t>
              </a:r>
              <a:r>
                <a:rPr lang="en-US" sz="2000" b="1" kern="1200" dirty="0">
                  <a:solidFill>
                    <a:prstClr val="black"/>
                  </a:solidFill>
                  <a:ea typeface="+mn-ea"/>
                  <a:cs typeface="David" pitchFamily="34" charset="-79"/>
                </a:rPr>
                <a:t>instance of engine cannot be a part of any other object </a:t>
              </a:r>
            </a:p>
          </p:txBody>
        </p:sp>
      </p:grpSp>
    </p:spTree>
    <p:extLst>
      <p:ext uri="{BB962C8B-B14F-4D97-AF65-F5344CB8AC3E}">
        <p14:creationId xmlns:p14="http://schemas.microsoft.com/office/powerpoint/2010/main" val="243409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4000" dirty="0">
                <a:solidFill>
                  <a:schemeClr val="lt1"/>
                </a:solidFill>
              </a:rPr>
              <a:t>תרגיל כיתה</a:t>
            </a:r>
            <a:endParaRPr lang="en-US" sz="4000" dirty="0"/>
          </a:p>
        </p:txBody>
      </p:sp>
      <p:sp>
        <p:nvSpPr>
          <p:cNvPr id="5" name="מציין מיקום של מספר שקופית 4">
            <a:extLst>
              <a:ext uri="{FF2B5EF4-FFF2-40B4-BE49-F238E27FC236}">
                <a16:creationId xmlns:a16="http://schemas.microsoft.com/office/drawing/2014/main" id="{0014EA21-EBF7-4F15-A917-4118BC60B83F}"/>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smtClean="0"/>
              <a:t>8</a:t>
            </a:fld>
            <a:endParaRPr lang="en-US" sz="1400" dirty="0"/>
          </a:p>
        </p:txBody>
      </p:sp>
      <p:sp>
        <p:nvSpPr>
          <p:cNvPr id="6" name="Content Placeholder 2">
            <a:extLst>
              <a:ext uri="{FF2B5EF4-FFF2-40B4-BE49-F238E27FC236}">
                <a16:creationId xmlns:a16="http://schemas.microsoft.com/office/drawing/2014/main" id="{3630395A-D492-45BB-8CAE-BA56714F0854}"/>
              </a:ext>
            </a:extLst>
          </p:cNvPr>
          <p:cNvSpPr txBox="1">
            <a:spLocks/>
          </p:cNvSpPr>
          <p:nvPr/>
        </p:nvSpPr>
        <p:spPr>
          <a:xfrm>
            <a:off x="1028700" y="1111143"/>
            <a:ext cx="7429500" cy="50253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algn="r" rtl="1">
              <a:defRPr/>
            </a:pPr>
            <a:r>
              <a:rPr lang="he-IL" sz="1400" dirty="0">
                <a:solidFill>
                  <a:schemeClr val="tx1"/>
                </a:solidFill>
                <a:latin typeface="Arial" panose="020B0604020202020204" pitchFamily="34" charset="0"/>
                <a:cs typeface="Arial" panose="020B0604020202020204" pitchFamily="34" charset="0"/>
              </a:rPr>
              <a:t>חברה העוסקת בפיתוח פרויקטים שוקלת אפשרות להצטייד במערכת מידע חדשה.</a:t>
            </a:r>
          </a:p>
          <a:p>
            <a:pPr algn="r" rtl="1">
              <a:defRPr/>
            </a:pPr>
            <a:r>
              <a:rPr lang="he-IL" sz="1400" dirty="0">
                <a:solidFill>
                  <a:schemeClr val="tx1"/>
                </a:solidFill>
                <a:latin typeface="Arial" panose="020B0604020202020204" pitchFamily="34" charset="0"/>
                <a:cs typeface="Arial" panose="020B0604020202020204" pitchFamily="34" charset="0"/>
              </a:rPr>
              <a:t>החברה מציעה </a:t>
            </a:r>
            <a:r>
              <a:rPr lang="he-IL" sz="1400" dirty="0" err="1">
                <a:solidFill>
                  <a:schemeClr val="tx1"/>
                </a:solidFill>
                <a:latin typeface="Arial" panose="020B0604020202020204" pitchFamily="34" charset="0"/>
                <a:cs typeface="Arial" panose="020B0604020202020204" pitchFamily="34" charset="0"/>
              </a:rPr>
              <a:t>פרויקטי</a:t>
            </a:r>
            <a:r>
              <a:rPr lang="he-IL" sz="1400" dirty="0">
                <a:solidFill>
                  <a:schemeClr val="tx1"/>
                </a:solidFill>
                <a:latin typeface="Arial" panose="020B0604020202020204" pitchFamily="34" charset="0"/>
                <a:cs typeface="Arial" panose="020B0604020202020204" pitchFamily="34" charset="0"/>
              </a:rPr>
              <a:t> מדף ללקוחות.</a:t>
            </a:r>
          </a:p>
          <a:p>
            <a:pPr algn="r" rtl="1">
              <a:defRPr/>
            </a:pPr>
            <a:r>
              <a:rPr lang="he-IL" sz="1400" dirty="0">
                <a:solidFill>
                  <a:schemeClr val="tx1"/>
                </a:solidFill>
                <a:latin typeface="Arial" panose="020B0604020202020204" pitchFamily="34" charset="0"/>
                <a:cs typeface="Arial" panose="020B0604020202020204" pitchFamily="34" charset="0"/>
              </a:rPr>
              <a:t>לקוחות של החברה יכולים להיות חברות או אנשים פרטיים.</a:t>
            </a:r>
          </a:p>
          <a:p>
            <a:pPr algn="r" rtl="1">
              <a:defRPr/>
            </a:pPr>
            <a:r>
              <a:rPr lang="he-IL" sz="1400" dirty="0">
                <a:solidFill>
                  <a:schemeClr val="tx1"/>
                </a:solidFill>
                <a:latin typeface="Arial" panose="020B0604020202020204" pitchFamily="34" charset="0"/>
                <a:cs typeface="Arial" panose="020B0604020202020204" pitchFamily="34" charset="0"/>
              </a:rPr>
              <a:t>לחברות, החברה מאפשרת לבחור בקונפיגורציה שונה של אותו הפרויקט (יש לציין אפיון ומחיר).</a:t>
            </a:r>
          </a:p>
          <a:p>
            <a:pPr algn="r" rtl="1">
              <a:defRPr/>
            </a:pPr>
            <a:r>
              <a:rPr lang="he-IL" sz="1400" dirty="0">
                <a:solidFill>
                  <a:schemeClr val="tx1"/>
                </a:solidFill>
                <a:latin typeface="Arial" panose="020B0604020202020204" pitchFamily="34" charset="0"/>
                <a:cs typeface="Arial" panose="020B0604020202020204" pitchFamily="34" charset="0"/>
              </a:rPr>
              <a:t>עובדי החברה שייכים למחלקות שונות ולכל מחלקה יש מנהל אחד.</a:t>
            </a:r>
          </a:p>
          <a:p>
            <a:pPr algn="r" rtl="1">
              <a:defRPr/>
            </a:pPr>
            <a:r>
              <a:rPr lang="he-IL" sz="1400" dirty="0">
                <a:solidFill>
                  <a:schemeClr val="tx1"/>
                </a:solidFill>
                <a:latin typeface="Arial" panose="020B0604020202020204" pitchFamily="34" charset="0"/>
                <a:cs typeface="Arial" panose="020B0604020202020204" pitchFamily="34" charset="0"/>
              </a:rPr>
              <a:t>עבור כל פרויקט נבנית קבוצת עובדים שעובדת עליו. הקבוצה כוללת את מנהל הפרויקט, ראש צוות ואנשי ביצוע. עובד מסוים יכול לעבוד בפרויקטים שונים בתפקידים שונים. כשקבוצה נבנית אין שום חשיבות להיררכיה של העובדים במחלקות, למשל מנהל מחלקה יכול לעבוד כאיש ביצוע בפרויקט כלשהו ולהפך.</a:t>
            </a:r>
          </a:p>
          <a:p>
            <a:pPr algn="r" rtl="1">
              <a:defRPr/>
            </a:pPr>
            <a:r>
              <a:rPr lang="he-IL" sz="1400" dirty="0">
                <a:solidFill>
                  <a:schemeClr val="tx1"/>
                </a:solidFill>
                <a:latin typeface="Arial" panose="020B0604020202020204" pitchFamily="34" charset="0"/>
                <a:cs typeface="Arial" panose="020B0604020202020204" pitchFamily="34" charset="0"/>
              </a:rPr>
              <a:t>בחברה קיים מרכז תמיכה. המרכז שומר פניות של הלקוחות. הפניות יכולים להיות משני סוגים. הסוג הראשון מתייחס לשאלות נפוצות. במקרה הזה נשמרים: הלקוח הפונה, תיאור השאלה, תשובה, תאריך תשובה, העובד שענה ותאריך הפניה. הסוג השני של הפניות מתייחס להצעות של הלקוחות. במקרה הזה נשמרים: הלקוח, הפונה, תיאור ההצעה ותאריך הפנייה.</a:t>
            </a:r>
          </a:p>
          <a:p>
            <a:pPr algn="r" rtl="1">
              <a:defRPr/>
            </a:pPr>
            <a:r>
              <a:rPr lang="he-IL" sz="1400" dirty="0">
                <a:solidFill>
                  <a:schemeClr val="tx1"/>
                </a:solidFill>
                <a:latin typeface="Arial" panose="020B0604020202020204" pitchFamily="34" charset="0"/>
                <a:cs typeface="Arial" panose="020B0604020202020204" pitchFamily="34" charset="0"/>
              </a:rPr>
              <a:t>עובד חברה מוגדר ע"י שם, מחלקה עליה הוא שייך, התמחות ותק, מנהל שלו, עובדים אותם הוא מנהל (אם יש). ברור שאם עובד הוא מנהל, הוא עדיין כפוף למנהל שלו.</a:t>
            </a:r>
          </a:p>
          <a:p>
            <a:pPr algn="r" rtl="1">
              <a:defRPr/>
            </a:pPr>
            <a:r>
              <a:rPr lang="he-IL" sz="1400" dirty="0">
                <a:solidFill>
                  <a:schemeClr val="tx1"/>
                </a:solidFill>
                <a:latin typeface="Arial" panose="020B0604020202020204" pitchFamily="34" charset="0"/>
                <a:cs typeface="Arial" panose="020B0604020202020204" pitchFamily="34" charset="0"/>
              </a:rPr>
              <a:t>פרויקט מוגדר ע"י שם, תאריך הוצאה, נושא, מחיר, צוות עובדים (כולל אנשי ביצוע, ראש צוות ומנהל).</a:t>
            </a:r>
          </a:p>
          <a:p>
            <a:pPr algn="r" rtl="1">
              <a:defRPr/>
            </a:pPr>
            <a:r>
              <a:rPr lang="he-IL" sz="1400" dirty="0">
                <a:solidFill>
                  <a:schemeClr val="tx1"/>
                </a:solidFill>
                <a:latin typeface="Arial" panose="020B0604020202020204" pitchFamily="34" charset="0"/>
                <a:cs typeface="Arial" panose="020B0604020202020204" pitchFamily="34" charset="0"/>
              </a:rPr>
              <a:t>לקוח פרטי מוגדר ע"י שם, כתובת, טלפון.</a:t>
            </a:r>
          </a:p>
          <a:p>
            <a:pPr algn="r" rtl="1">
              <a:defRPr/>
            </a:pPr>
            <a:r>
              <a:rPr lang="he-IL" sz="1400" dirty="0">
                <a:solidFill>
                  <a:schemeClr val="tx1"/>
                </a:solidFill>
                <a:latin typeface="Arial" panose="020B0604020202020204" pitchFamily="34" charset="0"/>
                <a:cs typeface="Arial" panose="020B0604020202020204" pitchFamily="34" charset="0"/>
              </a:rPr>
              <a:t>לקוח חברה מוגדר ע"י שם, כתובת, טלפון ומס' עובדים בחברה</a:t>
            </a:r>
            <a:r>
              <a:rPr lang="he-IL" sz="135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2792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7" name="Google Shape;94;p14"/>
          <p:cNvSpPr txBox="1">
            <a:spLocks/>
          </p:cNvSpPr>
          <p:nvPr/>
        </p:nvSpPr>
        <p:spPr>
          <a:xfrm>
            <a:off x="685800" y="84415"/>
            <a:ext cx="7772400" cy="80691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lt1"/>
              </a:buClr>
            </a:pPr>
            <a:r>
              <a:rPr lang="he-IL" sz="4000" dirty="0">
                <a:solidFill>
                  <a:schemeClr val="lt1"/>
                </a:solidFill>
              </a:rPr>
              <a:t>פתרון</a:t>
            </a:r>
            <a:endParaRPr lang="en-US" sz="4000" dirty="0"/>
          </a:p>
        </p:txBody>
      </p:sp>
      <p:sp>
        <p:nvSpPr>
          <p:cNvPr id="5" name="מציין מיקום של מספר שקופית 4">
            <a:extLst>
              <a:ext uri="{FF2B5EF4-FFF2-40B4-BE49-F238E27FC236}">
                <a16:creationId xmlns:a16="http://schemas.microsoft.com/office/drawing/2014/main" id="{0014EA21-EBF7-4F15-A917-4118BC60B83F}"/>
              </a:ext>
            </a:extLst>
          </p:cNvPr>
          <p:cNvSpPr>
            <a:spLocks noGrp="1"/>
          </p:cNvSpPr>
          <p:nvPr>
            <p:ph type="sldNum" idx="12"/>
          </p:nvPr>
        </p:nvSpPr>
        <p:spPr>
          <a:xfrm>
            <a:off x="6553200" y="6356350"/>
            <a:ext cx="2133600" cy="365125"/>
          </a:xfrm>
        </p:spPr>
        <p:txBody>
          <a:bodyPr/>
          <a:lstStyle/>
          <a:p>
            <a:pPr marL="0" lvl="0" indent="0" algn="r" rtl="0">
              <a:spcBef>
                <a:spcPts val="0"/>
              </a:spcBef>
              <a:spcAft>
                <a:spcPts val="0"/>
              </a:spcAft>
              <a:buNone/>
            </a:pPr>
            <a:fld id="{00000000-1234-1234-1234-123412341234}" type="slidenum">
              <a:rPr lang="en-US" sz="1400" smtClean="0"/>
              <a:t>9</a:t>
            </a:fld>
            <a:endParaRPr lang="en-US" sz="1400" dirty="0"/>
          </a:p>
        </p:txBody>
      </p:sp>
      <p:sp>
        <p:nvSpPr>
          <p:cNvPr id="8" name="Content Placeholder 2">
            <a:extLst>
              <a:ext uri="{FF2B5EF4-FFF2-40B4-BE49-F238E27FC236}">
                <a16:creationId xmlns:a16="http://schemas.microsoft.com/office/drawing/2014/main" id="{584332D7-F133-444F-B05D-2F3AE392E7B0}"/>
              </a:ext>
            </a:extLst>
          </p:cNvPr>
          <p:cNvSpPr txBox="1">
            <a:spLocks/>
          </p:cNvSpPr>
          <p:nvPr/>
        </p:nvSpPr>
        <p:spPr>
          <a:xfrm>
            <a:off x="431800" y="1028700"/>
            <a:ext cx="8026400" cy="48006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45720" indent="0" algn="r" rtl="1">
              <a:defRPr/>
            </a:pPr>
            <a:r>
              <a:rPr lang="he-IL" sz="2000" dirty="0">
                <a:solidFill>
                  <a:schemeClr val="tx1"/>
                </a:solidFill>
                <a:latin typeface="Arial" panose="020B0604020202020204" pitchFamily="34" charset="0"/>
                <a:cs typeface="Arial" panose="020B0604020202020204" pitchFamily="34" charset="0"/>
              </a:rPr>
              <a:t>חברה העוסקת בפיתוח פרויקטים שוקלת אפשרות להצטייד במערכת מידע חדשה.</a:t>
            </a:r>
          </a:p>
          <a:p>
            <a:pPr algn="r" rtl="1">
              <a:defRPr/>
            </a:pPr>
            <a:endParaRPr lang="he-IL" sz="2000" dirty="0">
              <a:solidFill>
                <a:schemeClr val="tx1"/>
              </a:solidFill>
              <a:latin typeface="Arial" panose="020B0604020202020204" pitchFamily="34" charset="0"/>
              <a:cs typeface="Arial" panose="020B0604020202020204" pitchFamily="34" charset="0"/>
            </a:endParaRPr>
          </a:p>
          <a:p>
            <a:pPr marL="0" indent="0">
              <a:defRPr/>
            </a:pPr>
            <a:endParaRPr lang="he-IL" sz="2000" dirty="0">
              <a:solidFill>
                <a:schemeClr val="tx1"/>
              </a:solidFill>
              <a:latin typeface="Arial" panose="020B0604020202020204" pitchFamily="34" charset="0"/>
              <a:cs typeface="Arial" panose="020B0604020202020204" pitchFamily="34" charset="0"/>
            </a:endParaRPr>
          </a:p>
          <a:p>
            <a:pPr marL="0" indent="0">
              <a:defRPr/>
            </a:pPr>
            <a:r>
              <a:rPr lang="he-IL" sz="2000" dirty="0">
                <a:solidFill>
                  <a:schemeClr val="tx1"/>
                </a:solidFill>
                <a:latin typeface="Arial" panose="020B0604020202020204" pitchFamily="34" charset="0"/>
                <a:cs typeface="Arial" panose="020B0604020202020204" pitchFamily="34" charset="0"/>
              </a:rPr>
              <a:t>החברה היא העולם, הדף הלבן. אין צורך לכלול אותה בתרשים שלנו.</a:t>
            </a:r>
          </a:p>
        </p:txBody>
      </p:sp>
    </p:spTree>
    <p:extLst>
      <p:ext uri="{BB962C8B-B14F-4D97-AF65-F5344CB8AC3E}">
        <p14:creationId xmlns:p14="http://schemas.microsoft.com/office/powerpoint/2010/main" val="300911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TM04033921[[fn=אריג דמשק]]</Template>
  <TotalTime>7326</TotalTime>
  <Words>1164</Words>
  <Application>Microsoft Office PowerPoint</Application>
  <PresentationFormat>‫הצגה על המסך (4:3)</PresentationFormat>
  <Paragraphs>123</Paragraphs>
  <Slides>20</Slides>
  <Notes>20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20</vt:i4>
      </vt:variant>
    </vt:vector>
  </HeadingPairs>
  <TitlesOfParts>
    <vt:vector size="26" baseType="lpstr">
      <vt:lpstr>Arial</vt:lpstr>
      <vt:lpstr>Calibri</vt:lpstr>
      <vt:lpstr>Corbel</vt:lpstr>
      <vt:lpstr>Times New Roman</vt:lpstr>
      <vt:lpstr>Wingdings 2</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Analysis and Design</dc:title>
  <dc:creator>Eliran Nachmani</dc:creator>
  <cp:lastModifiedBy>Eliran Nachmani</cp:lastModifiedBy>
  <cp:revision>81</cp:revision>
  <dcterms:modified xsi:type="dcterms:W3CDTF">2019-03-14T03:29:33Z</dcterms:modified>
</cp:coreProperties>
</file>