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65" r:id="rId4"/>
    <p:sldId id="284" r:id="rId5"/>
    <p:sldId id="269" r:id="rId6"/>
    <p:sldId id="273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ran Nachmani" initials="EN" lastIdx="1" clrIdx="0">
    <p:extLst>
      <p:ext uri="{19B8F6BF-5375-455C-9EA6-DF929625EA0E}">
        <p15:presenceInfo xmlns:p15="http://schemas.microsoft.com/office/powerpoint/2012/main" userId="Eliran Nachm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CF36D3-1777-4EF0-89D7-5C01F2A3E897}">
  <a:tblStyle styleId="{01CF36D3-1777-4EF0-89D7-5C01F2A3E8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6" autoAdjust="0"/>
  </p:normalViewPr>
  <p:slideViewPr>
    <p:cSldViewPr snapToGrid="0">
      <p:cViewPr varScale="1">
        <p:scale>
          <a:sx n="98" d="100"/>
          <a:sy n="98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473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60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17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sz="1200" dirty="0">
                <a:uFill>
                  <a:solidFill/>
                </a:uFill>
                <a:latin typeface="Trebuchet MS"/>
                <a:ea typeface="Trebuchet MS"/>
                <a:cs typeface="Trebuchet MS"/>
                <a:sym typeface="Trebuchet MS"/>
              </a:rPr>
              <a:t>WHAT are we trying to build, WHO wants or will use it, and WHY do they need it</a:t>
            </a:r>
          </a:p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sz="1200" dirty="0">
                <a:uFill>
                  <a:solidFill/>
                </a:uFill>
                <a:latin typeface="Trebuchet MS"/>
                <a:ea typeface="Trebuchet MS"/>
                <a:cs typeface="Trebuchet MS"/>
                <a:sym typeface="Trebuchet MS"/>
              </a:rPr>
              <a:t>Business case creates line of traceability, justifies the feature, and lets dev team know why they are doing what they do</a:t>
            </a:r>
          </a:p>
        </p:txBody>
      </p:sp>
    </p:spTree>
    <p:extLst>
      <p:ext uri="{BB962C8B-B14F-4D97-AF65-F5344CB8AC3E}">
        <p14:creationId xmlns:p14="http://schemas.microsoft.com/office/powerpoint/2010/main" val="403398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Quality User Story Framework</a:t>
            </a:r>
            <a:r>
              <a:rPr lang="he-IL" sz="1200" dirty="0"/>
              <a:t>:</a:t>
            </a:r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Well-formed </a:t>
            </a:r>
            <a:r>
              <a:rPr lang="he-IL" sz="1200" dirty="0"/>
              <a:t> - </a:t>
            </a:r>
            <a:r>
              <a:rPr lang="en-US" sz="1200" dirty="0"/>
              <a:t>A user story includes at least a role and an action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Atomic</a:t>
            </a:r>
            <a:r>
              <a:rPr lang="he-IL" sz="1200" dirty="0"/>
              <a:t> -</a:t>
            </a:r>
            <a:r>
              <a:rPr lang="he-IL" sz="1200" baseline="0" dirty="0"/>
              <a:t> </a:t>
            </a:r>
            <a:r>
              <a:rPr lang="en-US" sz="1200" dirty="0"/>
              <a:t>A user story expresses a requirement for exactly one feature 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Minimal</a:t>
            </a:r>
            <a:r>
              <a:rPr lang="he-IL" sz="1200" dirty="0"/>
              <a:t> - </a:t>
            </a:r>
            <a:r>
              <a:rPr lang="en-US" sz="1200" dirty="0"/>
              <a:t>A user story contains nothing more than role, action and benefit 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Conceptually sound </a:t>
            </a:r>
            <a:r>
              <a:rPr lang="he-IL" sz="1200" dirty="0"/>
              <a:t>–</a:t>
            </a:r>
            <a:r>
              <a:rPr lang="en-US" sz="1200" dirty="0"/>
              <a:t>The action expresses a feature and the benefit expresses a rationale 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Problem-oriented</a:t>
            </a:r>
            <a:r>
              <a:rPr lang="he-IL" sz="1200" dirty="0"/>
              <a:t> - </a:t>
            </a:r>
            <a:r>
              <a:rPr lang="en-US" sz="1200" dirty="0"/>
              <a:t>A user story only specifies the problem, not the solution to it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Unambiguous</a:t>
            </a:r>
            <a:r>
              <a:rPr lang="he-IL" sz="1200" dirty="0"/>
              <a:t> - </a:t>
            </a:r>
            <a:r>
              <a:rPr lang="en-US" sz="1200" dirty="0"/>
              <a:t>A user story avoids terms or abstractions that lead to multiple interpretations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Full sentence </a:t>
            </a:r>
            <a:r>
              <a:rPr lang="he-IL" sz="1200" dirty="0"/>
              <a:t> - </a:t>
            </a:r>
            <a:r>
              <a:rPr lang="en-US" sz="1200" dirty="0"/>
              <a:t>A user story is a well-formed full sentence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 err="1"/>
              <a:t>Estimatable</a:t>
            </a:r>
            <a:r>
              <a:rPr lang="he-IL" sz="1200" dirty="0"/>
              <a:t> - </a:t>
            </a:r>
            <a:r>
              <a:rPr lang="en-US" sz="1200" dirty="0"/>
              <a:t>A story does not denote an unrefined requirement that is hard to plan and prioritize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SET</a:t>
            </a:r>
            <a:r>
              <a:rPr lang="he-IL" sz="1200" baseline="0" dirty="0"/>
              <a:t> :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Conflict-free</a:t>
            </a:r>
            <a:r>
              <a:rPr lang="he-IL" sz="1200" dirty="0"/>
              <a:t> - </a:t>
            </a:r>
            <a:r>
              <a:rPr lang="en-US" sz="1200" dirty="0"/>
              <a:t>A user story should not be inconsistent with any other user story 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Unique</a:t>
            </a:r>
            <a:r>
              <a:rPr lang="he-IL" sz="1200" dirty="0"/>
              <a:t> - </a:t>
            </a:r>
            <a:r>
              <a:rPr lang="en-US" sz="1200" dirty="0"/>
              <a:t>Every user story is unique, duplicates are avoided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Uniform</a:t>
            </a:r>
            <a:r>
              <a:rPr lang="he-IL" sz="1200" dirty="0"/>
              <a:t> - </a:t>
            </a:r>
            <a:r>
              <a:rPr lang="en-US" sz="1200" dirty="0"/>
              <a:t>All user stories in a specification employ the same template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Independent</a:t>
            </a:r>
            <a:r>
              <a:rPr lang="he-IL" sz="1200" dirty="0"/>
              <a:t> - </a:t>
            </a:r>
            <a:r>
              <a:rPr lang="en-US" sz="1200" dirty="0"/>
              <a:t>The user story is self-contained and has no inherent dependencies on other stories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r>
              <a:rPr lang="en-US" sz="1200" dirty="0"/>
              <a:t>Complete</a:t>
            </a:r>
            <a:r>
              <a:rPr lang="he-IL" sz="1200" dirty="0"/>
              <a:t> - </a:t>
            </a:r>
            <a:r>
              <a:rPr lang="en-US" sz="1200" dirty="0"/>
              <a:t>Implementing a set of user stories creates a feature-complete application, no steps are missing </a:t>
            </a:r>
            <a:endParaRPr lang="he-IL" sz="1200" dirty="0"/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endParaRPr lang="he-IL"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823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r>
              <a:rPr lang="en-US" sz="1200" dirty="0"/>
              <a:t>Writing AS A product owner I WANT something SO THAT value isn’t a user story.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en-US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r>
              <a:rPr lang="en-GB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</a:t>
            </a:r>
            <a:r>
              <a:rPr lang="en-GB" altLang="en-US" sz="1200" b="0" i="0" u="none" strike="noStrike" cap="none" dirty="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Database/System</a:t>
            </a:r>
            <a:r>
              <a:rPr lang="en-GB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is also NOT a User Story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r>
              <a:rPr lang="en-US" sz="1200" dirty="0"/>
              <a:t>Problem-oriented</a:t>
            </a:r>
            <a:r>
              <a:rPr lang="he-IL" sz="1200" dirty="0"/>
              <a:t> - </a:t>
            </a:r>
            <a:r>
              <a:rPr lang="en-US" sz="1200" dirty="0"/>
              <a:t>A user story only specifies the problem, not the solution to it</a:t>
            </a: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r>
              <a:rPr lang="en-US" sz="1200" dirty="0"/>
              <a:t>Full sentence </a:t>
            </a:r>
            <a:r>
              <a:rPr lang="he-IL" sz="1200" dirty="0"/>
              <a:t> - </a:t>
            </a:r>
            <a:r>
              <a:rPr lang="en-US" sz="1200" dirty="0"/>
              <a:t>A user story is a well-formed full sentence</a:t>
            </a: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he-IL" sz="1200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 sz="1800"/>
            </a:pPr>
            <a:endParaRPr lang="en-US" sz="1200" dirty="0"/>
          </a:p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7661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293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182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sz="1800"/>
            </a:pPr>
            <a:endParaRPr sz="1200" dirty="0">
              <a:uFill>
                <a:solidFill/>
              </a:u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631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B7BF10"/>
                </a:solidFill>
                <a:uFill>
                  <a:solidFill>
                    <a:srgbClr val="B7BF10"/>
                  </a:solidFill>
                </a:uFill>
              </a:rP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6540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16152" y="6007608"/>
            <a:ext cx="64008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Spring 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2414206"/>
            <a:ext cx="6400800" cy="166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sz="4400" dirty="0">
                <a:solidFill>
                  <a:srgbClr val="0E29AE"/>
                </a:solidFill>
              </a:rPr>
              <a:t>Practical Session No.</a:t>
            </a:r>
            <a:r>
              <a:rPr lang="he-IL" sz="4400" dirty="0">
                <a:solidFill>
                  <a:srgbClr val="0E29AE"/>
                </a:solidFill>
              </a:rPr>
              <a:t> </a:t>
            </a:r>
            <a:r>
              <a:rPr lang="en-GB" sz="4400" dirty="0">
                <a:solidFill>
                  <a:srgbClr val="0E29AE"/>
                </a:solidFill>
              </a:rPr>
              <a:t>1</a:t>
            </a:r>
          </a:p>
          <a:p>
            <a:pPr marL="254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GB" sz="2400" dirty="0">
                <a:solidFill>
                  <a:srgbClr val="0E29AE"/>
                </a:solidFill>
              </a:rPr>
              <a:t>Introduction &amp; User Stories</a:t>
            </a:r>
          </a:p>
          <a:p>
            <a:pPr marL="25400" indent="0">
              <a:spcBef>
                <a:spcPts val="0"/>
              </a:spcBef>
              <a:buClr>
                <a:schemeClr val="dk1"/>
              </a:buClr>
              <a:buSzPts val="4400"/>
            </a:pPr>
            <a:endParaRPr lang="he-IL" sz="4400" dirty="0">
              <a:solidFill>
                <a:srgbClr val="0E29AE"/>
              </a:solidFill>
            </a:endParaRPr>
          </a:p>
        </p:txBody>
      </p:sp>
      <p:sp>
        <p:nvSpPr>
          <p:cNvPr id="7" name="Google Shape;94;p14"/>
          <p:cNvSpPr txBox="1">
            <a:spLocks/>
          </p:cNvSpPr>
          <p:nvPr/>
        </p:nvSpPr>
        <p:spPr>
          <a:xfrm>
            <a:off x="685800" y="8441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Object Oriented Analysis and Design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he-IL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תרגיל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A853FD1-E04E-4611-B74A-695248D57BE1}"/>
              </a:ext>
            </a:extLst>
          </p:cNvPr>
          <p:cNvSpPr txBox="1">
            <a:spLocks/>
          </p:cNvSpPr>
          <p:nvPr/>
        </p:nvSpPr>
        <p:spPr>
          <a:xfrm>
            <a:off x="685800" y="1182376"/>
            <a:ext cx="7772400" cy="485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r" rtl="1">
              <a:buNone/>
            </a:pPr>
            <a:r>
              <a:rPr lang="he-IL" sz="1800" dirty="0"/>
              <a:t>נניח כי אנחנו לוקחים חלק בפיתוח אפליקציה לחיפוש מקומות לינה ובתי מלון. </a:t>
            </a:r>
          </a:p>
          <a:p>
            <a:pPr marL="25400" indent="0" algn="r" rtl="1">
              <a:buNone/>
            </a:pPr>
            <a:r>
              <a:rPr lang="he-IL" sz="1800" dirty="0"/>
              <a:t>להלן רשימה חלקית של מאפיינים בהן המערכת נדרשת לתמוך:</a:t>
            </a:r>
          </a:p>
          <a:p>
            <a:pPr marL="25400" indent="0" algn="r" rtl="1">
              <a:buNone/>
            </a:pPr>
            <a:r>
              <a:rPr lang="he-IL" sz="1800" dirty="0"/>
              <a:t> רישום משתמשים חדשים</a:t>
            </a:r>
            <a:r>
              <a:rPr lang="en-US" sz="1800" dirty="0"/>
              <a:t>  </a:t>
            </a:r>
          </a:p>
          <a:p>
            <a:pPr marL="25400" indent="0" algn="r" rtl="1">
              <a:buNone/>
            </a:pPr>
            <a:r>
              <a:rPr lang="he-IL" sz="1800" dirty="0"/>
              <a:t>התחברות עבור משתמשים קיימים</a:t>
            </a:r>
          </a:p>
          <a:p>
            <a:pPr marL="25400" indent="0" algn="r" rtl="1">
              <a:buNone/>
            </a:pPr>
            <a:r>
              <a:rPr lang="he-IL" sz="1800" dirty="0"/>
              <a:t>חיפוש מלונות לפי מיקום</a:t>
            </a:r>
          </a:p>
          <a:p>
            <a:pPr marL="25400" indent="0" algn="r" rtl="1">
              <a:buNone/>
            </a:pPr>
            <a:r>
              <a:rPr lang="he-IL" sz="1800" dirty="0"/>
              <a:t>הזמנת חדרים במלונות</a:t>
            </a:r>
          </a:p>
          <a:p>
            <a:pPr marL="25400" indent="0" algn="r" rtl="1">
              <a:buNone/>
            </a:pPr>
            <a:endParaRPr lang="en-US" sz="1800" dirty="0"/>
          </a:p>
          <a:p>
            <a:pPr marL="25400" indent="0" algn="r" rtl="1">
              <a:buNone/>
            </a:pPr>
            <a:r>
              <a:rPr lang="he-IL" sz="1800" dirty="0"/>
              <a:t>יש להגדיר </a:t>
            </a:r>
            <a:r>
              <a:rPr lang="en-US" sz="1800" dirty="0"/>
              <a:t>Epics</a:t>
            </a:r>
            <a:r>
              <a:rPr lang="he-IL" sz="1800" dirty="0"/>
              <a:t> ו-</a:t>
            </a:r>
            <a:r>
              <a:rPr lang="en-US" sz="1800" dirty="0"/>
              <a:t>User Stories</a:t>
            </a:r>
            <a:r>
              <a:rPr lang="he-IL" sz="1800" dirty="0"/>
              <a:t> עבור הנושאים שהמערכת צפויה לתמוך. </a:t>
            </a:r>
          </a:p>
          <a:p>
            <a:pPr marL="25400" indent="0" algn="r" rtl="1">
              <a:buNone/>
            </a:pPr>
            <a:r>
              <a:rPr lang="he-IL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6812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he-IL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פתרון – רישום משתמש חדש 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2227325" y="3515859"/>
            <a:ext cx="2279375" cy="1213257"/>
            <a:chOff x="4820479" y="1232452"/>
            <a:chExt cx="2514601" cy="1341783"/>
          </a:xfrm>
        </p:grpSpPr>
        <p:sp>
          <p:nvSpPr>
            <p:cNvPr id="6" name="מלבן 5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9869" y="1331380"/>
              <a:ext cx="2415210" cy="1055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 guest, I am required to enter a strong password when creating my account</a:t>
              </a:r>
            </a:p>
          </p:txBody>
        </p:sp>
      </p:grpSp>
      <p:sp>
        <p:nvSpPr>
          <p:cNvPr id="15" name="מלבן 14"/>
          <p:cNvSpPr/>
          <p:nvPr/>
        </p:nvSpPr>
        <p:spPr>
          <a:xfrm>
            <a:off x="2272373" y="2069192"/>
            <a:ext cx="4780722" cy="12225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a guest, I want to create an account for the application by entering my name, email address and a password so that I can start using the application. </a:t>
            </a:r>
          </a:p>
        </p:txBody>
      </p:sp>
      <p:grpSp>
        <p:nvGrpSpPr>
          <p:cNvPr id="20" name="קבוצה 19"/>
          <p:cNvGrpSpPr/>
          <p:nvPr/>
        </p:nvGrpSpPr>
        <p:grpSpPr>
          <a:xfrm>
            <a:off x="4773720" y="3515859"/>
            <a:ext cx="2279375" cy="1213257"/>
            <a:chOff x="4820479" y="1232452"/>
            <a:chExt cx="2514601" cy="1341783"/>
          </a:xfrm>
        </p:grpSpPr>
        <p:sp>
          <p:nvSpPr>
            <p:cNvPr id="21" name="מלבן 20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19869" y="1331380"/>
              <a:ext cx="2415210" cy="1055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 guest I want the app will prompt me if I will insert an illegal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e-mail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74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he-IL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פתרון – ביצוע התחברות למערכת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4722102" y="2996203"/>
            <a:ext cx="2463890" cy="1239163"/>
            <a:chOff x="4820478" y="1232452"/>
            <a:chExt cx="2514601" cy="1341783"/>
          </a:xfrm>
        </p:grpSpPr>
        <p:sp>
          <p:nvSpPr>
            <p:cNvPr id="6" name="מלבן 5"/>
            <p:cNvSpPr/>
            <p:nvPr/>
          </p:nvSpPr>
          <p:spPr>
            <a:xfrm>
              <a:off x="4820478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9869" y="1331380"/>
              <a:ext cx="2415210" cy="79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offline user I am required to log in so that I can access to the system</a:t>
              </a:r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2023950" y="3002405"/>
            <a:ext cx="2398963" cy="1215948"/>
            <a:chOff x="4820478" y="1214484"/>
            <a:chExt cx="2514601" cy="1341783"/>
          </a:xfrm>
        </p:grpSpPr>
        <p:sp>
          <p:nvSpPr>
            <p:cNvPr id="10" name="מלבן 9"/>
            <p:cNvSpPr/>
            <p:nvPr/>
          </p:nvSpPr>
          <p:spPr>
            <a:xfrm>
              <a:off x="4820478" y="1214484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9276" y="1308457"/>
              <a:ext cx="2279976" cy="105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offline user I can request a password reminder so that I can log in if I forget mine</a:t>
              </a:r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007705" y="4396679"/>
            <a:ext cx="2415208" cy="1327887"/>
            <a:chOff x="4820479" y="1232452"/>
            <a:chExt cx="2514601" cy="1341783"/>
          </a:xfrm>
        </p:grpSpPr>
        <p:sp>
          <p:nvSpPr>
            <p:cNvPr id="13" name="מלבן 12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9869" y="1331380"/>
              <a:ext cx="2415210" cy="96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b="1" dirty="0">
                  <a:solidFill>
                    <a:schemeClr val="bg1"/>
                  </a:solidFill>
                </a:rPr>
                <a:t>As an offline user  I want my account to be locked after 6 consecutive failed login attempts</a:t>
              </a:r>
            </a:p>
          </p:txBody>
        </p:sp>
      </p:grpSp>
      <p:sp>
        <p:nvSpPr>
          <p:cNvPr id="15" name="מלבן 14"/>
          <p:cNvSpPr/>
          <p:nvPr/>
        </p:nvSpPr>
        <p:spPr>
          <a:xfrm>
            <a:off x="2007705" y="1371600"/>
            <a:ext cx="5178287" cy="13734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an offline user, I want to log in using my account e-mail     and password so that I can start using the application.</a:t>
            </a:r>
          </a:p>
        </p:txBody>
      </p:sp>
      <p:grpSp>
        <p:nvGrpSpPr>
          <p:cNvPr id="16" name="קבוצה 15"/>
          <p:cNvGrpSpPr/>
          <p:nvPr/>
        </p:nvGrpSpPr>
        <p:grpSpPr>
          <a:xfrm>
            <a:off x="4722101" y="4406618"/>
            <a:ext cx="2463891" cy="1368016"/>
            <a:chOff x="4820479" y="1232452"/>
            <a:chExt cx="2514601" cy="1341783"/>
          </a:xfrm>
        </p:grpSpPr>
        <p:sp>
          <p:nvSpPr>
            <p:cNvPr id="17" name="מלבן 16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9870" y="1351087"/>
              <a:ext cx="2415210" cy="93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offline user I want the app will prompt me if my account is wrong or does not exist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951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he-IL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פתרון – חיפוש מלונות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4731242" y="2909444"/>
            <a:ext cx="2279375" cy="1358162"/>
            <a:chOff x="4820478" y="1232452"/>
            <a:chExt cx="2514601" cy="1341783"/>
          </a:xfrm>
        </p:grpSpPr>
        <p:sp>
          <p:nvSpPr>
            <p:cNvPr id="6" name="מלבן 5"/>
            <p:cNvSpPr/>
            <p:nvPr/>
          </p:nvSpPr>
          <p:spPr>
            <a:xfrm>
              <a:off x="4820478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9869" y="1331380"/>
              <a:ext cx="2415210" cy="94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app visitor user I want to be able to search a hotel by city and price range</a:t>
              </a:r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1970026" y="4471925"/>
            <a:ext cx="2542339" cy="1213257"/>
            <a:chOff x="4820479" y="1232452"/>
            <a:chExt cx="2514601" cy="1341783"/>
          </a:xfrm>
        </p:grpSpPr>
        <p:sp>
          <p:nvSpPr>
            <p:cNvPr id="13" name="מלבן 12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9869" y="1331380"/>
              <a:ext cx="2415210" cy="1055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b="1" dirty="0">
                  <a:solidFill>
                    <a:schemeClr val="bg1"/>
                  </a:solidFill>
                </a:rPr>
                <a:t>As an app visitor  I want to restrict search so I only see hotels with available rooms</a:t>
              </a:r>
            </a:p>
          </p:txBody>
        </p:sp>
      </p:grpSp>
      <p:sp>
        <p:nvSpPr>
          <p:cNvPr id="15" name="מלבן 14"/>
          <p:cNvSpPr/>
          <p:nvPr/>
        </p:nvSpPr>
        <p:spPr>
          <a:xfrm>
            <a:off x="1868556" y="1303845"/>
            <a:ext cx="5353504" cy="12225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an app visitor, I able to search for hotels, so I can quickly find available booking options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1970026" y="2867753"/>
            <a:ext cx="2462827" cy="1399853"/>
            <a:chOff x="2185898" y="2811099"/>
            <a:chExt cx="2531224" cy="1399853"/>
          </a:xfrm>
        </p:grpSpPr>
        <p:grpSp>
          <p:nvGrpSpPr>
            <p:cNvPr id="9" name="קבוצה 8"/>
            <p:cNvGrpSpPr/>
            <p:nvPr/>
          </p:nvGrpSpPr>
          <p:grpSpPr>
            <a:xfrm>
              <a:off x="2185899" y="2811099"/>
              <a:ext cx="2531223" cy="1399853"/>
              <a:chOff x="4882910" y="1232452"/>
              <a:chExt cx="2514601" cy="1385352"/>
            </a:xfrm>
          </p:grpSpPr>
          <p:sp>
            <p:nvSpPr>
              <p:cNvPr id="10" name="מלבן 9"/>
              <p:cNvSpPr/>
              <p:nvPr/>
            </p:nvSpPr>
            <p:spPr>
              <a:xfrm>
                <a:off x="4882910" y="1276021"/>
                <a:ext cx="2514601" cy="13417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19869" y="1232452"/>
                <a:ext cx="2279976" cy="35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מלבן 1"/>
            <p:cNvSpPr/>
            <p:nvPr/>
          </p:nvSpPr>
          <p:spPr>
            <a:xfrm>
              <a:off x="2185898" y="2943516"/>
              <a:ext cx="2509666" cy="1213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app visitor I want to view detailed information about the hotel, so that I can choose the desired hotel easily</a:t>
              </a: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4731242" y="4471925"/>
            <a:ext cx="2279375" cy="1213257"/>
            <a:chOff x="4820478" y="1232452"/>
            <a:chExt cx="2514601" cy="1341783"/>
          </a:xfrm>
        </p:grpSpPr>
        <p:sp>
          <p:nvSpPr>
            <p:cNvPr id="17" name="מלבן 16"/>
            <p:cNvSpPr/>
            <p:nvPr/>
          </p:nvSpPr>
          <p:spPr>
            <a:xfrm>
              <a:off x="4820478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9869" y="1331380"/>
              <a:ext cx="2415210" cy="1055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an app visitor I want to search booking options for that particular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7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he-IL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פתרון – הזמנת מלונות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8" name="קבוצה 7"/>
          <p:cNvGrpSpPr/>
          <p:nvPr/>
        </p:nvGrpSpPr>
        <p:grpSpPr>
          <a:xfrm>
            <a:off x="4721303" y="2988957"/>
            <a:ext cx="2279375" cy="1625058"/>
            <a:chOff x="4820478" y="1232452"/>
            <a:chExt cx="2514601" cy="1605461"/>
          </a:xfrm>
        </p:grpSpPr>
        <p:sp>
          <p:nvSpPr>
            <p:cNvPr id="6" name="מלבן 5"/>
            <p:cNvSpPr/>
            <p:nvPr/>
          </p:nvSpPr>
          <p:spPr>
            <a:xfrm>
              <a:off x="4820478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0172" y="1256775"/>
              <a:ext cx="2415210" cy="1581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 registered user </a:t>
              </a:r>
              <a:r>
                <a:rPr lang="en-US" b="1" dirty="0">
                  <a:solidFill>
                    <a:schemeClr val="bg1"/>
                  </a:solidFill>
                </a:rPr>
                <a:t>I get an information about the hotel’s Cancellation policy</a:t>
              </a:r>
              <a:r>
                <a:rPr lang="en-US" b="1" dirty="0"/>
                <a:t> </a:t>
              </a:r>
              <a:r>
                <a:rPr lang="en-US" b="1" dirty="0">
                  <a:solidFill>
                    <a:schemeClr val="bg1"/>
                  </a:solidFill>
                </a:rPr>
                <a:t>so that I’ll know the terms before make a reservation</a:t>
              </a:r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1960087" y="4551438"/>
            <a:ext cx="2542339" cy="1493575"/>
            <a:chOff x="4820479" y="1232452"/>
            <a:chExt cx="2514601" cy="1360814"/>
          </a:xfrm>
        </p:grpSpPr>
        <p:sp>
          <p:nvSpPr>
            <p:cNvPr id="13" name="מלבן 12"/>
            <p:cNvSpPr/>
            <p:nvPr/>
          </p:nvSpPr>
          <p:spPr>
            <a:xfrm>
              <a:off x="4820479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9869" y="1331380"/>
              <a:ext cx="2415210" cy="126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b="1" dirty="0">
                  <a:solidFill>
                    <a:schemeClr val="bg1"/>
                  </a:solidFill>
                </a:rPr>
                <a:t>As a registered user </a:t>
              </a:r>
              <a:r>
                <a:rPr lang="en-US" b="1" dirty="0">
                  <a:solidFill>
                    <a:schemeClr val="bg1"/>
                  </a:solidFill>
                </a:rPr>
                <a:t>I want to get a booking confirmation mail after confirm the reservation, so that I  know the reservation is confirmed</a:t>
              </a:r>
            </a:p>
          </p:txBody>
        </p:sp>
      </p:grpSp>
      <p:sp>
        <p:nvSpPr>
          <p:cNvPr id="15" name="מלבן 14"/>
          <p:cNvSpPr/>
          <p:nvPr/>
        </p:nvSpPr>
        <p:spPr>
          <a:xfrm>
            <a:off x="1858617" y="1383358"/>
            <a:ext cx="5353504" cy="12225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 a registered user I want to make hotel reservation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1960088" y="2947268"/>
            <a:ext cx="2462826" cy="1269605"/>
            <a:chOff x="2185899" y="2811099"/>
            <a:chExt cx="2531223" cy="1522234"/>
          </a:xfrm>
        </p:grpSpPr>
        <p:grpSp>
          <p:nvGrpSpPr>
            <p:cNvPr id="9" name="קבוצה 8"/>
            <p:cNvGrpSpPr/>
            <p:nvPr/>
          </p:nvGrpSpPr>
          <p:grpSpPr>
            <a:xfrm>
              <a:off x="2185899" y="2811099"/>
              <a:ext cx="2531223" cy="1522234"/>
              <a:chOff x="4882910" y="1232452"/>
              <a:chExt cx="2514601" cy="1506465"/>
            </a:xfrm>
          </p:grpSpPr>
          <p:sp>
            <p:nvSpPr>
              <p:cNvPr id="10" name="מלבן 9"/>
              <p:cNvSpPr/>
              <p:nvPr/>
            </p:nvSpPr>
            <p:spPr>
              <a:xfrm>
                <a:off x="4882910" y="1276021"/>
                <a:ext cx="2514601" cy="14628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19869" y="1232452"/>
                <a:ext cx="2279976" cy="35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מלבן 1"/>
            <p:cNvSpPr/>
            <p:nvPr/>
          </p:nvSpPr>
          <p:spPr>
            <a:xfrm>
              <a:off x="2335694" y="2931062"/>
              <a:ext cx="2256184" cy="1402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 registered user I want be able to choose either the payment will be via the application or in hotel’s reception</a:t>
              </a: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4721302" y="4551438"/>
            <a:ext cx="2279375" cy="1493575"/>
            <a:chOff x="4820478" y="1232452"/>
            <a:chExt cx="2514601" cy="1341783"/>
          </a:xfrm>
        </p:grpSpPr>
        <p:sp>
          <p:nvSpPr>
            <p:cNvPr id="17" name="מלבן 16"/>
            <p:cNvSpPr/>
            <p:nvPr/>
          </p:nvSpPr>
          <p:spPr>
            <a:xfrm>
              <a:off x="4820478" y="1232452"/>
              <a:ext cx="2514601" cy="13417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19869" y="1331380"/>
              <a:ext cx="2415210" cy="85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As a registered user </a:t>
              </a:r>
              <a:r>
                <a:rPr lang="en-US" b="1" dirty="0">
                  <a:solidFill>
                    <a:schemeClr val="bg1"/>
                  </a:solidFill>
                </a:rPr>
                <a:t>I want to choose if the room is standard or superior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96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052052"/>
            <a:ext cx="6776884" cy="56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300" u="sng" dirty="0">
                <a:latin typeface="+mn-lt"/>
                <a:cs typeface="+mn-cs"/>
              </a:rPr>
              <a:t>Instructor</a:t>
            </a:r>
            <a:r>
              <a:rPr lang="en-US" sz="2300" dirty="0">
                <a:latin typeface="+mn-lt"/>
                <a:cs typeface="+mn-cs"/>
              </a:rPr>
              <a:t>: 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sz="2300" dirty="0">
                <a:latin typeface="+mn-lt"/>
                <a:cs typeface="+mn-cs"/>
              </a:rPr>
              <a:t>     Dr. Arnon Sturm – </a:t>
            </a:r>
            <a:r>
              <a:rPr lang="en-US" sz="2300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sturm.bgu.ac.il</a:t>
            </a:r>
          </a:p>
          <a:p>
            <a:pPr>
              <a:lnSpc>
                <a:spcPct val="120000"/>
              </a:lnSpc>
            </a:pPr>
            <a:r>
              <a:rPr lang="en-US" sz="2300" u="sng" dirty="0">
                <a:latin typeface="+mn-lt"/>
                <a:cs typeface="+mn-cs"/>
              </a:rPr>
              <a:t>TA</a:t>
            </a:r>
            <a:r>
              <a:rPr lang="en-US" sz="2300" dirty="0">
                <a:latin typeface="+mn-lt"/>
                <a:cs typeface="+mn-cs"/>
              </a:rPr>
              <a:t>: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sz="2300" dirty="0">
                <a:latin typeface="+mn-lt"/>
                <a:cs typeface="+mn-cs"/>
              </a:rPr>
              <a:t>     Eliran Nachmani – </a:t>
            </a:r>
            <a:r>
              <a:rPr lang="en-US" sz="2300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nachamni@post.bgu.ac.il</a:t>
            </a:r>
          </a:p>
          <a:p>
            <a:pPr>
              <a:lnSpc>
                <a:spcPct val="120000"/>
              </a:lnSpc>
            </a:pPr>
            <a:r>
              <a:rPr lang="en-US" sz="2300" u="sng" dirty="0">
                <a:latin typeface="+mn-lt"/>
                <a:cs typeface="+mn-cs"/>
              </a:rPr>
              <a:t>Homework Grader</a:t>
            </a:r>
            <a:r>
              <a:rPr lang="en-US" sz="2300" dirty="0">
                <a:latin typeface="+mn-lt"/>
                <a:cs typeface="+mn-cs"/>
              </a:rPr>
              <a:t>:</a:t>
            </a:r>
          </a:p>
          <a:p>
            <a:pPr marL="25400" indent="0">
              <a:lnSpc>
                <a:spcPct val="120000"/>
              </a:lnSpc>
              <a:buNone/>
            </a:pPr>
            <a:r>
              <a:rPr lang="en-US" sz="2300" dirty="0">
                <a:latin typeface="+mn-lt"/>
                <a:cs typeface="+mn-cs"/>
              </a:rPr>
              <a:t>      Yotam Intrator – </a:t>
            </a:r>
            <a:r>
              <a:rPr lang="en-US" sz="2300" dirty="0">
                <a:solidFill>
                  <a:schemeClr val="accent3">
                    <a:lumMod val="75000"/>
                  </a:schemeClr>
                </a:solidFill>
                <a:latin typeface="+mn-lt"/>
                <a:cs typeface="+mn-cs"/>
              </a:rPr>
              <a:t>yotamin@post.bgu.ac.il</a:t>
            </a:r>
          </a:p>
          <a:p>
            <a:r>
              <a:rPr lang="en-US" sz="2300" u="sng" dirty="0">
                <a:latin typeface="+mn-lt"/>
                <a:cs typeface="+mn-cs"/>
              </a:rPr>
              <a:t>Course Site</a:t>
            </a:r>
            <a:r>
              <a:rPr lang="en-US" sz="2300" dirty="0">
                <a:latin typeface="+mn-lt"/>
                <a:cs typeface="+mn-cs"/>
              </a:rPr>
              <a:t>: Moodle</a:t>
            </a:r>
          </a:p>
          <a:p>
            <a:endParaRPr lang="he-IL" sz="2300" dirty="0">
              <a:latin typeface="+mn-lt"/>
              <a:cs typeface="+mn-cs"/>
            </a:endParaRPr>
          </a:p>
          <a:p>
            <a:r>
              <a:rPr lang="en-US" sz="2300" u="sng" dirty="0">
                <a:latin typeface="+mn-lt"/>
                <a:cs typeface="+mn-cs"/>
              </a:rPr>
              <a:t>Office Hour</a:t>
            </a:r>
            <a:r>
              <a:rPr lang="en-US" sz="2300" dirty="0">
                <a:latin typeface="+mn-lt"/>
                <a:cs typeface="+mn-cs"/>
              </a:rPr>
              <a:t>:</a:t>
            </a:r>
          </a:p>
          <a:p>
            <a:pPr marL="508000" lvl="1" indent="0">
              <a:buNone/>
            </a:pPr>
            <a:r>
              <a:rPr lang="en-US" sz="2300" dirty="0">
                <a:latin typeface="+mn-lt"/>
                <a:cs typeface="+mn-cs"/>
              </a:rPr>
              <a:t>Monday, 12pm</a:t>
            </a:r>
          </a:p>
          <a:p>
            <a:pPr marL="508000" lvl="1" indent="0">
              <a:buNone/>
            </a:pPr>
            <a:r>
              <a:rPr lang="en-US" sz="2300" dirty="0">
                <a:latin typeface="+mn-lt"/>
                <a:cs typeface="+mn-cs"/>
              </a:rPr>
              <a:t>Building 96, office 321</a:t>
            </a:r>
          </a:p>
          <a:p>
            <a:pPr marL="508000" lvl="1" indent="0">
              <a:buNone/>
            </a:pPr>
            <a:r>
              <a:rPr lang="en-US" sz="2300" dirty="0">
                <a:latin typeface="+mn-lt"/>
                <a:cs typeface="+mn-cs"/>
              </a:rPr>
              <a:t>Please coordinate by e-mail</a:t>
            </a:r>
          </a:p>
          <a:p>
            <a:pPr marL="25400" indent="0">
              <a:buNone/>
            </a:pPr>
            <a:r>
              <a:rPr lang="en-US" sz="2400" dirty="0">
                <a:latin typeface="+mn-lt"/>
                <a:cs typeface="+mn-cs"/>
              </a:rPr>
              <a:t>       </a:t>
            </a:r>
          </a:p>
          <a:p>
            <a:endParaRPr lang="he-IL" sz="2000" dirty="0">
              <a:latin typeface="+mn-lt"/>
              <a:cs typeface="+mn-cs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xmlns="" id="{0514A87B-724B-4CA3-BB3E-2DDB01FEE576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Staff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698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606291"/>
            <a:ext cx="7772400" cy="271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600" dirty="0">
                <a:latin typeface="Arial" pitchFamily="34" charset="0"/>
                <a:cs typeface="Arial" pitchFamily="34" charset="0"/>
              </a:rPr>
              <a:t>Homework – 20% (</a:t>
            </a:r>
            <a:r>
              <a:rPr lang="he-IL" sz="26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Assignments)</a:t>
            </a:r>
          </a:p>
          <a:p>
            <a:pPr marL="2540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    Submission 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group of four</a:t>
            </a:r>
          </a:p>
          <a:p>
            <a:pPr marL="25400" indent="0"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2 Quizzes– 80% (40% each)</a:t>
            </a:r>
          </a:p>
          <a:p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Image result for gr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16" y="2800360"/>
            <a:ext cx="2376264" cy="28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4;p14">
            <a:extLst>
              <a:ext uri="{FF2B5EF4-FFF2-40B4-BE49-F238E27FC236}">
                <a16:creationId xmlns:a16="http://schemas.microsoft.com/office/drawing/2014/main" xmlns="" id="{38145FA5-B5F9-4586-A274-FCDC0A4B1CAC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Homework and Grading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58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let's get it starte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76" y="184482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F3E79206-177E-4232-83B0-4FBC31836004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64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What is a User Story?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7E9747A-44AA-4A66-AD1B-695C1A556CF8}"/>
              </a:ext>
            </a:extLst>
          </p:cNvPr>
          <p:cNvSpPr txBox="1">
            <a:spLocks/>
          </p:cNvSpPr>
          <p:nvPr/>
        </p:nvSpPr>
        <p:spPr>
          <a:xfrm>
            <a:off x="536022" y="1430102"/>
            <a:ext cx="7851058" cy="507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742950"/>
            <a:r>
              <a:rPr lang="en-GB" altLang="en-US" sz="2400" dirty="0">
                <a:latin typeface="+mn-lt"/>
                <a:ea typeface="ＭＳ Ｐゴシック" panose="020B0600070205080204" pitchFamily="34" charset="-128"/>
              </a:rPr>
              <a:t>A concise, written description of a piece of functionality that will be valuable to a user            (or owner) of the software.</a:t>
            </a:r>
          </a:p>
          <a:p>
            <a:pPr marL="0" indent="0">
              <a:buNone/>
            </a:pPr>
            <a:endParaRPr lang="en-GB" altLang="en-US" sz="2400" dirty="0">
              <a:latin typeface="+mn-lt"/>
              <a:ea typeface="ＭＳ Ｐゴシック" panose="020B0600070205080204" pitchFamily="34" charset="-128"/>
            </a:endParaRPr>
          </a:p>
          <a:p>
            <a:pPr marL="742950" indent="-742950"/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Stories are:</a:t>
            </a:r>
          </a:p>
          <a:p>
            <a:pPr marL="1057275" lvl="1"/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User’s needs</a:t>
            </a:r>
          </a:p>
          <a:p>
            <a:pPr marL="1057275" lvl="1"/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Product descriptions</a:t>
            </a:r>
          </a:p>
          <a:p>
            <a:pPr marL="1057275" lvl="1"/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Planning items</a:t>
            </a:r>
          </a:p>
          <a:p>
            <a:pPr marL="1057275" lvl="1"/>
            <a:r>
              <a:rPr lang="en-US" altLang="en-US" sz="2400" dirty="0">
                <a:latin typeface="+mn-lt"/>
                <a:ea typeface="ＭＳ Ｐゴシック" panose="020B0600070205080204" pitchFamily="34" charset="-128"/>
              </a:rPr>
              <a:t>Tokens for a conversation</a:t>
            </a:r>
          </a:p>
        </p:txBody>
      </p:sp>
    </p:spTree>
    <p:extLst>
      <p:ext uri="{BB962C8B-B14F-4D97-AF65-F5344CB8AC3E}">
        <p14:creationId xmlns:p14="http://schemas.microsoft.com/office/powerpoint/2010/main" val="23369423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Common User Story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73ACA2A-E117-404A-B1ED-22E53FE64735}"/>
              </a:ext>
            </a:extLst>
          </p:cNvPr>
          <p:cNvSpPr txBox="1">
            <a:spLocks/>
          </p:cNvSpPr>
          <p:nvPr/>
        </p:nvSpPr>
        <p:spPr>
          <a:xfrm>
            <a:off x="685800" y="1501891"/>
            <a:ext cx="7500938" cy="211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buFontTx/>
              <a:buChar char="-"/>
            </a:pPr>
            <a:r>
              <a:rPr lang="en-GB" altLang="en-US" sz="2200" b="1" dirty="0">
                <a:latin typeface="+mn-lt"/>
                <a:ea typeface="ＭＳ Ｐゴシック" panose="020B0600070205080204" pitchFamily="34" charset="-128"/>
              </a:rPr>
              <a:t>As a </a:t>
            </a:r>
            <a:r>
              <a:rPr lang="en-GB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</a:rPr>
              <a:t>[user role]</a:t>
            </a:r>
            <a:r>
              <a:rPr lang="en-GB" altLang="en-US" sz="2200" b="1" dirty="0">
                <a:latin typeface="+mn-lt"/>
                <a:ea typeface="ＭＳ Ｐゴシック" panose="020B0600070205080204" pitchFamily="34" charset="-128"/>
              </a:rPr>
              <a:t> I want to </a:t>
            </a:r>
            <a:r>
              <a:rPr lang="en-GB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</a:rPr>
              <a:t>[goal]</a:t>
            </a:r>
            <a:r>
              <a:rPr lang="en-GB" altLang="en-US" sz="2200" b="1" dirty="0">
                <a:latin typeface="+mn-lt"/>
                <a:ea typeface="ＭＳ Ｐゴシック" panose="020B0600070205080204" pitchFamily="34" charset="-128"/>
              </a:rPr>
              <a:t> </a:t>
            </a:r>
            <a:br>
              <a:rPr lang="en-GB" altLang="en-US" sz="2200" b="1" dirty="0">
                <a:latin typeface="+mn-lt"/>
                <a:ea typeface="ＭＳ Ｐゴシック" panose="020B0600070205080204" pitchFamily="34" charset="-128"/>
              </a:rPr>
            </a:br>
            <a:r>
              <a:rPr lang="en-GB" altLang="en-US" sz="2200" b="1" dirty="0">
                <a:latin typeface="+mn-lt"/>
                <a:ea typeface="ＭＳ Ｐゴシック" panose="020B0600070205080204" pitchFamily="34" charset="-128"/>
              </a:rPr>
              <a:t>so I can </a:t>
            </a:r>
            <a:r>
              <a:rPr lang="en-GB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</a:rPr>
              <a:t>[benefit]</a:t>
            </a:r>
          </a:p>
          <a:p>
            <a:pPr marL="0" indent="0">
              <a:buNone/>
            </a:pPr>
            <a:endParaRPr lang="en-GB" altLang="en-US" sz="2200" b="1" dirty="0">
              <a:solidFill>
                <a:srgbClr val="558ED5"/>
              </a:solidFill>
              <a:latin typeface="+mn-lt"/>
              <a:ea typeface="ＭＳ Ｐゴシック" panose="020B0600070205080204" pitchFamily="34" charset="-128"/>
            </a:endParaRPr>
          </a:p>
          <a:p>
            <a:pPr indent="-457200">
              <a:buFontTx/>
              <a:buChar char="-"/>
            </a:pPr>
            <a:r>
              <a:rPr lang="en-US" altLang="en-US" sz="2200" b="1" dirty="0"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As a </a:t>
            </a:r>
            <a:r>
              <a:rPr lang="en-US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[type of user] </a:t>
            </a:r>
            <a:r>
              <a:rPr lang="en-US" altLang="en-US" sz="2200" b="1" dirty="0"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I want to </a:t>
            </a:r>
            <a:r>
              <a:rPr lang="en-US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[perform some task]  </a:t>
            </a:r>
            <a:r>
              <a:rPr lang="en-US" altLang="en-US" sz="2200" b="1" dirty="0"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so that I can </a:t>
            </a:r>
            <a:r>
              <a:rPr lang="en-US" altLang="en-US" sz="2200" b="1" dirty="0">
                <a:solidFill>
                  <a:srgbClr val="558ED5"/>
                </a:solidFill>
                <a:latin typeface="+mn-lt"/>
                <a:ea typeface="ＭＳ Ｐゴシック" panose="020B0600070205080204" pitchFamily="34" charset="-128"/>
                <a:cs typeface="Times" panose="02020603050405020304" pitchFamily="18" charset="0"/>
                <a:sym typeface="Times" panose="02020603050405020304" pitchFamily="18" charset="0"/>
              </a:rPr>
              <a:t>[reach some goal]</a:t>
            </a:r>
            <a:endParaRPr lang="en-GB" altLang="en-US" sz="2200" b="1" dirty="0">
              <a:solidFill>
                <a:srgbClr val="558ED5"/>
              </a:solidFill>
              <a:latin typeface="+mn-lt"/>
              <a:ea typeface="ＭＳ Ｐゴシック" panose="020B0600070205080204" pitchFamily="34" charset="-128"/>
            </a:endParaRPr>
          </a:p>
          <a:p>
            <a:pPr indent="-457200">
              <a:buFontTx/>
              <a:buChar char="-"/>
            </a:pPr>
            <a:endParaRPr lang="en-GB" altLang="en-US" sz="4000" b="1" dirty="0">
              <a:ea typeface="ＭＳ Ｐゴシック" panose="020B0600070205080204" pitchFamily="34" charset="-128"/>
            </a:endParaRPr>
          </a:p>
          <a:p>
            <a:pPr indent="-457200"/>
            <a:endParaRPr lang="en-GB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62F6D7-27A5-4942-9F9E-FB673E5F2D4D}"/>
              </a:ext>
            </a:extLst>
          </p:cNvPr>
          <p:cNvSpPr txBox="1">
            <a:spLocks/>
          </p:cNvSpPr>
          <p:nvPr/>
        </p:nvSpPr>
        <p:spPr bwMode="auto">
          <a:xfrm>
            <a:off x="685800" y="3905228"/>
            <a:ext cx="7772400" cy="219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200" i="1" u="sng" dirty="0">
                <a:latin typeface="Calibri" panose="020F0502020204030204" pitchFamily="34" charset="0"/>
              </a:rPr>
              <a:t>Examples</a:t>
            </a:r>
            <a:r>
              <a:rPr lang="en-GB" altLang="en-US" sz="2200" i="1" dirty="0">
                <a:latin typeface="Calibri" panose="020F0502020204030204" pitchFamily="34" charset="0"/>
              </a:rPr>
              <a:t>: </a:t>
            </a:r>
            <a:endParaRPr lang="en-GB" altLang="en-US" sz="2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As a </a:t>
            </a:r>
            <a:r>
              <a:rPr 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repeat customer</a:t>
            </a:r>
            <a:r>
              <a:rPr lang="he-IL" sz="2200" dirty="0">
                <a:latin typeface="Calibri" panose="020F0502020204030204" pitchFamily="34" charset="0"/>
              </a:rPr>
              <a:t> </a:t>
            </a:r>
            <a:r>
              <a:rPr lang="en-US" sz="2200" dirty="0"/>
              <a:t>I want to </a:t>
            </a:r>
            <a:r>
              <a:rPr 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access old orders</a:t>
            </a:r>
            <a:r>
              <a:rPr lang="en-US" sz="2200" dirty="0"/>
              <a:t> so that I can </a:t>
            </a:r>
            <a:r>
              <a:rPr 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rapidly purchase the same products again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As a </a:t>
            </a:r>
            <a:r>
              <a:rPr lang="en-GB" alt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registered user</a:t>
            </a:r>
            <a:r>
              <a:rPr lang="en-GB" altLang="en-US" sz="2200" dirty="0">
                <a:latin typeface="Calibri" panose="020F0502020204030204" pitchFamily="34" charset="0"/>
              </a:rPr>
              <a:t> I want to </a:t>
            </a:r>
            <a:r>
              <a:rPr lang="en-GB" alt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log in</a:t>
            </a:r>
            <a:r>
              <a:rPr lang="en-GB" altLang="en-US" sz="2200" dirty="0">
                <a:latin typeface="Calibri" panose="020F0502020204030204" pitchFamily="34" charset="0"/>
              </a:rPr>
              <a:t> so I can </a:t>
            </a:r>
            <a:r>
              <a:rPr lang="en-GB" altLang="en-US" sz="2200" dirty="0">
                <a:solidFill>
                  <a:srgbClr val="558ED5"/>
                </a:solidFill>
                <a:latin typeface="Calibri" panose="020F0502020204030204" pitchFamily="34" charset="0"/>
              </a:rPr>
              <a:t>access subscriber-only content</a:t>
            </a:r>
            <a:endParaRPr lang="en-GB" altLang="en-US" sz="2200" dirty="0">
              <a:latin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</a:pPr>
            <a:endParaRPr lang="en-GB" alt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49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dirty="0">
                <a:solidFill>
                  <a:schemeClr val="lt1"/>
                </a:solidFill>
              </a:rPr>
              <a:t>What User Stories are NOT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62F6D7-27A5-4942-9F9E-FB673E5F2D4D}"/>
              </a:ext>
            </a:extLst>
          </p:cNvPr>
          <p:cNvSpPr txBox="1">
            <a:spLocks/>
          </p:cNvSpPr>
          <p:nvPr/>
        </p:nvSpPr>
        <p:spPr bwMode="auto">
          <a:xfrm>
            <a:off x="685798" y="3526799"/>
            <a:ext cx="7772402" cy="321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altLang="en-US" sz="2000" i="1" u="sng" dirty="0">
                <a:latin typeface="Calibri" panose="020F0502020204030204" pitchFamily="34" charset="0"/>
              </a:rPr>
              <a:t>Bad Examples</a:t>
            </a:r>
            <a:r>
              <a:rPr lang="en-GB" altLang="en-US" sz="2000" i="1" dirty="0">
                <a:latin typeface="Calibri" panose="020F0502020204030204" pitchFamily="34" charset="0"/>
              </a:rPr>
              <a:t>: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As a </a:t>
            </a:r>
            <a:r>
              <a:rPr lang="en-US" sz="2000" dirty="0">
                <a:solidFill>
                  <a:srgbClr val="558ED5"/>
                </a:solidFill>
                <a:latin typeface="+mn-lt"/>
              </a:rPr>
              <a:t>user</a:t>
            </a:r>
            <a:r>
              <a:rPr lang="en-US" sz="2000" dirty="0">
                <a:latin typeface="+mn-lt"/>
              </a:rPr>
              <a:t> I want to </a:t>
            </a:r>
            <a:r>
              <a:rPr lang="en-US" sz="2000" dirty="0">
                <a:solidFill>
                  <a:srgbClr val="558ED5"/>
                </a:solidFill>
                <a:latin typeface="+mn-lt"/>
              </a:rPr>
              <a:t>have my previous orders stored in the database </a:t>
            </a:r>
            <a:r>
              <a:rPr lang="en-US" sz="2000" dirty="0">
                <a:latin typeface="+mn-lt"/>
              </a:rPr>
              <a:t>So </a:t>
            </a:r>
            <a:r>
              <a:rPr lang="en-US" sz="2000" dirty="0">
                <a:solidFill>
                  <a:srgbClr val="558ED5"/>
                </a:solidFill>
                <a:latin typeface="+mn-lt"/>
              </a:rPr>
              <a:t>they will be there permanently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As a </a:t>
            </a:r>
            <a:r>
              <a:rPr lang="en-US" sz="2000" dirty="0">
                <a:solidFill>
                  <a:srgbClr val="558ED5"/>
                </a:solidFill>
                <a:latin typeface="Calibri" panose="020F0502020204030204" pitchFamily="34" charset="0"/>
              </a:rPr>
              <a:t>stakeholder</a:t>
            </a:r>
            <a:r>
              <a:rPr lang="he-IL" sz="2000" dirty="0">
                <a:latin typeface="Calibri" panose="020F0502020204030204" pitchFamily="34" charset="0"/>
              </a:rPr>
              <a:t> </a:t>
            </a:r>
            <a:r>
              <a:rPr lang="en-US" sz="2000" dirty="0"/>
              <a:t>I want </a:t>
            </a:r>
            <a:r>
              <a:rPr lang="en-US" sz="2000" dirty="0">
                <a:solidFill>
                  <a:srgbClr val="558ED5"/>
                </a:solidFill>
                <a:latin typeface="Calibri" panose="020F0502020204030204" pitchFamily="34" charset="0"/>
              </a:rPr>
              <a:t>page load times to conform to current standards </a:t>
            </a:r>
            <a:r>
              <a:rPr lang="en-US" sz="2000" dirty="0"/>
              <a:t>so that </a:t>
            </a:r>
            <a:r>
              <a:rPr lang="en-US" sz="2000" dirty="0">
                <a:solidFill>
                  <a:srgbClr val="558ED5"/>
                </a:solidFill>
                <a:latin typeface="Calibri" panose="020F0502020204030204" pitchFamily="34" charset="0"/>
              </a:rPr>
              <a:t>patients will be able to use the system in a dial-up connection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Update the database table to support payments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xmlns="" id="{FA8901E6-09AB-49C8-92DD-14E88B8184B5}"/>
              </a:ext>
            </a:extLst>
          </p:cNvPr>
          <p:cNvSpPr/>
          <p:nvPr/>
        </p:nvSpPr>
        <p:spPr>
          <a:xfrm>
            <a:off x="685800" y="1387752"/>
            <a:ext cx="767301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/>
              <a:t>User stories ≠ Tasks </a:t>
            </a:r>
          </a:p>
          <a:p>
            <a:r>
              <a:rPr lang="en-US" sz="1900" dirty="0"/>
              <a:t>Tasks are about implementation; User Stories are about definition</a:t>
            </a:r>
          </a:p>
          <a:p>
            <a:endParaRPr lang="en-US" sz="1900" b="1" dirty="0">
              <a:solidFill>
                <a:srgbClr val="7A7A7A"/>
              </a:solidFill>
              <a:latin typeface="Georgia" panose="02040502050405020303" pitchFamily="18" charset="0"/>
            </a:endParaRPr>
          </a:p>
          <a:p>
            <a:r>
              <a:rPr lang="en-US" sz="1900" b="1" dirty="0"/>
              <a:t>User stories ≠ requirements document</a:t>
            </a:r>
          </a:p>
          <a:p>
            <a:r>
              <a:rPr lang="en-US" sz="1900" dirty="0"/>
              <a:t>The format of the user stories enables teams to better understand the task and how is it relates to the other parts of the product</a:t>
            </a:r>
            <a:endParaRPr lang="en-US" sz="1900" b="1" dirty="0"/>
          </a:p>
          <a:p>
            <a:endParaRPr lang="en-US" sz="1900" b="1" dirty="0">
              <a:solidFill>
                <a:srgbClr val="7A7A7A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7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Themes and Epics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xmlns="" id="{276462ED-E19D-4778-A412-DE05439F8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10" y="3487279"/>
            <a:ext cx="4973790" cy="28728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A853FD1-E04E-4611-B74A-695248D57BE1}"/>
              </a:ext>
            </a:extLst>
          </p:cNvPr>
          <p:cNvSpPr txBox="1">
            <a:spLocks/>
          </p:cNvSpPr>
          <p:nvPr/>
        </p:nvSpPr>
        <p:spPr>
          <a:xfrm>
            <a:off x="492468" y="1089499"/>
            <a:ext cx="8423788" cy="507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b="1" dirty="0">
                <a:latin typeface="+mn-lt"/>
              </a:rPr>
              <a:t>Epic </a:t>
            </a:r>
            <a:r>
              <a:rPr lang="en-US" sz="2200" dirty="0">
                <a:latin typeface="+mn-lt"/>
              </a:rPr>
              <a:t>is a large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Story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that most likely will be broken down into multiple User Stories.</a:t>
            </a:r>
          </a:p>
          <a:p>
            <a:r>
              <a:rPr lang="en-US" sz="2200" b="1" dirty="0">
                <a:solidFill>
                  <a:schemeClr val="tx1"/>
                </a:solidFill>
                <a:latin typeface="+mn-lt"/>
              </a:rPr>
              <a:t>Theme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is a </a:t>
            </a:r>
            <a:r>
              <a:rPr lang="en-US" sz="2200" dirty="0">
                <a:latin typeface="+mn-lt"/>
              </a:rPr>
              <a:t>container of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</a:rPr>
              <a:t>Stories</a:t>
            </a:r>
            <a:r>
              <a:rPr lang="en-US" sz="2200" dirty="0">
                <a:latin typeface="+mn-lt"/>
              </a:rPr>
              <a:t> that may be grouped by function feature or any other common criteria the product owner decides upon.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Theme usually corresponds to one or more Epics.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5400" indent="0">
              <a:buNone/>
            </a:pPr>
            <a:endParaRPr lang="en-US" sz="1800" dirty="0"/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45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4;p14">
            <a:extLst>
              <a:ext uri="{FF2B5EF4-FFF2-40B4-BE49-F238E27FC236}">
                <a16:creationId xmlns:a16="http://schemas.microsoft.com/office/drawing/2014/main" xmlns="" id="{60A7A7F7-F540-4751-8E8A-F558BA7F06BA}"/>
              </a:ext>
            </a:extLst>
          </p:cNvPr>
          <p:cNvSpPr txBox="1">
            <a:spLocks/>
          </p:cNvSpPr>
          <p:nvPr/>
        </p:nvSpPr>
        <p:spPr>
          <a:xfrm>
            <a:off x="685800" y="87825"/>
            <a:ext cx="7772400" cy="8069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40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Themes and Epics - Example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A853FD1-E04E-4611-B74A-695248D57BE1}"/>
              </a:ext>
            </a:extLst>
          </p:cNvPr>
          <p:cNvSpPr txBox="1">
            <a:spLocks/>
          </p:cNvSpPr>
          <p:nvPr/>
        </p:nvSpPr>
        <p:spPr>
          <a:xfrm>
            <a:off x="541630" y="1148493"/>
            <a:ext cx="8423788" cy="507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None/>
            </a:pPr>
            <a:r>
              <a:rPr lang="en-US" sz="2200" dirty="0">
                <a:latin typeface="+mn-lt"/>
              </a:rPr>
              <a:t>Let assume the scenario of an online shop to sell video games.</a:t>
            </a:r>
          </a:p>
          <a:p>
            <a:pPr marL="25400" indent="0">
              <a:buNone/>
            </a:pPr>
            <a:r>
              <a:rPr lang="en-US" sz="2200" b="1" u="sng" dirty="0">
                <a:latin typeface="+mn-lt"/>
              </a:rPr>
              <a:t>Theme:</a:t>
            </a:r>
          </a:p>
          <a:p>
            <a:pPr marL="25400" indent="0">
              <a:buNone/>
            </a:pPr>
            <a:r>
              <a:rPr lang="en-US" sz="2200" dirty="0">
                <a:latin typeface="+mn-lt"/>
              </a:rPr>
              <a:t>Adding items into shopping cart</a:t>
            </a:r>
          </a:p>
          <a:p>
            <a:pPr marL="25400" indent="0">
              <a:buNone/>
            </a:pPr>
            <a:r>
              <a:rPr lang="en-US" sz="2200" b="1" u="sng" dirty="0">
                <a:latin typeface="+mn-lt"/>
              </a:rPr>
              <a:t>Epic:</a:t>
            </a:r>
            <a:r>
              <a:rPr lang="en-US" sz="2200" b="1" dirty="0">
                <a:latin typeface="+mn-lt"/>
              </a:rPr>
              <a:t> </a:t>
            </a:r>
          </a:p>
          <a:p>
            <a:pPr marL="25400" indent="0">
              <a:buNone/>
            </a:pPr>
            <a:r>
              <a:rPr lang="en-US" sz="2200" dirty="0">
                <a:latin typeface="+mn-lt"/>
              </a:rPr>
              <a:t>As a user, I should be able to check out the items I have added in my cart</a:t>
            </a:r>
            <a:endParaRPr lang="en-US" sz="2200" u="sng" dirty="0">
              <a:latin typeface="+mn-lt"/>
            </a:endParaRPr>
          </a:p>
          <a:p>
            <a:pPr marL="25400" indent="0">
              <a:buNone/>
            </a:pPr>
            <a:r>
              <a:rPr lang="en-US" sz="2200" b="1" u="sng" dirty="0">
                <a:latin typeface="+mn-lt"/>
              </a:rPr>
              <a:t>User Stories:</a:t>
            </a:r>
          </a:p>
          <a:p>
            <a:pPr algn="l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As a first time user, I will be asked to either register or purchase as a guest user when I check out the items I have added in my cart</a:t>
            </a:r>
          </a:p>
          <a:p>
            <a:pPr algn="l">
              <a:buSzPct val="80000"/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As a registered user, I will be shown the items added in my wish list so that if I want I can add them to my cart when I check out</a:t>
            </a:r>
          </a:p>
          <a:p>
            <a:pPr marL="254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4342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7702</TotalTime>
  <Words>1112</Words>
  <Application>Microsoft Office PowerPoint</Application>
  <PresentationFormat>On-screen Show (4:3)</PresentationFormat>
  <Paragraphs>135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Georgia</vt:lpstr>
      <vt:lpstr>Times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Eliran Nachmani</dc:creator>
  <cp:lastModifiedBy>אלירן נחמני</cp:lastModifiedBy>
  <cp:revision>113</cp:revision>
  <dcterms:modified xsi:type="dcterms:W3CDTF">2019-03-17T21:28:06Z</dcterms:modified>
</cp:coreProperties>
</file>