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313" r:id="rId3"/>
    <p:sldId id="315" r:id="rId4"/>
    <p:sldId id="322" r:id="rId5"/>
    <p:sldId id="316" r:id="rId6"/>
    <p:sldId id="324" r:id="rId7"/>
    <p:sldId id="325" r:id="rId8"/>
    <p:sldId id="326" r:id="rId9"/>
    <p:sldId id="327" r:id="rId10"/>
    <p:sldId id="328" r:id="rId11"/>
    <p:sldId id="343" r:id="rId12"/>
    <p:sldId id="344" r:id="rId13"/>
    <p:sldId id="345" r:id="rId14"/>
    <p:sldId id="348" r:id="rId15"/>
    <p:sldId id="349" r:id="rId16"/>
    <p:sldId id="346" r:id="rId17"/>
    <p:sldId id="350" r:id="rId18"/>
    <p:sldId id="329" r:id="rId19"/>
    <p:sldId id="335" r:id="rId20"/>
    <p:sldId id="351" r:id="rId21"/>
    <p:sldId id="331" r:id="rId22"/>
    <p:sldId id="352" r:id="rId23"/>
    <p:sldId id="336" r:id="rId24"/>
    <p:sldId id="353" r:id="rId25"/>
    <p:sldId id="332" r:id="rId26"/>
    <p:sldId id="330" r:id="rId27"/>
    <p:sldId id="334" r:id="rId28"/>
    <p:sldId id="341" r:id="rId29"/>
    <p:sldId id="342" r:id="rId30"/>
    <p:sldId id="340" r:id="rId31"/>
    <p:sldId id="354" r:id="rId32"/>
    <p:sldId id="355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ran Nachmani" initials="EN" lastIdx="1" clrIdx="0">
    <p:extLst>
      <p:ext uri="{19B8F6BF-5375-455C-9EA6-DF929625EA0E}">
        <p15:presenceInfo xmlns:p15="http://schemas.microsoft.com/office/powerpoint/2012/main" userId="Eliran Nachma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CF36D3-1777-4EF0-89D7-5C01F2A3E897}">
  <a:tblStyle styleId="{01CF36D3-1777-4EF0-89D7-5C01F2A3E89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86717" autoAdjust="0"/>
  </p:normalViewPr>
  <p:slideViewPr>
    <p:cSldViewPr snapToGrid="0">
      <p:cViewPr>
        <p:scale>
          <a:sx n="75" d="100"/>
          <a:sy n="75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4732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9608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3138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6073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7769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7328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4583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8347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3451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1000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5917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140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1437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2339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6836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7420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5612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6907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3261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6749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012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35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5788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4773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919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9170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9111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2148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797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216152" y="6007608"/>
            <a:ext cx="64008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/>
              <a:t>Spring 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71600" y="2414206"/>
            <a:ext cx="6400800" cy="166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GB" sz="4400" dirty="0">
                <a:solidFill>
                  <a:srgbClr val="0E29AE"/>
                </a:solidFill>
              </a:rPr>
              <a:t>Practical Session No.</a:t>
            </a:r>
            <a:r>
              <a:rPr lang="he-IL" sz="4400" dirty="0">
                <a:solidFill>
                  <a:srgbClr val="0E29AE"/>
                </a:solidFill>
              </a:rPr>
              <a:t> 4</a:t>
            </a:r>
            <a:endParaRPr lang="en-GB" sz="4400" dirty="0">
              <a:solidFill>
                <a:srgbClr val="0E29AE"/>
              </a:solidFill>
            </a:endParaRPr>
          </a:p>
          <a:p>
            <a:pPr marL="2540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2400" dirty="0">
                <a:solidFill>
                  <a:srgbClr val="0E29AE"/>
                </a:solidFill>
              </a:rPr>
              <a:t>Object Constraint Language</a:t>
            </a:r>
            <a:endParaRPr lang="en-GB" sz="2400" dirty="0">
              <a:solidFill>
                <a:srgbClr val="0E29AE"/>
              </a:solidFill>
            </a:endParaRPr>
          </a:p>
          <a:p>
            <a:pPr marL="25400" indent="0">
              <a:spcBef>
                <a:spcPts val="0"/>
              </a:spcBef>
              <a:buClr>
                <a:schemeClr val="dk1"/>
              </a:buClr>
              <a:buSzPts val="4400"/>
            </a:pPr>
            <a:endParaRPr lang="he-IL" sz="4400" dirty="0">
              <a:solidFill>
                <a:srgbClr val="0E29AE"/>
              </a:solidFill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Object Oriented Analysis and Design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dirty="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bg1"/>
                </a:solidFill>
              </a:rPr>
              <a:t>Collection Operations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85800" y="1354898"/>
            <a:ext cx="7315200" cy="77724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>
                <a:solidFill>
                  <a:schemeClr val="tx1"/>
                </a:solidFill>
                <a:latin typeface="Times New Roman" pitchFamily="18" charset="0"/>
              </a:rPr>
              <a:t>&lt;collection&gt; </a:t>
            </a:r>
            <a:r>
              <a:rPr lang="en-US" sz="3200">
                <a:solidFill>
                  <a:schemeClr val="tx1"/>
                </a:solidFill>
                <a:latin typeface="SymbolMT"/>
              </a:rPr>
              <a:t>→</a:t>
            </a:r>
            <a:r>
              <a:rPr lang="en-US" sz="320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 …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2868977" y="2074940"/>
            <a:ext cx="3354887" cy="113831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cs typeface="+mn-cs"/>
              </a:rPr>
              <a:t>→ count ( object )</a:t>
            </a:r>
          </a:p>
          <a:p>
            <a:pPr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cs typeface="+mn-cs"/>
              </a:rPr>
              <a:t>→ size ( )</a:t>
            </a:r>
          </a:p>
          <a:p>
            <a:pPr>
              <a:buFont typeface="Wingdings 2" pitchFamily="18" charset="2"/>
              <a:buNone/>
            </a:pPr>
            <a:r>
              <a:rPr lang="en-US" sz="2400" dirty="0">
                <a:solidFill>
                  <a:schemeClr val="tx1"/>
                </a:solidFill>
                <a:cs typeface="+mn-cs"/>
              </a:rPr>
              <a:t>→ sum ( )</a:t>
            </a:r>
          </a:p>
          <a:p>
            <a:endParaRPr lang="he-IL" sz="2400" dirty="0"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288" y="2547426"/>
            <a:ext cx="151996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sz="2400" dirty="0">
                <a:cs typeface="+mn-cs"/>
              </a:rPr>
              <a:t>Numeral :</a:t>
            </a:r>
            <a:endParaRPr lang="he-IL" sz="2400" dirty="0">
              <a:cs typeface="+mn-cs"/>
            </a:endParaRPr>
          </a:p>
        </p:txBody>
      </p:sp>
      <p:sp>
        <p:nvSpPr>
          <p:cNvPr id="14" name="Left Brace 17"/>
          <p:cNvSpPr/>
          <p:nvPr/>
        </p:nvSpPr>
        <p:spPr>
          <a:xfrm>
            <a:off x="2554775" y="2025791"/>
            <a:ext cx="347661" cy="1431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15" name="Content Placeholder 10"/>
          <p:cNvSpPr txBox="1">
            <a:spLocks/>
          </p:cNvSpPr>
          <p:nvPr/>
        </p:nvSpPr>
        <p:spPr>
          <a:xfrm>
            <a:off x="2727788" y="3639425"/>
            <a:ext cx="4047085" cy="19282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indent="0" defTabSz="914400" rtl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 sz="2200"/>
            </a:lvl1pPr>
            <a:lvl2pPr indent="-182880" algn="r" defTabSz="914400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</a:defRPr>
            </a:lvl2pPr>
            <a:lvl3pPr marL="731520" indent="-182880" algn="r" defTabSz="914400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>
                <a:solidFill>
                  <a:schemeClr val="accent1"/>
                </a:solidFill>
              </a:defRPr>
            </a:lvl3pPr>
            <a:lvl4pPr marL="1005840" indent="-182880" algn="r" defTabSz="914400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1280160" indent="-182880" algn="r" defTabSz="914400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5pPr>
            <a:lvl6pPr marL="1600000" indent="-228600" algn="r" defTabSz="914400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6pPr>
            <a:lvl7pPr marL="1900000" indent="-228600" algn="r" defTabSz="914400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7pPr>
            <a:lvl8pPr marL="2200000" indent="-228600" algn="r" defTabSz="914400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8pPr>
            <a:lvl9pPr marL="2500000" indent="-228600" algn="r" defTabSz="914400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en-US" sz="2400" dirty="0">
                <a:cs typeface="+mn-cs"/>
              </a:rPr>
              <a:t>→ select ( e:T | &lt;</a:t>
            </a:r>
            <a:r>
              <a:rPr lang="en-US" sz="2400" dirty="0" err="1">
                <a:cs typeface="+mn-cs"/>
              </a:rPr>
              <a:t>b.e.</a:t>
            </a:r>
            <a:r>
              <a:rPr lang="en-US" sz="2400" dirty="0">
                <a:cs typeface="+mn-cs"/>
              </a:rPr>
              <a:t>&gt;) </a:t>
            </a:r>
          </a:p>
          <a:p>
            <a:r>
              <a:rPr lang="en-US" sz="2400" dirty="0">
                <a:cs typeface="+mn-cs"/>
              </a:rPr>
              <a:t>→ reject ( e:T | &lt;</a:t>
            </a:r>
            <a:r>
              <a:rPr lang="en-US" sz="2400" dirty="0" err="1">
                <a:cs typeface="+mn-cs"/>
              </a:rPr>
              <a:t>b.e.</a:t>
            </a:r>
            <a:r>
              <a:rPr lang="en-US" sz="2400" dirty="0">
                <a:cs typeface="+mn-cs"/>
              </a:rPr>
              <a:t>&gt;) </a:t>
            </a:r>
          </a:p>
          <a:p>
            <a:r>
              <a:rPr lang="en-US" sz="2400" dirty="0">
                <a:cs typeface="+mn-cs"/>
              </a:rPr>
              <a:t>→ collect ( e:T | &lt;</a:t>
            </a:r>
            <a:r>
              <a:rPr lang="en-US" sz="2400" dirty="0" err="1">
                <a:cs typeface="+mn-cs"/>
              </a:rPr>
              <a:t>v.e</a:t>
            </a:r>
            <a:r>
              <a:rPr lang="en-US" sz="2400" dirty="0">
                <a:cs typeface="+mn-cs"/>
              </a:rPr>
              <a:t>.&gt;)</a:t>
            </a:r>
          </a:p>
          <a:p>
            <a:r>
              <a:rPr lang="en-US" sz="2400" dirty="0"/>
              <a:t>→ intersection(</a:t>
            </a:r>
            <a:r>
              <a:rPr lang="en-US" sz="2400" dirty="0">
                <a:solidFill>
                  <a:schemeClr val="tx1"/>
                </a:solidFill>
              </a:rPr>
              <a:t>collection</a:t>
            </a:r>
            <a:r>
              <a:rPr lang="en-US" sz="2400" dirty="0"/>
              <a:t>)</a:t>
            </a:r>
          </a:p>
          <a:p>
            <a:endParaRPr lang="en-US" sz="2400" dirty="0"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356" y="4326908"/>
            <a:ext cx="186301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sz="2400" dirty="0">
                <a:cs typeface="+mn-cs"/>
              </a:rPr>
              <a:t>Collections :</a:t>
            </a:r>
            <a:endParaRPr lang="he-IL" sz="2400" dirty="0">
              <a:cs typeface="+mn-cs"/>
            </a:endParaRPr>
          </a:p>
        </p:txBody>
      </p:sp>
      <p:sp>
        <p:nvSpPr>
          <p:cNvPr id="17" name="Left Brace 20"/>
          <p:cNvSpPr/>
          <p:nvPr/>
        </p:nvSpPr>
        <p:spPr>
          <a:xfrm>
            <a:off x="2548811" y="3597527"/>
            <a:ext cx="347661" cy="19701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20" name="Rectangle 13"/>
          <p:cNvSpPr/>
          <p:nvPr/>
        </p:nvSpPr>
        <p:spPr>
          <a:xfrm>
            <a:off x="792911" y="5765150"/>
            <a:ext cx="5788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cs typeface="+mn-cs"/>
              </a:rPr>
              <a:t>b.e.</a:t>
            </a:r>
            <a:r>
              <a:rPr lang="en-US" sz="2400" dirty="0">
                <a:cs typeface="+mn-cs"/>
              </a:rPr>
              <a:t> stands for </a:t>
            </a:r>
            <a:r>
              <a:rPr lang="en-US" sz="2400" dirty="0" err="1">
                <a:cs typeface="+mn-cs"/>
              </a:rPr>
              <a:t>boolean</a:t>
            </a:r>
            <a:r>
              <a:rPr lang="en-US" sz="2400" dirty="0">
                <a:cs typeface="+mn-cs"/>
              </a:rPr>
              <a:t> expression</a:t>
            </a:r>
          </a:p>
          <a:p>
            <a:r>
              <a:rPr lang="en-US" sz="2400" dirty="0" err="1">
                <a:cs typeface="+mn-cs"/>
              </a:rPr>
              <a:t>v.e</a:t>
            </a:r>
            <a:r>
              <a:rPr lang="en-US" sz="2400" dirty="0">
                <a:cs typeface="+mn-cs"/>
              </a:rPr>
              <a:t>. stands for value expression</a:t>
            </a:r>
          </a:p>
        </p:txBody>
      </p:sp>
    </p:spTree>
    <p:extLst>
      <p:ext uri="{BB962C8B-B14F-4D97-AF65-F5344CB8AC3E}">
        <p14:creationId xmlns:p14="http://schemas.microsoft.com/office/powerpoint/2010/main" val="398634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dirty="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bg1"/>
                </a:solidFill>
              </a:rPr>
              <a:t>Real and Integer</a:t>
            </a:r>
          </a:p>
        </p:txBody>
      </p:sp>
      <p:pic>
        <p:nvPicPr>
          <p:cNvPr id="18" name="מציין מיקום תוכן 3">
            <a:extLst>
              <a:ext uri="{FF2B5EF4-FFF2-40B4-BE49-F238E27FC236}">
                <a16:creationId xmlns:a16="http://schemas.microsoft.com/office/drawing/2014/main" id="{33297889-6547-4FBA-8915-2A3FE0E0F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572" y="1457530"/>
            <a:ext cx="6316855" cy="508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9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dirty="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bg1"/>
                </a:solidFill>
              </a:rPr>
              <a:t>String</a:t>
            </a:r>
          </a:p>
        </p:txBody>
      </p:sp>
      <p:pic>
        <p:nvPicPr>
          <p:cNvPr id="6" name="מציין מיקום תוכן 6">
            <a:extLst>
              <a:ext uri="{FF2B5EF4-FFF2-40B4-BE49-F238E27FC236}">
                <a16:creationId xmlns:a16="http://schemas.microsoft.com/office/drawing/2014/main" id="{30E39002-DFF7-41FF-B9FC-6A63D1FDD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59" y="1263242"/>
            <a:ext cx="8059681" cy="42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8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dirty="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bg1"/>
                </a:solidFill>
              </a:rPr>
              <a:t>Boolean</a:t>
            </a:r>
          </a:p>
        </p:txBody>
      </p:sp>
      <p:pic>
        <p:nvPicPr>
          <p:cNvPr id="8" name="מציין מיקום תוכן 7">
            <a:extLst>
              <a:ext uri="{FF2B5EF4-FFF2-40B4-BE49-F238E27FC236}">
                <a16:creationId xmlns:a16="http://schemas.microsoft.com/office/drawing/2014/main" id="{C1816CD4-8D35-4B2C-B0F6-5CE5664A8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30307"/>
            <a:ext cx="7594772" cy="37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2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dirty="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bg1"/>
                </a:solidFill>
              </a:rPr>
              <a:t>Instance Operations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213F72-C485-4914-9A1A-52124DEE4579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30104"/>
            <a:ext cx="8173720" cy="512624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73050" indent="-273050" algn="l"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200" kern="1200" dirty="0">
                <a:solidFill>
                  <a:prstClr val="black"/>
                </a:solidFill>
                <a:latin typeface="+mn-lt"/>
                <a:cs typeface="David" pitchFamily="34" charset="-79"/>
              </a:rPr>
              <a:t>Instances have the following operations:</a:t>
            </a:r>
          </a:p>
          <a:p>
            <a:pPr marL="639763" lvl="1" indent="-2460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self.isOclTypeOf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(T) :</a:t>
            </a:r>
          </a:p>
          <a:p>
            <a:pPr marL="393700" lv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	R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eturns true 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iff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self is of type T	</a:t>
            </a:r>
          </a:p>
          <a:p>
            <a:pPr marL="639763" lvl="1" indent="-2460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self.isOclKindOf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(T):</a:t>
            </a:r>
          </a:p>
          <a:p>
            <a:pPr marL="393700" lv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 	Returns true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iff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 (self is of type T) </a:t>
            </a:r>
            <a:r>
              <a:rPr lang="en-US" sz="2200" b="1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OR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 (self’s subtype of T)</a:t>
            </a:r>
          </a:p>
          <a:p>
            <a:pPr marL="393700" lv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  <a:p>
            <a:pPr marL="273050" lvl="1" indent="-273050" fontAlgn="base"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Types have the ‘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allInstances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’ member</a:t>
            </a:r>
            <a:r>
              <a:rPr lang="en-US" sz="2200" kern="1200" dirty="0">
                <a:solidFill>
                  <a:prstClr val="black"/>
                </a:solidFill>
                <a:latin typeface="+mn-lt"/>
                <a:cs typeface="David" pitchFamily="34" charset="-79"/>
              </a:rPr>
              <a:t>:</a:t>
            </a:r>
          </a:p>
          <a:p>
            <a:pPr marL="639763" lvl="1" indent="-2460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T.allInstances</a:t>
            </a: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  <a:p>
            <a:pPr marL="393700" lv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	returns a collection of all T instances.</a:t>
            </a:r>
            <a:r>
              <a:rPr lang="en-US" sz="2200" dirty="0">
                <a:solidFill>
                  <a:schemeClr val="tx1"/>
                </a:solidFill>
              </a:rPr>
              <a:t>	</a:t>
            </a:r>
            <a:endParaRPr lang="en-US" sz="2200" kern="1200" dirty="0">
              <a:solidFill>
                <a:schemeClr val="tx1"/>
              </a:solidFill>
              <a:cs typeface="Arial" pitchFamily="34" charset="0"/>
            </a:endParaRPr>
          </a:p>
          <a:p>
            <a:pPr marL="273050" lvl="1" indent="-273050" fontAlgn="base"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endParaRPr lang="en-US" sz="2200" kern="1200" dirty="0">
              <a:solidFill>
                <a:prstClr val="black"/>
              </a:solidFill>
              <a:latin typeface="+mn-lt"/>
              <a:cs typeface="David" pitchFamily="34" charset="-79"/>
            </a:endParaRPr>
          </a:p>
          <a:p>
            <a:pPr marL="393700" lv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3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dirty="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 err="1">
                <a:solidFill>
                  <a:schemeClr val="bg1"/>
                </a:solidFill>
              </a:rPr>
              <a:t>oclIsKindOf</a:t>
            </a:r>
            <a:r>
              <a:rPr lang="en-US" sz="4000" dirty="0">
                <a:solidFill>
                  <a:schemeClr val="bg1"/>
                </a:solidFill>
              </a:rPr>
              <a:t> vs. </a:t>
            </a:r>
            <a:r>
              <a:rPr lang="en-US" sz="4000" dirty="0" err="1">
                <a:solidFill>
                  <a:schemeClr val="bg1"/>
                </a:solidFill>
              </a:rPr>
              <a:t>oclIsTypeOf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213F72-C485-4914-9A1A-52124DEE4579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30104"/>
            <a:ext cx="8173720" cy="512624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0BD0D9"/>
              </a:buClr>
              <a:buSzPct val="95000"/>
              <a:defRPr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endParaRPr lang="en-US" sz="2200" kern="1200" dirty="0">
              <a:solidFill>
                <a:schemeClr val="tx1"/>
              </a:solidFill>
              <a:cs typeface="Arial" pitchFamily="34" charset="0"/>
            </a:endParaRPr>
          </a:p>
          <a:p>
            <a:pPr marL="273050" lvl="1" indent="-273050" fontAlgn="base"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endParaRPr lang="en-US" sz="2200" kern="1200" dirty="0">
              <a:solidFill>
                <a:prstClr val="black"/>
              </a:solidFill>
              <a:latin typeface="+mn-lt"/>
              <a:cs typeface="David" pitchFamily="34" charset="-79"/>
            </a:endParaRPr>
          </a:p>
          <a:p>
            <a:pPr marL="393700" lv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FB1530C-5733-46A1-B959-F1655522C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12" y="1230104"/>
            <a:ext cx="4067175" cy="2324100"/>
          </a:xfrm>
          <a:prstGeom prst="rect">
            <a:avLst/>
          </a:prstGeom>
        </p:spPr>
      </p:pic>
      <p:sp>
        <p:nvSpPr>
          <p:cNvPr id="10" name="מציין מיקום תוכן 5">
            <a:extLst>
              <a:ext uri="{FF2B5EF4-FFF2-40B4-BE49-F238E27FC236}">
                <a16:creationId xmlns:a16="http://schemas.microsoft.com/office/drawing/2014/main" id="{1E4E8D29-5AFD-4EDB-8354-AD47A5C798ED}"/>
              </a:ext>
            </a:extLst>
          </p:cNvPr>
          <p:cNvSpPr txBox="1">
            <a:spLocks/>
          </p:cNvSpPr>
          <p:nvPr/>
        </p:nvSpPr>
        <p:spPr>
          <a:xfrm>
            <a:off x="685800" y="4006850"/>
            <a:ext cx="4254500" cy="213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1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4F81BD"/>
              </a:buClr>
              <a:buSzPct val="80000"/>
              <a:buFont typeface="Corbe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 panose="020B0503020204020204"/>
                <a:ea typeface="+mn-ea"/>
              </a:rPr>
              <a:t>Context Person</a:t>
            </a:r>
          </a:p>
          <a:p>
            <a:pPr marL="274320" marR="0" lvl="1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4F81BD"/>
              </a:buClr>
              <a:buSzPct val="80000"/>
              <a:buFont typeface="Corbe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</a:rPr>
              <a:t>self.oclIsKindOf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</a:rPr>
              <a:t>(Person)   -&gt; true</a:t>
            </a:r>
          </a:p>
          <a:p>
            <a:pPr marL="274320" marR="0" lvl="1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4F81BD"/>
              </a:buClr>
              <a:buSzPct val="80000"/>
              <a:buFont typeface="Corbe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</a:rPr>
              <a:t>self.oclIsTypeOf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</a:rPr>
              <a:t>(Person) -&gt; true</a:t>
            </a:r>
          </a:p>
          <a:p>
            <a:pPr marL="274320" marR="0" lvl="1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4F81BD"/>
              </a:buClr>
              <a:buSzPct val="80000"/>
              <a:buFont typeface="Corbe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</a:rPr>
              <a:t>self.oclIsKindOf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</a:rPr>
              <a:t>(Student)   -&gt; false</a:t>
            </a:r>
          </a:p>
          <a:p>
            <a:pPr marL="274320" marR="0" lvl="1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4F81BD"/>
              </a:buClr>
              <a:buSzPct val="80000"/>
              <a:buFont typeface="Corbe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</a:rPr>
              <a:t>self.oclIsTypeOf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</a:rPr>
              <a:t>(Student) -&gt; false</a:t>
            </a:r>
            <a:endParaRPr kumimoji="0" lang="he-IL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/>
              <a:ea typeface="+mn-ea"/>
            </a:endParaRPr>
          </a:p>
          <a:p>
            <a:pPr marL="274320" marR="0" lvl="1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4F81BD"/>
              </a:buClr>
              <a:buSzPct val="80000"/>
              <a:buFont typeface="Corbel" pitchFamily="34" charset="0"/>
              <a:buNone/>
              <a:tabLst/>
              <a:defRPr/>
            </a:pPr>
            <a:endParaRPr kumimoji="0" lang="he-IL" sz="20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rbel" panose="020B0503020204020204"/>
              <a:ea typeface="+mn-ea"/>
            </a:endParaRPr>
          </a:p>
        </p:txBody>
      </p:sp>
      <p:sp>
        <p:nvSpPr>
          <p:cNvPr id="11" name="מציין מיקום תוכן 5">
            <a:extLst>
              <a:ext uri="{FF2B5EF4-FFF2-40B4-BE49-F238E27FC236}">
                <a16:creationId xmlns:a16="http://schemas.microsoft.com/office/drawing/2014/main" id="{31CD9BCE-B58E-4F18-8A29-F62DC3786D80}"/>
              </a:ext>
            </a:extLst>
          </p:cNvPr>
          <p:cNvSpPr txBox="1">
            <a:spLocks/>
          </p:cNvSpPr>
          <p:nvPr/>
        </p:nvSpPr>
        <p:spPr>
          <a:xfrm>
            <a:off x="4772660" y="4006850"/>
            <a:ext cx="4254500" cy="2139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18288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l" rtl="0">
              <a:buFont typeface="Corbel" pitchFamily="34" charset="0"/>
              <a:buNone/>
            </a:pPr>
            <a:r>
              <a:rPr lang="en-US" dirty="0"/>
              <a:t>Context Student</a:t>
            </a:r>
          </a:p>
          <a:p>
            <a:pPr marL="274320" lvl="1" indent="0" algn="l" rtl="0">
              <a:buNone/>
            </a:pPr>
            <a:r>
              <a:rPr lang="en-US" dirty="0" err="1">
                <a:solidFill>
                  <a:schemeClr val="tx1"/>
                </a:solidFill>
              </a:rPr>
              <a:t>self.oclIsKindOf</a:t>
            </a:r>
            <a:r>
              <a:rPr lang="en-US" dirty="0">
                <a:solidFill>
                  <a:schemeClr val="tx1"/>
                </a:solidFill>
              </a:rPr>
              <a:t>(Person) </a:t>
            </a:r>
            <a:r>
              <a:rPr lang="en-US" dirty="0">
                <a:solidFill>
                  <a:sysClr val="windowText" lastClr="000000"/>
                </a:solidFill>
                <a:latin typeface="Corbel" panose="020B0503020204020204"/>
              </a:rPr>
              <a:t>-&gt; </a:t>
            </a:r>
            <a:r>
              <a:rPr lang="en-US" dirty="0">
                <a:solidFill>
                  <a:schemeClr val="tx1"/>
                </a:solidFill>
              </a:rPr>
              <a:t> true</a:t>
            </a:r>
          </a:p>
          <a:p>
            <a:pPr marL="274320" lvl="1" indent="0" algn="l" rtl="0">
              <a:buNone/>
            </a:pPr>
            <a:r>
              <a:rPr lang="en-US" dirty="0" err="1">
                <a:solidFill>
                  <a:schemeClr val="tx1"/>
                </a:solidFill>
              </a:rPr>
              <a:t>self.oclIsTypeOf</a:t>
            </a:r>
            <a:r>
              <a:rPr lang="en-US" dirty="0">
                <a:solidFill>
                  <a:schemeClr val="tx1"/>
                </a:solidFill>
              </a:rPr>
              <a:t>(Person) </a:t>
            </a:r>
            <a:r>
              <a:rPr lang="en-US" dirty="0">
                <a:solidFill>
                  <a:sysClr val="windowText" lastClr="000000"/>
                </a:solidFill>
                <a:latin typeface="Corbel" panose="020B0503020204020204"/>
              </a:rPr>
              <a:t>-&gt; </a:t>
            </a:r>
            <a:r>
              <a:rPr lang="en-US" dirty="0">
                <a:solidFill>
                  <a:schemeClr val="tx1"/>
                </a:solidFill>
              </a:rPr>
              <a:t> false</a:t>
            </a:r>
          </a:p>
          <a:p>
            <a:pPr marL="274320" lvl="1" indent="0" algn="l" rtl="0">
              <a:buNone/>
            </a:pPr>
            <a:r>
              <a:rPr lang="en-US" dirty="0" err="1">
                <a:solidFill>
                  <a:schemeClr val="tx1"/>
                </a:solidFill>
              </a:rPr>
              <a:t>self.oclIsKindOf</a:t>
            </a:r>
            <a:r>
              <a:rPr lang="en-US" dirty="0">
                <a:solidFill>
                  <a:schemeClr val="tx1"/>
                </a:solidFill>
              </a:rPr>
              <a:t>(Student) </a:t>
            </a:r>
            <a:r>
              <a:rPr lang="en-US" dirty="0">
                <a:solidFill>
                  <a:sysClr val="windowText" lastClr="000000"/>
                </a:solidFill>
                <a:latin typeface="Corbel" panose="020B0503020204020204"/>
              </a:rPr>
              <a:t>-&gt; </a:t>
            </a:r>
            <a:r>
              <a:rPr lang="en-US" dirty="0">
                <a:solidFill>
                  <a:schemeClr val="tx1"/>
                </a:solidFill>
              </a:rPr>
              <a:t> true</a:t>
            </a:r>
          </a:p>
          <a:p>
            <a:pPr marL="274320" lvl="1" indent="0" algn="l" rtl="0">
              <a:buNone/>
            </a:pPr>
            <a:r>
              <a:rPr lang="en-US" dirty="0" err="1">
                <a:solidFill>
                  <a:schemeClr val="tx1"/>
                </a:solidFill>
              </a:rPr>
              <a:t>self.oclIsTypeOf</a:t>
            </a:r>
            <a:r>
              <a:rPr lang="en-US" dirty="0">
                <a:solidFill>
                  <a:schemeClr val="tx1"/>
                </a:solidFill>
              </a:rPr>
              <a:t>(Student)</a:t>
            </a:r>
            <a:r>
              <a:rPr lang="en-US" dirty="0">
                <a:solidFill>
                  <a:sysClr val="windowText" lastClr="000000"/>
                </a:solidFill>
                <a:latin typeface="Corbel" panose="020B0503020204020204"/>
              </a:rPr>
              <a:t> -&gt; </a:t>
            </a:r>
            <a:r>
              <a:rPr lang="en-US" dirty="0">
                <a:solidFill>
                  <a:schemeClr val="tx1"/>
                </a:solidFill>
              </a:rPr>
              <a:t>true</a:t>
            </a:r>
          </a:p>
          <a:p>
            <a:pPr marL="274320" lvl="1" indent="0" algn="l" rtl="0">
              <a:buNone/>
            </a:pPr>
            <a:r>
              <a:rPr lang="en-US" dirty="0" err="1">
                <a:solidFill>
                  <a:schemeClr val="tx1"/>
                </a:solidFill>
              </a:rPr>
              <a:t>self.oclIsKindOf</a:t>
            </a:r>
            <a:r>
              <a:rPr lang="en-US" dirty="0">
                <a:solidFill>
                  <a:schemeClr val="tx1"/>
                </a:solidFill>
              </a:rPr>
              <a:t>(Professor) </a:t>
            </a:r>
            <a:r>
              <a:rPr lang="en-US" dirty="0">
                <a:solidFill>
                  <a:sysClr val="windowText" lastClr="000000"/>
                </a:solidFill>
                <a:latin typeface="Corbel" panose="020B0503020204020204"/>
              </a:rPr>
              <a:t>-&gt; </a:t>
            </a:r>
            <a:r>
              <a:rPr lang="en-US" dirty="0">
                <a:solidFill>
                  <a:schemeClr val="tx1"/>
                </a:solidFill>
              </a:rPr>
              <a:t>false</a:t>
            </a:r>
          </a:p>
          <a:p>
            <a:pPr marL="274320" lvl="1" indent="0" algn="l" rtl="0">
              <a:buNone/>
            </a:pPr>
            <a:r>
              <a:rPr lang="en-US" dirty="0" err="1">
                <a:solidFill>
                  <a:schemeClr val="tx1"/>
                </a:solidFill>
              </a:rPr>
              <a:t>self.oclIsTypeOf</a:t>
            </a:r>
            <a:r>
              <a:rPr lang="en-US" dirty="0">
                <a:solidFill>
                  <a:schemeClr val="tx1"/>
                </a:solidFill>
              </a:rPr>
              <a:t>(Professor) </a:t>
            </a:r>
            <a:r>
              <a:rPr lang="en-US" dirty="0">
                <a:solidFill>
                  <a:sysClr val="windowText" lastClr="000000"/>
                </a:solidFill>
                <a:latin typeface="Corbel" panose="020B0503020204020204"/>
              </a:rPr>
              <a:t>-&gt; </a:t>
            </a:r>
            <a:r>
              <a:rPr lang="en-US" dirty="0">
                <a:solidFill>
                  <a:schemeClr val="tx1"/>
                </a:solidFill>
              </a:rPr>
              <a:t> false</a:t>
            </a:r>
          </a:p>
          <a:p>
            <a:pPr marL="274320" lvl="1" indent="0" algn="l" rtl="0">
              <a:buFont typeface="Corbel" pitchFamily="34" charset="0"/>
              <a:buNone/>
            </a:pPr>
            <a:endParaRPr lang="he-IL" dirty="0">
              <a:solidFill>
                <a:schemeClr val="tx1"/>
              </a:solidFill>
            </a:endParaRPr>
          </a:p>
          <a:p>
            <a:pPr marL="274320" lvl="1" indent="0" algn="l" rtl="0">
              <a:buFont typeface="Corbel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854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dirty="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bg1"/>
                </a:solidFill>
              </a:rPr>
              <a:t>Navigating to collections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ACBB257-ECD7-4352-BF21-7705CEB23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374" y="1932412"/>
            <a:ext cx="189865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Customer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73FA6A1-9D6F-4583-8781-4752553CA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725" y="1932412"/>
            <a:ext cx="1406525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Courier New" pitchFamily="49" charset="0"/>
              </a:rPr>
              <a:t>Account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724E5A6-573C-488B-BDF4-E060FE671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087" y="1932412"/>
            <a:ext cx="2181225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Transaction</a:t>
            </a: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126C3B83-F86C-4072-B1B8-4A963BEFC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1024" y="2351512"/>
            <a:ext cx="774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C157B137-1C50-4C90-81EE-4DA68846C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2250" y="2351512"/>
            <a:ext cx="985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56AF30E8-6941-4FAA-9034-F3D799692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6936" y="2313412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0..*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1C7C313C-18D7-47A3-BC31-BE52DDA95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136" y="2313412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0..*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720B6513-6B1D-45C2-A581-B60BF8475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30568"/>
            <a:ext cx="8284339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b="1" dirty="0">
                <a:latin typeface="+mn-lt"/>
              </a:rPr>
              <a:t>context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Customer</a:t>
            </a:r>
            <a:br>
              <a:rPr lang="en-US" dirty="0">
                <a:latin typeface="+mn-lt"/>
              </a:rPr>
            </a:br>
            <a:r>
              <a:rPr lang="en-US" sz="2000" i="1" dirty="0">
                <a:latin typeface="+mn-lt"/>
              </a:rPr>
              <a:t>account</a:t>
            </a:r>
            <a:r>
              <a:rPr lang="en-US" sz="2000" dirty="0">
                <a:latin typeface="+mn-lt"/>
              </a:rPr>
              <a:t>              produces a </a:t>
            </a:r>
            <a:r>
              <a:rPr lang="en-US" sz="2000" b="1" dirty="0">
                <a:latin typeface="+mn-lt"/>
              </a:rPr>
              <a:t>set</a:t>
            </a:r>
            <a:r>
              <a:rPr lang="en-US" sz="2000" dirty="0">
                <a:latin typeface="+mn-lt"/>
              </a:rPr>
              <a:t> of Accounts</a:t>
            </a:r>
          </a:p>
          <a:p>
            <a:pPr algn="l" rtl="0">
              <a:spcBef>
                <a:spcPct val="50000"/>
              </a:spcBef>
            </a:pPr>
            <a:r>
              <a:rPr lang="en-US" b="1" dirty="0">
                <a:latin typeface="+mn-lt"/>
              </a:rPr>
              <a:t>context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Customer</a:t>
            </a:r>
            <a:r>
              <a:rPr lang="en-US" sz="2000" u="sng" dirty="0">
                <a:latin typeface="+mn-lt"/>
              </a:rPr>
              <a:t> </a:t>
            </a:r>
            <a:br>
              <a:rPr lang="en-US" sz="2000" dirty="0">
                <a:latin typeface="+mn-lt"/>
              </a:rPr>
            </a:br>
            <a:r>
              <a:rPr lang="en-US" sz="2000" i="1" dirty="0" err="1">
                <a:latin typeface="+mn-lt"/>
              </a:rPr>
              <a:t>account.transaction</a:t>
            </a:r>
            <a:r>
              <a:rPr lang="en-US" sz="2000" dirty="0">
                <a:latin typeface="+mn-lt"/>
              </a:rPr>
              <a:t>  produces a </a:t>
            </a:r>
            <a:r>
              <a:rPr lang="en-US" sz="2000" b="1" dirty="0">
                <a:latin typeface="+mn-lt"/>
              </a:rPr>
              <a:t>bag</a:t>
            </a:r>
            <a:r>
              <a:rPr lang="en-US" sz="2000" dirty="0">
                <a:latin typeface="+mn-lt"/>
              </a:rPr>
              <a:t> of transactions</a:t>
            </a:r>
          </a:p>
          <a:p>
            <a:pPr algn="l" rtl="0">
              <a:spcBef>
                <a:spcPct val="50000"/>
              </a:spcBef>
            </a:pPr>
            <a:r>
              <a:rPr lang="en-US" sz="2400" dirty="0">
                <a:latin typeface="+mn-lt"/>
              </a:rPr>
              <a:t>If we want to use this as a set we have to do the following</a:t>
            </a:r>
          </a:p>
          <a:p>
            <a:pPr algn="l" rtl="0">
              <a:spcBef>
                <a:spcPct val="50000"/>
              </a:spcBef>
            </a:pPr>
            <a:r>
              <a:rPr lang="en-US" sz="2400" i="1" dirty="0" err="1">
                <a:latin typeface="+mn-lt"/>
              </a:rPr>
              <a:t>account.transaction</a:t>
            </a:r>
            <a:r>
              <a:rPr lang="en-US" sz="2400" i="1" dirty="0">
                <a:latin typeface="+mn-lt"/>
              </a:rPr>
              <a:t> -&gt; </a:t>
            </a:r>
            <a:r>
              <a:rPr lang="en-US" sz="2400" i="1" dirty="0" err="1">
                <a:latin typeface="+mn-lt"/>
              </a:rPr>
              <a:t>asSet</a:t>
            </a:r>
            <a:endParaRPr lang="en-US" sz="2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057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dirty="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A5CD32-2328-48F7-9074-95473C75BD87}"/>
              </a:ext>
            </a:extLst>
          </p:cNvPr>
          <p:cNvSpPr txBox="1"/>
          <p:nvPr/>
        </p:nvSpPr>
        <p:spPr>
          <a:xfrm>
            <a:off x="873760" y="1281498"/>
            <a:ext cx="7396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 eaLnBrk="1" hangingPunct="1">
              <a:buClr>
                <a:srgbClr val="0BD0D9"/>
              </a:buClr>
              <a:buSzPct val="95000"/>
            </a:pPr>
            <a:r>
              <a:rPr lang="he-IL" sz="2200" kern="1200" dirty="0">
                <a:solidFill>
                  <a:prstClr val="black"/>
                </a:solidFill>
                <a:cs typeface="+mn-cs"/>
              </a:rPr>
              <a:t>במערכת לניהול טורנירים של משחק הכדורגל, קבוצות (</a:t>
            </a:r>
            <a:r>
              <a:rPr lang="en-US" sz="2200" kern="1200" dirty="0">
                <a:solidFill>
                  <a:prstClr val="black"/>
                </a:solidFill>
                <a:cs typeface="+mn-cs"/>
              </a:rPr>
              <a:t>Team</a:t>
            </a:r>
            <a:r>
              <a:rPr lang="he-IL" sz="2200" kern="1200" dirty="0">
                <a:solidFill>
                  <a:prstClr val="black"/>
                </a:solidFill>
                <a:cs typeface="+mn-cs"/>
              </a:rPr>
              <a:t>) משתתפות בתחרויות (</a:t>
            </a:r>
            <a:r>
              <a:rPr lang="en-US" sz="2200" kern="1200" dirty="0">
                <a:solidFill>
                  <a:prstClr val="black"/>
                </a:solidFill>
                <a:cs typeface="+mn-cs"/>
              </a:rPr>
              <a:t>Competition</a:t>
            </a:r>
            <a:r>
              <a:rPr lang="he-IL" sz="2200" kern="1200" dirty="0">
                <a:solidFill>
                  <a:prstClr val="black"/>
                </a:solidFill>
                <a:cs typeface="+mn-cs"/>
              </a:rPr>
              <a:t>), מעסיקות שחקנים(</a:t>
            </a:r>
            <a:r>
              <a:rPr lang="en-US" sz="2200" kern="1200" dirty="0">
                <a:solidFill>
                  <a:prstClr val="black"/>
                </a:solidFill>
                <a:cs typeface="+mn-cs"/>
              </a:rPr>
              <a:t>Player</a:t>
            </a:r>
            <a:r>
              <a:rPr lang="he-IL" sz="2200" kern="1200" dirty="0">
                <a:solidFill>
                  <a:prstClr val="black"/>
                </a:solidFill>
                <a:cs typeface="+mn-cs"/>
              </a:rPr>
              <a:t>) ומשחקות באצטדיונן הביתי(</a:t>
            </a:r>
            <a:r>
              <a:rPr lang="en-US" sz="2200" kern="1200" dirty="0">
                <a:solidFill>
                  <a:prstClr val="black"/>
                </a:solidFill>
                <a:cs typeface="+mn-cs"/>
              </a:rPr>
              <a:t>Stadium</a:t>
            </a:r>
            <a:r>
              <a:rPr lang="he-IL" sz="2200" kern="1200" dirty="0">
                <a:solidFill>
                  <a:prstClr val="black"/>
                </a:solidFill>
                <a:cs typeface="+mn-cs"/>
              </a:rPr>
              <a:t>). בכל משחק (</a:t>
            </a:r>
            <a:r>
              <a:rPr lang="en-US" sz="2200" kern="1200" dirty="0">
                <a:solidFill>
                  <a:prstClr val="black"/>
                </a:solidFill>
                <a:cs typeface="+mn-cs"/>
              </a:rPr>
              <a:t>Match</a:t>
            </a:r>
            <a:r>
              <a:rPr lang="he-IL" sz="2200" kern="1200" dirty="0">
                <a:solidFill>
                  <a:prstClr val="black"/>
                </a:solidFill>
                <a:cs typeface="+mn-cs"/>
              </a:rPr>
              <a:t>) משתתפות 2 קבוצות ואת המשחק שופטים בין 4 ל-6 שופטים (</a:t>
            </a:r>
            <a:r>
              <a:rPr lang="en-US" sz="2200" kern="1200" dirty="0">
                <a:solidFill>
                  <a:prstClr val="black"/>
                </a:solidFill>
                <a:cs typeface="+mn-cs"/>
              </a:rPr>
              <a:t>Referee</a:t>
            </a:r>
            <a:r>
              <a:rPr lang="he-IL" sz="2200" kern="1200" dirty="0">
                <a:solidFill>
                  <a:prstClr val="black"/>
                </a:solidFill>
                <a:cs typeface="+mn-cs"/>
              </a:rPr>
              <a:t>) </a:t>
            </a:r>
            <a:endParaRPr lang="en-US" sz="2200" kern="1200" dirty="0">
              <a:solidFill>
                <a:prstClr val="black"/>
              </a:solidFill>
              <a:cs typeface="+mn-cs"/>
            </a:endParaRPr>
          </a:p>
          <a:p>
            <a:pPr lvl="0" algn="r" rtl="1" eaLnBrk="1" hangingPunct="1">
              <a:buClr>
                <a:srgbClr val="0BD0D9"/>
              </a:buClr>
              <a:buSzPct val="95000"/>
            </a:pPr>
            <a:r>
              <a:rPr lang="he-IL" sz="2200" kern="1200" dirty="0">
                <a:solidFill>
                  <a:prstClr val="black"/>
                </a:solidFill>
                <a:cs typeface="+mn-cs"/>
              </a:rPr>
              <a:t>(ה-</a:t>
            </a:r>
            <a:r>
              <a:rPr lang="en-US" sz="2200" kern="1200" dirty="0">
                <a:solidFill>
                  <a:prstClr val="black"/>
                </a:solidFill>
                <a:cs typeface="+mn-cs"/>
              </a:rPr>
              <a:t>VAR</a:t>
            </a:r>
            <a:r>
              <a:rPr lang="he-IL" sz="2200" kern="1200" dirty="0">
                <a:solidFill>
                  <a:prstClr val="black"/>
                </a:solidFill>
                <a:cs typeface="+mn-cs"/>
              </a:rPr>
              <a:t> טרם נכנס).</a:t>
            </a:r>
          </a:p>
          <a:p>
            <a:pPr lvl="0" algn="r" rtl="1" eaLnBrk="1" hangingPunct="1">
              <a:buClr>
                <a:srgbClr val="0BD0D9"/>
              </a:buClr>
              <a:buSzPct val="95000"/>
            </a:pPr>
            <a:r>
              <a:rPr lang="he-IL" sz="2200" kern="1200" dirty="0">
                <a:solidFill>
                  <a:prstClr val="black"/>
                </a:solidFill>
                <a:cs typeface="+mn-cs"/>
              </a:rPr>
              <a:t>התחרויות שבהן הקבוצות משתתפות הן גביע(</a:t>
            </a:r>
            <a:r>
              <a:rPr lang="en-US" sz="2200" kern="1200" dirty="0">
                <a:solidFill>
                  <a:prstClr val="black"/>
                </a:solidFill>
                <a:cs typeface="+mn-cs"/>
              </a:rPr>
              <a:t>Domestic Cup</a:t>
            </a:r>
            <a:r>
              <a:rPr lang="he-IL" sz="2200" kern="1200" dirty="0">
                <a:solidFill>
                  <a:prstClr val="black"/>
                </a:solidFill>
                <a:cs typeface="+mn-cs"/>
              </a:rPr>
              <a:t>) או ליגה</a:t>
            </a:r>
            <a:r>
              <a:rPr lang="en-US" sz="2200" kern="1200" dirty="0">
                <a:solidFill>
                  <a:prstClr val="black"/>
                </a:solidFill>
                <a:cs typeface="+mn-cs"/>
              </a:rPr>
              <a:t>(League)</a:t>
            </a:r>
            <a:r>
              <a:rPr lang="he-IL" sz="2200" kern="1200" dirty="0">
                <a:solidFill>
                  <a:prstClr val="black"/>
                </a:solidFill>
                <a:cs typeface="+mn-cs"/>
              </a:rPr>
              <a:t>. לכל קבוצה יכול להיות</a:t>
            </a:r>
            <a:r>
              <a:rPr lang="en-US" sz="2200" kern="1200" dirty="0">
                <a:solidFill>
                  <a:prstClr val="black"/>
                </a:solidFill>
                <a:cs typeface="+mn-cs"/>
              </a:rPr>
              <a:t> </a:t>
            </a:r>
            <a:r>
              <a:rPr lang="he-IL" sz="2200" kern="1200" dirty="0">
                <a:solidFill>
                  <a:prstClr val="black"/>
                </a:solidFill>
                <a:cs typeface="+mn-cs"/>
              </a:rPr>
              <a:t>מספר מפרסמים (</a:t>
            </a:r>
            <a:r>
              <a:rPr lang="en-US" sz="2200" kern="1200" dirty="0">
                <a:solidFill>
                  <a:prstClr val="black"/>
                </a:solidFill>
                <a:cs typeface="+mn-cs"/>
              </a:rPr>
              <a:t>Advertiser</a:t>
            </a:r>
            <a:r>
              <a:rPr lang="he-IL" sz="2200" kern="1200" dirty="0">
                <a:solidFill>
                  <a:prstClr val="black"/>
                </a:solidFill>
                <a:cs typeface="+mn-cs"/>
              </a:rPr>
              <a:t>)</a:t>
            </a:r>
            <a:r>
              <a:rPr lang="en-US" sz="2200" kern="1200" dirty="0">
                <a:solidFill>
                  <a:prstClr val="black"/>
                </a:solidFill>
                <a:cs typeface="+mn-cs"/>
              </a:rPr>
              <a:t> </a:t>
            </a:r>
            <a:r>
              <a:rPr lang="he-IL" sz="2200" kern="1200" dirty="0">
                <a:solidFill>
                  <a:prstClr val="black"/>
                </a:solidFill>
                <a:cs typeface="+mn-cs"/>
              </a:rPr>
              <a:t> הנותנים חסות לקבוצה. החסות מתועדת באמצעות הסכם (</a:t>
            </a:r>
            <a:r>
              <a:rPr lang="en-US" sz="2200" kern="1200" dirty="0">
                <a:solidFill>
                  <a:prstClr val="black"/>
                </a:solidFill>
                <a:cs typeface="+mn-cs"/>
              </a:rPr>
              <a:t>Agreement</a:t>
            </a:r>
            <a:r>
              <a:rPr lang="he-IL" sz="2200" kern="1200" dirty="0">
                <a:solidFill>
                  <a:prstClr val="black"/>
                </a:solidFill>
                <a:cs typeface="+mn-cs"/>
              </a:rPr>
              <a:t>). באותו אופן, גם לתחרות מסוג ליגה יש מפרסם. בדומה לקבוצות, לאצטדיון יכולים להיות מספר מפרסמים.</a:t>
            </a:r>
            <a:endParaRPr lang="en-US" sz="2200" kern="1200" dirty="0">
              <a:solidFill>
                <a:prstClr val="black"/>
              </a:solidFill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33840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dirty="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bg1"/>
                </a:solidFill>
              </a:rPr>
              <a:t>Example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88FB0C7-04BF-405D-A4F4-B634CF6CA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1390"/>
            <a:ext cx="7853680" cy="546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72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dirty="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bg1"/>
                </a:solidFill>
              </a:rPr>
              <a:t>Example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78B95-117D-4EF4-8663-A15BB575AA00}"/>
              </a:ext>
            </a:extLst>
          </p:cNvPr>
          <p:cNvSpPr txBox="1"/>
          <p:nvPr/>
        </p:nvSpPr>
        <p:spPr>
          <a:xfrm>
            <a:off x="873760" y="1062554"/>
            <a:ext cx="739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algn="r" rtl="1" eaLnBrk="1" hangingPunct="1"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he-IL" sz="2200" kern="1200" dirty="0">
                <a:solidFill>
                  <a:prstClr val="black"/>
                </a:solidFill>
                <a:cs typeface="David" pitchFamily="34" charset="-79"/>
              </a:rPr>
              <a:t>הגיל המקסימלי של השופטים בליגות 5 ומטה הוא 45</a:t>
            </a:r>
            <a:endParaRPr lang="en-US" sz="2200" kern="1200" dirty="0">
              <a:solidFill>
                <a:prstClr val="black"/>
              </a:solidFill>
              <a:cs typeface="David" pitchFamily="34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C83DA-FDAA-41A5-B417-B8911A66BFF4}"/>
              </a:ext>
            </a:extLst>
          </p:cNvPr>
          <p:cNvSpPr txBox="1"/>
          <p:nvPr/>
        </p:nvSpPr>
        <p:spPr>
          <a:xfrm>
            <a:off x="873760" y="4466493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BD0D9"/>
              </a:buClr>
              <a:buSzPct val="95000"/>
            </a:pPr>
            <a:r>
              <a:rPr lang="en-US" altLang="en-US" sz="1800" dirty="0">
                <a:solidFill>
                  <a:srgbClr val="0E29AE"/>
                </a:solidFill>
                <a:ea typeface="Calibri"/>
                <a:cs typeface="Calibri"/>
                <a:sym typeface="Calibri"/>
              </a:rPr>
              <a:t>context </a:t>
            </a:r>
            <a:r>
              <a:rPr lang="en-US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Referee </a:t>
            </a:r>
            <a:r>
              <a:rPr lang="en-US" altLang="en-US" sz="1800" dirty="0">
                <a:solidFill>
                  <a:srgbClr val="7030A0"/>
                </a:solidFill>
              </a:rPr>
              <a:t>inv:</a:t>
            </a:r>
          </a:p>
          <a:p>
            <a:pPr>
              <a:buClr>
                <a:srgbClr val="0BD0D9"/>
              </a:buClr>
              <a:buSzPct val="95000"/>
            </a:pPr>
            <a:r>
              <a:rPr lang="en-US" altLang="en-US" sz="1800" dirty="0" err="1">
                <a:solidFill>
                  <a:schemeClr val="tx1"/>
                </a:solidFill>
              </a:rPr>
              <a:t>Self.age</a:t>
            </a:r>
            <a:r>
              <a:rPr lang="en-US" altLang="en-US" sz="1800" dirty="0">
                <a:solidFill>
                  <a:schemeClr val="tx1"/>
                </a:solidFill>
              </a:rPr>
              <a:t> &lt;= 45 </a:t>
            </a:r>
            <a:r>
              <a:rPr lang="en-US" altLang="en-US" sz="1800" b="1" dirty="0">
                <a:solidFill>
                  <a:schemeClr val="tx1"/>
                </a:solidFill>
              </a:rPr>
              <a:t>or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self.competition</a:t>
            </a:r>
            <a:r>
              <a:rPr lang="en-US" altLang="en-US" sz="1800" dirty="0">
                <a:solidFill>
                  <a:schemeClr val="tx1"/>
                </a:solidFill>
              </a:rPr>
              <a:t>-&gt;</a:t>
            </a:r>
            <a:r>
              <a:rPr lang="en-US" altLang="en-US" sz="1800" b="1" dirty="0">
                <a:solidFill>
                  <a:schemeClr val="tx1"/>
                </a:solidFill>
              </a:rPr>
              <a:t>select</a:t>
            </a:r>
            <a:r>
              <a:rPr lang="en-US" altLang="en-US" sz="1800" dirty="0">
                <a:solidFill>
                  <a:schemeClr val="tx1"/>
                </a:solidFill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</a:rPr>
              <a:t>OCLType</a:t>
            </a:r>
            <a:r>
              <a:rPr lang="en-US" altLang="en-US" sz="1800" dirty="0">
                <a:solidFill>
                  <a:schemeClr val="tx1"/>
                </a:solidFill>
              </a:rPr>
              <a:t>=</a:t>
            </a:r>
            <a:r>
              <a:rPr lang="en-US" altLang="en-US" sz="1800" dirty="0" err="1">
                <a:solidFill>
                  <a:schemeClr val="tx1"/>
                </a:solidFill>
              </a:rPr>
              <a:t>Laegue</a:t>
            </a:r>
            <a:r>
              <a:rPr lang="en-US" altLang="en-US" sz="1800" dirty="0">
                <a:solidFill>
                  <a:schemeClr val="tx1"/>
                </a:solidFill>
              </a:rPr>
              <a:t>)-&gt; </a:t>
            </a:r>
            <a:r>
              <a:rPr lang="en-US" altLang="en-US" sz="1800" dirty="0" err="1">
                <a:solidFill>
                  <a:schemeClr val="tx1"/>
                </a:solidFill>
              </a:rPr>
              <a:t>forALL</a:t>
            </a:r>
            <a:r>
              <a:rPr lang="en-US" altLang="en-US" sz="1800" dirty="0">
                <a:solidFill>
                  <a:schemeClr val="tx1"/>
                </a:solidFill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</a:rPr>
              <a:t>l:League</a:t>
            </a:r>
            <a:r>
              <a:rPr lang="en-US" altLang="en-US" sz="1800" dirty="0">
                <a:solidFill>
                  <a:schemeClr val="tx1"/>
                </a:solidFill>
              </a:rPr>
              <a:t> | </a:t>
            </a:r>
            <a:r>
              <a:rPr lang="en-US" altLang="en-US" sz="1800" dirty="0" err="1">
                <a:solidFill>
                  <a:schemeClr val="tx1"/>
                </a:solidFill>
              </a:rPr>
              <a:t>l.leagueRank</a:t>
            </a:r>
            <a:r>
              <a:rPr lang="en-US" altLang="en-US" sz="1800" dirty="0">
                <a:solidFill>
                  <a:schemeClr val="tx1"/>
                </a:solidFill>
              </a:rPr>
              <a:t> &gt; 5)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575D97D5-CF15-4D56-BFD0-AE9D77AB3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330" y="1766861"/>
            <a:ext cx="4476750" cy="24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4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What is OCL?</a:t>
            </a:r>
            <a:endParaRPr lang="en-US" sz="4000" dirty="0"/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1765781-5CDD-4555-8151-B18148D3A7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smtClean="0">
                <a:latin typeface="+mn-lt"/>
              </a:rPr>
              <a:t>2</a:t>
            </a:fld>
            <a:endParaRPr lang="en-US" sz="1400" b="1" dirty="0">
              <a:latin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E134842-C9A9-46D6-884C-18158733B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744"/>
            <a:ext cx="7772400" cy="533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The </a:t>
            </a:r>
            <a:r>
              <a:rPr lang="en-US" altLang="en-US" dirty="0">
                <a:latin typeface="+mn-lt"/>
              </a:rPr>
              <a:t>Object Constraint Language (OCL) </a:t>
            </a:r>
            <a:r>
              <a:rPr lang="en-US" dirty="0">
                <a:latin typeface="+mn-lt"/>
              </a:rPr>
              <a:t>intended for the specification of additional requirements (constrains) which cannot or be expressed graphically.</a:t>
            </a:r>
          </a:p>
          <a:p>
            <a:pPr marL="0" indent="0" eaLnBrk="1" hangingPunct="1">
              <a:buNone/>
            </a:pPr>
            <a:endParaRPr lang="en-US" sz="1800" dirty="0">
              <a:latin typeface="+mn-lt"/>
            </a:endParaRPr>
          </a:p>
          <a:p>
            <a:pPr eaLnBrk="1" hangingPunct="1"/>
            <a:r>
              <a:rPr lang="en-US" dirty="0">
                <a:latin typeface="+mn-lt"/>
              </a:rPr>
              <a:t>Constraint is an invariant condition that must hold for the system being modeled.</a:t>
            </a:r>
          </a:p>
          <a:p>
            <a:pPr marL="0" indent="0" eaLnBrk="1" hangingPunct="1">
              <a:buNone/>
            </a:pPr>
            <a:endParaRPr lang="en-US" sz="1800" dirty="0">
              <a:latin typeface="+mn-lt"/>
            </a:endParaRPr>
          </a:p>
          <a:p>
            <a:pPr eaLnBrk="1" hangingPunct="1"/>
            <a:r>
              <a:rPr lang="en-US" altLang="en-US" dirty="0">
                <a:latin typeface="+mn-lt"/>
              </a:rPr>
              <a:t>OCL provides a way to develop more precise models using UML</a:t>
            </a:r>
          </a:p>
          <a:p>
            <a:pPr lvl="1"/>
            <a:r>
              <a:rPr lang="en-US" altLang="en-US" dirty="0">
                <a:latin typeface="+mn-lt"/>
              </a:rPr>
              <a:t>OCL constraints have formal semantics, hence, can be used to reduce the ambiguity in the UML models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marL="0" indent="0" eaLnBrk="1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35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dirty="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bg1"/>
                </a:solidFill>
              </a:rPr>
              <a:t>Example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78B95-117D-4EF4-8663-A15BB575AA00}"/>
              </a:ext>
            </a:extLst>
          </p:cNvPr>
          <p:cNvSpPr txBox="1"/>
          <p:nvPr/>
        </p:nvSpPr>
        <p:spPr>
          <a:xfrm>
            <a:off x="873760" y="1062554"/>
            <a:ext cx="739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algn="r" rtl="1" eaLnBrk="1" hangingPunct="1"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he-IL" sz="2200" kern="1200" dirty="0">
                <a:solidFill>
                  <a:prstClr val="black"/>
                </a:solidFill>
                <a:cs typeface="David" pitchFamily="34" charset="-79"/>
              </a:rPr>
              <a:t>הגיל המקסימלי של השופטים בליגות 5 ומטה הוא 45</a:t>
            </a:r>
            <a:endParaRPr lang="en-US" sz="2200" kern="1200" dirty="0">
              <a:solidFill>
                <a:prstClr val="black"/>
              </a:solidFill>
              <a:cs typeface="David" pitchFamily="34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C83DA-FDAA-41A5-B417-B8911A66BFF4}"/>
              </a:ext>
            </a:extLst>
          </p:cNvPr>
          <p:cNvSpPr txBox="1"/>
          <p:nvPr/>
        </p:nvSpPr>
        <p:spPr>
          <a:xfrm>
            <a:off x="1036320" y="1937784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BD0D9"/>
              </a:buClr>
              <a:buSzPct val="95000"/>
            </a:pPr>
            <a:r>
              <a:rPr lang="en-US" altLang="en-US" sz="1800" dirty="0">
                <a:solidFill>
                  <a:srgbClr val="0E29AE"/>
                </a:solidFill>
                <a:ea typeface="Calibri"/>
                <a:cs typeface="Calibri"/>
                <a:sym typeface="Calibri"/>
              </a:rPr>
              <a:t>context </a:t>
            </a:r>
            <a:r>
              <a:rPr lang="en-US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Referee </a:t>
            </a:r>
            <a:r>
              <a:rPr lang="en-US" altLang="en-US" sz="1800" dirty="0">
                <a:solidFill>
                  <a:srgbClr val="7030A0"/>
                </a:solidFill>
              </a:rPr>
              <a:t>inv:</a:t>
            </a:r>
          </a:p>
          <a:p>
            <a:pPr>
              <a:buClr>
                <a:srgbClr val="0BD0D9"/>
              </a:buClr>
              <a:buSzPct val="95000"/>
            </a:pPr>
            <a:r>
              <a:rPr lang="en-US" altLang="en-US" sz="1800" dirty="0" err="1">
                <a:solidFill>
                  <a:schemeClr val="tx1"/>
                </a:solidFill>
              </a:rPr>
              <a:t>Self.age</a:t>
            </a:r>
            <a:r>
              <a:rPr lang="en-US" altLang="en-US" sz="1800" dirty="0">
                <a:solidFill>
                  <a:schemeClr val="tx1"/>
                </a:solidFill>
              </a:rPr>
              <a:t> &lt;= 45 </a:t>
            </a:r>
            <a:r>
              <a:rPr lang="en-US" altLang="en-US" sz="1800" b="1" dirty="0">
                <a:solidFill>
                  <a:schemeClr val="tx1"/>
                </a:solidFill>
              </a:rPr>
              <a:t>or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self.competition</a:t>
            </a:r>
            <a:r>
              <a:rPr lang="en-US" altLang="en-US" sz="1800" dirty="0">
                <a:solidFill>
                  <a:schemeClr val="tx1"/>
                </a:solidFill>
              </a:rPr>
              <a:t>-&gt;</a:t>
            </a:r>
            <a:r>
              <a:rPr lang="en-US" altLang="en-US" sz="1800" b="1" dirty="0">
                <a:solidFill>
                  <a:schemeClr val="tx1"/>
                </a:solidFill>
              </a:rPr>
              <a:t>select</a:t>
            </a:r>
            <a:r>
              <a:rPr lang="en-US" altLang="en-US" sz="1800" dirty="0">
                <a:solidFill>
                  <a:schemeClr val="tx1"/>
                </a:solidFill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</a:rPr>
              <a:t>OCLType</a:t>
            </a:r>
            <a:r>
              <a:rPr lang="en-US" altLang="en-US" sz="1800" dirty="0">
                <a:solidFill>
                  <a:schemeClr val="tx1"/>
                </a:solidFill>
              </a:rPr>
              <a:t>=</a:t>
            </a:r>
            <a:r>
              <a:rPr lang="en-US" altLang="en-US" sz="1800" dirty="0" err="1">
                <a:solidFill>
                  <a:schemeClr val="tx1"/>
                </a:solidFill>
              </a:rPr>
              <a:t>Laegue</a:t>
            </a:r>
            <a:r>
              <a:rPr lang="en-US" altLang="en-US" sz="1800" dirty="0">
                <a:solidFill>
                  <a:schemeClr val="tx1"/>
                </a:solidFill>
              </a:rPr>
              <a:t>)-&gt; </a:t>
            </a:r>
            <a:r>
              <a:rPr lang="en-US" altLang="en-US" sz="1800" dirty="0" err="1">
                <a:solidFill>
                  <a:schemeClr val="tx1"/>
                </a:solidFill>
              </a:rPr>
              <a:t>forALL</a:t>
            </a:r>
            <a:r>
              <a:rPr lang="en-US" altLang="en-US" sz="1800" dirty="0">
                <a:solidFill>
                  <a:schemeClr val="tx1"/>
                </a:solidFill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</a:rPr>
              <a:t>l:League</a:t>
            </a:r>
            <a:r>
              <a:rPr lang="en-US" altLang="en-US" sz="1800" dirty="0">
                <a:solidFill>
                  <a:schemeClr val="tx1"/>
                </a:solidFill>
              </a:rPr>
              <a:t> | </a:t>
            </a:r>
            <a:r>
              <a:rPr lang="en-US" altLang="en-US" sz="1800" dirty="0" err="1">
                <a:solidFill>
                  <a:schemeClr val="tx1"/>
                </a:solidFill>
              </a:rPr>
              <a:t>l.leagueRank</a:t>
            </a:r>
            <a:r>
              <a:rPr lang="en-US" altLang="en-US" sz="1800" dirty="0">
                <a:solidFill>
                  <a:schemeClr val="tx1"/>
                </a:solidFill>
              </a:rPr>
              <a:t> &gt; 5)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D9594E55-0B45-4965-B7DE-067EB167C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3643413"/>
            <a:ext cx="4998720" cy="23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3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dirty="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bg1"/>
                </a:solidFill>
              </a:rPr>
              <a:t>Example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78B95-117D-4EF4-8663-A15BB575AA00}"/>
              </a:ext>
            </a:extLst>
          </p:cNvPr>
          <p:cNvSpPr txBox="1"/>
          <p:nvPr/>
        </p:nvSpPr>
        <p:spPr>
          <a:xfrm>
            <a:off x="873760" y="1062554"/>
            <a:ext cx="7396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algn="r" rtl="1" eaLnBrk="1" hangingPunct="1"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he-IL" sz="2200" kern="1200" dirty="0">
                <a:solidFill>
                  <a:prstClr val="black"/>
                </a:solidFill>
                <a:cs typeface="David" pitchFamily="34" charset="-79"/>
              </a:rPr>
              <a:t>כל המשחקים בתחרות מתקיימים במסגרת הזמן שהתחרות מתנהלת </a:t>
            </a:r>
            <a:endParaRPr lang="en-US" sz="2200" kern="1200" dirty="0">
              <a:solidFill>
                <a:prstClr val="black"/>
              </a:solidFill>
              <a:cs typeface="David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178B95-117D-4EF4-8663-A15BB575AA00}"/>
              </a:ext>
            </a:extLst>
          </p:cNvPr>
          <p:cNvSpPr txBox="1"/>
          <p:nvPr/>
        </p:nvSpPr>
        <p:spPr>
          <a:xfrm>
            <a:off x="873760" y="3787597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BD0D9"/>
              </a:buClr>
              <a:buSzPct val="95000"/>
            </a:pPr>
            <a:r>
              <a:rPr lang="en-US" altLang="en-US" sz="1800" dirty="0">
                <a:solidFill>
                  <a:srgbClr val="0E29AE"/>
                </a:solidFill>
                <a:ea typeface="Calibri"/>
                <a:cs typeface="Calibri"/>
                <a:sym typeface="Calibri"/>
              </a:rPr>
              <a:t>context </a:t>
            </a:r>
            <a:r>
              <a:rPr lang="en-US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Competition </a:t>
            </a:r>
            <a:r>
              <a:rPr lang="en-US" altLang="en-US" sz="1800" dirty="0" err="1">
                <a:solidFill>
                  <a:srgbClr val="7030A0"/>
                </a:solidFill>
              </a:rPr>
              <a:t>inv</a:t>
            </a:r>
            <a:r>
              <a:rPr lang="en-US" altLang="en-US" sz="1800" dirty="0">
                <a:solidFill>
                  <a:srgbClr val="7030A0"/>
                </a:solidFill>
              </a:rPr>
              <a:t>:</a:t>
            </a:r>
          </a:p>
          <a:p>
            <a:pPr>
              <a:buClr>
                <a:srgbClr val="0BD0D9"/>
              </a:buClr>
              <a:buSzPct val="95000"/>
            </a:pPr>
            <a:r>
              <a:rPr lang="en-US" altLang="en-US" sz="1800" dirty="0" err="1">
                <a:solidFill>
                  <a:schemeClr val="tx1"/>
                </a:solidFill>
              </a:rPr>
              <a:t>self.Matches</a:t>
            </a:r>
            <a:r>
              <a:rPr lang="en-US" altLang="en-US" sz="1800" dirty="0">
                <a:solidFill>
                  <a:schemeClr val="tx1"/>
                </a:solidFill>
              </a:rPr>
              <a:t>-&gt;</a:t>
            </a:r>
            <a:r>
              <a:rPr lang="en-US" altLang="en-US" sz="1800" dirty="0" err="1">
                <a:solidFill>
                  <a:schemeClr val="tx1"/>
                </a:solidFill>
              </a:rPr>
              <a:t>forAll</a:t>
            </a:r>
            <a:r>
              <a:rPr lang="en-US" altLang="en-US" sz="1800" dirty="0">
                <a:solidFill>
                  <a:schemeClr val="tx1"/>
                </a:solidFill>
              </a:rPr>
              <a:t>( m: Match | </a:t>
            </a:r>
            <a:r>
              <a:rPr lang="en-US" altLang="en-US" sz="1800" dirty="0" err="1">
                <a:solidFill>
                  <a:schemeClr val="tx1"/>
                </a:solidFill>
              </a:rPr>
              <a:t>m.date.after</a:t>
            </a:r>
            <a:r>
              <a:rPr lang="en-US" altLang="en-US" sz="1800" dirty="0">
                <a:solidFill>
                  <a:schemeClr val="tx1"/>
                </a:solidFill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</a:rPr>
              <a:t>startDate</a:t>
            </a:r>
            <a:r>
              <a:rPr lang="en-US" altLang="en-US" sz="1800" dirty="0">
                <a:solidFill>
                  <a:schemeClr val="tx1"/>
                </a:solidFill>
              </a:rPr>
              <a:t>) and </a:t>
            </a:r>
            <a:r>
              <a:rPr lang="en-US" altLang="en-US" sz="1800" dirty="0" err="1">
                <a:solidFill>
                  <a:schemeClr val="tx1"/>
                </a:solidFill>
              </a:rPr>
              <a:t>m.date.before</a:t>
            </a:r>
            <a:r>
              <a:rPr lang="en-US" altLang="en-US" sz="1800" dirty="0">
                <a:solidFill>
                  <a:schemeClr val="tx1"/>
                </a:solidFill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</a:rPr>
              <a:t>endDate</a:t>
            </a:r>
            <a:r>
              <a:rPr lang="en-US" altLang="en-US" sz="1800" dirty="0">
                <a:solidFill>
                  <a:schemeClr val="tx1"/>
                </a:solidFill>
              </a:rPr>
              <a:t>))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CCB859D-A62C-4BEF-90ED-DE5A9BD69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315" y="2054047"/>
            <a:ext cx="53530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6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dirty="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bg1"/>
                </a:solidFill>
              </a:rPr>
              <a:t>Example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78B95-117D-4EF4-8663-A15BB575AA00}"/>
              </a:ext>
            </a:extLst>
          </p:cNvPr>
          <p:cNvSpPr txBox="1"/>
          <p:nvPr/>
        </p:nvSpPr>
        <p:spPr>
          <a:xfrm>
            <a:off x="873760" y="1062554"/>
            <a:ext cx="7396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algn="r" rtl="1" eaLnBrk="1" hangingPunct="1"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he-IL" sz="2200" kern="1200" dirty="0">
                <a:solidFill>
                  <a:prstClr val="black"/>
                </a:solidFill>
                <a:cs typeface="David" pitchFamily="34" charset="-79"/>
              </a:rPr>
              <a:t>כל המשחקים בתחרות מתקיימים במסגרת הזמן שהתחרות מתנהלת </a:t>
            </a:r>
            <a:endParaRPr lang="en-US" sz="2200" kern="1200" dirty="0">
              <a:solidFill>
                <a:prstClr val="black"/>
              </a:solidFill>
              <a:cs typeface="David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178B95-117D-4EF4-8663-A15BB575AA00}"/>
              </a:ext>
            </a:extLst>
          </p:cNvPr>
          <p:cNvSpPr txBox="1"/>
          <p:nvPr/>
        </p:nvSpPr>
        <p:spPr>
          <a:xfrm>
            <a:off x="685800" y="262124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BD0D9"/>
              </a:buClr>
              <a:buSzPct val="95000"/>
            </a:pPr>
            <a:r>
              <a:rPr lang="en-US" altLang="en-US" sz="1800" dirty="0">
                <a:solidFill>
                  <a:srgbClr val="0E29AE"/>
                </a:solidFill>
                <a:ea typeface="Calibri"/>
                <a:cs typeface="Calibri"/>
                <a:sym typeface="Calibri"/>
              </a:rPr>
              <a:t>context </a:t>
            </a:r>
            <a:r>
              <a:rPr lang="en-US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Competition </a:t>
            </a:r>
            <a:r>
              <a:rPr lang="en-US" altLang="en-US" sz="1800" dirty="0" err="1">
                <a:solidFill>
                  <a:srgbClr val="7030A0"/>
                </a:solidFill>
              </a:rPr>
              <a:t>inv</a:t>
            </a:r>
            <a:r>
              <a:rPr lang="en-US" altLang="en-US" sz="1800" dirty="0">
                <a:solidFill>
                  <a:srgbClr val="7030A0"/>
                </a:solidFill>
              </a:rPr>
              <a:t>:</a:t>
            </a:r>
          </a:p>
          <a:p>
            <a:pPr>
              <a:buClr>
                <a:srgbClr val="0BD0D9"/>
              </a:buClr>
              <a:buSzPct val="95000"/>
            </a:pPr>
            <a:r>
              <a:rPr lang="en-US" altLang="en-US" sz="1800" dirty="0" err="1">
                <a:solidFill>
                  <a:schemeClr val="tx1"/>
                </a:solidFill>
              </a:rPr>
              <a:t>self.Matches</a:t>
            </a:r>
            <a:r>
              <a:rPr lang="en-US" altLang="en-US" sz="1800" dirty="0">
                <a:solidFill>
                  <a:schemeClr val="tx1"/>
                </a:solidFill>
              </a:rPr>
              <a:t>-&gt;</a:t>
            </a:r>
            <a:r>
              <a:rPr lang="en-US" altLang="en-US" sz="1800" dirty="0" err="1">
                <a:solidFill>
                  <a:schemeClr val="tx1"/>
                </a:solidFill>
              </a:rPr>
              <a:t>forAll</a:t>
            </a:r>
            <a:r>
              <a:rPr lang="en-US" altLang="en-US" sz="1800" dirty="0">
                <a:solidFill>
                  <a:schemeClr val="tx1"/>
                </a:solidFill>
              </a:rPr>
              <a:t>( m: Match | </a:t>
            </a:r>
            <a:r>
              <a:rPr lang="en-US" altLang="en-US" sz="1800" dirty="0" err="1">
                <a:solidFill>
                  <a:schemeClr val="tx1"/>
                </a:solidFill>
              </a:rPr>
              <a:t>m.date.after</a:t>
            </a:r>
            <a:r>
              <a:rPr lang="en-US" altLang="en-US" sz="1800" dirty="0">
                <a:solidFill>
                  <a:schemeClr val="tx1"/>
                </a:solidFill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</a:rPr>
              <a:t>startDate</a:t>
            </a:r>
            <a:r>
              <a:rPr lang="en-US" altLang="en-US" sz="1800" dirty="0">
                <a:solidFill>
                  <a:schemeClr val="tx1"/>
                </a:solidFill>
              </a:rPr>
              <a:t>) and </a:t>
            </a:r>
            <a:r>
              <a:rPr lang="en-US" altLang="en-US" sz="1800" dirty="0" err="1">
                <a:solidFill>
                  <a:schemeClr val="tx1"/>
                </a:solidFill>
              </a:rPr>
              <a:t>m.date.before</a:t>
            </a:r>
            <a:r>
              <a:rPr lang="en-US" altLang="en-US" sz="1800" dirty="0">
                <a:solidFill>
                  <a:schemeClr val="tx1"/>
                </a:solidFill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</a:rPr>
              <a:t>endDate</a:t>
            </a:r>
            <a:r>
              <a:rPr lang="en-US" altLang="en-US" sz="1800" dirty="0">
                <a:solidFill>
                  <a:schemeClr val="tx1"/>
                </a:solidFill>
              </a:rPr>
              <a:t>))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F1FA199-FD20-4F53-83CE-59384B4A6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956050"/>
            <a:ext cx="8001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dirty="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bg1"/>
                </a:solidFill>
              </a:rPr>
              <a:t>Example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78B95-117D-4EF4-8663-A15BB575AA00}"/>
              </a:ext>
            </a:extLst>
          </p:cNvPr>
          <p:cNvSpPr txBox="1"/>
          <p:nvPr/>
        </p:nvSpPr>
        <p:spPr>
          <a:xfrm>
            <a:off x="873760" y="1062554"/>
            <a:ext cx="739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algn="r" rtl="1" eaLnBrk="1" hangingPunct="1"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he-IL" sz="2200" kern="1200" dirty="0">
                <a:solidFill>
                  <a:prstClr val="black"/>
                </a:solidFill>
                <a:cs typeface="David" pitchFamily="34" charset="-79"/>
              </a:rPr>
              <a:t>סכום שכר השחקנים של קבוצה יהיה קטן מהתקציב שלה</a:t>
            </a:r>
            <a:endParaRPr lang="en-US" sz="2200" kern="1200" dirty="0">
              <a:solidFill>
                <a:prstClr val="black"/>
              </a:solidFill>
              <a:cs typeface="David" pitchFamily="34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394D3-5371-43F1-81B1-62A1747266C2}"/>
              </a:ext>
            </a:extLst>
          </p:cNvPr>
          <p:cNvSpPr txBox="1"/>
          <p:nvPr/>
        </p:nvSpPr>
        <p:spPr>
          <a:xfrm>
            <a:off x="685800" y="3236061"/>
            <a:ext cx="818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BD0D9"/>
              </a:buClr>
              <a:buSzPct val="95000"/>
            </a:pPr>
            <a:r>
              <a:rPr lang="en-US" altLang="en-US" sz="1800" dirty="0">
                <a:solidFill>
                  <a:srgbClr val="0E29AE"/>
                </a:solidFill>
                <a:ea typeface="Calibri"/>
                <a:cs typeface="Calibri"/>
                <a:sym typeface="Calibri"/>
              </a:rPr>
              <a:t>context </a:t>
            </a:r>
            <a:r>
              <a:rPr lang="en-US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Team</a:t>
            </a:r>
            <a:r>
              <a:rPr lang="en-US" altLang="en-US" sz="1800" dirty="0">
                <a:solidFill>
                  <a:srgbClr val="7030A0"/>
                </a:solidFill>
              </a:rPr>
              <a:t> </a:t>
            </a:r>
            <a:r>
              <a:rPr lang="en-US" altLang="en-US" sz="1800" dirty="0" err="1">
                <a:solidFill>
                  <a:srgbClr val="7030A0"/>
                </a:solidFill>
              </a:rPr>
              <a:t>inv</a:t>
            </a:r>
            <a:r>
              <a:rPr lang="en-US" altLang="en-US" sz="1800" dirty="0">
                <a:solidFill>
                  <a:srgbClr val="7030A0"/>
                </a:solidFill>
              </a:rPr>
              <a:t>:</a:t>
            </a:r>
          </a:p>
          <a:p>
            <a:pPr>
              <a:buClr>
                <a:srgbClr val="0BD0D9"/>
              </a:buClr>
              <a:buSzPct val="95000"/>
            </a:pPr>
            <a:r>
              <a:rPr lang="en-US" altLang="en-US" sz="1800" dirty="0" err="1">
                <a:solidFill>
                  <a:schemeClr val="tx1"/>
                </a:solidFill>
              </a:rPr>
              <a:t>self.Player</a:t>
            </a:r>
            <a:r>
              <a:rPr lang="en-US" altLang="en-US" sz="1800" dirty="0">
                <a:solidFill>
                  <a:schemeClr val="tx1"/>
                </a:solidFill>
              </a:rPr>
              <a:t>-&gt;collect(</a:t>
            </a:r>
            <a:r>
              <a:rPr lang="en-US" altLang="en-US" sz="1800" dirty="0" err="1">
                <a:solidFill>
                  <a:schemeClr val="tx1"/>
                </a:solidFill>
              </a:rPr>
              <a:t>p:Player</a:t>
            </a:r>
            <a:r>
              <a:rPr lang="en-US" altLang="en-US" sz="1800" dirty="0">
                <a:solidFill>
                  <a:schemeClr val="tx1"/>
                </a:solidFill>
              </a:rPr>
              <a:t> | </a:t>
            </a:r>
            <a:r>
              <a:rPr lang="en-US" altLang="en-US" sz="1800" dirty="0" err="1">
                <a:solidFill>
                  <a:schemeClr val="tx1"/>
                </a:solidFill>
              </a:rPr>
              <a:t>p.salary</a:t>
            </a:r>
            <a:r>
              <a:rPr lang="en-US" altLang="en-US" sz="1800" dirty="0">
                <a:solidFill>
                  <a:schemeClr val="tx1"/>
                </a:solidFill>
              </a:rPr>
              <a:t>)-&gt;sum() &lt; </a:t>
            </a:r>
            <a:r>
              <a:rPr lang="en-US" altLang="en-US" sz="1800" dirty="0" err="1">
                <a:solidFill>
                  <a:schemeClr val="tx1"/>
                </a:solidFill>
              </a:rPr>
              <a:t>self.budget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1E827DF8-9080-4F82-A2AF-B05C350F5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076383"/>
            <a:ext cx="5753100" cy="2085975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88EF5F23-DB7F-4506-90F9-43E1C33B4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867" y="1583701"/>
            <a:ext cx="59912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5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dirty="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bg1"/>
                </a:solidFill>
              </a:rPr>
              <a:t>Example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78B95-117D-4EF4-8663-A15BB575AA00}"/>
              </a:ext>
            </a:extLst>
          </p:cNvPr>
          <p:cNvSpPr txBox="1"/>
          <p:nvPr/>
        </p:nvSpPr>
        <p:spPr>
          <a:xfrm>
            <a:off x="873760" y="1062554"/>
            <a:ext cx="739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algn="r" rtl="1" eaLnBrk="1" hangingPunct="1"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he-IL" sz="2200" kern="1200" dirty="0">
                <a:solidFill>
                  <a:prstClr val="black"/>
                </a:solidFill>
                <a:cs typeface="David" pitchFamily="34" charset="-79"/>
              </a:rPr>
              <a:t>קבוצה יכולה להשתייך לליגה אחת בלבד</a:t>
            </a:r>
            <a:endParaRPr lang="en-US" sz="2200" kern="1200" dirty="0">
              <a:solidFill>
                <a:prstClr val="black"/>
              </a:solidFill>
              <a:cs typeface="David" pitchFamily="34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80F21-BB69-45CC-9C82-AC764F1AD997}"/>
              </a:ext>
            </a:extLst>
          </p:cNvPr>
          <p:cNvSpPr txBox="1"/>
          <p:nvPr/>
        </p:nvSpPr>
        <p:spPr>
          <a:xfrm>
            <a:off x="873760" y="5107903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BD0D9"/>
              </a:buClr>
              <a:buSzPct val="95000"/>
            </a:pPr>
            <a:r>
              <a:rPr lang="en-US" altLang="en-US" sz="1800" dirty="0">
                <a:solidFill>
                  <a:srgbClr val="0E29AE"/>
                </a:solidFill>
                <a:ea typeface="Calibri"/>
                <a:cs typeface="Calibri"/>
                <a:sym typeface="Calibri"/>
              </a:rPr>
              <a:t>context </a:t>
            </a:r>
            <a:r>
              <a:rPr lang="en-US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Team </a:t>
            </a:r>
            <a:r>
              <a:rPr lang="en-US" altLang="en-US" sz="1800" dirty="0">
                <a:solidFill>
                  <a:srgbClr val="7030A0"/>
                </a:solidFill>
              </a:rPr>
              <a:t>inv:</a:t>
            </a:r>
          </a:p>
          <a:p>
            <a:pPr>
              <a:buClr>
                <a:srgbClr val="0BD0D9"/>
              </a:buClr>
              <a:buSzPct val="95000"/>
            </a:pPr>
            <a:r>
              <a:rPr lang="en-US" altLang="en-US" sz="1800" dirty="0" err="1">
                <a:solidFill>
                  <a:schemeClr val="tx1"/>
                </a:solidFill>
              </a:rPr>
              <a:t>self.Competition</a:t>
            </a:r>
            <a:r>
              <a:rPr lang="en-US" altLang="en-US" sz="1800" dirty="0">
                <a:solidFill>
                  <a:schemeClr val="tx1"/>
                </a:solidFill>
              </a:rPr>
              <a:t>-&gt;select(</a:t>
            </a:r>
            <a:r>
              <a:rPr lang="en-US" altLang="en-US" sz="1800" dirty="0" err="1">
                <a:solidFill>
                  <a:schemeClr val="tx1"/>
                </a:solidFill>
              </a:rPr>
              <a:t>OCLType</a:t>
            </a:r>
            <a:r>
              <a:rPr lang="en-US" altLang="en-US" sz="1800" dirty="0">
                <a:solidFill>
                  <a:schemeClr val="tx1"/>
                </a:solidFill>
              </a:rPr>
              <a:t>=</a:t>
            </a:r>
            <a:r>
              <a:rPr lang="en-US" altLang="en-US" sz="1800" dirty="0" err="1">
                <a:solidFill>
                  <a:schemeClr val="tx1"/>
                </a:solidFill>
              </a:rPr>
              <a:t>Laegue</a:t>
            </a:r>
            <a:r>
              <a:rPr lang="en-US" altLang="en-US" sz="1800" dirty="0">
                <a:solidFill>
                  <a:schemeClr val="tx1"/>
                </a:solidFill>
              </a:rPr>
              <a:t>)-&gt;size() = 1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4D256376-E31D-4DC7-AA1B-8898CFEFD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1750097"/>
            <a:ext cx="5347364" cy="329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7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dirty="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bg1"/>
                </a:solidFill>
              </a:rPr>
              <a:t>Example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78B95-117D-4EF4-8663-A15BB575AA00}"/>
              </a:ext>
            </a:extLst>
          </p:cNvPr>
          <p:cNvSpPr txBox="1"/>
          <p:nvPr/>
        </p:nvSpPr>
        <p:spPr>
          <a:xfrm>
            <a:off x="873760" y="1062554"/>
            <a:ext cx="739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algn="r" rtl="1" eaLnBrk="1" hangingPunct="1"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he-IL" sz="2200" kern="1200" dirty="0">
                <a:solidFill>
                  <a:prstClr val="black"/>
                </a:solidFill>
                <a:cs typeface="David" pitchFamily="34" charset="-79"/>
              </a:rPr>
              <a:t>קבוצה יכולה להשתייך לליגה אחת בלבד</a:t>
            </a:r>
            <a:endParaRPr lang="en-US" sz="2200" kern="1200" dirty="0">
              <a:solidFill>
                <a:prstClr val="black"/>
              </a:solidFill>
              <a:cs typeface="David" pitchFamily="34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80F21-BB69-45CC-9C82-AC764F1AD997}"/>
              </a:ext>
            </a:extLst>
          </p:cNvPr>
          <p:cNvSpPr txBox="1"/>
          <p:nvPr/>
        </p:nvSpPr>
        <p:spPr>
          <a:xfrm>
            <a:off x="914400" y="2242323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BD0D9"/>
              </a:buClr>
              <a:buSzPct val="95000"/>
            </a:pPr>
            <a:r>
              <a:rPr lang="en-US" altLang="en-US" sz="1800" dirty="0">
                <a:solidFill>
                  <a:srgbClr val="0E29AE"/>
                </a:solidFill>
                <a:ea typeface="Calibri"/>
                <a:cs typeface="Calibri"/>
                <a:sym typeface="Calibri"/>
              </a:rPr>
              <a:t>context </a:t>
            </a:r>
            <a:r>
              <a:rPr lang="en-US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Team </a:t>
            </a:r>
            <a:r>
              <a:rPr lang="en-US" altLang="en-US" sz="1800" dirty="0">
                <a:solidFill>
                  <a:srgbClr val="7030A0"/>
                </a:solidFill>
              </a:rPr>
              <a:t>inv:</a:t>
            </a:r>
          </a:p>
          <a:p>
            <a:pPr>
              <a:buClr>
                <a:srgbClr val="0BD0D9"/>
              </a:buClr>
              <a:buSzPct val="95000"/>
            </a:pPr>
            <a:r>
              <a:rPr lang="en-US" altLang="en-US" sz="1800" dirty="0" err="1">
                <a:solidFill>
                  <a:schemeClr val="tx1"/>
                </a:solidFill>
              </a:rPr>
              <a:t>self.Competition</a:t>
            </a:r>
            <a:r>
              <a:rPr lang="en-US" altLang="en-US" sz="1800" dirty="0">
                <a:solidFill>
                  <a:schemeClr val="tx1"/>
                </a:solidFill>
              </a:rPr>
              <a:t>-&gt;select(</a:t>
            </a:r>
            <a:r>
              <a:rPr lang="en-US" altLang="en-US" sz="1800" b="1" dirty="0" err="1">
                <a:solidFill>
                  <a:schemeClr val="tx1"/>
                </a:solidFill>
              </a:rPr>
              <a:t>OCLType</a:t>
            </a:r>
            <a:r>
              <a:rPr lang="en-US" altLang="en-US" sz="1800" dirty="0">
                <a:solidFill>
                  <a:schemeClr val="tx1"/>
                </a:solidFill>
              </a:rPr>
              <a:t>=</a:t>
            </a:r>
            <a:r>
              <a:rPr lang="en-US" altLang="en-US" sz="1800" dirty="0" err="1">
                <a:solidFill>
                  <a:schemeClr val="tx1"/>
                </a:solidFill>
              </a:rPr>
              <a:t>Laegue</a:t>
            </a:r>
            <a:r>
              <a:rPr lang="en-US" altLang="en-US" sz="1800" dirty="0">
                <a:solidFill>
                  <a:schemeClr val="tx1"/>
                </a:solidFill>
              </a:rPr>
              <a:t>)-&gt;size() = 1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59A5F5BB-74B9-4214-BAAF-02794C9D9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" y="3752625"/>
            <a:ext cx="67913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9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dirty="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bg1"/>
                </a:solidFill>
              </a:rPr>
              <a:t>Example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78B95-117D-4EF4-8663-A15BB575AA00}"/>
              </a:ext>
            </a:extLst>
          </p:cNvPr>
          <p:cNvSpPr txBox="1"/>
          <p:nvPr/>
        </p:nvSpPr>
        <p:spPr>
          <a:xfrm>
            <a:off x="873760" y="1062554"/>
            <a:ext cx="739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algn="r" rtl="1" eaLnBrk="1" hangingPunct="1"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he-IL" sz="2200" kern="1200" dirty="0">
                <a:solidFill>
                  <a:prstClr val="black"/>
                </a:solidFill>
                <a:cs typeface="David" pitchFamily="34" charset="-79"/>
              </a:rPr>
              <a:t>בכל קבוצה יהיו 3 שוערים</a:t>
            </a:r>
            <a:endParaRPr lang="en-US" sz="2200" kern="1200" dirty="0">
              <a:solidFill>
                <a:prstClr val="black"/>
              </a:solidFill>
              <a:cs typeface="David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78B95-117D-4EF4-8663-A15BB575AA00}"/>
              </a:ext>
            </a:extLst>
          </p:cNvPr>
          <p:cNvSpPr txBox="1"/>
          <p:nvPr/>
        </p:nvSpPr>
        <p:spPr>
          <a:xfrm>
            <a:off x="497840" y="3241449"/>
            <a:ext cx="8188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BD0D9"/>
              </a:buClr>
              <a:buSzPct val="95000"/>
            </a:pPr>
            <a:r>
              <a:rPr lang="en-US" altLang="en-US" sz="1800" dirty="0">
                <a:solidFill>
                  <a:srgbClr val="0E29AE"/>
                </a:solidFill>
                <a:ea typeface="Calibri"/>
                <a:cs typeface="Calibri"/>
                <a:sym typeface="Calibri"/>
              </a:rPr>
              <a:t>context </a:t>
            </a:r>
            <a:r>
              <a:rPr lang="en-US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Team</a:t>
            </a:r>
            <a:r>
              <a:rPr lang="en-US" altLang="en-US" sz="1800" dirty="0">
                <a:solidFill>
                  <a:srgbClr val="7030A0"/>
                </a:solidFill>
              </a:rPr>
              <a:t> </a:t>
            </a:r>
            <a:r>
              <a:rPr lang="en-US" altLang="en-US" sz="1800" dirty="0" err="1">
                <a:solidFill>
                  <a:srgbClr val="7030A0"/>
                </a:solidFill>
              </a:rPr>
              <a:t>inv</a:t>
            </a:r>
            <a:r>
              <a:rPr lang="en-US" altLang="en-US" sz="1800" dirty="0">
                <a:solidFill>
                  <a:srgbClr val="7030A0"/>
                </a:solidFill>
              </a:rPr>
              <a:t>:</a:t>
            </a:r>
          </a:p>
          <a:p>
            <a:pPr>
              <a:buClr>
                <a:srgbClr val="0BD0D9"/>
              </a:buClr>
              <a:buSzPct val="95000"/>
            </a:pPr>
            <a:r>
              <a:rPr lang="en-US" altLang="en-US" sz="1800" dirty="0" err="1">
                <a:solidFill>
                  <a:schemeClr val="tx1"/>
                </a:solidFill>
              </a:rPr>
              <a:t>self.Player</a:t>
            </a:r>
            <a:r>
              <a:rPr lang="en-US" altLang="en-US" sz="1800" dirty="0">
                <a:solidFill>
                  <a:schemeClr val="tx1"/>
                </a:solidFill>
              </a:rPr>
              <a:t>-&gt;</a:t>
            </a:r>
            <a:r>
              <a:rPr lang="en-US" altLang="en-US" sz="1800" b="1" dirty="0">
                <a:solidFill>
                  <a:schemeClr val="tx1"/>
                </a:solidFill>
              </a:rPr>
              <a:t>iterate</a:t>
            </a:r>
            <a:r>
              <a:rPr lang="en-US" altLang="en-US" sz="1800" dirty="0">
                <a:solidFill>
                  <a:schemeClr val="tx1"/>
                </a:solidFill>
              </a:rPr>
              <a:t>( p: Player; acc: Integer =0 | if (</a:t>
            </a:r>
            <a:r>
              <a:rPr lang="en-US" altLang="en-US" sz="1800" dirty="0" err="1">
                <a:solidFill>
                  <a:schemeClr val="tx1"/>
                </a:solidFill>
              </a:rPr>
              <a:t>p.position</a:t>
            </a:r>
            <a:r>
              <a:rPr lang="en-US" altLang="en-US" sz="1800" dirty="0">
                <a:solidFill>
                  <a:schemeClr val="tx1"/>
                </a:solidFill>
              </a:rPr>
              <a:t> = ‘Goalkeeper’) then acc + 1 else acc endif) =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78B95-117D-4EF4-8663-A15BB575AA00}"/>
              </a:ext>
            </a:extLst>
          </p:cNvPr>
          <p:cNvSpPr txBox="1"/>
          <p:nvPr/>
        </p:nvSpPr>
        <p:spPr>
          <a:xfrm>
            <a:off x="873760" y="4184507"/>
            <a:ext cx="7396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algn="r" rtl="1" eaLnBrk="1" hangingPunct="1"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he-IL" sz="2200" kern="1200" dirty="0">
                <a:solidFill>
                  <a:prstClr val="black"/>
                </a:solidFill>
                <a:cs typeface="David" pitchFamily="34" charset="-79"/>
              </a:rPr>
              <a:t>אילו היינו דורשים שבכל קבוצה יהיו 2 או 3 שוערים היה כדאי לכתוב זאת כך:</a:t>
            </a:r>
            <a:endParaRPr lang="en-US" sz="2200" kern="1200" dirty="0">
              <a:solidFill>
                <a:prstClr val="black"/>
              </a:solidFill>
              <a:cs typeface="David" pitchFamily="34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178B95-117D-4EF4-8663-A15BB575AA00}"/>
              </a:ext>
            </a:extLst>
          </p:cNvPr>
          <p:cNvSpPr txBox="1"/>
          <p:nvPr/>
        </p:nvSpPr>
        <p:spPr>
          <a:xfrm>
            <a:off x="497840" y="4804175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BD0D9"/>
              </a:buClr>
              <a:buSzPct val="95000"/>
            </a:pPr>
            <a:r>
              <a:rPr lang="en-US" altLang="en-US" sz="1800" dirty="0">
                <a:solidFill>
                  <a:srgbClr val="0E29AE"/>
                </a:solidFill>
                <a:ea typeface="Calibri"/>
                <a:cs typeface="Calibri"/>
                <a:sym typeface="Calibri"/>
              </a:rPr>
              <a:t>context </a:t>
            </a:r>
            <a:r>
              <a:rPr lang="en-US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Team</a:t>
            </a:r>
            <a:r>
              <a:rPr lang="en-US" altLang="en-US" sz="1800" dirty="0">
                <a:solidFill>
                  <a:srgbClr val="7030A0"/>
                </a:solidFill>
              </a:rPr>
              <a:t> </a:t>
            </a:r>
            <a:r>
              <a:rPr lang="en-US" altLang="en-US" sz="1800" dirty="0" err="1">
                <a:solidFill>
                  <a:srgbClr val="7030A0"/>
                </a:solidFill>
              </a:rPr>
              <a:t>inv</a:t>
            </a:r>
            <a:r>
              <a:rPr lang="en-US" altLang="en-US" sz="1800" dirty="0">
                <a:solidFill>
                  <a:srgbClr val="7030A0"/>
                </a:solidFill>
              </a:rPr>
              <a:t>:</a:t>
            </a:r>
            <a:endParaRPr lang="he-IL" altLang="en-US" sz="1800" dirty="0">
              <a:solidFill>
                <a:srgbClr val="7030A0"/>
              </a:solidFill>
            </a:endParaRPr>
          </a:p>
          <a:p>
            <a:pPr lvl="0">
              <a:buClr>
                <a:srgbClr val="0BD0D9"/>
              </a:buClr>
              <a:buSzPct val="95000"/>
            </a:pPr>
            <a:r>
              <a:rPr lang="en-US" altLang="en-US" sz="1800" dirty="0">
                <a:solidFill>
                  <a:schemeClr val="tx1"/>
                </a:solidFill>
              </a:rPr>
              <a:t>Let </a:t>
            </a:r>
            <a:r>
              <a:rPr lang="en-US" altLang="en-US" sz="1800" dirty="0" err="1">
                <a:solidFill>
                  <a:schemeClr val="tx1"/>
                </a:solidFill>
              </a:rPr>
              <a:t>amountOfGK</a:t>
            </a:r>
            <a:r>
              <a:rPr lang="en-US" altLang="en-US" sz="1800" dirty="0">
                <a:solidFill>
                  <a:schemeClr val="tx1"/>
                </a:solidFill>
              </a:rPr>
              <a:t> : Integer = </a:t>
            </a:r>
          </a:p>
          <a:p>
            <a:pPr>
              <a:buClr>
                <a:srgbClr val="0BD0D9"/>
              </a:buClr>
              <a:buSzPct val="95000"/>
            </a:pPr>
            <a:r>
              <a:rPr lang="en-US" altLang="en-US" sz="1800" dirty="0">
                <a:solidFill>
                  <a:schemeClr val="tx1"/>
                </a:solidFill>
              </a:rPr>
              <a:t>	</a:t>
            </a:r>
            <a:r>
              <a:rPr lang="en-US" altLang="en-US" sz="1800" dirty="0" err="1">
                <a:solidFill>
                  <a:schemeClr val="tx1"/>
                </a:solidFill>
              </a:rPr>
              <a:t>self.player</a:t>
            </a:r>
            <a:r>
              <a:rPr lang="en-US" altLang="en-US" sz="1800" dirty="0">
                <a:solidFill>
                  <a:schemeClr val="tx1"/>
                </a:solidFill>
              </a:rPr>
              <a:t>-&gt;select( p: Player | </a:t>
            </a:r>
            <a:r>
              <a:rPr lang="en-US" altLang="en-US" sz="1800" dirty="0" err="1">
                <a:solidFill>
                  <a:schemeClr val="tx1"/>
                </a:solidFill>
              </a:rPr>
              <a:t>p.position</a:t>
            </a:r>
            <a:r>
              <a:rPr lang="en-US" altLang="en-US" sz="1800" dirty="0">
                <a:solidFill>
                  <a:schemeClr val="tx1"/>
                </a:solidFill>
              </a:rPr>
              <a:t> = “goalkeeper”) -&gt; size()</a:t>
            </a:r>
          </a:p>
          <a:p>
            <a:pPr>
              <a:buClr>
                <a:srgbClr val="0BD0D9"/>
              </a:buClr>
              <a:buSzPct val="95000"/>
            </a:pPr>
            <a:r>
              <a:rPr lang="en-US" altLang="en-US" sz="1800" dirty="0">
                <a:solidFill>
                  <a:schemeClr val="tx1"/>
                </a:solidFill>
              </a:rPr>
              <a:t>In</a:t>
            </a:r>
          </a:p>
          <a:p>
            <a:pPr>
              <a:buClr>
                <a:srgbClr val="0BD0D9"/>
              </a:buClr>
              <a:buSzPct val="95000"/>
            </a:pPr>
            <a:r>
              <a:rPr lang="en-US" altLang="en-US" sz="1800" dirty="0">
                <a:solidFill>
                  <a:schemeClr val="tx1"/>
                </a:solidFill>
              </a:rPr>
              <a:t>	</a:t>
            </a:r>
            <a:r>
              <a:rPr lang="en-US" altLang="en-US" sz="1800" dirty="0" err="1">
                <a:solidFill>
                  <a:schemeClr val="tx1"/>
                </a:solidFill>
              </a:rPr>
              <a:t>amountOfGK</a:t>
            </a:r>
            <a:r>
              <a:rPr lang="en-US" altLang="en-US" sz="1800" dirty="0">
                <a:solidFill>
                  <a:schemeClr val="tx1"/>
                </a:solidFill>
              </a:rPr>
              <a:t> = 2 or </a:t>
            </a:r>
            <a:r>
              <a:rPr lang="en-US" altLang="en-US" sz="1800" dirty="0" err="1">
                <a:solidFill>
                  <a:schemeClr val="tx1"/>
                </a:solidFill>
              </a:rPr>
              <a:t>amountOfGK</a:t>
            </a:r>
            <a:r>
              <a:rPr lang="en-US" altLang="en-US" sz="1800" dirty="0">
                <a:solidFill>
                  <a:schemeClr val="tx1"/>
                </a:solidFill>
              </a:rPr>
              <a:t> = 3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AE083821-41E8-4C99-A64A-E2217175C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867" y="1583701"/>
            <a:ext cx="59912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1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dirty="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bg1"/>
                </a:solidFill>
              </a:rPr>
              <a:t>Example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78B95-117D-4EF4-8663-A15BB575AA00}"/>
              </a:ext>
            </a:extLst>
          </p:cNvPr>
          <p:cNvSpPr txBox="1"/>
          <p:nvPr/>
        </p:nvSpPr>
        <p:spPr>
          <a:xfrm>
            <a:off x="873760" y="1062554"/>
            <a:ext cx="7396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algn="r" rtl="1" eaLnBrk="1" hangingPunct="1"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he-IL" sz="2200" kern="1200" dirty="0">
                <a:solidFill>
                  <a:prstClr val="black"/>
                </a:solidFill>
                <a:cs typeface="David" pitchFamily="34" charset="-79"/>
              </a:rPr>
              <a:t>במשחקים באצטדיונים המכילים</a:t>
            </a:r>
            <a:r>
              <a:rPr lang="en-US" sz="2200" kern="1200" dirty="0">
                <a:solidFill>
                  <a:prstClr val="black"/>
                </a:solidFill>
                <a:cs typeface="David" pitchFamily="34" charset="-79"/>
              </a:rPr>
              <a:t> </a:t>
            </a:r>
            <a:r>
              <a:rPr lang="he-IL" sz="2200" kern="1200" dirty="0">
                <a:solidFill>
                  <a:prstClr val="black"/>
                </a:solidFill>
                <a:cs typeface="David" pitchFamily="34" charset="-79"/>
              </a:rPr>
              <a:t>30,000 מקומות ומעלה בצוות השופטים יהיה שופט מרמה 2 או 1.</a:t>
            </a:r>
            <a:endParaRPr lang="en-US" sz="2200" kern="1200" dirty="0">
              <a:solidFill>
                <a:prstClr val="black"/>
              </a:solidFill>
              <a:cs typeface="David" pitchFamily="34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D826FA-5D36-4F9D-928A-65020E006D46}"/>
              </a:ext>
            </a:extLst>
          </p:cNvPr>
          <p:cNvSpPr txBox="1"/>
          <p:nvPr/>
        </p:nvSpPr>
        <p:spPr>
          <a:xfrm>
            <a:off x="384463" y="3698271"/>
            <a:ext cx="8375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BD0D9"/>
              </a:buClr>
              <a:buSzPct val="95000"/>
            </a:pPr>
            <a:r>
              <a:rPr lang="en-US" altLang="en-US" sz="1800" dirty="0">
                <a:solidFill>
                  <a:srgbClr val="0E29AE"/>
                </a:solidFill>
                <a:ea typeface="Calibri"/>
                <a:cs typeface="Calibri"/>
                <a:sym typeface="Calibri"/>
              </a:rPr>
              <a:t>context </a:t>
            </a:r>
            <a:r>
              <a:rPr lang="en-US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Match </a:t>
            </a:r>
            <a:r>
              <a:rPr lang="en-US" altLang="en-US" sz="1800" dirty="0">
                <a:solidFill>
                  <a:srgbClr val="7030A0"/>
                </a:solidFill>
              </a:rPr>
              <a:t>inv:</a:t>
            </a:r>
          </a:p>
          <a:p>
            <a:pPr>
              <a:buClr>
                <a:srgbClr val="0BD0D9"/>
              </a:buClr>
              <a:buSzPct val="95000"/>
            </a:pPr>
            <a:r>
              <a:rPr lang="en-US" altLang="en-US" sz="1800" dirty="0" err="1">
                <a:solidFill>
                  <a:schemeClr val="tx1"/>
                </a:solidFill>
              </a:rPr>
              <a:t>self.Stadium.capacity</a:t>
            </a:r>
            <a:r>
              <a:rPr lang="en-US" altLang="en-US" sz="1800" dirty="0">
                <a:solidFill>
                  <a:schemeClr val="tx1"/>
                </a:solidFill>
              </a:rPr>
              <a:t> &gt; 29,000 </a:t>
            </a:r>
            <a:r>
              <a:rPr lang="en-US" altLang="en-US" sz="1800" b="1" dirty="0">
                <a:solidFill>
                  <a:schemeClr val="tx1"/>
                </a:solidFill>
              </a:rPr>
              <a:t>implies</a:t>
            </a:r>
            <a:r>
              <a:rPr lang="en-US" altLang="en-US" sz="1800" dirty="0">
                <a:solidFill>
                  <a:schemeClr val="tx1"/>
                </a:solidFill>
              </a:rPr>
              <a:t> Referee-&gt;exists(r : Referee | </a:t>
            </a:r>
            <a:r>
              <a:rPr lang="en-US" altLang="en-US" sz="1800" dirty="0" err="1">
                <a:solidFill>
                  <a:schemeClr val="tx1"/>
                </a:solidFill>
              </a:rPr>
              <a:t>r.level</a:t>
            </a:r>
            <a:r>
              <a:rPr lang="en-US" altLang="en-US" sz="1800" dirty="0">
                <a:solidFill>
                  <a:schemeClr val="tx1"/>
                </a:solidFill>
              </a:rPr>
              <a:t> &lt; 3)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6F9941B5-80F6-4DBE-841F-14415A2DC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2016122"/>
            <a:ext cx="65055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dirty="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bg1"/>
                </a:solidFill>
              </a:rPr>
              <a:t>Example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78B95-117D-4EF4-8663-A15BB575AA00}"/>
              </a:ext>
            </a:extLst>
          </p:cNvPr>
          <p:cNvSpPr txBox="1"/>
          <p:nvPr/>
        </p:nvSpPr>
        <p:spPr>
          <a:xfrm>
            <a:off x="873760" y="1062554"/>
            <a:ext cx="7396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algn="r" rtl="1" eaLnBrk="1" hangingPunct="1"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he-IL" sz="2200" kern="1200" dirty="0">
                <a:solidFill>
                  <a:prstClr val="black"/>
                </a:solidFill>
                <a:cs typeface="David" pitchFamily="34" charset="-79"/>
              </a:rPr>
              <a:t>קבוצה לא יכולה לשחק באצטדיון בו תומך הספונסר (</a:t>
            </a:r>
            <a:r>
              <a:rPr lang="en-US" sz="2200" kern="1200" dirty="0">
                <a:solidFill>
                  <a:prstClr val="black"/>
                </a:solidFill>
                <a:cs typeface="David" pitchFamily="34" charset="-79"/>
              </a:rPr>
              <a:t>Advertiser</a:t>
            </a:r>
            <a:r>
              <a:rPr lang="he-IL" sz="2200" kern="1200" dirty="0">
                <a:solidFill>
                  <a:prstClr val="black"/>
                </a:solidFill>
                <a:cs typeface="David" pitchFamily="34" charset="-79"/>
              </a:rPr>
              <a:t>) שלה</a:t>
            </a:r>
            <a:endParaRPr lang="en-US" sz="2200" kern="1200" dirty="0">
              <a:solidFill>
                <a:prstClr val="black"/>
              </a:solidFill>
              <a:cs typeface="David" pitchFamily="34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80F21-BB69-45CC-9C82-AC764F1AD997}"/>
              </a:ext>
            </a:extLst>
          </p:cNvPr>
          <p:cNvSpPr txBox="1"/>
          <p:nvPr/>
        </p:nvSpPr>
        <p:spPr>
          <a:xfrm>
            <a:off x="873760" y="4830635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BD0D9"/>
              </a:buClr>
              <a:buSzPct val="95000"/>
            </a:pPr>
            <a:r>
              <a:rPr lang="en-US" altLang="en-US" sz="1800" dirty="0">
                <a:solidFill>
                  <a:srgbClr val="0E29AE"/>
                </a:solidFill>
                <a:ea typeface="Calibri"/>
                <a:cs typeface="Calibri"/>
                <a:sym typeface="Calibri"/>
              </a:rPr>
              <a:t>context </a:t>
            </a:r>
            <a:r>
              <a:rPr lang="en-US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Team </a:t>
            </a:r>
            <a:r>
              <a:rPr lang="en-US" altLang="en-US" sz="1800" dirty="0">
                <a:solidFill>
                  <a:srgbClr val="7030A0"/>
                </a:solidFill>
              </a:rPr>
              <a:t>inv:</a:t>
            </a:r>
          </a:p>
          <a:p>
            <a:pPr>
              <a:buClr>
                <a:srgbClr val="0BD0D9"/>
              </a:buClr>
              <a:buSzPct val="95000"/>
            </a:pPr>
            <a:r>
              <a:rPr lang="en-US" altLang="en-US" sz="1800" dirty="0" err="1">
                <a:solidFill>
                  <a:schemeClr val="tx1"/>
                </a:solidFill>
              </a:rPr>
              <a:t>self.Stadium.Advertiser</a:t>
            </a:r>
            <a:r>
              <a:rPr lang="en-US" altLang="en-US" sz="1800" dirty="0">
                <a:solidFill>
                  <a:schemeClr val="tx1"/>
                </a:solidFill>
              </a:rPr>
              <a:t>-&gt;</a:t>
            </a:r>
            <a:r>
              <a:rPr lang="en-US" altLang="en-US" sz="1800" b="1" dirty="0">
                <a:solidFill>
                  <a:schemeClr val="tx1"/>
                </a:solidFill>
              </a:rPr>
              <a:t>intersection</a:t>
            </a:r>
            <a:r>
              <a:rPr lang="en-US" altLang="en-US" sz="1800" dirty="0">
                <a:solidFill>
                  <a:schemeClr val="tx1"/>
                </a:solidFill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</a:rPr>
              <a:t>self.Advertiser</a:t>
            </a:r>
            <a:r>
              <a:rPr lang="en-US" altLang="en-US" sz="1800" dirty="0">
                <a:solidFill>
                  <a:schemeClr val="tx1"/>
                </a:solidFill>
              </a:rPr>
              <a:t>)-&gt;</a:t>
            </a:r>
            <a:r>
              <a:rPr lang="en-US" altLang="en-US" sz="1800" dirty="0" err="1">
                <a:solidFill>
                  <a:schemeClr val="tx1"/>
                </a:solidFill>
              </a:rPr>
              <a:t>isEmpty</a:t>
            </a:r>
            <a:r>
              <a:rPr lang="en-US" altLang="en-US" sz="1800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46D267C-7574-493A-AFA7-D42B2573B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15" y="1770709"/>
            <a:ext cx="55816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dirty="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bg1"/>
                </a:solidFill>
              </a:rPr>
              <a:t>Example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78B95-117D-4EF4-8663-A15BB575AA00}"/>
              </a:ext>
            </a:extLst>
          </p:cNvPr>
          <p:cNvSpPr txBox="1"/>
          <p:nvPr/>
        </p:nvSpPr>
        <p:spPr>
          <a:xfrm>
            <a:off x="873760" y="1062554"/>
            <a:ext cx="739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algn="r" rtl="1" eaLnBrk="1" hangingPunct="1"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he-IL" sz="2200" kern="1200" dirty="0">
                <a:solidFill>
                  <a:prstClr val="black"/>
                </a:solidFill>
                <a:cs typeface="David" pitchFamily="34" charset="-79"/>
              </a:rPr>
              <a:t>באצטדיון הביתי של קבוצה תומכים כל הספונסרים שלה.</a:t>
            </a:r>
            <a:endParaRPr lang="en-US" sz="2200" kern="1200" dirty="0">
              <a:solidFill>
                <a:prstClr val="black"/>
              </a:solidFill>
              <a:cs typeface="David" pitchFamily="34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80F21-BB69-45CC-9C82-AC764F1AD997}"/>
              </a:ext>
            </a:extLst>
          </p:cNvPr>
          <p:cNvSpPr txBox="1"/>
          <p:nvPr/>
        </p:nvSpPr>
        <p:spPr>
          <a:xfrm>
            <a:off x="873760" y="5057877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BD0D9"/>
              </a:buClr>
              <a:buSzPct val="95000"/>
            </a:pPr>
            <a:r>
              <a:rPr lang="en-US" altLang="en-US" sz="1800" dirty="0">
                <a:solidFill>
                  <a:srgbClr val="0E29AE"/>
                </a:solidFill>
                <a:ea typeface="Calibri"/>
                <a:cs typeface="Calibri"/>
                <a:sym typeface="Calibri"/>
              </a:rPr>
              <a:t>context </a:t>
            </a:r>
            <a:r>
              <a:rPr lang="en-US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Team </a:t>
            </a:r>
            <a:r>
              <a:rPr lang="en-US" altLang="en-US" sz="1800" dirty="0">
                <a:solidFill>
                  <a:srgbClr val="7030A0"/>
                </a:solidFill>
              </a:rPr>
              <a:t>inv:</a:t>
            </a:r>
          </a:p>
          <a:p>
            <a:pPr>
              <a:buClr>
                <a:srgbClr val="0BD0D9"/>
              </a:buClr>
              <a:buSzPct val="95000"/>
            </a:pPr>
            <a:r>
              <a:rPr lang="en-US" altLang="en-US" sz="1800" dirty="0" err="1">
                <a:solidFill>
                  <a:schemeClr val="tx1"/>
                </a:solidFill>
              </a:rPr>
              <a:t>self.Stadium.Advertiser</a:t>
            </a:r>
            <a:r>
              <a:rPr lang="en-US" altLang="en-US" sz="1800" dirty="0">
                <a:solidFill>
                  <a:schemeClr val="tx1"/>
                </a:solidFill>
              </a:rPr>
              <a:t>-&gt;</a:t>
            </a:r>
            <a:r>
              <a:rPr lang="en-US" altLang="en-US" sz="1800" b="1" dirty="0" err="1">
                <a:solidFill>
                  <a:schemeClr val="tx1"/>
                </a:solidFill>
              </a:rPr>
              <a:t>includesAll</a:t>
            </a:r>
            <a:r>
              <a:rPr lang="en-US" altLang="en-US" sz="1800" dirty="0">
                <a:solidFill>
                  <a:schemeClr val="tx1"/>
                </a:solidFill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</a:rPr>
              <a:t>self.Advertiser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5422BB7C-6023-4FD1-A94C-E4FA1905F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15" y="1770709"/>
            <a:ext cx="55816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8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E134842-C9A9-46D6-884C-18158733B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89463"/>
            <a:ext cx="7772400" cy="533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600" dirty="0">
                <a:latin typeface="+mn-lt"/>
              </a:rPr>
              <a:t>Three types of constraints in OCL: invariants, preconditions, and postconditions</a:t>
            </a:r>
          </a:p>
          <a:p>
            <a:pPr lvl="1" eaLnBrk="1" hangingPunct="1"/>
            <a:r>
              <a:rPr lang="en-US" dirty="0">
                <a:latin typeface="+mn-lt"/>
              </a:rPr>
              <a:t>An </a:t>
            </a:r>
            <a:r>
              <a:rPr lang="en-US" b="1" dirty="0">
                <a:latin typeface="+mn-lt"/>
              </a:rPr>
              <a:t>invariant</a:t>
            </a:r>
            <a:r>
              <a:rPr lang="en-US" dirty="0">
                <a:latin typeface="+mn-lt"/>
              </a:rPr>
              <a:t> must always evaluate to true for all instance objects of a class, regardless of what operation is invoked and in what order</a:t>
            </a:r>
          </a:p>
          <a:p>
            <a:pPr lvl="2" eaLnBrk="1" hangingPunct="1"/>
            <a:r>
              <a:rPr lang="en-US" sz="1800" dirty="0">
                <a:latin typeface="+mn-lt"/>
              </a:rPr>
              <a:t>applies to a class attribute</a:t>
            </a:r>
          </a:p>
          <a:p>
            <a:pPr lvl="1" eaLnBrk="1" hangingPunct="1"/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precondition</a:t>
            </a:r>
            <a:r>
              <a:rPr lang="en-US" dirty="0">
                <a:latin typeface="+mn-lt"/>
              </a:rPr>
              <a:t> is a predicate that is checked before an operation is executed</a:t>
            </a:r>
          </a:p>
          <a:p>
            <a:pPr lvl="2" eaLnBrk="1" hangingPunct="1"/>
            <a:r>
              <a:rPr lang="en-US" sz="1800" dirty="0">
                <a:latin typeface="+mn-lt"/>
              </a:rPr>
              <a:t>applies to a specific operation;  used to validate input parameters</a:t>
            </a:r>
          </a:p>
          <a:p>
            <a:pPr lvl="1" eaLnBrk="1" hangingPunct="1"/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postcondition</a:t>
            </a:r>
            <a:r>
              <a:rPr lang="en-US" dirty="0">
                <a:latin typeface="+mn-lt"/>
              </a:rPr>
              <a:t> is a predicate that must be true after an operation is executed</a:t>
            </a:r>
          </a:p>
          <a:p>
            <a:pPr lvl="2" eaLnBrk="1" hangingPunct="1"/>
            <a:r>
              <a:rPr lang="en-US" sz="1800" dirty="0">
                <a:latin typeface="+mn-lt"/>
              </a:rPr>
              <a:t>also applies to a specific operation;  describes how the object’s state was changed by an operation</a:t>
            </a:r>
          </a:p>
          <a:p>
            <a:pPr marL="668337" lvl="2" indent="0" eaLnBrk="1" hangingPunct="1">
              <a:buNone/>
            </a:pPr>
            <a:endParaRPr lang="he-IL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OCL Types</a:t>
            </a:r>
            <a:endParaRPr lang="en-US" sz="4000" dirty="0"/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1765781-5CDD-4555-8151-B18148D3A7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smtClean="0">
                <a:latin typeface="+mn-lt"/>
              </a:rPr>
              <a:t>3</a:t>
            </a:fld>
            <a:endParaRPr lang="en-US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4537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dirty="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bg1"/>
                </a:solidFill>
              </a:rPr>
              <a:t>Example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78B95-117D-4EF4-8663-A15BB575AA00}"/>
              </a:ext>
            </a:extLst>
          </p:cNvPr>
          <p:cNvSpPr txBox="1"/>
          <p:nvPr/>
        </p:nvSpPr>
        <p:spPr>
          <a:xfrm>
            <a:off x="873760" y="1062554"/>
            <a:ext cx="739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algn="r" rtl="1" eaLnBrk="1" hangingPunct="1"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he-IL" sz="2200" kern="1200" dirty="0">
                <a:solidFill>
                  <a:prstClr val="black"/>
                </a:solidFill>
                <a:cs typeface="David" pitchFamily="34" charset="-79"/>
              </a:rPr>
              <a:t>לא קיימים שחקנים בעלי אותו השכר</a:t>
            </a:r>
            <a:endParaRPr lang="en-US" sz="2200" kern="1200" dirty="0">
              <a:solidFill>
                <a:prstClr val="black"/>
              </a:solidFill>
              <a:cs typeface="David" pitchFamily="34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D826FA-5D36-4F9D-928A-65020E006D46}"/>
              </a:ext>
            </a:extLst>
          </p:cNvPr>
          <p:cNvSpPr txBox="1"/>
          <p:nvPr/>
        </p:nvSpPr>
        <p:spPr>
          <a:xfrm>
            <a:off x="685800" y="3698270"/>
            <a:ext cx="818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BD0D9"/>
              </a:buClr>
              <a:buSzPct val="95000"/>
            </a:pPr>
            <a:r>
              <a:rPr lang="en-US" altLang="en-US" sz="1800" dirty="0">
                <a:solidFill>
                  <a:srgbClr val="0E29AE"/>
                </a:solidFill>
                <a:ea typeface="Calibri"/>
                <a:cs typeface="Calibri"/>
                <a:sym typeface="Calibri"/>
              </a:rPr>
              <a:t>context </a:t>
            </a:r>
            <a:r>
              <a:rPr lang="en-US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Player</a:t>
            </a:r>
            <a:r>
              <a:rPr lang="en-US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1800" dirty="0">
                <a:solidFill>
                  <a:srgbClr val="7030A0"/>
                </a:solidFill>
              </a:rPr>
              <a:t>inv:</a:t>
            </a:r>
          </a:p>
          <a:p>
            <a:pPr>
              <a:buClr>
                <a:srgbClr val="0BD0D9"/>
              </a:buClr>
              <a:buSzPct val="95000"/>
            </a:pPr>
            <a:r>
              <a:rPr lang="en-US" sz="1800" kern="1200" dirty="0" err="1">
                <a:solidFill>
                  <a:schemeClr val="tx1"/>
                </a:solidFill>
                <a:cs typeface="David" pitchFamily="34" charset="-79"/>
              </a:rPr>
              <a:t>allInstances</a:t>
            </a:r>
            <a:r>
              <a:rPr lang="en-US" sz="1800" kern="1200" dirty="0">
                <a:solidFill>
                  <a:prstClr val="black"/>
                </a:solidFill>
                <a:cs typeface="David" pitchFamily="34" charset="-79"/>
              </a:rPr>
              <a:t>-</a:t>
            </a:r>
            <a:r>
              <a:rPr lang="en-US" altLang="en-US" sz="1800" dirty="0">
                <a:solidFill>
                  <a:schemeClr val="tx1"/>
                </a:solidFill>
              </a:rPr>
              <a:t>&gt; </a:t>
            </a:r>
            <a:r>
              <a:rPr lang="en-US" altLang="en-US" sz="1800" dirty="0" err="1">
                <a:solidFill>
                  <a:schemeClr val="tx1"/>
                </a:solidFill>
              </a:rPr>
              <a:t>forALL</a:t>
            </a:r>
            <a:r>
              <a:rPr lang="en-US" altLang="en-US" sz="1800" dirty="0">
                <a:solidFill>
                  <a:schemeClr val="tx1"/>
                </a:solidFill>
              </a:rPr>
              <a:t>(p1,p2 : Player | p1.salary </a:t>
            </a:r>
            <a:r>
              <a:rPr lang="he-IL" altLang="en-US" sz="1800" dirty="0">
                <a:solidFill>
                  <a:schemeClr val="tx1"/>
                </a:solidFill>
              </a:rPr>
              <a:t>&lt;&gt;</a:t>
            </a:r>
            <a:r>
              <a:rPr lang="en-US" altLang="en-US" sz="1800" dirty="0">
                <a:solidFill>
                  <a:schemeClr val="tx1"/>
                </a:solidFill>
              </a:rPr>
              <a:t> p2.salary</a:t>
            </a:r>
            <a:r>
              <a:rPr lang="en-US" sz="1800" kern="1200" dirty="0">
                <a:solidFill>
                  <a:prstClr val="black"/>
                </a:solidFill>
                <a:cs typeface="David" pitchFamily="34" charset="-79"/>
              </a:rPr>
              <a:t>)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81721CB0-7C48-444C-ACC0-AC71B932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07" y="1686521"/>
            <a:ext cx="59912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8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dirty="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bg1"/>
                </a:solidFill>
              </a:rPr>
              <a:t>Example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78B95-117D-4EF4-8663-A15BB575AA00}"/>
              </a:ext>
            </a:extLst>
          </p:cNvPr>
          <p:cNvSpPr txBox="1"/>
          <p:nvPr/>
        </p:nvSpPr>
        <p:spPr>
          <a:xfrm>
            <a:off x="873760" y="1062554"/>
            <a:ext cx="739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algn="r" rtl="1" eaLnBrk="1" hangingPunct="1"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he-IL" sz="2200" kern="1200" dirty="0">
                <a:solidFill>
                  <a:prstClr val="black"/>
                </a:solidFill>
                <a:cs typeface="David" pitchFamily="34" charset="-79"/>
              </a:rPr>
              <a:t>שם קבוצה הוא ייחודי</a:t>
            </a:r>
            <a:endParaRPr lang="en-US" sz="2200" kern="1200" dirty="0">
              <a:solidFill>
                <a:prstClr val="black"/>
              </a:solidFill>
              <a:cs typeface="David" pitchFamily="34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D826FA-5D36-4F9D-928A-65020E006D46}"/>
              </a:ext>
            </a:extLst>
          </p:cNvPr>
          <p:cNvSpPr txBox="1"/>
          <p:nvPr/>
        </p:nvSpPr>
        <p:spPr>
          <a:xfrm>
            <a:off x="685800" y="3698270"/>
            <a:ext cx="818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BD0D9"/>
              </a:buClr>
              <a:buSzPct val="95000"/>
            </a:pPr>
            <a:r>
              <a:rPr lang="en-US" altLang="en-US" sz="1800" dirty="0">
                <a:solidFill>
                  <a:srgbClr val="0E29AE"/>
                </a:solidFill>
                <a:ea typeface="Calibri"/>
                <a:cs typeface="Calibri"/>
                <a:sym typeface="Calibri"/>
              </a:rPr>
              <a:t>context </a:t>
            </a:r>
            <a:r>
              <a:rPr lang="en-US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Team</a:t>
            </a:r>
            <a:r>
              <a:rPr lang="en-US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1800" dirty="0">
                <a:solidFill>
                  <a:srgbClr val="7030A0"/>
                </a:solidFill>
              </a:rPr>
              <a:t>inv:</a:t>
            </a:r>
          </a:p>
          <a:p>
            <a:pPr>
              <a:buClr>
                <a:srgbClr val="0BD0D9"/>
              </a:buClr>
              <a:buSzPct val="95000"/>
            </a:pPr>
            <a:r>
              <a:rPr lang="en-US" sz="1800" kern="1200" dirty="0" err="1">
                <a:solidFill>
                  <a:schemeClr val="tx1"/>
                </a:solidFill>
                <a:cs typeface="David" pitchFamily="34" charset="-79"/>
              </a:rPr>
              <a:t>Self.teamName</a:t>
            </a:r>
            <a:r>
              <a:rPr lang="en-US" sz="1800" kern="1200" dirty="0">
                <a:solidFill>
                  <a:schemeClr val="tx1"/>
                </a:solidFill>
                <a:cs typeface="David" pitchFamily="34" charset="-79"/>
              </a:rPr>
              <a:t>-</a:t>
            </a:r>
            <a:r>
              <a:rPr lang="en-US" altLang="en-US" sz="1800" dirty="0">
                <a:solidFill>
                  <a:schemeClr val="tx1"/>
                </a:solidFill>
              </a:rPr>
              <a:t>&gt;</a:t>
            </a:r>
            <a:r>
              <a:rPr lang="en-US" altLang="en-US" sz="1800" dirty="0" err="1">
                <a:solidFill>
                  <a:schemeClr val="tx1"/>
                </a:solidFill>
              </a:rPr>
              <a:t>isUnique</a:t>
            </a:r>
            <a:r>
              <a:rPr lang="en-US" altLang="en-US" sz="1800" dirty="0">
                <a:solidFill>
                  <a:schemeClr val="tx1"/>
                </a:solidFill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</a:rPr>
              <a:t>teamName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81721CB0-7C48-444C-ACC0-AC71B932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07" y="1686521"/>
            <a:ext cx="59912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3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dirty="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bg1"/>
                </a:solidFill>
              </a:rPr>
              <a:t>Reference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78B95-117D-4EF4-8663-A15BB575AA00}"/>
              </a:ext>
            </a:extLst>
          </p:cNvPr>
          <p:cNvSpPr txBox="1"/>
          <p:nvPr/>
        </p:nvSpPr>
        <p:spPr>
          <a:xfrm>
            <a:off x="873760" y="1062554"/>
            <a:ext cx="7396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eaLnBrk="1" hangingPunct="1">
              <a:buClr>
                <a:srgbClr val="0BD0D9"/>
              </a:buClr>
              <a:buSzPct val="95000"/>
            </a:pPr>
            <a:r>
              <a:rPr lang="en-US" sz="2200" kern="1200" dirty="0">
                <a:solidFill>
                  <a:prstClr val="black"/>
                </a:solidFill>
                <a:cs typeface="David" pitchFamily="34" charset="-79"/>
              </a:rPr>
              <a:t>You can find more explanations and operations in:</a:t>
            </a:r>
          </a:p>
          <a:p>
            <a:pPr lvl="0" algn="l" eaLnBrk="1" hangingPunct="1">
              <a:buClr>
                <a:srgbClr val="0BD0D9"/>
              </a:buClr>
              <a:buSzPct val="95000"/>
            </a:pPr>
            <a:endParaRPr lang="en-US" sz="2200" kern="1200" dirty="0">
              <a:solidFill>
                <a:prstClr val="black"/>
              </a:solidFill>
              <a:cs typeface="David" pitchFamily="34" charset="-79"/>
            </a:endParaRPr>
          </a:p>
          <a:p>
            <a:pPr lvl="0">
              <a:buClr>
                <a:srgbClr val="0BD0D9"/>
              </a:buClr>
              <a:buSzPct val="95000"/>
            </a:pPr>
            <a:r>
              <a:rPr lang="en-US" sz="2200" kern="1200" dirty="0">
                <a:solidFill>
                  <a:prstClr val="black"/>
                </a:solidFill>
                <a:cs typeface="David" pitchFamily="34" charset="-79"/>
              </a:rPr>
              <a:t>https://wiki.eclipse.org/Acceleo/OCL_Operations_Reference</a:t>
            </a:r>
          </a:p>
        </p:txBody>
      </p:sp>
    </p:spTree>
    <p:extLst>
      <p:ext uri="{BB962C8B-B14F-4D97-AF65-F5344CB8AC3E}">
        <p14:creationId xmlns:p14="http://schemas.microsoft.com/office/powerpoint/2010/main" val="13139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E134842-C9A9-46D6-884C-18158733B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89463"/>
            <a:ext cx="7772400" cy="533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600" dirty="0">
                <a:latin typeface="+mn-lt"/>
              </a:rPr>
              <a:t>Three types of constraints in OCL: invariants, preconditions, and postconditions</a:t>
            </a:r>
          </a:p>
          <a:p>
            <a:pPr lvl="1" eaLnBrk="1" hangingPunct="1"/>
            <a:r>
              <a:rPr lang="en-US" dirty="0">
                <a:latin typeface="+mn-lt"/>
              </a:rPr>
              <a:t>An </a:t>
            </a:r>
            <a:r>
              <a:rPr lang="en-US" b="1" dirty="0">
                <a:latin typeface="+mn-lt"/>
              </a:rPr>
              <a:t>invariant</a:t>
            </a:r>
            <a:r>
              <a:rPr lang="en-US" dirty="0">
                <a:latin typeface="+mn-lt"/>
              </a:rPr>
              <a:t> must always evaluate to true for all instance objects of a class, regardless of what operation is invoked and in what order</a:t>
            </a:r>
          </a:p>
          <a:p>
            <a:pPr lvl="2" eaLnBrk="1" hangingPunct="1"/>
            <a:r>
              <a:rPr lang="en-US" sz="1800" dirty="0">
                <a:latin typeface="+mn-lt"/>
              </a:rPr>
              <a:t>applies to a class attribute</a:t>
            </a:r>
          </a:p>
          <a:p>
            <a:pPr lvl="1" eaLnBrk="1" hangingPunct="1"/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precondition</a:t>
            </a:r>
            <a:r>
              <a:rPr lang="en-US" dirty="0">
                <a:latin typeface="+mn-lt"/>
              </a:rPr>
              <a:t> is a predicate that is checked before an operation is executed</a:t>
            </a:r>
          </a:p>
          <a:p>
            <a:pPr lvl="2" eaLnBrk="1" hangingPunct="1"/>
            <a:r>
              <a:rPr lang="en-US" sz="1800" dirty="0">
                <a:latin typeface="+mn-lt"/>
              </a:rPr>
              <a:t>applies to a specific operation;  used to validate input parameters</a:t>
            </a:r>
          </a:p>
          <a:p>
            <a:pPr lvl="1" eaLnBrk="1" hangingPunct="1"/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postcondition</a:t>
            </a:r>
            <a:r>
              <a:rPr lang="en-US" dirty="0">
                <a:latin typeface="+mn-lt"/>
              </a:rPr>
              <a:t> is a predicate that must be true after an operation is executed</a:t>
            </a:r>
          </a:p>
          <a:p>
            <a:pPr lvl="2" eaLnBrk="1" hangingPunct="1"/>
            <a:r>
              <a:rPr lang="en-US" sz="1800" dirty="0">
                <a:latin typeface="+mn-lt"/>
              </a:rPr>
              <a:t>also applies to a specific operation;  describes how the object’s state was changed by an operation</a:t>
            </a:r>
          </a:p>
          <a:p>
            <a:pPr marL="668337" lvl="2" indent="0" eaLnBrk="1" hangingPunct="1">
              <a:buNone/>
            </a:pPr>
            <a:endParaRPr lang="he-IL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OCL Types</a:t>
            </a:r>
            <a:endParaRPr lang="en-US" sz="4000" dirty="0"/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1765781-5CDD-4555-8151-B18148D3A7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smtClean="0">
                <a:latin typeface="+mn-lt"/>
              </a:rPr>
              <a:t>4</a:t>
            </a:fld>
            <a:endParaRPr lang="en-US" sz="1400" b="1" dirty="0">
              <a:latin typeface="+mn-lt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1003852" y="2017642"/>
            <a:ext cx="7185991" cy="1321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6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Constraint Structure </a:t>
            </a:r>
            <a:endParaRPr lang="en-US" sz="4000" dirty="0"/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1765781-5CDD-4555-8151-B18148D3A7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smtClean="0">
                <a:latin typeface="+mn-lt"/>
              </a:rPr>
              <a:t>5</a:t>
            </a:fld>
            <a:endParaRPr lang="en-US" sz="1400" b="1" dirty="0">
              <a:latin typeface="+mn-lt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134842-C9A9-46D6-884C-18158733B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89463"/>
            <a:ext cx="7772400" cy="533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1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sz="2600" dirty="0">
                <a:solidFill>
                  <a:srgbClr val="0E29AE"/>
                </a:solidFill>
                <a:latin typeface="+mn-lt"/>
                <a:ea typeface="Calibri"/>
                <a:cs typeface="Calibri"/>
                <a:sym typeface="Calibri"/>
              </a:rPr>
              <a:t>context</a:t>
            </a:r>
            <a:r>
              <a:rPr lang="en-US" altLang="en-US" sz="2600" dirty="0">
                <a:latin typeface="+mn-lt"/>
              </a:rPr>
              <a:t> </a:t>
            </a:r>
            <a:r>
              <a:rPr lang="en-US" altLang="en-US" sz="26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TypeName</a:t>
            </a:r>
            <a:r>
              <a:rPr lang="en-US" altLang="en-US" sz="2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en-US" sz="2600" dirty="0">
                <a:solidFill>
                  <a:srgbClr val="7030A0"/>
                </a:solidFill>
                <a:latin typeface="+mn-lt"/>
              </a:rPr>
              <a:t>c_type </a:t>
            </a:r>
            <a:r>
              <a:rPr lang="en-US" altLang="en-US" sz="2600" dirty="0">
                <a:solidFill>
                  <a:srgbClr val="00B0F0"/>
                </a:solidFill>
                <a:latin typeface="+mn-lt"/>
              </a:rPr>
              <a:t>[name]</a:t>
            </a:r>
            <a:r>
              <a:rPr lang="en-US" altLang="en-US" sz="2600" dirty="0">
                <a:latin typeface="+mn-lt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sz="2600" dirty="0">
                <a:latin typeface="+mn-lt"/>
              </a:rPr>
              <a:t>  </a:t>
            </a:r>
            <a:r>
              <a:rPr lang="en-US" altLang="en-US" sz="26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&lt;OCL- expression&gt;</a:t>
            </a:r>
          </a:p>
          <a:p>
            <a:pPr lv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The </a:t>
            </a:r>
            <a:r>
              <a:rPr lang="en-US" altLang="en-US" dirty="0">
                <a:solidFill>
                  <a:srgbClr val="0E29AE"/>
                </a:solidFill>
                <a:latin typeface="+mn-lt"/>
                <a:ea typeface="Calibri"/>
                <a:cs typeface="Calibri"/>
              </a:rPr>
              <a:t>context</a:t>
            </a:r>
            <a:r>
              <a:rPr lang="en-US" altLang="en-US" dirty="0">
                <a:latin typeface="+mn-lt"/>
              </a:rPr>
              <a:t> is </a:t>
            </a:r>
            <a:r>
              <a:rPr lang="en-US" altLang="en-US" b="1" dirty="0">
                <a:latin typeface="+mn-lt"/>
              </a:rPr>
              <a:t>keyword</a:t>
            </a:r>
            <a:r>
              <a:rPr lang="en-US" altLang="en-US" dirty="0">
                <a:latin typeface="+mn-lt"/>
              </a:rPr>
              <a:t> introduces the context for the expression. Each OCL expression is written in the context of an instance of a specific type.</a:t>
            </a:r>
          </a:p>
          <a:p>
            <a:pPr lv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Typename</a:t>
            </a:r>
            <a:r>
              <a:rPr lang="en-US" altLang="en-US" dirty="0">
                <a:latin typeface="+mn-lt"/>
              </a:rPr>
              <a:t> is the name of the type or the class for which the invariant constraint applies.</a:t>
            </a:r>
          </a:p>
          <a:p>
            <a:pPr lv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solidFill>
                  <a:srgbClr val="7030A0"/>
                </a:solidFill>
                <a:latin typeface="+mn-lt"/>
              </a:rPr>
              <a:t>c_type</a:t>
            </a:r>
            <a:r>
              <a:rPr lang="en-US" altLang="en-US" dirty="0">
                <a:latin typeface="+mn-lt"/>
              </a:rPr>
              <a:t> is the type of the constraint: </a:t>
            </a:r>
          </a:p>
          <a:p>
            <a:pPr lvl="1"/>
            <a:r>
              <a:rPr lang="en-US" altLang="en-US" sz="2400" dirty="0">
                <a:latin typeface="+mn-lt"/>
              </a:rPr>
              <a:t>invariant, pre/post-condition, guard.</a:t>
            </a:r>
          </a:p>
          <a:p>
            <a:pPr lv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solidFill>
                  <a:srgbClr val="00B0F0"/>
                </a:solidFill>
                <a:latin typeface="+mn-lt"/>
              </a:rPr>
              <a:t>[name]</a:t>
            </a:r>
            <a:r>
              <a:rPr lang="en-US" altLang="en-US" dirty="0">
                <a:latin typeface="+mn-lt"/>
              </a:rPr>
              <a:t> – optional, the names of the constraint.</a:t>
            </a:r>
          </a:p>
          <a:p>
            <a:pPr lv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OCL- expression</a:t>
            </a:r>
            <a:r>
              <a:rPr lang="en-US" altLang="en-US" dirty="0">
                <a:latin typeface="+mn-lt"/>
              </a:rPr>
              <a:t> should accept value “true” for </a:t>
            </a:r>
            <a:r>
              <a:rPr lang="en-US" altLang="en-US" b="1" dirty="0">
                <a:latin typeface="+mn-lt"/>
              </a:rPr>
              <a:t>all</a:t>
            </a:r>
            <a:r>
              <a:rPr lang="en-US" altLang="en-US" dirty="0">
                <a:latin typeface="+mn-lt"/>
              </a:rPr>
              <a:t> instances of Typename.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marL="0" indent="0" eaLnBrk="1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0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graphicFrame>
        <p:nvGraphicFramePr>
          <p:cNvPr id="7375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883006"/>
              </p:ext>
            </p:extLst>
          </p:nvPr>
        </p:nvGraphicFramePr>
        <p:xfrm>
          <a:off x="685800" y="2436192"/>
          <a:ext cx="7253288" cy="307975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7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Calibri" pitchFamily="34" charset="0"/>
                        </a:rPr>
                        <a:t>Type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Calibri" pitchFamily="34" charset="0"/>
                        </a:rPr>
                        <a:t>Values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Calibri" pitchFamily="34" charset="0"/>
                        </a:rPr>
                        <a:t>Operations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Calibri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7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Calibri" pitchFamily="34" charset="0"/>
                        </a:rPr>
                        <a:t>Boolean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Calibri" pitchFamily="34" charset="0"/>
                        </a:rPr>
                        <a:t>false, true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Calibri" pitchFamily="34" charset="0"/>
                        </a:rPr>
                        <a:t>or, and,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Calibri" pitchFamily="34" charset="0"/>
                        </a:rPr>
                        <a:t>xor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Calibri" pitchFamily="34" charset="0"/>
                        </a:rPr>
                        <a:t>, not, =, &lt;&gt;, implies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9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Calibri" pitchFamily="34" charset="0"/>
                        </a:rPr>
                        <a:t>Integer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Calibri" pitchFamily="34" charset="0"/>
                        </a:rPr>
                        <a:t>-10, 0, 10, 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Calibri" pitchFamily="34" charset="0"/>
                        </a:rPr>
                        <a:t>=, &lt;&gt;, &lt;, &gt;, &lt;=, &gt;=, +, -, *, /, mod(), div(), abs(), max(), min(), round(), floor(), sum()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5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Calibri" pitchFamily="34" charset="0"/>
                        </a:rPr>
                        <a:t>Real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Calibri" pitchFamily="34" charset="0"/>
                        </a:rPr>
                        <a:t>-1.5, 3.14, 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48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Calibri" pitchFamily="34" charset="0"/>
                        </a:rPr>
                        <a:t>String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Calibri" pitchFamily="34" charset="0"/>
                        </a:rPr>
                        <a:t>‘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Calibri" pitchFamily="34" charset="0"/>
                        </a:rPr>
                        <a:t>Carmen’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Calibri" pitchFamily="34" charset="0"/>
                        </a:rPr>
                        <a:t>=, &lt;&gt;,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Calibri" pitchFamily="34" charset="0"/>
                        </a:rPr>
                        <a:t>concat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Calibri" pitchFamily="34" charset="0"/>
                        </a:rPr>
                        <a:t>(), size(),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Calibri" pitchFamily="34" charset="0"/>
                        </a:rPr>
                        <a:t>toLower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Calibri" pitchFamily="34" charset="0"/>
                        </a:rPr>
                        <a:t>(),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Calibri" pitchFamily="34" charset="0"/>
                        </a:rPr>
                        <a:t>toUpper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Calibri" pitchFamily="34" charset="0"/>
                        </a:rPr>
                        <a:t>(), substring()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21534" name="Content Placeholder 2"/>
          <p:cNvSpPr>
            <a:spLocks noGrp="1"/>
          </p:cNvSpPr>
          <p:nvPr>
            <p:ph idx="4294967295"/>
          </p:nvPr>
        </p:nvSpPr>
        <p:spPr>
          <a:xfrm>
            <a:off x="685800" y="1373909"/>
            <a:ext cx="8229600" cy="738720"/>
          </a:xfrm>
        </p:spPr>
        <p:txBody>
          <a:bodyPr/>
          <a:lstStyle/>
          <a:p>
            <a:pPr marL="273050" indent="-27305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  <a:sym typeface="Arial"/>
              </a:rPr>
              <a:t>Several basic types with operations</a:t>
            </a: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Basic Data Types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4942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Collections</a:t>
            </a:r>
            <a:endParaRPr lang="en-US" sz="40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1387475"/>
            <a:ext cx="7772400" cy="28267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73050" indent="-27305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400" kern="1200" dirty="0">
                <a:solidFill>
                  <a:srgbClr val="0E29AE"/>
                </a:solidFill>
                <a:latin typeface="+mn-lt"/>
                <a:ea typeface="Calibri"/>
                <a:cs typeface="Calibri"/>
              </a:rPr>
              <a:t>Set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  : The mathematical set. </a:t>
            </a:r>
          </a:p>
          <a:p>
            <a:pPr marL="639763" lvl="1" indent="-2460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It is not ordered and does not contain duplicate elements.</a:t>
            </a:r>
          </a:p>
          <a:p>
            <a:pPr marL="273050" indent="-27305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400" kern="1200" dirty="0">
                <a:solidFill>
                  <a:srgbClr val="0E29AE"/>
                </a:solidFill>
                <a:latin typeface="+mn-lt"/>
                <a:ea typeface="Calibri"/>
                <a:cs typeface="Calibri"/>
              </a:rPr>
              <a:t>Bag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 : A container. </a:t>
            </a:r>
          </a:p>
          <a:p>
            <a:pPr marL="639763" lvl="1" indent="-2460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It is not ordered and contain duplicate elements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.</a:t>
            </a:r>
          </a:p>
          <a:p>
            <a:pPr marL="273050" indent="-27305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400" kern="1200" dirty="0">
                <a:solidFill>
                  <a:srgbClr val="0E29AE"/>
                </a:solidFill>
                <a:latin typeface="+mn-lt"/>
                <a:ea typeface="Calibri"/>
                <a:cs typeface="Calibri"/>
              </a:rPr>
              <a:t>Sequence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 : A container. </a:t>
            </a:r>
          </a:p>
          <a:p>
            <a:pPr marL="639763" lvl="1" indent="-2460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It is ordered and contain duplicate elements.</a:t>
            </a:r>
          </a:p>
        </p:txBody>
      </p:sp>
    </p:spTree>
    <p:extLst>
      <p:ext uri="{BB962C8B-B14F-4D97-AF65-F5344CB8AC3E}">
        <p14:creationId xmlns:p14="http://schemas.microsoft.com/office/powerpoint/2010/main" val="71705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‘implies’ Operator vs. ‘</a:t>
            </a:r>
            <a:r>
              <a:rPr lang="en-US" sz="4000" dirty="0">
                <a:solidFill>
                  <a:schemeClr val="bg1"/>
                </a:solidFill>
                <a:sym typeface="Wingdings" pitchFamily="2" charset="2"/>
              </a:rPr>
              <a:t>’ Operator</a:t>
            </a:r>
            <a:r>
              <a:rPr lang="en-US" sz="40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1274025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400" dirty="0">
                <a:latin typeface="+mn-lt"/>
              </a:rPr>
              <a:t>Implies:</a:t>
            </a: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en-US" sz="2400" dirty="0">
              <a:solidFill>
                <a:schemeClr val="accent2"/>
              </a:solidFill>
              <a:latin typeface="Calibri" pitchFamily="34" charset="0"/>
            </a:endParaRPr>
          </a:p>
          <a:p>
            <a:pPr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sz="2400" dirty="0">
              <a:solidFill>
                <a:schemeClr val="accent2"/>
              </a:solidFill>
              <a:latin typeface="Calibri" pitchFamily="34" charset="0"/>
            </a:endParaRP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en-US" sz="2400" dirty="0">
              <a:solidFill>
                <a:schemeClr val="accent2"/>
              </a:solidFill>
              <a:latin typeface="Calibri" pitchFamily="34" charset="0"/>
            </a:endParaRP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en-US" sz="2400" dirty="0">
              <a:solidFill>
                <a:schemeClr val="accent2"/>
              </a:solidFill>
              <a:latin typeface="Calibri" pitchFamily="34" charset="0"/>
            </a:endParaRP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he-IL" sz="2400" dirty="0">
                <a:latin typeface="+mn-lt"/>
                <a:sym typeface="Wingdings" pitchFamily="2" charset="2"/>
              </a:rPr>
              <a:t></a:t>
            </a:r>
            <a:r>
              <a:rPr lang="en-US" sz="2400" dirty="0">
                <a:latin typeface="+mn-lt"/>
                <a:sym typeface="Wingdings" pitchFamily="2" charset="2"/>
              </a:rPr>
              <a:t>:</a:t>
            </a:r>
          </a:p>
          <a:p>
            <a:pPr marL="730250" lvl="1" indent="-273050">
              <a:spcBef>
                <a:spcPct val="20000"/>
              </a:spcBef>
              <a:buClr>
                <a:schemeClr val="accent1"/>
              </a:buClr>
              <a:buSzPct val="95000"/>
              <a:buFont typeface="Wingdings 2" pitchFamily="18" charset="2"/>
              <a:buChar char="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Operations on collections.</a:t>
            </a:r>
          </a:p>
          <a:p>
            <a:pPr marL="730250" lvl="1" indent="-273050">
              <a:spcBef>
                <a:spcPct val="20000"/>
              </a:spcBef>
              <a:buClr>
                <a:schemeClr val="accent1"/>
              </a:buClr>
              <a:buSzPct val="95000"/>
              <a:buFont typeface="Wingdings 2" pitchFamily="18" charset="2"/>
              <a:buChar char=""/>
            </a:pPr>
            <a:endParaRPr lang="en-US" sz="2400" dirty="0">
              <a:latin typeface="Calibri" pitchFamily="34" charset="0"/>
            </a:endParaRPr>
          </a:p>
          <a:p>
            <a:pPr marL="730250" lvl="1" indent="-273050">
              <a:spcBef>
                <a:spcPct val="20000"/>
              </a:spcBef>
              <a:buClr>
                <a:schemeClr val="accent1"/>
              </a:buClr>
              <a:buSzPct val="95000"/>
              <a:buFont typeface="Wingdings 2" pitchFamily="18" charset="2"/>
              <a:buChar char="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Do not mix ‘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  <a:sym typeface="Wingdings" pitchFamily="2" charset="2"/>
              </a:rPr>
              <a:t>’ with ‘implies’ as in logical notation!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graphicFrame>
        <p:nvGraphicFramePr>
          <p:cNvPr id="9" name="Group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215297"/>
              </p:ext>
            </p:extLst>
          </p:nvPr>
        </p:nvGraphicFramePr>
        <p:xfrm>
          <a:off x="805069" y="2153478"/>
          <a:ext cx="6934200" cy="1097148"/>
        </p:xfrm>
        <a:graphic>
          <a:graphicData uri="http://schemas.openxmlformats.org/drawingml/2006/table">
            <a:tbl>
              <a:tblPr/>
              <a:tblGrid>
                <a:gridCol w="2192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8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08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123102" marR="123102" marT="45687" marB="4568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A=</a:t>
                      </a:r>
                      <a:r>
                        <a:rPr kumimoji="0" lang="ru-RU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B=</a:t>
                      </a:r>
                      <a:r>
                        <a:rPr kumimoji="0" lang="ru-RU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D2938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123102" marR="123102" marT="45687" marB="4568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A=T,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B=</a:t>
                      </a:r>
                      <a:r>
                        <a:rPr kumimoji="0" lang="ru-RU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123102" marR="123102" marT="45687" marB="4568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A=F,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B=T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123102" marR="123102" marT="45687" marB="4568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A=F,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B=F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123102" marR="123102" marT="45687" marB="4568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A </a:t>
                      </a:r>
                      <a:r>
                        <a:rPr lang="en-US" sz="2000" b="1" dirty="0">
                          <a:latin typeface="+mn-lt"/>
                        </a:rPr>
                        <a:t>Implies</a:t>
                      </a:r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kumimoji="0" lang="ru-RU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123102" marR="123102" marT="45687" marB="4568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  </a:t>
                      </a: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123102" marR="123102" marT="45687" marB="4568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  </a:t>
                      </a: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123102" marR="123102" marT="45687" marB="4568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  </a:t>
                      </a: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123102" marR="123102" marT="45687" marB="4568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  </a:t>
                      </a: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123102" marR="123102" marT="45687" marB="4568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94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D16841-A891-4532-B243-8146E0692B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dirty="0"/>
          </a:p>
        </p:txBody>
      </p:sp>
      <p:sp>
        <p:nvSpPr>
          <p:cNvPr id="215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ea typeface="Gulim" pitchFamily="34" charset="-127"/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bg1"/>
                </a:solidFill>
              </a:rPr>
              <a:t>Collection Operations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85800" y="1354898"/>
            <a:ext cx="7315200" cy="77724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>
                <a:solidFill>
                  <a:schemeClr val="tx1"/>
                </a:solidFill>
                <a:latin typeface="Times New Roman" pitchFamily="18" charset="0"/>
              </a:rPr>
              <a:t>&lt;collection&gt; </a:t>
            </a:r>
            <a:r>
              <a:rPr lang="en-US" sz="3200">
                <a:solidFill>
                  <a:schemeClr val="tx1"/>
                </a:solidFill>
                <a:latin typeface="SymbolMT"/>
              </a:rPr>
              <a:t>→</a:t>
            </a:r>
            <a:r>
              <a:rPr lang="en-US" sz="320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 …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7"/>
              <p:cNvSpPr txBox="1">
                <a:spLocks/>
              </p:cNvSpPr>
              <p:nvPr/>
            </p:nvSpPr>
            <p:spPr>
              <a:xfrm>
                <a:off x="2639058" y="2067503"/>
                <a:ext cx="4377965" cy="26682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5720"/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lang="en-US" sz="2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sz="2200" dirty="0" err="1">
                    <a:solidFill>
                      <a:schemeClr val="tx1"/>
                    </a:solidFill>
                    <a:latin typeface="+mn-lt"/>
                    <a:cs typeface="+mn-cs"/>
                  </a:rPr>
                  <a:t>isEmpty</a:t>
                </a:r>
                <a:r>
                  <a:rPr lang="en-US" sz="2200" dirty="0">
                    <a:solidFill>
                      <a:schemeClr val="tx1"/>
                    </a:solidFill>
                    <a:latin typeface="+mn-lt"/>
                    <a:cs typeface="+mn-cs"/>
                  </a:rPr>
                  <a:t>()</a:t>
                </a:r>
              </a:p>
              <a:p>
                <a:pPr marL="45720"/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→</m:t>
                    </m:r>
                  </m:oMath>
                </a14:m>
                <a:r>
                  <a:rPr lang="en-US" sz="2200" dirty="0" err="1">
                    <a:solidFill>
                      <a:schemeClr val="tx1"/>
                    </a:solidFill>
                    <a:latin typeface="+mn-lt"/>
                    <a:cs typeface="+mn-cs"/>
                  </a:rPr>
                  <a:t>notEmpty</a:t>
                </a:r>
                <a:r>
                  <a:rPr lang="en-US" sz="2200" dirty="0">
                    <a:solidFill>
                      <a:schemeClr val="tx1"/>
                    </a:solidFill>
                    <a:latin typeface="+mn-lt"/>
                    <a:cs typeface="+mn-cs"/>
                  </a:rPr>
                  <a:t>()</a:t>
                </a:r>
              </a:p>
              <a:p>
                <a:pPr marL="45720"/>
                <a:r>
                  <a:rPr lang="en-US" sz="2200" dirty="0">
                    <a:solidFill>
                      <a:schemeClr val="tx1"/>
                    </a:solidFill>
                    <a:latin typeface="+mn-lt"/>
                    <a:cs typeface="+mn-cs"/>
                  </a:rPr>
                  <a:t>→ exists ( e:T | &lt;</a:t>
                </a:r>
                <a:r>
                  <a:rPr lang="en-US" sz="2200" dirty="0" err="1">
                    <a:solidFill>
                      <a:schemeClr val="tx1"/>
                    </a:solidFill>
                    <a:latin typeface="+mn-lt"/>
                    <a:cs typeface="+mn-cs"/>
                  </a:rPr>
                  <a:t>b.e.</a:t>
                </a:r>
                <a:r>
                  <a:rPr lang="en-US" sz="2200" dirty="0">
                    <a:solidFill>
                      <a:schemeClr val="tx1"/>
                    </a:solidFill>
                    <a:latin typeface="+mn-lt"/>
                    <a:cs typeface="+mn-cs"/>
                  </a:rPr>
                  <a:t>&gt;)</a:t>
                </a:r>
              </a:p>
              <a:p>
                <a:pPr marL="45720"/>
                <a:r>
                  <a:rPr lang="en-US" sz="2200" dirty="0">
                    <a:solidFill>
                      <a:schemeClr val="tx1"/>
                    </a:solidFill>
                    <a:latin typeface="+mn-lt"/>
                    <a:cs typeface="+mn-cs"/>
                  </a:rPr>
                  <a:t>→ </a:t>
                </a:r>
                <a:r>
                  <a:rPr lang="en-US" sz="2200" dirty="0" err="1">
                    <a:solidFill>
                      <a:schemeClr val="tx1"/>
                    </a:solidFill>
                    <a:latin typeface="+mn-lt"/>
                    <a:cs typeface="+mn-cs"/>
                  </a:rPr>
                  <a:t>forAll</a:t>
                </a:r>
                <a:r>
                  <a:rPr lang="en-US" sz="2200" dirty="0">
                    <a:solidFill>
                      <a:schemeClr val="tx1"/>
                    </a:solidFill>
                    <a:latin typeface="+mn-lt"/>
                    <a:cs typeface="+mn-cs"/>
                  </a:rPr>
                  <a:t> ( e:T* | &lt;</a:t>
                </a:r>
                <a:r>
                  <a:rPr lang="en-US" sz="2200" dirty="0" err="1">
                    <a:solidFill>
                      <a:schemeClr val="tx1"/>
                    </a:solidFill>
                    <a:latin typeface="+mn-lt"/>
                    <a:cs typeface="+mn-cs"/>
                  </a:rPr>
                  <a:t>b.e.</a:t>
                </a:r>
                <a:r>
                  <a:rPr lang="en-US" sz="2200" dirty="0">
                    <a:solidFill>
                      <a:schemeClr val="tx1"/>
                    </a:solidFill>
                    <a:latin typeface="+mn-lt"/>
                    <a:cs typeface="+mn-cs"/>
                  </a:rPr>
                  <a:t>&gt;) </a:t>
                </a:r>
              </a:p>
              <a:p>
                <a:pPr marL="45720"/>
                <a:r>
                  <a:rPr lang="en-US" sz="2200" dirty="0">
                    <a:solidFill>
                      <a:schemeClr val="tx1"/>
                    </a:solidFill>
                    <a:latin typeface="+mn-lt"/>
                    <a:cs typeface="+mn-cs"/>
                  </a:rPr>
                  <a:t>→ excludes ( object ) </a:t>
                </a:r>
              </a:p>
              <a:p>
                <a:pPr marL="45720"/>
                <a:r>
                  <a:rPr lang="en-US" sz="2200" dirty="0">
                    <a:solidFill>
                      <a:schemeClr val="tx1"/>
                    </a:solidFill>
                    <a:latin typeface="+mn-lt"/>
                    <a:cs typeface="+mn-cs"/>
                  </a:rPr>
                  <a:t>→ includes ( object ) </a:t>
                </a:r>
              </a:p>
              <a:p>
                <a:pPr marL="45720"/>
                <a:r>
                  <a:rPr lang="en-US" sz="2200" dirty="0">
                    <a:solidFill>
                      <a:schemeClr val="tx1"/>
                    </a:solidFill>
                    <a:latin typeface="+mn-lt"/>
                    <a:cs typeface="+mn-cs"/>
                  </a:rPr>
                  <a:t>→ </a:t>
                </a:r>
                <a:r>
                  <a:rPr lang="en-US" sz="2200" dirty="0" err="1">
                    <a:solidFill>
                      <a:schemeClr val="tx1"/>
                    </a:solidFill>
                    <a:latin typeface="+mn-lt"/>
                    <a:cs typeface="+mn-cs"/>
                  </a:rPr>
                  <a:t>includesAll</a:t>
                </a:r>
                <a:r>
                  <a:rPr lang="en-US" sz="2200" dirty="0">
                    <a:solidFill>
                      <a:schemeClr val="tx1"/>
                    </a:solidFill>
                    <a:latin typeface="+mn-lt"/>
                    <a:cs typeface="+mn-cs"/>
                  </a:rPr>
                  <a:t> ( collection )</a:t>
                </a:r>
              </a:p>
              <a:p>
                <a:pPr marL="45720"/>
                <a:endParaRPr lang="he-IL" sz="2400" dirty="0">
                  <a:solidFill>
                    <a:schemeClr val="tx1"/>
                  </a:solidFill>
                  <a:cs typeface="+mn-cs"/>
                </a:endParaRPr>
              </a:p>
            </p:txBody>
          </p:sp>
        </mc:Choice>
        <mc:Fallback xmlns="">
          <p:sp>
            <p:nvSpPr>
              <p:cNvPr id="28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58" y="2067503"/>
                <a:ext cx="4377965" cy="2668225"/>
              </a:xfrm>
              <a:prstGeom prst="rect">
                <a:avLst/>
              </a:prstGeom>
              <a:blipFill rotWithShape="0">
                <a:blip r:embed="rId2"/>
                <a:stretch>
                  <a:fillRect l="-696"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101022" y="3079902"/>
            <a:ext cx="139493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cs typeface="+mn-cs"/>
              </a:rPr>
              <a:t>Boolean</a:t>
            </a:r>
            <a:r>
              <a:rPr lang="en-US" sz="2200" dirty="0">
                <a:cs typeface="+mn-cs"/>
              </a:rPr>
              <a:t>:</a:t>
            </a:r>
            <a:endParaRPr lang="he-IL" sz="2200" dirty="0">
              <a:cs typeface="+mn-cs"/>
            </a:endParaRPr>
          </a:p>
        </p:txBody>
      </p:sp>
      <p:sp>
        <p:nvSpPr>
          <p:cNvPr id="30" name="Left Brace 12"/>
          <p:cNvSpPr/>
          <p:nvPr/>
        </p:nvSpPr>
        <p:spPr>
          <a:xfrm>
            <a:off x="2438080" y="2180553"/>
            <a:ext cx="401958" cy="23068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2200"/>
          </a:p>
        </p:txBody>
      </p:sp>
      <p:sp>
        <p:nvSpPr>
          <p:cNvPr id="35" name="Content Placeholder 10"/>
          <p:cNvSpPr txBox="1">
            <a:spLocks/>
          </p:cNvSpPr>
          <p:nvPr/>
        </p:nvSpPr>
        <p:spPr>
          <a:xfrm>
            <a:off x="2690046" y="4976537"/>
            <a:ext cx="5148586" cy="43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defTabSz="914400" rtl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 sz="2200"/>
            </a:lvl1pPr>
            <a:lvl2pPr indent="-182880" algn="r" defTabSz="914400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</a:defRPr>
            </a:lvl2pPr>
            <a:lvl3pPr marL="731520" indent="-182880" algn="r" defTabSz="914400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>
                <a:solidFill>
                  <a:schemeClr val="accent1"/>
                </a:solidFill>
              </a:defRPr>
            </a:lvl3pPr>
            <a:lvl4pPr marL="1005840" indent="-182880" algn="r" defTabSz="914400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1280160" indent="-182880" algn="r" defTabSz="914400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5pPr>
            <a:lvl6pPr marL="1600000" indent="-228600" algn="r" defTabSz="914400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6pPr>
            <a:lvl7pPr marL="1900000" indent="-228600" algn="r" defTabSz="914400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7pPr>
            <a:lvl8pPr marL="2200000" indent="-228600" algn="r" defTabSz="914400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8pPr>
            <a:lvl9pPr marL="2500000" indent="-228600" algn="r" defTabSz="914400" rt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9pPr>
          </a:lstStyle>
          <a:p>
            <a:pPr marL="4572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→ </a:t>
            </a:r>
            <a:r>
              <a:rPr lang="de-DE" dirty="0">
                <a:solidFill>
                  <a:schemeClr val="tx1"/>
                </a:solidFill>
                <a:latin typeface="+mn-lt"/>
                <a:cs typeface="+mn-cs"/>
              </a:rPr>
              <a:t>iterate ( e:T1; r:T2 = &lt;v.e.&gt; | &lt;v.e.&gt;)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1022" y="4935331"/>
            <a:ext cx="142058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sz="2400" dirty="0">
                <a:cs typeface="+mn-cs"/>
              </a:rPr>
              <a:t>Generic</a:t>
            </a:r>
            <a:r>
              <a:rPr lang="en-US" sz="2200" dirty="0">
                <a:cs typeface="+mn-cs"/>
              </a:rPr>
              <a:t> :</a:t>
            </a:r>
            <a:endParaRPr lang="he-IL" sz="2200" dirty="0">
              <a:cs typeface="+mn-cs"/>
            </a:endParaRPr>
          </a:p>
        </p:txBody>
      </p:sp>
      <p:sp>
        <p:nvSpPr>
          <p:cNvPr id="37" name="Left Brace 23"/>
          <p:cNvSpPr/>
          <p:nvPr/>
        </p:nvSpPr>
        <p:spPr>
          <a:xfrm>
            <a:off x="2431836" y="4845057"/>
            <a:ext cx="347661" cy="7155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2200"/>
          </a:p>
        </p:txBody>
      </p:sp>
      <p:sp>
        <p:nvSpPr>
          <p:cNvPr id="38" name="Rectangle 13"/>
          <p:cNvSpPr/>
          <p:nvPr/>
        </p:nvSpPr>
        <p:spPr>
          <a:xfrm>
            <a:off x="792911" y="5765150"/>
            <a:ext cx="5788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cs typeface="+mn-cs"/>
              </a:rPr>
              <a:t>b.e.</a:t>
            </a:r>
            <a:r>
              <a:rPr lang="en-US" sz="2400" dirty="0">
                <a:cs typeface="+mn-cs"/>
              </a:rPr>
              <a:t> stands for </a:t>
            </a:r>
            <a:r>
              <a:rPr lang="en-US" sz="2400" dirty="0" err="1">
                <a:cs typeface="+mn-cs"/>
              </a:rPr>
              <a:t>boolean</a:t>
            </a:r>
            <a:r>
              <a:rPr lang="en-US" sz="2400" dirty="0">
                <a:cs typeface="+mn-cs"/>
              </a:rPr>
              <a:t> expression</a:t>
            </a:r>
          </a:p>
          <a:p>
            <a:r>
              <a:rPr lang="en-US" sz="2400" dirty="0" err="1">
                <a:cs typeface="+mn-cs"/>
              </a:rPr>
              <a:t>v.e</a:t>
            </a:r>
            <a:r>
              <a:rPr lang="en-US" sz="2400" dirty="0">
                <a:cs typeface="+mn-cs"/>
              </a:rPr>
              <a:t>. stands for value expression</a:t>
            </a:r>
          </a:p>
        </p:txBody>
      </p:sp>
    </p:spTree>
    <p:extLst>
      <p:ext uri="{BB962C8B-B14F-4D97-AF65-F5344CB8AC3E}">
        <p14:creationId xmlns:p14="http://schemas.microsoft.com/office/powerpoint/2010/main" val="381788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TM04033921[[fn=אריג דמשק]]</Template>
  <TotalTime>13464</TotalTime>
  <Words>1536</Words>
  <Application>Microsoft Office PowerPoint</Application>
  <PresentationFormat>‫הצגה על המסך (4:3)</PresentationFormat>
  <Paragraphs>284</Paragraphs>
  <Slides>32</Slides>
  <Notes>28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 Math</vt:lpstr>
      <vt:lpstr>Corbel</vt:lpstr>
      <vt:lpstr>Courier New</vt:lpstr>
      <vt:lpstr>SymbolMT</vt:lpstr>
      <vt:lpstr>Times New Roman</vt:lpstr>
      <vt:lpstr>Wingdings 2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Analysis and Design</dc:title>
  <dc:creator>Eliran Nachmani</dc:creator>
  <cp:lastModifiedBy>Eliran Nachmani</cp:lastModifiedBy>
  <cp:revision>189</cp:revision>
  <dcterms:modified xsi:type="dcterms:W3CDTF">2019-03-28T00:30:00Z</dcterms:modified>
</cp:coreProperties>
</file>