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4"/>
  </p:notesMasterIdLst>
  <p:sldIdLst>
    <p:sldId id="256" r:id="rId2"/>
    <p:sldId id="313" r:id="rId3"/>
    <p:sldId id="315" r:id="rId4"/>
    <p:sldId id="356" r:id="rId5"/>
    <p:sldId id="366" r:id="rId6"/>
    <p:sldId id="358" r:id="rId7"/>
    <p:sldId id="357" r:id="rId8"/>
    <p:sldId id="367" r:id="rId9"/>
    <p:sldId id="359" r:id="rId10"/>
    <p:sldId id="368" r:id="rId11"/>
    <p:sldId id="362" r:id="rId12"/>
    <p:sldId id="363" r:id="rId13"/>
    <p:sldId id="361" r:id="rId14"/>
    <p:sldId id="364" r:id="rId15"/>
    <p:sldId id="365" r:id="rId16"/>
    <p:sldId id="369" r:id="rId17"/>
    <p:sldId id="370" r:id="rId18"/>
    <p:sldId id="381" r:id="rId19"/>
    <p:sldId id="382" r:id="rId20"/>
    <p:sldId id="371" r:id="rId21"/>
    <p:sldId id="374" r:id="rId22"/>
    <p:sldId id="375" r:id="rId23"/>
    <p:sldId id="376" r:id="rId24"/>
    <p:sldId id="377" r:id="rId25"/>
    <p:sldId id="378" r:id="rId26"/>
    <p:sldId id="379" r:id="rId27"/>
    <p:sldId id="380" r:id="rId28"/>
    <p:sldId id="383" r:id="rId29"/>
    <p:sldId id="384" r:id="rId30"/>
    <p:sldId id="385" r:id="rId31"/>
    <p:sldId id="386" r:id="rId32"/>
    <p:sldId id="387" r:id="rId3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iran Nachmani" initials="EN" lastIdx="1" clrIdx="0">
    <p:extLst>
      <p:ext uri="{19B8F6BF-5375-455C-9EA6-DF929625EA0E}">
        <p15:presenceInfo xmlns:p15="http://schemas.microsoft.com/office/powerpoint/2012/main" userId="Eliran Nachma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13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CF36D3-1777-4EF0-89D7-5C01F2A3E897}">
  <a:tblStyle styleId="{01CF36D3-1777-4EF0-89D7-5C01F2A3E89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88972" autoAdjust="0"/>
  </p:normalViewPr>
  <p:slideViewPr>
    <p:cSldViewPr snapToGrid="0">
      <p:cViewPr varScale="1">
        <p:scale>
          <a:sx n="76" d="100"/>
          <a:sy n="76" d="100"/>
        </p:scale>
        <p:origin x="169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824732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9608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724753" lvl="1" indent="-241584">
              <a:defRPr/>
            </a:pPr>
            <a:r>
              <a:rPr lang="en-US" dirty="0">
                <a:cs typeface="Arial" pitchFamily="34" charset="0"/>
              </a:rPr>
              <a:t>Notice that while VP employs some numbering convention in its models, we do not enforce such numbering in the course, so you can omit / ignore the numbers.</a:t>
            </a:r>
          </a:p>
          <a:p>
            <a:pPr marL="724753" lvl="1" indent="-241584">
              <a:defRPr/>
            </a:pPr>
            <a:r>
              <a:rPr lang="en-US" dirty="0">
                <a:cs typeface="Arial" pitchFamily="34" charset="0"/>
              </a:rPr>
              <a:t>Also: different versions of VP underline (or don’t) object names. It does not matter in our case.</a:t>
            </a:r>
          </a:p>
          <a:p>
            <a:pPr marL="724753" lvl="1" indent="-241584">
              <a:defRPr/>
            </a:pPr>
            <a:endParaRPr lang="en-US" dirty="0">
              <a:cs typeface="Arial" pitchFamily="34" charset="0"/>
            </a:endParaRPr>
          </a:p>
          <a:p>
            <a:pPr marL="724753" lvl="1" indent="-241584">
              <a:buFontTx/>
              <a:buAutoNum type="alphaLcParenR"/>
              <a:defRPr/>
            </a:pPr>
            <a:endParaRPr lang="en-US" dirty="0">
              <a:cs typeface="Arial" pitchFamily="34" charset="0"/>
            </a:endParaRPr>
          </a:p>
          <a:p>
            <a:pPr marL="724753" lvl="1" indent="-241584">
              <a:buFontTx/>
              <a:buAutoNum type="alphaLcParenR"/>
              <a:defRPr/>
            </a:pPr>
            <a:r>
              <a:rPr lang="en-US" dirty="0">
                <a:cs typeface="Arial" pitchFamily="34" charset="0"/>
              </a:rPr>
              <a:t>Reveals the inner structure of Source: ‘t’ is used for storing the return value of message().</a:t>
            </a:r>
          </a:p>
          <a:p>
            <a:pPr marL="724753" lvl="1" indent="-241584">
              <a:buFontTx/>
              <a:buAutoNum type="alphaLcParenR"/>
              <a:defRPr/>
            </a:pPr>
            <a:r>
              <a:rPr lang="en-US" dirty="0">
                <a:cs typeface="Arial" pitchFamily="34" charset="0"/>
              </a:rPr>
              <a:t>Reveals the inner structure of Target: ‘t’ is used as a return value for message(). We do not know if Source even stores it.</a:t>
            </a:r>
          </a:p>
          <a:p>
            <a:pPr marL="724753" marR="0" lvl="1" indent="-241584" algn="l" defTabSz="914400" rtl="0" eaLnBrk="1" fontAlgn="auto" latinLnBrk="0" hangingPunct="1">
              <a:lnSpc>
                <a:spcPct val="100000"/>
              </a:lnSpc>
              <a:spcBef>
                <a:spcPts val="0"/>
              </a:spcBef>
              <a:spcAft>
                <a:spcPts val="0"/>
              </a:spcAft>
              <a:buClrTx/>
              <a:buSzTx/>
              <a:buFontTx/>
              <a:buAutoNum type="alphaLcParenR"/>
              <a:tabLst/>
              <a:defRPr/>
            </a:pPr>
            <a:r>
              <a:rPr lang="en-US" dirty="0">
                <a:cs typeface="Arial" pitchFamily="34" charset="0"/>
              </a:rPr>
              <a:t>Notice the empty arrowhead, meaning this is a signal passing (non-blocking, asynchronous) rather than method invocation (in which the operating thread moves its focus from Source to Target and back to Source when done. Return value from asynchronous message is the same as synchronous</a:t>
            </a:r>
            <a:r>
              <a:rPr lang="en-US" baseline="0" dirty="0">
                <a:cs typeface="Arial" pitchFamily="34" charset="0"/>
              </a:rPr>
              <a:t> return message. Since the return value is not synchronized, we can’t use this value </a:t>
            </a:r>
            <a:endParaRPr lang="en-US" dirty="0">
              <a:cs typeface="Arial" pitchFamily="34" charset="0"/>
            </a:endParaRPr>
          </a:p>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5792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4896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5510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9510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063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1204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8823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200" b="0" i="0" u="none" strike="noStrike" cap="none" dirty="0">
                <a:solidFill>
                  <a:schemeClr val="dk1"/>
                </a:solidFill>
                <a:effectLst/>
                <a:latin typeface="Calibri"/>
                <a:ea typeface="Calibri"/>
                <a:cs typeface="Calibri"/>
                <a:sym typeface="Calibri"/>
              </a:rPr>
              <a:t> Usually though, the condition is used as a filter that selects elements from the collection (e.g. 'all', 'adults', 'new customers' as filters for a collection of Person objects). Only elements selected by the filter will receive the message.</a:t>
            </a: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4690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2442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4823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1437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8966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The Account checks that the amount &lt;= balance</a:t>
            </a:r>
          </a:p>
          <a:p>
            <a:pPr marL="0" lvl="0" indent="0" algn="l" rtl="0">
              <a:spcBef>
                <a:spcPts val="0"/>
              </a:spcBef>
              <a:spcAft>
                <a:spcPts val="0"/>
              </a:spcAft>
              <a:buNone/>
            </a:pPr>
            <a:r>
              <a:rPr lang="en-US" dirty="0"/>
              <a:t>All the objects that part of the alt are delimited in the alt’s frame</a:t>
            </a:r>
          </a:p>
          <a:p>
            <a:pPr algn="l" rtl="0"/>
            <a:r>
              <a:rPr lang="en-US" dirty="0"/>
              <a:t>  </a:t>
            </a:r>
            <a:r>
              <a:rPr lang="en-US" dirty="0">
                <a:cs typeface="Arial" pitchFamily="34" charset="0"/>
              </a:rPr>
              <a:t>Notice that the gaps in the </a:t>
            </a:r>
            <a:r>
              <a:rPr lang="en-US" b="1" dirty="0">
                <a:cs typeface="Arial" pitchFamily="34" charset="0"/>
              </a:rPr>
              <a:t>life line </a:t>
            </a:r>
            <a:r>
              <a:rPr lang="en-US" dirty="0">
                <a:cs typeface="Arial" pitchFamily="34" charset="0"/>
              </a:rPr>
              <a:t>represent the focus of control – the time this object is acting and performing operations relevant to our Sequence Diagram. It does not mean the object disappears (destroyed) and re-created or anything like it! Notice how the diagram’s readability is greater thanks to the gap in “</a:t>
            </a:r>
            <a:r>
              <a:rPr lang="en-US" dirty="0" err="1">
                <a:cs typeface="Arial" pitchFamily="34" charset="0"/>
              </a:rPr>
              <a:t>ar</a:t>
            </a:r>
            <a:r>
              <a:rPr lang="en-US" dirty="0">
                <a:cs typeface="Arial" pitchFamily="34" charset="0"/>
              </a:rPr>
              <a:t>”.</a:t>
            </a:r>
          </a:p>
          <a:p>
            <a:pPr marL="0" lvl="0" indent="0" algn="l" rtl="0">
              <a:spcBef>
                <a:spcPts val="0"/>
              </a:spcBef>
              <a:spcAft>
                <a:spcPts val="0"/>
              </a:spcAft>
              <a:buNone/>
            </a:pPr>
            <a:r>
              <a:rPr lang="en-US" dirty="0"/>
              <a:t>  </a:t>
            </a:r>
          </a:p>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3294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rtl="0"/>
            <a:r>
              <a:rPr lang="en-US" dirty="0">
                <a:cs typeface="Arial" pitchFamily="34" charset="0"/>
              </a:rPr>
              <a:t>[opt] is used for optional frames; all interactions.</a:t>
            </a: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05635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rtl="0"/>
            <a:r>
              <a:rPr lang="en-US" dirty="0">
                <a:cs typeface="Arial" pitchFamily="34" charset="0"/>
              </a:rPr>
              <a:t>The dispatch is object were passed through </a:t>
            </a:r>
          </a:p>
          <a:p>
            <a:pPr algn="l" rtl="0"/>
            <a:endParaRPr lang="en-US" dirty="0">
              <a:cs typeface="Arial" pitchFamily="34" charset="0"/>
            </a:endParaRPr>
          </a:p>
          <a:p>
            <a:pPr algn="l" rtl="0"/>
            <a:endParaRPr lang="en-US" dirty="0">
              <a:cs typeface="Arial" pitchFamily="34" charset="0"/>
            </a:endParaRPr>
          </a:p>
          <a:p>
            <a:pPr algn="l" rtl="0"/>
            <a:endParaRPr lang="en-US" dirty="0">
              <a:cs typeface="Arial" pitchFamily="34" charset="0"/>
            </a:endParaRPr>
          </a:p>
          <a:p>
            <a:pPr algn="l" rtl="0"/>
            <a:endParaRPr lang="en-US" dirty="0">
              <a:cs typeface="Arial" pitchFamily="34" charset="0"/>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9664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rtl="0"/>
            <a:endParaRPr lang="en-US" dirty="0">
              <a:cs typeface="Arial" pitchFamily="34" charset="0"/>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8460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rtl="0"/>
            <a:r>
              <a:rPr lang="en-US" dirty="0">
                <a:cs typeface="Arial" pitchFamily="34" charset="0"/>
              </a:rPr>
              <a:t>Use without collection</a:t>
            </a:r>
          </a:p>
          <a:p>
            <a:pPr algn="l" rtl="0"/>
            <a:r>
              <a:rPr lang="en-US" dirty="0">
                <a:cs typeface="Arial" pitchFamily="34" charset="0"/>
              </a:rPr>
              <a:t>http://wiremea.com/sequence-diagram-iteration.html</a:t>
            </a:r>
          </a:p>
          <a:p>
            <a:pPr algn="l" rtl="0"/>
            <a:endParaRPr lang="en-US" dirty="0">
              <a:cs typeface="Arial" pitchFamily="34" charset="0"/>
            </a:endParaRPr>
          </a:p>
          <a:p>
            <a:pPr algn="l" rtl="0"/>
            <a:r>
              <a:rPr lang="en-US" dirty="0">
                <a:cs typeface="Arial" pitchFamily="34" charset="0"/>
              </a:rPr>
              <a:t>We</a:t>
            </a:r>
            <a:r>
              <a:rPr lang="en-US" baseline="0" dirty="0">
                <a:cs typeface="Arial" pitchFamily="34" charset="0"/>
              </a:rPr>
              <a:t> know that Depot class has collection of Customer objects. We iterate on each Customer object (called “</a:t>
            </a:r>
            <a:r>
              <a:rPr lang="en-US" baseline="0" dirty="0" err="1">
                <a:cs typeface="Arial" pitchFamily="34" charset="0"/>
              </a:rPr>
              <a:t>cust</a:t>
            </a:r>
            <a:r>
              <a:rPr lang="en-US" baseline="0" dirty="0">
                <a:cs typeface="Arial" pitchFamily="34" charset="0"/>
              </a:rPr>
              <a:t>” in the diagram). In this example there is no representation for the collection.</a:t>
            </a:r>
            <a:endParaRPr lang="en-US" dirty="0">
              <a:cs typeface="Arial" pitchFamily="34" charset="0"/>
            </a:endParaRPr>
          </a:p>
          <a:p>
            <a:pPr algn="l" rtl="0"/>
            <a:endParaRPr lang="en-US" dirty="0">
              <a:cs typeface="Arial" pitchFamily="34" charset="0"/>
            </a:endParaRPr>
          </a:p>
          <a:p>
            <a:pPr algn="l" rtl="0"/>
            <a:endParaRPr lang="en-US" dirty="0">
              <a:cs typeface="Arial" pitchFamily="34" charset="0"/>
            </a:endParaRPr>
          </a:p>
          <a:p>
            <a:pPr algn="l" rtl="0"/>
            <a:endParaRPr lang="en-US" dirty="0">
              <a:cs typeface="Arial" pitchFamily="34" charset="0"/>
            </a:endParaRPr>
          </a:p>
          <a:p>
            <a:pPr algn="l" rtl="0"/>
            <a:endParaRPr lang="en-US" dirty="0">
              <a:cs typeface="Arial" pitchFamily="34" charset="0"/>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34944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rtl="0" eaLnBrk="1" hangingPunct="1"/>
            <a:r>
              <a:rPr lang="en-US" dirty="0">
                <a:cs typeface="Arial" pitchFamily="34" charset="0"/>
              </a:rPr>
              <a:t>“Gate” is the entry point (and exit point) of </a:t>
            </a: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1545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rtl="0" eaLnBrk="1" hangingPunct="1"/>
            <a:endParaRPr lang="en-US" dirty="0">
              <a:cs typeface="Arial" pitchFamily="34" charset="0"/>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0186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rtl="0" eaLnBrk="1" hangingPunct="1"/>
            <a:endParaRPr lang="en-US" dirty="0">
              <a:cs typeface="Arial" pitchFamily="34" charset="0"/>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04552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rtl="0" eaLnBrk="1" hangingPunct="1"/>
            <a:endParaRPr lang="en-US" dirty="0">
              <a:cs typeface="Arial" pitchFamily="34" charset="0"/>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9667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57885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rtl="0" eaLnBrk="1" hangingPunct="1"/>
            <a:endParaRPr lang="en-US" dirty="0">
              <a:cs typeface="Arial" pitchFamily="34" charset="0"/>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39680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rtl="0" eaLnBrk="1" hangingPunct="1"/>
            <a:endParaRPr lang="en-US" dirty="0">
              <a:cs typeface="Arial" pitchFamily="34" charset="0"/>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4344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rtl="0" eaLnBrk="1" hangingPunct="1"/>
            <a:endParaRPr lang="en-US" dirty="0">
              <a:cs typeface="Arial" pitchFamily="34" charset="0"/>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2867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8237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1532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7628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6336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1854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2953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3"/>
          <p:cNvSpPr txBox="1">
            <a:spLocks noGrp="1"/>
          </p:cNvSpPr>
          <p:nvPr>
            <p:ph type="subTitle" idx="1"/>
          </p:nvPr>
        </p:nvSpPr>
        <p:spPr>
          <a:xfrm>
            <a:off x="1216152" y="6007608"/>
            <a:ext cx="6400800" cy="594360"/>
          </a:xfrm>
          <a:prstGeom prst="rect">
            <a:avLst/>
          </a:prstGeom>
          <a:noFill/>
          <a:ln>
            <a:noFill/>
          </a:ln>
        </p:spPr>
        <p:txBody>
          <a:bodyPr spcFirstLastPara="1" wrap="square" lIns="91425" tIns="45700" rIns="91425" bIns="45700" anchor="t" anchorCtr="0">
            <a:noAutofit/>
          </a:bodyPr>
          <a:lstStyle/>
          <a:p>
            <a:pPr marL="0" lvl="0" indent="0">
              <a:spcBef>
                <a:spcPts val="0"/>
              </a:spcBef>
            </a:pPr>
            <a:r>
              <a:rPr lang="en-US" dirty="0"/>
              <a:t>Spring </a:t>
            </a:r>
            <a:r>
              <a:rPr lang="en-US" sz="3200" b="0" i="0" u="none" strike="noStrike" cap="none" dirty="0">
                <a:solidFill>
                  <a:srgbClr val="888888"/>
                </a:solidFill>
                <a:latin typeface="Calibri"/>
                <a:ea typeface="Calibri"/>
                <a:cs typeface="Calibri"/>
                <a:sym typeface="Calibri"/>
              </a:rPr>
              <a:t>2019</a:t>
            </a:r>
            <a:endParaRPr dirty="0"/>
          </a:p>
        </p:txBody>
      </p:sp>
      <p:sp>
        <p:nvSpPr>
          <p:cNvPr id="6" name="Subtitle 2"/>
          <p:cNvSpPr txBox="1">
            <a:spLocks/>
          </p:cNvSpPr>
          <p:nvPr/>
        </p:nvSpPr>
        <p:spPr>
          <a:xfrm>
            <a:off x="1371600" y="2414206"/>
            <a:ext cx="6400800" cy="166706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25400" indent="0">
              <a:lnSpc>
                <a:spcPct val="150000"/>
              </a:lnSpc>
              <a:spcBef>
                <a:spcPts val="0"/>
              </a:spcBef>
              <a:buClr>
                <a:schemeClr val="dk1"/>
              </a:buClr>
              <a:buSzPts val="4400"/>
            </a:pPr>
            <a:r>
              <a:rPr lang="en-GB" sz="4400" dirty="0">
                <a:solidFill>
                  <a:srgbClr val="0E29AE"/>
                </a:solidFill>
              </a:rPr>
              <a:t>Practical Session No.</a:t>
            </a:r>
            <a:r>
              <a:rPr lang="he-IL" sz="4400" dirty="0">
                <a:solidFill>
                  <a:srgbClr val="0E29AE"/>
                </a:solidFill>
              </a:rPr>
              <a:t> </a:t>
            </a:r>
            <a:r>
              <a:rPr lang="en-US" sz="4400" dirty="0">
                <a:solidFill>
                  <a:srgbClr val="0E29AE"/>
                </a:solidFill>
              </a:rPr>
              <a:t>5</a:t>
            </a:r>
            <a:endParaRPr lang="en-GB" sz="4400" dirty="0">
              <a:solidFill>
                <a:srgbClr val="0E29AE"/>
              </a:solidFill>
            </a:endParaRPr>
          </a:p>
          <a:p>
            <a:pPr marL="25400" indent="0">
              <a:lnSpc>
                <a:spcPct val="150000"/>
              </a:lnSpc>
              <a:spcBef>
                <a:spcPts val="0"/>
              </a:spcBef>
              <a:buClr>
                <a:schemeClr val="dk1"/>
              </a:buClr>
              <a:buSzPts val="4400"/>
            </a:pPr>
            <a:r>
              <a:rPr lang="en-US" sz="2400" dirty="0">
                <a:solidFill>
                  <a:srgbClr val="0E29AE"/>
                </a:solidFill>
              </a:rPr>
              <a:t>Sequence Diagram</a:t>
            </a:r>
            <a:endParaRPr lang="he-IL" sz="4400" dirty="0">
              <a:solidFill>
                <a:srgbClr val="0E29AE"/>
              </a:solidFill>
            </a:endParaRPr>
          </a:p>
        </p:txBody>
      </p:sp>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Object Oriented Analysis and Design</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Synchronous &amp; Asynchronous </a:t>
            </a:r>
            <a:endParaRPr lang="en-US" sz="4000" dirty="0"/>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400" b="1" smtClean="0">
                <a:latin typeface="+mn-lt"/>
              </a:rPr>
              <a:t>10</a:t>
            </a:fld>
            <a:endParaRPr lang="en-US" sz="1400" b="1" dirty="0">
              <a:latin typeface="+mn-lt"/>
            </a:endParaRPr>
          </a:p>
        </p:txBody>
      </p:sp>
      <p:grpSp>
        <p:nvGrpSpPr>
          <p:cNvPr id="35" name="קבוצה 34">
            <a:extLst>
              <a:ext uri="{FF2B5EF4-FFF2-40B4-BE49-F238E27FC236}">
                <a16:creationId xmlns:a16="http://schemas.microsoft.com/office/drawing/2014/main" id="{83C80B2F-9495-4E86-BEA8-0C1AB16A566B}"/>
              </a:ext>
            </a:extLst>
          </p:cNvPr>
          <p:cNvGrpSpPr/>
          <p:nvPr/>
        </p:nvGrpSpPr>
        <p:grpSpPr>
          <a:xfrm>
            <a:off x="685800" y="2537439"/>
            <a:ext cx="7772400" cy="2603522"/>
            <a:chOff x="2286000" y="2422525"/>
            <a:chExt cx="7488238" cy="2454275"/>
          </a:xfrm>
        </p:grpSpPr>
        <p:pic>
          <p:nvPicPr>
            <p:cNvPr id="36" name="Picture 3">
              <a:extLst>
                <a:ext uri="{FF2B5EF4-FFF2-40B4-BE49-F238E27FC236}">
                  <a16:creationId xmlns:a16="http://schemas.microsoft.com/office/drawing/2014/main" id="{606BF8E6-B28C-4F35-AB5D-193A7291E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298" t="14648"/>
            <a:stretch>
              <a:fillRect/>
            </a:stretch>
          </p:blipFill>
          <p:spPr bwMode="auto">
            <a:xfrm>
              <a:off x="2286000" y="2508250"/>
              <a:ext cx="21336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4">
              <a:extLst>
                <a:ext uri="{FF2B5EF4-FFF2-40B4-BE49-F238E27FC236}">
                  <a16:creationId xmlns:a16="http://schemas.microsoft.com/office/drawing/2014/main" id="{E401A248-2EAD-486E-BB58-59FD6CB608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3342" t="14413"/>
            <a:stretch>
              <a:fillRect/>
            </a:stretch>
          </p:blipFill>
          <p:spPr bwMode="auto">
            <a:xfrm>
              <a:off x="4800601" y="2495550"/>
              <a:ext cx="2284413"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 Box 5">
              <a:extLst>
                <a:ext uri="{FF2B5EF4-FFF2-40B4-BE49-F238E27FC236}">
                  <a16:creationId xmlns:a16="http://schemas.microsoft.com/office/drawing/2014/main" id="{55E336C4-69DD-4650-B439-1AF924811CFC}"/>
                </a:ext>
              </a:extLst>
            </p:cNvPr>
            <p:cNvSpPr txBox="1">
              <a:spLocks noChangeArrowheads="1"/>
            </p:cNvSpPr>
            <p:nvPr/>
          </p:nvSpPr>
          <p:spPr bwMode="auto">
            <a:xfrm>
              <a:off x="3287713" y="4510088"/>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l" rtl="0" eaLnBrk="1" hangingPunct="1">
                <a:spcBef>
                  <a:spcPct val="50000"/>
                </a:spcBef>
              </a:pPr>
              <a:r>
                <a:rPr lang="en-US" b="1" dirty="0"/>
                <a:t>a)</a:t>
              </a:r>
            </a:p>
          </p:txBody>
        </p:sp>
        <p:sp>
          <p:nvSpPr>
            <p:cNvPr id="39" name="Text Box 6">
              <a:extLst>
                <a:ext uri="{FF2B5EF4-FFF2-40B4-BE49-F238E27FC236}">
                  <a16:creationId xmlns:a16="http://schemas.microsoft.com/office/drawing/2014/main" id="{95F31C74-E226-43FD-8B58-BF78EEC9CCF4}"/>
                </a:ext>
              </a:extLst>
            </p:cNvPr>
            <p:cNvSpPr txBox="1">
              <a:spLocks noChangeArrowheads="1"/>
            </p:cNvSpPr>
            <p:nvPr/>
          </p:nvSpPr>
          <p:spPr bwMode="auto">
            <a:xfrm>
              <a:off x="5880100" y="4510088"/>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l" rtl="0" eaLnBrk="1" hangingPunct="1">
                <a:spcBef>
                  <a:spcPct val="50000"/>
                </a:spcBef>
              </a:pPr>
              <a:r>
                <a:rPr lang="en-US" b="1" dirty="0"/>
                <a:t>b)</a:t>
              </a:r>
            </a:p>
          </p:txBody>
        </p:sp>
        <p:sp>
          <p:nvSpPr>
            <p:cNvPr id="40" name="Text Box 7">
              <a:extLst>
                <a:ext uri="{FF2B5EF4-FFF2-40B4-BE49-F238E27FC236}">
                  <a16:creationId xmlns:a16="http://schemas.microsoft.com/office/drawing/2014/main" id="{5A072FED-8792-46F4-851A-4BF8D950A3C5}"/>
                </a:ext>
              </a:extLst>
            </p:cNvPr>
            <p:cNvSpPr txBox="1">
              <a:spLocks noChangeArrowheads="1"/>
            </p:cNvSpPr>
            <p:nvPr/>
          </p:nvSpPr>
          <p:spPr bwMode="auto">
            <a:xfrm>
              <a:off x="8509000" y="4510088"/>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l" rtl="0" eaLnBrk="1" hangingPunct="1">
                <a:spcBef>
                  <a:spcPct val="50000"/>
                </a:spcBef>
              </a:pPr>
              <a:r>
                <a:rPr lang="en-US" b="1" dirty="0"/>
                <a:t>c)</a:t>
              </a:r>
            </a:p>
          </p:txBody>
        </p:sp>
        <p:pic>
          <p:nvPicPr>
            <p:cNvPr id="41" name="Picture 8">
              <a:extLst>
                <a:ext uri="{FF2B5EF4-FFF2-40B4-BE49-F238E27FC236}">
                  <a16:creationId xmlns:a16="http://schemas.microsoft.com/office/drawing/2014/main" id="{E17B4CCA-A28C-48F0-A5D5-E7C5D5B25F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7377" t="18860"/>
            <a:stretch>
              <a:fillRect/>
            </a:stretch>
          </p:blipFill>
          <p:spPr bwMode="auto">
            <a:xfrm>
              <a:off x="7543800" y="2546351"/>
              <a:ext cx="2230438"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Line 9">
              <a:extLst>
                <a:ext uri="{FF2B5EF4-FFF2-40B4-BE49-F238E27FC236}">
                  <a16:creationId xmlns:a16="http://schemas.microsoft.com/office/drawing/2014/main" id="{A6448278-7E8E-4DFD-8B85-4078A0207964}"/>
                </a:ext>
              </a:extLst>
            </p:cNvPr>
            <p:cNvSpPr>
              <a:spLocks noChangeShapeType="1"/>
            </p:cNvSpPr>
            <p:nvPr/>
          </p:nvSpPr>
          <p:spPr bwMode="auto">
            <a:xfrm>
              <a:off x="4511675" y="2422525"/>
              <a:ext cx="0" cy="2305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he-IL" dirty="0"/>
            </a:p>
          </p:txBody>
        </p:sp>
        <p:sp>
          <p:nvSpPr>
            <p:cNvPr id="43" name="Line 10">
              <a:extLst>
                <a:ext uri="{FF2B5EF4-FFF2-40B4-BE49-F238E27FC236}">
                  <a16:creationId xmlns:a16="http://schemas.microsoft.com/office/drawing/2014/main" id="{C1A795B7-509D-4508-A762-E33A5F38B96E}"/>
                </a:ext>
              </a:extLst>
            </p:cNvPr>
            <p:cNvSpPr>
              <a:spLocks noChangeShapeType="1"/>
            </p:cNvSpPr>
            <p:nvPr/>
          </p:nvSpPr>
          <p:spPr bwMode="auto">
            <a:xfrm>
              <a:off x="7391400" y="2422525"/>
              <a:ext cx="0" cy="2305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he-IL" dirty="0"/>
            </a:p>
          </p:txBody>
        </p:sp>
      </p:grpSp>
      <p:sp>
        <p:nvSpPr>
          <p:cNvPr id="3" name="מלבן 2">
            <a:extLst>
              <a:ext uri="{FF2B5EF4-FFF2-40B4-BE49-F238E27FC236}">
                <a16:creationId xmlns:a16="http://schemas.microsoft.com/office/drawing/2014/main" id="{22B69845-85B1-4179-82AC-67E66D7D4AA9}"/>
              </a:ext>
            </a:extLst>
          </p:cNvPr>
          <p:cNvSpPr/>
          <p:nvPr/>
        </p:nvSpPr>
        <p:spPr>
          <a:xfrm>
            <a:off x="685799" y="1500527"/>
            <a:ext cx="3343929" cy="430887"/>
          </a:xfrm>
          <a:prstGeom prst="rect">
            <a:avLst/>
          </a:prstGeom>
        </p:spPr>
        <p:txBody>
          <a:bodyPr wrap="none">
            <a:spAutoFit/>
          </a:bodyPr>
          <a:lstStyle/>
          <a:p>
            <a:pPr marL="273050" lvl="1" indent="-273050" fontAlgn="base">
              <a:spcBef>
                <a:spcPct val="20000"/>
              </a:spcBef>
              <a:spcAft>
                <a:spcPct val="0"/>
              </a:spcAft>
              <a:buClr>
                <a:srgbClr val="0BD0D9"/>
              </a:buClr>
              <a:buSzPct val="95000"/>
              <a:buFont typeface="Wingdings 2" pitchFamily="18" charset="2"/>
              <a:buChar char=""/>
            </a:pPr>
            <a:r>
              <a:rPr lang="en-US" altLang="en-US" sz="2200" kern="1200" dirty="0">
                <a:solidFill>
                  <a:schemeClr val="tx1"/>
                </a:solidFill>
                <a:latin typeface="+mj-lt"/>
                <a:ea typeface="+mn-ea"/>
                <a:cs typeface="David" pitchFamily="34" charset="-79"/>
              </a:rPr>
              <a:t>What is the difference?</a:t>
            </a:r>
          </a:p>
        </p:txBody>
      </p:sp>
    </p:spTree>
    <p:extLst>
      <p:ext uri="{BB962C8B-B14F-4D97-AF65-F5344CB8AC3E}">
        <p14:creationId xmlns:p14="http://schemas.microsoft.com/office/powerpoint/2010/main" val="3101411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Found Message</a:t>
            </a:r>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400" b="1" smtClean="0">
                <a:latin typeface="+mn-lt"/>
              </a:rPr>
              <a:t>11</a:t>
            </a:fld>
            <a:endParaRPr lang="en-US" sz="1400" b="1" dirty="0">
              <a:latin typeface="+mn-lt"/>
            </a:endParaRPr>
          </a:p>
        </p:txBody>
      </p:sp>
      <p:sp>
        <p:nvSpPr>
          <p:cNvPr id="21" name="Rectangle 3">
            <a:extLst>
              <a:ext uri="{FF2B5EF4-FFF2-40B4-BE49-F238E27FC236}">
                <a16:creationId xmlns:a16="http://schemas.microsoft.com/office/drawing/2014/main" id="{DB7DA819-5FA1-4BA3-A109-2FBAFF49ADD3}"/>
              </a:ext>
            </a:extLst>
          </p:cNvPr>
          <p:cNvSpPr>
            <a:spLocks noGrp="1" noChangeArrowheads="1"/>
          </p:cNvSpPr>
          <p:nvPr/>
        </p:nvSpPr>
        <p:spPr bwMode="auto">
          <a:xfrm>
            <a:off x="685800" y="1396856"/>
            <a:ext cx="8229600" cy="4675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400" kern="1200">
                <a:solidFill>
                  <a:schemeClr val="tx1"/>
                </a:solidFill>
                <a:latin typeface="+mj-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000" kern="1200">
                <a:solidFill>
                  <a:schemeClr val="tx1"/>
                </a:solidFill>
                <a:latin typeface="+mj-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000" kern="1200">
                <a:solidFill>
                  <a:schemeClr val="tx1"/>
                </a:solidFill>
                <a:latin typeface="+mj-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j-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j-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eaLnBrk="1" hangingPunct="1"/>
            <a:r>
              <a:rPr lang="en-US" dirty="0"/>
              <a:t>A message sent from an unknown recipient, shown by an arrow from an endpoint to a lifeline.</a:t>
            </a:r>
          </a:p>
          <a:p>
            <a:pPr eaLnBrk="1" hangingPunct="1"/>
            <a:r>
              <a:rPr lang="en-US" dirty="0"/>
              <a:t>In this kind of message the receiving event is known, but there is no (known) sending event.</a:t>
            </a:r>
          </a:p>
          <a:p>
            <a:pPr lvl="1"/>
            <a:r>
              <a:rPr lang="en-US" dirty="0"/>
              <a:t>This may for example be noise or other activity that we do not want to describe in detail.</a:t>
            </a:r>
          </a:p>
          <a:p>
            <a:pPr marL="0" indent="0" eaLnBrk="1" hangingPunct="1">
              <a:buNone/>
            </a:pPr>
            <a:r>
              <a:rPr lang="en-US" dirty="0"/>
              <a:t>For example: An Online Bookshop gets search message of unknown origin.</a:t>
            </a:r>
            <a:endParaRPr lang="en-US" dirty="0">
              <a:cs typeface="David" pitchFamily="34" charset="-79"/>
            </a:endParaRPr>
          </a:p>
        </p:txBody>
      </p:sp>
      <p:sp>
        <p:nvSpPr>
          <p:cNvPr id="3" name="אליפסה 2">
            <a:extLst>
              <a:ext uri="{FF2B5EF4-FFF2-40B4-BE49-F238E27FC236}">
                <a16:creationId xmlns:a16="http://schemas.microsoft.com/office/drawing/2014/main" id="{AD79C3BE-4A29-4C5D-89F2-E97D779DEE6A}"/>
              </a:ext>
            </a:extLst>
          </p:cNvPr>
          <p:cNvSpPr/>
          <p:nvPr/>
        </p:nvSpPr>
        <p:spPr>
          <a:xfrm>
            <a:off x="3474920" y="1008039"/>
            <a:ext cx="316180" cy="2980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descr="Online Bookshop gets search message of unknown origin.">
            <a:extLst>
              <a:ext uri="{FF2B5EF4-FFF2-40B4-BE49-F238E27FC236}">
                <a16:creationId xmlns:a16="http://schemas.microsoft.com/office/drawing/2014/main" id="{1AC970BE-CC9F-46D9-9BA3-3D42A168D0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4864" y="4425922"/>
            <a:ext cx="2546175" cy="206689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מחבר חץ ישר 5">
            <a:extLst>
              <a:ext uri="{FF2B5EF4-FFF2-40B4-BE49-F238E27FC236}">
                <a16:creationId xmlns:a16="http://schemas.microsoft.com/office/drawing/2014/main" id="{C5C6D63E-C08A-4488-95CF-32DDA7F05558}"/>
              </a:ext>
            </a:extLst>
          </p:cNvPr>
          <p:cNvCxnSpPr>
            <a:cxnSpLocks/>
            <a:stCxn id="3" idx="6"/>
          </p:cNvCxnSpPr>
          <p:nvPr/>
        </p:nvCxnSpPr>
        <p:spPr>
          <a:xfrm>
            <a:off x="3791100" y="1157042"/>
            <a:ext cx="1561802"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50686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Lost Message</a:t>
            </a:r>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400" b="1" smtClean="0">
                <a:latin typeface="+mn-lt"/>
              </a:rPr>
              <a:t>12</a:t>
            </a:fld>
            <a:endParaRPr lang="en-US" sz="1400" b="1" dirty="0">
              <a:latin typeface="+mn-lt"/>
            </a:endParaRPr>
          </a:p>
        </p:txBody>
      </p:sp>
      <p:sp>
        <p:nvSpPr>
          <p:cNvPr id="21" name="Rectangle 3">
            <a:extLst>
              <a:ext uri="{FF2B5EF4-FFF2-40B4-BE49-F238E27FC236}">
                <a16:creationId xmlns:a16="http://schemas.microsoft.com/office/drawing/2014/main" id="{DB7DA819-5FA1-4BA3-A109-2FBAFF49ADD3}"/>
              </a:ext>
            </a:extLst>
          </p:cNvPr>
          <p:cNvSpPr>
            <a:spLocks noGrp="1" noChangeArrowheads="1"/>
          </p:cNvSpPr>
          <p:nvPr/>
        </p:nvSpPr>
        <p:spPr bwMode="auto">
          <a:xfrm>
            <a:off x="685800" y="1396856"/>
            <a:ext cx="8229600" cy="4675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400" kern="1200">
                <a:solidFill>
                  <a:schemeClr val="tx1"/>
                </a:solidFill>
                <a:latin typeface="+mj-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000" kern="1200">
                <a:solidFill>
                  <a:schemeClr val="tx1"/>
                </a:solidFill>
                <a:latin typeface="+mj-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000" kern="1200">
                <a:solidFill>
                  <a:schemeClr val="tx1"/>
                </a:solidFill>
                <a:latin typeface="+mj-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j-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j-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eaLnBrk="1" hangingPunct="1"/>
            <a:r>
              <a:rPr lang="en-US" dirty="0"/>
              <a:t>A message sent to an unknown recipient.</a:t>
            </a:r>
          </a:p>
          <a:p>
            <a:pPr eaLnBrk="1" hangingPunct="1"/>
            <a:r>
              <a:rPr lang="en-US" dirty="0"/>
              <a:t>A lost message can occur when a message is sent to an element outside the scope of the Sequence Diagram.</a:t>
            </a:r>
          </a:p>
          <a:p>
            <a:pPr eaLnBrk="1" hangingPunct="1"/>
            <a:r>
              <a:rPr lang="en-US" dirty="0"/>
              <a:t>This also allows the modeler to consider the possible impact of a message’s being lost.</a:t>
            </a:r>
          </a:p>
          <a:p>
            <a:pPr eaLnBrk="1" hangingPunct="1"/>
            <a:r>
              <a:rPr lang="en-US" dirty="0"/>
              <a:t>For example: A Task sends log to unknown participant.</a:t>
            </a:r>
            <a:endParaRPr lang="en-US" dirty="0">
              <a:cs typeface="David" pitchFamily="34" charset="-79"/>
            </a:endParaRPr>
          </a:p>
        </p:txBody>
      </p:sp>
      <p:sp>
        <p:nvSpPr>
          <p:cNvPr id="3" name="אליפסה 2">
            <a:extLst>
              <a:ext uri="{FF2B5EF4-FFF2-40B4-BE49-F238E27FC236}">
                <a16:creationId xmlns:a16="http://schemas.microsoft.com/office/drawing/2014/main" id="{AD79C3BE-4A29-4C5D-89F2-E97D779DEE6A}"/>
              </a:ext>
            </a:extLst>
          </p:cNvPr>
          <p:cNvSpPr/>
          <p:nvPr/>
        </p:nvSpPr>
        <p:spPr>
          <a:xfrm>
            <a:off x="4907280" y="1002383"/>
            <a:ext cx="316180" cy="2980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 name="מחבר חץ ישר 7">
            <a:extLst>
              <a:ext uri="{FF2B5EF4-FFF2-40B4-BE49-F238E27FC236}">
                <a16:creationId xmlns:a16="http://schemas.microsoft.com/office/drawing/2014/main" id="{FAABACB3-8554-4B22-AC18-36518490FAA1}"/>
              </a:ext>
            </a:extLst>
          </p:cNvPr>
          <p:cNvCxnSpPr>
            <a:cxnSpLocks/>
          </p:cNvCxnSpPr>
          <p:nvPr/>
        </p:nvCxnSpPr>
        <p:spPr>
          <a:xfrm>
            <a:off x="3345478" y="1167202"/>
            <a:ext cx="1561802"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pic>
        <p:nvPicPr>
          <p:cNvPr id="7174" name="Picture 6" descr="UML Lost Message">
            <a:extLst>
              <a:ext uri="{FF2B5EF4-FFF2-40B4-BE49-F238E27FC236}">
                <a16:creationId xmlns:a16="http://schemas.microsoft.com/office/drawing/2014/main" id="{DEE37944-D0D4-40BF-BA22-90763F03DB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5350" y="4430937"/>
            <a:ext cx="2306809" cy="2412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190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Return Values</a:t>
            </a:r>
            <a:endParaRPr lang="en-US" sz="4000" dirty="0"/>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400" b="1" smtClean="0">
                <a:latin typeface="+mn-lt"/>
              </a:rPr>
              <a:t>13</a:t>
            </a:fld>
            <a:endParaRPr lang="en-US" sz="1400" b="1" dirty="0">
              <a:latin typeface="+mn-lt"/>
            </a:endParaRPr>
          </a:p>
        </p:txBody>
      </p:sp>
      <p:sp>
        <p:nvSpPr>
          <p:cNvPr id="21" name="Rectangle 3">
            <a:extLst>
              <a:ext uri="{FF2B5EF4-FFF2-40B4-BE49-F238E27FC236}">
                <a16:creationId xmlns:a16="http://schemas.microsoft.com/office/drawing/2014/main" id="{DB7DA819-5FA1-4BA3-A109-2FBAFF49ADD3}"/>
              </a:ext>
            </a:extLst>
          </p:cNvPr>
          <p:cNvSpPr>
            <a:spLocks noGrp="1" noChangeArrowheads="1"/>
          </p:cNvSpPr>
          <p:nvPr/>
        </p:nvSpPr>
        <p:spPr bwMode="auto">
          <a:xfrm>
            <a:off x="685800" y="1347669"/>
            <a:ext cx="8229600" cy="4675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400" kern="1200">
                <a:solidFill>
                  <a:schemeClr val="tx1"/>
                </a:solidFill>
                <a:latin typeface="+mj-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000" kern="1200">
                <a:solidFill>
                  <a:schemeClr val="tx1"/>
                </a:solidFill>
                <a:latin typeface="+mj-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000" kern="1200">
                <a:solidFill>
                  <a:schemeClr val="tx1"/>
                </a:solidFill>
                <a:latin typeface="+mj-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j-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j-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ct val="90000"/>
              </a:lnSpc>
            </a:pPr>
            <a:r>
              <a:rPr lang="en-US" altLang="en-US" dirty="0"/>
              <a:t>Optionally indicated using a dashed arrow with a label indicating the return value.</a:t>
            </a:r>
          </a:p>
          <a:p>
            <a:pPr lvl="1"/>
            <a:r>
              <a:rPr lang="en-US" altLang="en-US" dirty="0"/>
              <a:t>Don’t model a return value when it is obvious what is being returned, e.g. </a:t>
            </a:r>
            <a:r>
              <a:rPr lang="en-US" altLang="en-US" b="1" dirty="0" err="1">
                <a:solidFill>
                  <a:srgbClr val="131389"/>
                </a:solidFill>
              </a:rPr>
              <a:t>getTotal</a:t>
            </a:r>
            <a:r>
              <a:rPr lang="en-US" altLang="en-US" b="1" dirty="0">
                <a:solidFill>
                  <a:srgbClr val="131389"/>
                </a:solidFill>
              </a:rPr>
              <a:t>()</a:t>
            </a:r>
          </a:p>
          <a:p>
            <a:pPr lvl="1">
              <a:lnSpc>
                <a:spcPct val="90000"/>
              </a:lnSpc>
            </a:pPr>
            <a:r>
              <a:rPr lang="en-US" altLang="en-US" dirty="0"/>
              <a:t>Prefer modeling return values as part of a method invocation, e.g. </a:t>
            </a:r>
            <a:r>
              <a:rPr lang="en-US" altLang="en-US" b="1" dirty="0">
                <a:solidFill>
                  <a:srgbClr val="131389"/>
                </a:solidFill>
              </a:rPr>
              <a:t>ok = </a:t>
            </a:r>
            <a:r>
              <a:rPr lang="en-US" altLang="en-US" b="1" dirty="0" err="1">
                <a:solidFill>
                  <a:srgbClr val="131389"/>
                </a:solidFill>
              </a:rPr>
              <a:t>isValid</a:t>
            </a:r>
            <a:r>
              <a:rPr lang="en-US" altLang="en-US" b="1" dirty="0">
                <a:solidFill>
                  <a:srgbClr val="131389"/>
                </a:solidFill>
              </a:rPr>
              <a:t>() </a:t>
            </a:r>
          </a:p>
          <a:p>
            <a:pPr lvl="1">
              <a:lnSpc>
                <a:spcPct val="90000"/>
              </a:lnSpc>
            </a:pPr>
            <a:r>
              <a:rPr lang="en-US" altLang="en-US" dirty="0"/>
              <a:t>Model a return value when you need to refer to it elsewhere, e.g. as a parameter passed in another message.</a:t>
            </a:r>
          </a:p>
          <a:p>
            <a:pPr marL="0" indent="0" eaLnBrk="1" hangingPunct="1">
              <a:buNone/>
            </a:pPr>
            <a:endParaRPr lang="en-US" dirty="0">
              <a:cs typeface="David" pitchFamily="34" charset="-79"/>
            </a:endParaRPr>
          </a:p>
          <a:p>
            <a:pPr marL="0" indent="0" eaLnBrk="1" hangingPunct="1">
              <a:buNone/>
            </a:pPr>
            <a:endParaRPr lang="en-US" dirty="0">
              <a:cs typeface="David" pitchFamily="34" charset="-79"/>
            </a:endParaRPr>
          </a:p>
        </p:txBody>
      </p:sp>
      <p:sp>
        <p:nvSpPr>
          <p:cNvPr id="17" name="Line 1031">
            <a:extLst>
              <a:ext uri="{FF2B5EF4-FFF2-40B4-BE49-F238E27FC236}">
                <a16:creationId xmlns:a16="http://schemas.microsoft.com/office/drawing/2014/main" id="{5524645D-D3B6-4A6F-83DA-5A880302A1F7}"/>
              </a:ext>
            </a:extLst>
          </p:cNvPr>
          <p:cNvSpPr>
            <a:spLocks noChangeShapeType="1"/>
          </p:cNvSpPr>
          <p:nvPr/>
        </p:nvSpPr>
        <p:spPr bwMode="auto">
          <a:xfrm flipH="1">
            <a:off x="1976120" y="1151388"/>
            <a:ext cx="5029200" cy="0"/>
          </a:xfrm>
          <a:prstGeom prst="line">
            <a:avLst/>
          </a:prstGeom>
          <a:noFill/>
          <a:ln w="28575">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18" name="קבוצה 17">
            <a:extLst>
              <a:ext uri="{FF2B5EF4-FFF2-40B4-BE49-F238E27FC236}">
                <a16:creationId xmlns:a16="http://schemas.microsoft.com/office/drawing/2014/main" id="{18CBF128-2B07-4C53-A81C-4D980B6287F5}"/>
              </a:ext>
            </a:extLst>
          </p:cNvPr>
          <p:cNvGrpSpPr/>
          <p:nvPr/>
        </p:nvGrpSpPr>
        <p:grpSpPr>
          <a:xfrm>
            <a:off x="1123952" y="4411385"/>
            <a:ext cx="6896096" cy="2362200"/>
            <a:chOff x="838200" y="4114800"/>
            <a:chExt cx="6896096" cy="2362200"/>
          </a:xfrm>
        </p:grpSpPr>
        <p:sp>
          <p:nvSpPr>
            <p:cNvPr id="19" name="Rectangle 5">
              <a:extLst>
                <a:ext uri="{FF2B5EF4-FFF2-40B4-BE49-F238E27FC236}">
                  <a16:creationId xmlns:a16="http://schemas.microsoft.com/office/drawing/2014/main" id="{BF17D994-7F40-4264-880D-139F8DD78D42}"/>
                </a:ext>
              </a:extLst>
            </p:cNvPr>
            <p:cNvSpPr>
              <a:spLocks noChangeArrowheads="1"/>
            </p:cNvSpPr>
            <p:nvPr/>
          </p:nvSpPr>
          <p:spPr bwMode="auto">
            <a:xfrm>
              <a:off x="2552700" y="4114800"/>
              <a:ext cx="9906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lang="en-US" altLang="en-US" sz="2000" u="sng"/>
                <a:t>:A</a:t>
              </a:r>
            </a:p>
          </p:txBody>
        </p:sp>
        <p:sp>
          <p:nvSpPr>
            <p:cNvPr id="20" name="Line 6">
              <a:extLst>
                <a:ext uri="{FF2B5EF4-FFF2-40B4-BE49-F238E27FC236}">
                  <a16:creationId xmlns:a16="http://schemas.microsoft.com/office/drawing/2014/main" id="{71485748-E670-426C-8576-F42255DF7558}"/>
                </a:ext>
              </a:extLst>
            </p:cNvPr>
            <p:cNvSpPr>
              <a:spLocks noChangeShapeType="1"/>
            </p:cNvSpPr>
            <p:nvPr/>
          </p:nvSpPr>
          <p:spPr bwMode="auto">
            <a:xfrm>
              <a:off x="3048000" y="4800600"/>
              <a:ext cx="0" cy="1676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 name="Rectangle 9">
              <a:extLst>
                <a:ext uri="{FF2B5EF4-FFF2-40B4-BE49-F238E27FC236}">
                  <a16:creationId xmlns:a16="http://schemas.microsoft.com/office/drawing/2014/main" id="{6C412B41-1103-488C-A119-CB7D713C9372}"/>
                </a:ext>
              </a:extLst>
            </p:cNvPr>
            <p:cNvSpPr>
              <a:spLocks noChangeArrowheads="1"/>
            </p:cNvSpPr>
            <p:nvPr/>
          </p:nvSpPr>
          <p:spPr bwMode="auto">
            <a:xfrm>
              <a:off x="5219700" y="4114800"/>
              <a:ext cx="9906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lang="en-US" altLang="en-US" sz="2000" u="sng"/>
                <a:t>:B</a:t>
              </a:r>
            </a:p>
          </p:txBody>
        </p:sp>
        <p:sp>
          <p:nvSpPr>
            <p:cNvPr id="24" name="Line 10">
              <a:extLst>
                <a:ext uri="{FF2B5EF4-FFF2-40B4-BE49-F238E27FC236}">
                  <a16:creationId xmlns:a16="http://schemas.microsoft.com/office/drawing/2014/main" id="{6A8272D1-1D7C-41A3-936D-D6D98DBA353A}"/>
                </a:ext>
              </a:extLst>
            </p:cNvPr>
            <p:cNvSpPr>
              <a:spLocks noChangeShapeType="1"/>
            </p:cNvSpPr>
            <p:nvPr/>
          </p:nvSpPr>
          <p:spPr bwMode="auto">
            <a:xfrm>
              <a:off x="5715000" y="4800600"/>
              <a:ext cx="0" cy="1676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5" name="Rectangle 11">
              <a:extLst>
                <a:ext uri="{FF2B5EF4-FFF2-40B4-BE49-F238E27FC236}">
                  <a16:creationId xmlns:a16="http://schemas.microsoft.com/office/drawing/2014/main" id="{9D305B0D-B438-42D2-8319-412D6BE4608F}"/>
                </a:ext>
              </a:extLst>
            </p:cNvPr>
            <p:cNvSpPr>
              <a:spLocks noChangeArrowheads="1"/>
            </p:cNvSpPr>
            <p:nvPr/>
          </p:nvSpPr>
          <p:spPr bwMode="auto">
            <a:xfrm>
              <a:off x="2933700" y="4800600"/>
              <a:ext cx="228600" cy="1524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12">
              <a:extLst>
                <a:ext uri="{FF2B5EF4-FFF2-40B4-BE49-F238E27FC236}">
                  <a16:creationId xmlns:a16="http://schemas.microsoft.com/office/drawing/2014/main" id="{02C7F8AE-8773-403A-8859-D72CDCD0062C}"/>
                </a:ext>
              </a:extLst>
            </p:cNvPr>
            <p:cNvSpPr>
              <a:spLocks noChangeShapeType="1"/>
            </p:cNvSpPr>
            <p:nvPr/>
          </p:nvSpPr>
          <p:spPr bwMode="auto">
            <a:xfrm>
              <a:off x="3200400" y="5257800"/>
              <a:ext cx="2362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Rectangle 13">
              <a:extLst>
                <a:ext uri="{FF2B5EF4-FFF2-40B4-BE49-F238E27FC236}">
                  <a16:creationId xmlns:a16="http://schemas.microsoft.com/office/drawing/2014/main" id="{95500799-C3DA-4EED-BDEC-23CC2F18D24E}"/>
                </a:ext>
              </a:extLst>
            </p:cNvPr>
            <p:cNvSpPr>
              <a:spLocks noChangeArrowheads="1"/>
            </p:cNvSpPr>
            <p:nvPr/>
          </p:nvSpPr>
          <p:spPr bwMode="auto">
            <a:xfrm>
              <a:off x="5600700" y="5181600"/>
              <a:ext cx="228600" cy="990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 Box 15">
              <a:extLst>
                <a:ext uri="{FF2B5EF4-FFF2-40B4-BE49-F238E27FC236}">
                  <a16:creationId xmlns:a16="http://schemas.microsoft.com/office/drawing/2014/main" id="{F19B74D7-43CF-4916-BF2A-7E854D88EEB6}"/>
                </a:ext>
              </a:extLst>
            </p:cNvPr>
            <p:cNvSpPr txBox="1">
              <a:spLocks noChangeArrowheads="1"/>
            </p:cNvSpPr>
            <p:nvPr/>
          </p:nvSpPr>
          <p:spPr bwMode="auto">
            <a:xfrm>
              <a:off x="3124200" y="4953000"/>
              <a:ext cx="2505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Courier New" panose="02070309020205020404" pitchFamily="49" charset="0"/>
                </a:rPr>
                <a:t>doYouUnderstand()</a:t>
              </a:r>
            </a:p>
          </p:txBody>
        </p:sp>
        <p:sp>
          <p:nvSpPr>
            <p:cNvPr id="39" name="Line 16">
              <a:extLst>
                <a:ext uri="{FF2B5EF4-FFF2-40B4-BE49-F238E27FC236}">
                  <a16:creationId xmlns:a16="http://schemas.microsoft.com/office/drawing/2014/main" id="{14550A94-6BC1-44E7-851C-081C900F3772}"/>
                </a:ext>
              </a:extLst>
            </p:cNvPr>
            <p:cNvSpPr>
              <a:spLocks noChangeShapeType="1"/>
            </p:cNvSpPr>
            <p:nvPr/>
          </p:nvSpPr>
          <p:spPr bwMode="auto">
            <a:xfrm flipH="1">
              <a:off x="3200400" y="6096000"/>
              <a:ext cx="23622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0" name="AutoShape 17">
              <a:extLst>
                <a:ext uri="{FF2B5EF4-FFF2-40B4-BE49-F238E27FC236}">
                  <a16:creationId xmlns:a16="http://schemas.microsoft.com/office/drawing/2014/main" id="{CD1E2B43-8201-4AB4-9E55-D1209AED90C7}"/>
                </a:ext>
              </a:extLst>
            </p:cNvPr>
            <p:cNvSpPr>
              <a:spLocks noChangeArrowheads="1"/>
            </p:cNvSpPr>
            <p:nvPr/>
          </p:nvSpPr>
          <p:spPr bwMode="auto">
            <a:xfrm>
              <a:off x="2590800" y="5257800"/>
              <a:ext cx="152400" cy="857250"/>
            </a:xfrm>
            <a:prstGeom prst="upDownArrow">
              <a:avLst>
                <a:gd name="adj1" fmla="val 50000"/>
                <a:gd name="adj2" fmla="val 112500"/>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a:solidFill>
                <a:schemeClr val="tx1"/>
              </a:solidFill>
              <a:miter lim="800000"/>
              <a:headEnd/>
              <a:tailEnd/>
            </a:ln>
            <a:effectLst/>
          </p:spPr>
          <p:txBody>
            <a:bodyPr wrap="none" anchor="ctr"/>
            <a:lstStyle/>
            <a:p>
              <a:endParaRPr lang="en-US"/>
            </a:p>
          </p:txBody>
        </p:sp>
        <p:sp>
          <p:nvSpPr>
            <p:cNvPr id="41" name="AutoShape 19">
              <a:extLst>
                <a:ext uri="{FF2B5EF4-FFF2-40B4-BE49-F238E27FC236}">
                  <a16:creationId xmlns:a16="http://schemas.microsoft.com/office/drawing/2014/main" id="{47363E3A-3A76-41F3-B22D-F1C7C28FE754}"/>
                </a:ext>
              </a:extLst>
            </p:cNvPr>
            <p:cNvSpPr>
              <a:spLocks/>
            </p:cNvSpPr>
            <p:nvPr/>
          </p:nvSpPr>
          <p:spPr bwMode="auto">
            <a:xfrm>
              <a:off x="838200" y="5562600"/>
              <a:ext cx="1095375" cy="609600"/>
            </a:xfrm>
            <a:prstGeom prst="borderCallout1">
              <a:avLst>
                <a:gd name="adj1" fmla="val 18750"/>
                <a:gd name="adj2" fmla="val 106958"/>
                <a:gd name="adj3" fmla="val 18750"/>
                <a:gd name="adj4" fmla="val 149565"/>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a:solidFill>
                <a:schemeClr val="tx1"/>
              </a:solidFill>
              <a:miter lim="800000"/>
              <a:headEnd/>
              <a:tailEnd/>
            </a:ln>
            <a:effectLst/>
          </p:spPr>
          <p:txBody>
            <a:bodyPr anchor="ctr" anchorCtr="1"/>
            <a:lstStyle/>
            <a:p>
              <a:pPr algn="ctr"/>
              <a:r>
                <a:rPr lang="en-US" altLang="en-US" sz="2000" dirty="0"/>
                <a:t>Caller Blocked</a:t>
              </a:r>
            </a:p>
          </p:txBody>
        </p:sp>
        <p:sp>
          <p:nvSpPr>
            <p:cNvPr id="42" name="AutoShape 20">
              <a:extLst>
                <a:ext uri="{FF2B5EF4-FFF2-40B4-BE49-F238E27FC236}">
                  <a16:creationId xmlns:a16="http://schemas.microsoft.com/office/drawing/2014/main" id="{7D1DC228-48AC-49C4-A6C4-79310D0F6B6C}"/>
                </a:ext>
              </a:extLst>
            </p:cNvPr>
            <p:cNvSpPr>
              <a:spLocks noChangeArrowheads="1"/>
            </p:cNvSpPr>
            <p:nvPr/>
          </p:nvSpPr>
          <p:spPr bwMode="auto">
            <a:xfrm>
              <a:off x="6050279" y="5399365"/>
              <a:ext cx="1684017" cy="660400"/>
            </a:xfrm>
            <a:prstGeom prst="wedgeRectCallout">
              <a:avLst>
                <a:gd name="adj1" fmla="val -117190"/>
                <a:gd name="adj2" fmla="val 55208"/>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a:solidFill>
                <a:schemeClr val="tx1"/>
              </a:solidFill>
              <a:miter lim="800000"/>
              <a:headEnd/>
              <a:tailEnd/>
            </a:ln>
            <a:effectLst/>
          </p:spPr>
          <p:txBody>
            <a:bodyPr anchor="ctr" anchorCtr="1"/>
            <a:lstStyle/>
            <a:p>
              <a:pPr algn="ctr"/>
              <a:r>
                <a:rPr lang="en-US" altLang="en-US" sz="2000" dirty="0"/>
                <a:t>return (optional)</a:t>
              </a:r>
            </a:p>
          </p:txBody>
        </p:sp>
        <p:sp>
          <p:nvSpPr>
            <p:cNvPr id="43" name="Text Box 21">
              <a:extLst>
                <a:ext uri="{FF2B5EF4-FFF2-40B4-BE49-F238E27FC236}">
                  <a16:creationId xmlns:a16="http://schemas.microsoft.com/office/drawing/2014/main" id="{E4C35F72-392C-4D69-B472-89FD0338B932}"/>
                </a:ext>
              </a:extLst>
            </p:cNvPr>
            <p:cNvSpPr txBox="1">
              <a:spLocks noChangeArrowheads="1"/>
            </p:cNvSpPr>
            <p:nvPr/>
          </p:nvSpPr>
          <p:spPr bwMode="auto">
            <a:xfrm>
              <a:off x="3962400" y="5791200"/>
              <a:ext cx="593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Courier New" panose="02070309020205020404" pitchFamily="49" charset="0"/>
                </a:rPr>
                <a:t>yes</a:t>
              </a:r>
            </a:p>
          </p:txBody>
        </p:sp>
      </p:grpSp>
    </p:spTree>
    <p:extLst>
      <p:ext uri="{BB962C8B-B14F-4D97-AF65-F5344CB8AC3E}">
        <p14:creationId xmlns:p14="http://schemas.microsoft.com/office/powerpoint/2010/main" val="2761156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Object Creation</a:t>
            </a:r>
            <a:endParaRPr lang="en-US" sz="4000" dirty="0"/>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400" b="1" smtClean="0">
                <a:latin typeface="+mn-lt"/>
              </a:rPr>
              <a:t>14</a:t>
            </a:fld>
            <a:endParaRPr lang="en-US" sz="1400" b="1" dirty="0">
              <a:latin typeface="+mn-lt"/>
            </a:endParaRPr>
          </a:p>
        </p:txBody>
      </p:sp>
      <p:sp>
        <p:nvSpPr>
          <p:cNvPr id="21" name="Rectangle 3">
            <a:extLst>
              <a:ext uri="{FF2B5EF4-FFF2-40B4-BE49-F238E27FC236}">
                <a16:creationId xmlns:a16="http://schemas.microsoft.com/office/drawing/2014/main" id="{DB7DA819-5FA1-4BA3-A109-2FBAFF49ADD3}"/>
              </a:ext>
            </a:extLst>
          </p:cNvPr>
          <p:cNvSpPr>
            <a:spLocks noGrp="1" noChangeArrowheads="1"/>
          </p:cNvSpPr>
          <p:nvPr/>
        </p:nvSpPr>
        <p:spPr bwMode="auto">
          <a:xfrm>
            <a:off x="685800" y="2082805"/>
            <a:ext cx="8229600" cy="3940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400" kern="1200">
                <a:solidFill>
                  <a:schemeClr val="tx1"/>
                </a:solidFill>
                <a:latin typeface="+mj-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000" kern="1200">
                <a:solidFill>
                  <a:schemeClr val="tx1"/>
                </a:solidFill>
                <a:latin typeface="+mj-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000" kern="1200">
                <a:solidFill>
                  <a:schemeClr val="tx1"/>
                </a:solidFill>
                <a:latin typeface="+mj-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j-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j-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en-US" dirty="0"/>
              <a:t>An object may create another object via a </a:t>
            </a:r>
            <a:r>
              <a:rPr lang="en-US" altLang="en-US" dirty="0">
                <a:latin typeface="Courier New" panose="02070309020205020404" pitchFamily="49" charset="0"/>
              </a:rPr>
              <a:t>&lt;&lt;create&gt;&gt; </a:t>
            </a:r>
            <a:r>
              <a:rPr lang="en-US" altLang="en-US" dirty="0"/>
              <a:t>message.</a:t>
            </a:r>
          </a:p>
          <a:p>
            <a:pPr marL="0" indent="0" eaLnBrk="1" hangingPunct="1">
              <a:buNone/>
            </a:pPr>
            <a:endParaRPr lang="en-US" dirty="0">
              <a:cs typeface="David" pitchFamily="34" charset="-79"/>
            </a:endParaRPr>
          </a:p>
        </p:txBody>
      </p:sp>
      <p:sp>
        <p:nvSpPr>
          <p:cNvPr id="19" name="Rectangle 5">
            <a:extLst>
              <a:ext uri="{FF2B5EF4-FFF2-40B4-BE49-F238E27FC236}">
                <a16:creationId xmlns:a16="http://schemas.microsoft.com/office/drawing/2014/main" id="{BF17D994-7F40-4264-880D-139F8DD78D42}"/>
              </a:ext>
            </a:extLst>
          </p:cNvPr>
          <p:cNvSpPr>
            <a:spLocks noChangeArrowheads="1"/>
          </p:cNvSpPr>
          <p:nvPr/>
        </p:nvSpPr>
        <p:spPr bwMode="auto">
          <a:xfrm>
            <a:off x="2819877" y="3475695"/>
            <a:ext cx="9906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lang="en-US" altLang="en-US" sz="2000" u="sng"/>
              <a:t>:A</a:t>
            </a:r>
          </a:p>
        </p:txBody>
      </p:sp>
      <p:sp>
        <p:nvSpPr>
          <p:cNvPr id="20" name="Line 6">
            <a:extLst>
              <a:ext uri="{FF2B5EF4-FFF2-40B4-BE49-F238E27FC236}">
                <a16:creationId xmlns:a16="http://schemas.microsoft.com/office/drawing/2014/main" id="{71485748-E670-426C-8576-F42255DF7558}"/>
              </a:ext>
            </a:extLst>
          </p:cNvPr>
          <p:cNvSpPr>
            <a:spLocks noChangeShapeType="1"/>
          </p:cNvSpPr>
          <p:nvPr/>
        </p:nvSpPr>
        <p:spPr bwMode="auto">
          <a:xfrm flipH="1">
            <a:off x="3333751" y="4161495"/>
            <a:ext cx="1" cy="261209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 name="Rectangle 9">
            <a:extLst>
              <a:ext uri="{FF2B5EF4-FFF2-40B4-BE49-F238E27FC236}">
                <a16:creationId xmlns:a16="http://schemas.microsoft.com/office/drawing/2014/main" id="{6C412B41-1103-488C-A119-CB7D713C9372}"/>
              </a:ext>
            </a:extLst>
          </p:cNvPr>
          <p:cNvSpPr>
            <a:spLocks noChangeArrowheads="1"/>
          </p:cNvSpPr>
          <p:nvPr/>
        </p:nvSpPr>
        <p:spPr bwMode="auto">
          <a:xfrm>
            <a:off x="5425440" y="4078311"/>
            <a:ext cx="9906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lang="en-US" altLang="en-US" sz="2000" u="sng" dirty="0"/>
              <a:t>:B</a:t>
            </a:r>
          </a:p>
        </p:txBody>
      </p:sp>
      <p:sp>
        <p:nvSpPr>
          <p:cNvPr id="24" name="Line 10">
            <a:extLst>
              <a:ext uri="{FF2B5EF4-FFF2-40B4-BE49-F238E27FC236}">
                <a16:creationId xmlns:a16="http://schemas.microsoft.com/office/drawing/2014/main" id="{6A8272D1-1D7C-41A3-936D-D6D98DBA353A}"/>
              </a:ext>
            </a:extLst>
          </p:cNvPr>
          <p:cNvSpPr>
            <a:spLocks noChangeShapeType="1"/>
          </p:cNvSpPr>
          <p:nvPr/>
        </p:nvSpPr>
        <p:spPr bwMode="auto">
          <a:xfrm>
            <a:off x="6000752" y="4764111"/>
            <a:ext cx="0" cy="200947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5" name="Rectangle 11">
            <a:extLst>
              <a:ext uri="{FF2B5EF4-FFF2-40B4-BE49-F238E27FC236}">
                <a16:creationId xmlns:a16="http://schemas.microsoft.com/office/drawing/2014/main" id="{9D305B0D-B438-42D2-8319-412D6BE4608F}"/>
              </a:ext>
            </a:extLst>
          </p:cNvPr>
          <p:cNvSpPr>
            <a:spLocks noChangeArrowheads="1"/>
          </p:cNvSpPr>
          <p:nvPr/>
        </p:nvSpPr>
        <p:spPr bwMode="auto">
          <a:xfrm>
            <a:off x="3221994" y="4171949"/>
            <a:ext cx="228600" cy="246139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Rectangle 13">
            <a:extLst>
              <a:ext uri="{FF2B5EF4-FFF2-40B4-BE49-F238E27FC236}">
                <a16:creationId xmlns:a16="http://schemas.microsoft.com/office/drawing/2014/main" id="{95500799-C3DA-4EED-BDEC-23CC2F18D24E}"/>
              </a:ext>
            </a:extLst>
          </p:cNvPr>
          <p:cNvSpPr>
            <a:spLocks noChangeArrowheads="1"/>
          </p:cNvSpPr>
          <p:nvPr/>
        </p:nvSpPr>
        <p:spPr bwMode="auto">
          <a:xfrm>
            <a:off x="5867403" y="4778248"/>
            <a:ext cx="228534" cy="13888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9">
            <a:extLst>
              <a:ext uri="{FF2B5EF4-FFF2-40B4-BE49-F238E27FC236}">
                <a16:creationId xmlns:a16="http://schemas.microsoft.com/office/drawing/2014/main" id="{225A09AE-5B17-48CA-ABA4-4C564ECFDC10}"/>
              </a:ext>
            </a:extLst>
          </p:cNvPr>
          <p:cNvSpPr>
            <a:spLocks noChangeArrowheads="1"/>
          </p:cNvSpPr>
          <p:nvPr/>
        </p:nvSpPr>
        <p:spPr bwMode="auto">
          <a:xfrm>
            <a:off x="3906524" y="1282224"/>
            <a:ext cx="1498596"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lang="en-US" altLang="en-US" sz="2000" u="sng" dirty="0"/>
              <a:t>:</a:t>
            </a:r>
            <a:r>
              <a:rPr lang="en-US" altLang="en-US" sz="2000" u="sng" dirty="0" err="1"/>
              <a:t>SomeClass</a:t>
            </a:r>
            <a:endParaRPr lang="en-US" altLang="en-US" sz="2000" u="sng" dirty="0"/>
          </a:p>
        </p:txBody>
      </p:sp>
      <p:sp>
        <p:nvSpPr>
          <p:cNvPr id="32" name="Text Box 14">
            <a:extLst>
              <a:ext uri="{FF2B5EF4-FFF2-40B4-BE49-F238E27FC236}">
                <a16:creationId xmlns:a16="http://schemas.microsoft.com/office/drawing/2014/main" id="{57B4B184-36D2-4F3D-8332-6150E8392890}"/>
              </a:ext>
            </a:extLst>
          </p:cNvPr>
          <p:cNvSpPr txBox="1">
            <a:spLocks noChangeArrowheads="1"/>
          </p:cNvSpPr>
          <p:nvPr/>
        </p:nvSpPr>
        <p:spPr bwMode="auto">
          <a:xfrm>
            <a:off x="2182337" y="1339691"/>
            <a:ext cx="154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dirty="0">
                <a:latin typeface="Courier New" panose="02070309020205020404" pitchFamily="49" charset="0"/>
              </a:rPr>
              <a:t>&lt;&lt;create&gt;&gt;</a:t>
            </a:r>
          </a:p>
        </p:txBody>
      </p:sp>
      <p:sp>
        <p:nvSpPr>
          <p:cNvPr id="33" name="AutoShape 15">
            <a:extLst>
              <a:ext uri="{FF2B5EF4-FFF2-40B4-BE49-F238E27FC236}">
                <a16:creationId xmlns:a16="http://schemas.microsoft.com/office/drawing/2014/main" id="{679FC4CE-A8D6-4A22-98C7-8A6866486434}"/>
              </a:ext>
            </a:extLst>
          </p:cNvPr>
          <p:cNvSpPr>
            <a:spLocks noChangeArrowheads="1"/>
          </p:cNvSpPr>
          <p:nvPr/>
        </p:nvSpPr>
        <p:spPr bwMode="auto">
          <a:xfrm>
            <a:off x="3953517" y="5357542"/>
            <a:ext cx="1661153" cy="533400"/>
          </a:xfrm>
          <a:prstGeom prst="wedgeRectCallout">
            <a:avLst>
              <a:gd name="adj1" fmla="val 64445"/>
              <a:gd name="adj2" fmla="val -108871"/>
            </a:avLst>
          </a:prstGeom>
          <a:solidFill>
            <a:schemeClr val="bg2">
              <a:lumMod val="40000"/>
              <a:lumOff val="60000"/>
            </a:schemeClr>
          </a:solidFill>
          <a:ln w="9525">
            <a:solidFill>
              <a:schemeClr val="tx1"/>
            </a:solidFill>
            <a:miter lim="800000"/>
            <a:headEnd/>
            <a:tailEnd/>
          </a:ln>
          <a:effectLst/>
        </p:spPr>
        <p:txBody>
          <a:bodyPr/>
          <a:lstStyle/>
          <a:p>
            <a:pPr algn="ctr"/>
            <a:r>
              <a:rPr lang="en-US" altLang="en-US" sz="2000" dirty="0"/>
              <a:t>Constructor</a:t>
            </a:r>
          </a:p>
        </p:txBody>
      </p:sp>
      <p:sp>
        <p:nvSpPr>
          <p:cNvPr id="34" name="Text Box 14">
            <a:extLst>
              <a:ext uri="{FF2B5EF4-FFF2-40B4-BE49-F238E27FC236}">
                <a16:creationId xmlns:a16="http://schemas.microsoft.com/office/drawing/2014/main" id="{4EE156EC-AC61-424F-857E-78172B1E967F}"/>
              </a:ext>
            </a:extLst>
          </p:cNvPr>
          <p:cNvSpPr txBox="1">
            <a:spLocks noChangeArrowheads="1"/>
          </p:cNvSpPr>
          <p:nvPr/>
        </p:nvSpPr>
        <p:spPr bwMode="auto">
          <a:xfrm>
            <a:off x="3966717" y="4153955"/>
            <a:ext cx="83388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kern="1200" dirty="0">
                <a:solidFill>
                  <a:schemeClr val="tx1"/>
                </a:solidFill>
                <a:latin typeface="+mj-lt"/>
                <a:ea typeface="+mn-ea"/>
                <a:cs typeface="+mn-cs"/>
              </a:rPr>
              <a:t>New(x)</a:t>
            </a:r>
          </a:p>
        </p:txBody>
      </p:sp>
      <p:sp>
        <p:nvSpPr>
          <p:cNvPr id="37" name="Line 16">
            <a:extLst>
              <a:ext uri="{FF2B5EF4-FFF2-40B4-BE49-F238E27FC236}">
                <a16:creationId xmlns:a16="http://schemas.microsoft.com/office/drawing/2014/main" id="{1F443535-6DD1-4F23-88CC-FF8865DD00D4}"/>
              </a:ext>
            </a:extLst>
          </p:cNvPr>
          <p:cNvSpPr>
            <a:spLocks noChangeShapeType="1"/>
          </p:cNvSpPr>
          <p:nvPr/>
        </p:nvSpPr>
        <p:spPr bwMode="auto">
          <a:xfrm>
            <a:off x="1946916" y="1693403"/>
            <a:ext cx="1929128" cy="15688"/>
          </a:xfrm>
          <a:prstGeom prst="line">
            <a:avLst/>
          </a:prstGeom>
          <a:noFill/>
          <a:ln w="349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4" name="Line 16">
            <a:extLst>
              <a:ext uri="{FF2B5EF4-FFF2-40B4-BE49-F238E27FC236}">
                <a16:creationId xmlns:a16="http://schemas.microsoft.com/office/drawing/2014/main" id="{501AFA75-BF8E-499E-B089-2486E40180D7}"/>
              </a:ext>
            </a:extLst>
          </p:cNvPr>
          <p:cNvSpPr>
            <a:spLocks noChangeShapeType="1"/>
          </p:cNvSpPr>
          <p:nvPr/>
        </p:nvSpPr>
        <p:spPr bwMode="auto">
          <a:xfrm>
            <a:off x="3506119" y="4467076"/>
            <a:ext cx="1888841" cy="23644"/>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1067252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Object Destruction</a:t>
            </a:r>
            <a:endParaRPr lang="en-US" sz="4000" dirty="0"/>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a:xfrm>
            <a:off x="6553200" y="6356350"/>
            <a:ext cx="2133600" cy="365125"/>
          </a:xfrm>
        </p:spPr>
        <p:txBody>
          <a:bodyPr/>
          <a:lstStyle/>
          <a:p>
            <a:pPr marL="0" lvl="0" indent="0" algn="r" rtl="0">
              <a:spcBef>
                <a:spcPts val="0"/>
              </a:spcBef>
              <a:spcAft>
                <a:spcPts val="0"/>
              </a:spcAft>
              <a:buNone/>
            </a:pPr>
            <a:fld id="{00000000-1234-1234-1234-123412341234}" type="slidenum">
              <a:rPr lang="en-US" sz="1400" b="1" smtClean="0">
                <a:latin typeface="+mn-lt"/>
              </a:rPr>
              <a:t>15</a:t>
            </a:fld>
            <a:endParaRPr lang="en-US" sz="1400" b="1" dirty="0">
              <a:latin typeface="+mn-lt"/>
            </a:endParaRPr>
          </a:p>
        </p:txBody>
      </p:sp>
      <p:sp>
        <p:nvSpPr>
          <p:cNvPr id="21" name="Rectangle 3">
            <a:extLst>
              <a:ext uri="{FF2B5EF4-FFF2-40B4-BE49-F238E27FC236}">
                <a16:creationId xmlns:a16="http://schemas.microsoft.com/office/drawing/2014/main" id="{DB7DA819-5FA1-4BA3-A109-2FBAFF49ADD3}"/>
              </a:ext>
            </a:extLst>
          </p:cNvPr>
          <p:cNvSpPr>
            <a:spLocks noGrp="1" noChangeArrowheads="1"/>
          </p:cNvSpPr>
          <p:nvPr/>
        </p:nvSpPr>
        <p:spPr bwMode="auto">
          <a:xfrm>
            <a:off x="685800" y="2082805"/>
            <a:ext cx="8229600" cy="3940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400" kern="1200">
                <a:solidFill>
                  <a:schemeClr val="tx1"/>
                </a:solidFill>
                <a:latin typeface="+mj-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000" kern="1200">
                <a:solidFill>
                  <a:schemeClr val="tx1"/>
                </a:solidFill>
                <a:latin typeface="+mj-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000" kern="1200">
                <a:solidFill>
                  <a:schemeClr val="tx1"/>
                </a:solidFill>
                <a:latin typeface="+mj-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j-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j-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en-US" dirty="0"/>
              <a:t>An object may destroy another object via a </a:t>
            </a:r>
            <a:r>
              <a:rPr lang="en-US" altLang="en-US" dirty="0">
                <a:latin typeface="Courier New" panose="02070309020205020404" pitchFamily="49" charset="0"/>
              </a:rPr>
              <a:t>&lt;&lt;destroy&gt;&gt;</a:t>
            </a:r>
            <a:r>
              <a:rPr lang="en-US" altLang="en-US" dirty="0"/>
              <a:t> message.</a:t>
            </a:r>
          </a:p>
          <a:p>
            <a:pPr lvl="1"/>
            <a:r>
              <a:rPr lang="en-US" altLang="en-US" dirty="0"/>
              <a:t>An object may destroy itself.</a:t>
            </a:r>
          </a:p>
          <a:p>
            <a:pPr lvl="1"/>
            <a:r>
              <a:rPr lang="en-US" altLang="en-US" dirty="0"/>
              <a:t>Avoid modeling object destruction unless memory management is critical.</a:t>
            </a:r>
          </a:p>
          <a:p>
            <a:pPr lvl="1"/>
            <a:endParaRPr lang="en-US" altLang="en-US" dirty="0"/>
          </a:p>
          <a:p>
            <a:pPr lvl="1"/>
            <a:endParaRPr lang="en-US" altLang="en-US" dirty="0"/>
          </a:p>
          <a:p>
            <a:pPr marL="0" indent="0" eaLnBrk="1" hangingPunct="1">
              <a:buNone/>
            </a:pPr>
            <a:endParaRPr lang="en-US" dirty="0">
              <a:cs typeface="David" pitchFamily="34" charset="-79"/>
            </a:endParaRPr>
          </a:p>
        </p:txBody>
      </p:sp>
      <p:cxnSp>
        <p:nvCxnSpPr>
          <p:cNvPr id="5" name="מחבר חץ ישר 4">
            <a:extLst>
              <a:ext uri="{FF2B5EF4-FFF2-40B4-BE49-F238E27FC236}">
                <a16:creationId xmlns:a16="http://schemas.microsoft.com/office/drawing/2014/main" id="{1ABF3D68-7833-4B38-B548-E6CCAEBDB67E}"/>
              </a:ext>
            </a:extLst>
          </p:cNvPr>
          <p:cNvCxnSpPr>
            <a:cxnSpLocks/>
          </p:cNvCxnSpPr>
          <p:nvPr/>
        </p:nvCxnSpPr>
        <p:spPr>
          <a:xfrm>
            <a:off x="2001520" y="1595120"/>
            <a:ext cx="191103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 Box 13">
            <a:extLst>
              <a:ext uri="{FF2B5EF4-FFF2-40B4-BE49-F238E27FC236}">
                <a16:creationId xmlns:a16="http://schemas.microsoft.com/office/drawing/2014/main" id="{9A040A36-695D-4C45-9AB8-E73DC2EBEA8B}"/>
              </a:ext>
            </a:extLst>
          </p:cNvPr>
          <p:cNvSpPr txBox="1">
            <a:spLocks noChangeArrowheads="1"/>
          </p:cNvSpPr>
          <p:nvPr/>
        </p:nvSpPr>
        <p:spPr bwMode="auto">
          <a:xfrm>
            <a:off x="2001520" y="1258411"/>
            <a:ext cx="1685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dirty="0">
                <a:latin typeface="Courier New" panose="02070309020205020404" pitchFamily="49" charset="0"/>
              </a:rPr>
              <a:t>&lt;&lt;destroy&gt;&gt;</a:t>
            </a:r>
          </a:p>
        </p:txBody>
      </p:sp>
      <p:grpSp>
        <p:nvGrpSpPr>
          <p:cNvPr id="27" name="Group 17">
            <a:extLst>
              <a:ext uri="{FF2B5EF4-FFF2-40B4-BE49-F238E27FC236}">
                <a16:creationId xmlns:a16="http://schemas.microsoft.com/office/drawing/2014/main" id="{FE22FCB6-B95F-4667-9BEC-55C05E9D1E61}"/>
              </a:ext>
            </a:extLst>
          </p:cNvPr>
          <p:cNvGrpSpPr>
            <a:grpSpLocks/>
          </p:cNvGrpSpPr>
          <p:nvPr/>
        </p:nvGrpSpPr>
        <p:grpSpPr bwMode="auto">
          <a:xfrm>
            <a:off x="3687445" y="1340961"/>
            <a:ext cx="618483" cy="481254"/>
            <a:chOff x="4368" y="3264"/>
            <a:chExt cx="192" cy="144"/>
          </a:xfrm>
        </p:grpSpPr>
        <p:sp>
          <p:nvSpPr>
            <p:cNvPr id="28" name="Line 15">
              <a:extLst>
                <a:ext uri="{FF2B5EF4-FFF2-40B4-BE49-F238E27FC236}">
                  <a16:creationId xmlns:a16="http://schemas.microsoft.com/office/drawing/2014/main" id="{119EC1AA-D21C-4379-A5B8-E39F3B5E5956}"/>
                </a:ext>
              </a:extLst>
            </p:cNvPr>
            <p:cNvSpPr>
              <a:spLocks noChangeShapeType="1"/>
            </p:cNvSpPr>
            <p:nvPr/>
          </p:nvSpPr>
          <p:spPr bwMode="auto">
            <a:xfrm>
              <a:off x="4368" y="3264"/>
              <a:ext cx="192"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16">
              <a:extLst>
                <a:ext uri="{FF2B5EF4-FFF2-40B4-BE49-F238E27FC236}">
                  <a16:creationId xmlns:a16="http://schemas.microsoft.com/office/drawing/2014/main" id="{492D97C5-3987-41B6-A20A-E92C2A5A3F4A}"/>
                </a:ext>
              </a:extLst>
            </p:cNvPr>
            <p:cNvSpPr>
              <a:spLocks noChangeShapeType="1"/>
            </p:cNvSpPr>
            <p:nvPr/>
          </p:nvSpPr>
          <p:spPr bwMode="auto">
            <a:xfrm flipV="1">
              <a:off x="4368" y="3264"/>
              <a:ext cx="192" cy="14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0" name="מציין מיקום של מספר שקופית 1">
            <a:extLst>
              <a:ext uri="{FF2B5EF4-FFF2-40B4-BE49-F238E27FC236}">
                <a16:creationId xmlns:a16="http://schemas.microsoft.com/office/drawing/2014/main" id="{0A76557E-44A6-465C-AC99-EA9912999AB4}"/>
              </a:ext>
            </a:extLst>
          </p:cNvPr>
          <p:cNvSpPr txBox="1">
            <a:spLocks/>
          </p:cNvSpPr>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z="1400" b="1" smtClean="0">
                <a:latin typeface="+mn-lt"/>
              </a:rPr>
              <a:pPr/>
              <a:t>15</a:t>
            </a:fld>
            <a:endParaRPr lang="en-US" sz="1400" b="1" dirty="0">
              <a:latin typeface="+mn-lt"/>
            </a:endParaRPr>
          </a:p>
        </p:txBody>
      </p:sp>
      <p:sp>
        <p:nvSpPr>
          <p:cNvPr id="36" name="Rectangle 5">
            <a:extLst>
              <a:ext uri="{FF2B5EF4-FFF2-40B4-BE49-F238E27FC236}">
                <a16:creationId xmlns:a16="http://schemas.microsoft.com/office/drawing/2014/main" id="{8BB1C5B8-5096-47D5-B26C-103F972A5820}"/>
              </a:ext>
            </a:extLst>
          </p:cNvPr>
          <p:cNvSpPr>
            <a:spLocks noChangeArrowheads="1"/>
          </p:cNvSpPr>
          <p:nvPr/>
        </p:nvSpPr>
        <p:spPr bwMode="auto">
          <a:xfrm>
            <a:off x="2844482" y="4411385"/>
            <a:ext cx="9906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lang="en-US" altLang="en-US" sz="2000" u="sng"/>
              <a:t>:A</a:t>
            </a:r>
          </a:p>
        </p:txBody>
      </p:sp>
      <p:sp>
        <p:nvSpPr>
          <p:cNvPr id="37" name="Line 6">
            <a:extLst>
              <a:ext uri="{FF2B5EF4-FFF2-40B4-BE49-F238E27FC236}">
                <a16:creationId xmlns:a16="http://schemas.microsoft.com/office/drawing/2014/main" id="{A90C5C8B-9896-4CF7-A34B-396924A7C0CB}"/>
              </a:ext>
            </a:extLst>
          </p:cNvPr>
          <p:cNvSpPr>
            <a:spLocks noChangeShapeType="1"/>
          </p:cNvSpPr>
          <p:nvPr/>
        </p:nvSpPr>
        <p:spPr bwMode="auto">
          <a:xfrm>
            <a:off x="3339782" y="5097185"/>
            <a:ext cx="0" cy="1676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8" name="Rectangle 9">
            <a:extLst>
              <a:ext uri="{FF2B5EF4-FFF2-40B4-BE49-F238E27FC236}">
                <a16:creationId xmlns:a16="http://schemas.microsoft.com/office/drawing/2014/main" id="{7BB5770A-C7EC-4486-9162-F3260A3773B7}"/>
              </a:ext>
            </a:extLst>
          </p:cNvPr>
          <p:cNvSpPr>
            <a:spLocks noChangeArrowheads="1"/>
          </p:cNvSpPr>
          <p:nvPr/>
        </p:nvSpPr>
        <p:spPr bwMode="auto">
          <a:xfrm>
            <a:off x="5511482" y="4411385"/>
            <a:ext cx="9906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lang="en-US" altLang="en-US" sz="2000" u="sng"/>
              <a:t>:B</a:t>
            </a:r>
          </a:p>
        </p:txBody>
      </p:sp>
      <p:sp>
        <p:nvSpPr>
          <p:cNvPr id="39" name="Line 10">
            <a:extLst>
              <a:ext uri="{FF2B5EF4-FFF2-40B4-BE49-F238E27FC236}">
                <a16:creationId xmlns:a16="http://schemas.microsoft.com/office/drawing/2014/main" id="{098FA83A-8964-4BDA-A469-6954943B9056}"/>
              </a:ext>
            </a:extLst>
          </p:cNvPr>
          <p:cNvSpPr>
            <a:spLocks noChangeShapeType="1"/>
          </p:cNvSpPr>
          <p:nvPr/>
        </p:nvSpPr>
        <p:spPr bwMode="auto">
          <a:xfrm flipH="1">
            <a:off x="5993764" y="5097185"/>
            <a:ext cx="13018" cy="107849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 name="Rectangle 11">
            <a:extLst>
              <a:ext uri="{FF2B5EF4-FFF2-40B4-BE49-F238E27FC236}">
                <a16:creationId xmlns:a16="http://schemas.microsoft.com/office/drawing/2014/main" id="{A7C536B1-FDC5-4B84-B09D-D03ECB109B4F}"/>
              </a:ext>
            </a:extLst>
          </p:cNvPr>
          <p:cNvSpPr>
            <a:spLocks noChangeArrowheads="1"/>
          </p:cNvSpPr>
          <p:nvPr/>
        </p:nvSpPr>
        <p:spPr bwMode="auto">
          <a:xfrm>
            <a:off x="3225482" y="5097185"/>
            <a:ext cx="228600" cy="1524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2">
            <a:extLst>
              <a:ext uri="{FF2B5EF4-FFF2-40B4-BE49-F238E27FC236}">
                <a16:creationId xmlns:a16="http://schemas.microsoft.com/office/drawing/2014/main" id="{A3F579B2-BEB2-48B5-9384-19FCC8EC4E75}"/>
              </a:ext>
            </a:extLst>
          </p:cNvPr>
          <p:cNvSpPr>
            <a:spLocks noChangeShapeType="1"/>
          </p:cNvSpPr>
          <p:nvPr/>
        </p:nvSpPr>
        <p:spPr bwMode="auto">
          <a:xfrm>
            <a:off x="3492182" y="5554385"/>
            <a:ext cx="2362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Rectangle 13">
            <a:extLst>
              <a:ext uri="{FF2B5EF4-FFF2-40B4-BE49-F238E27FC236}">
                <a16:creationId xmlns:a16="http://schemas.microsoft.com/office/drawing/2014/main" id="{54C22837-8A3E-4966-8954-C338D45A8F93}"/>
              </a:ext>
            </a:extLst>
          </p:cNvPr>
          <p:cNvSpPr>
            <a:spLocks noChangeArrowheads="1"/>
          </p:cNvSpPr>
          <p:nvPr/>
        </p:nvSpPr>
        <p:spPr bwMode="auto">
          <a:xfrm>
            <a:off x="5895022" y="5520360"/>
            <a:ext cx="228584" cy="65531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9" name="Group 17">
            <a:extLst>
              <a:ext uri="{FF2B5EF4-FFF2-40B4-BE49-F238E27FC236}">
                <a16:creationId xmlns:a16="http://schemas.microsoft.com/office/drawing/2014/main" id="{65B776C4-0ED7-4B04-B366-535FB7215A8E}"/>
              </a:ext>
            </a:extLst>
          </p:cNvPr>
          <p:cNvGrpSpPr>
            <a:grpSpLocks/>
          </p:cNvGrpSpPr>
          <p:nvPr/>
        </p:nvGrpSpPr>
        <p:grpSpPr bwMode="auto">
          <a:xfrm>
            <a:off x="5847873" y="6124043"/>
            <a:ext cx="304800" cy="228600"/>
            <a:chOff x="4368" y="3264"/>
            <a:chExt cx="192" cy="144"/>
          </a:xfrm>
        </p:grpSpPr>
        <p:sp>
          <p:nvSpPr>
            <p:cNvPr id="50" name="Line 15">
              <a:extLst>
                <a:ext uri="{FF2B5EF4-FFF2-40B4-BE49-F238E27FC236}">
                  <a16:creationId xmlns:a16="http://schemas.microsoft.com/office/drawing/2014/main" id="{23847F6C-F310-4ED3-B986-C1F005BCF2DA}"/>
                </a:ext>
              </a:extLst>
            </p:cNvPr>
            <p:cNvSpPr>
              <a:spLocks noChangeShapeType="1"/>
            </p:cNvSpPr>
            <p:nvPr/>
          </p:nvSpPr>
          <p:spPr bwMode="auto">
            <a:xfrm>
              <a:off x="4368" y="3264"/>
              <a:ext cx="192"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Line 16">
              <a:extLst>
                <a:ext uri="{FF2B5EF4-FFF2-40B4-BE49-F238E27FC236}">
                  <a16:creationId xmlns:a16="http://schemas.microsoft.com/office/drawing/2014/main" id="{545FA47A-70E2-4BFD-B8C3-08E2A02CA85C}"/>
                </a:ext>
              </a:extLst>
            </p:cNvPr>
            <p:cNvSpPr>
              <a:spLocks noChangeShapeType="1"/>
            </p:cNvSpPr>
            <p:nvPr/>
          </p:nvSpPr>
          <p:spPr bwMode="auto">
            <a:xfrm flipV="1">
              <a:off x="4368" y="3264"/>
              <a:ext cx="192" cy="14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52" name="Text Box 13">
            <a:extLst>
              <a:ext uri="{FF2B5EF4-FFF2-40B4-BE49-F238E27FC236}">
                <a16:creationId xmlns:a16="http://schemas.microsoft.com/office/drawing/2014/main" id="{0039DC2F-0ECD-4350-BF83-C41AF9B78945}"/>
              </a:ext>
            </a:extLst>
          </p:cNvPr>
          <p:cNvSpPr txBox="1">
            <a:spLocks noChangeArrowheads="1"/>
          </p:cNvSpPr>
          <p:nvPr/>
        </p:nvSpPr>
        <p:spPr bwMode="auto">
          <a:xfrm>
            <a:off x="3782219" y="5219006"/>
            <a:ext cx="126028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marR="0" lvl="0" algn="l" rtl="0">
              <a:lnSpc>
                <a:spcPct val="100000"/>
              </a:lnSpc>
              <a:spcBef>
                <a:spcPts val="0"/>
              </a:spcBef>
              <a:spcAft>
                <a:spcPts val="0"/>
              </a:spcAft>
            </a:defPPr>
            <a:lvl1pPr>
              <a:defRPr sz="1600" i="1" kern="1200">
                <a:solidFill>
                  <a:schemeClr val="tx1"/>
                </a:solidFill>
                <a:latin typeface="+mj-lt"/>
                <a:ea typeface="+mn-ea"/>
                <a:cs typeface="+mn-cs"/>
              </a:defRPr>
            </a:lvl1pPr>
          </a:lstStyle>
          <a:p>
            <a:r>
              <a:rPr lang="en-US" altLang="en-US" dirty="0"/>
              <a:t>    Destroy()</a:t>
            </a:r>
          </a:p>
        </p:txBody>
      </p:sp>
    </p:spTree>
    <p:extLst>
      <p:ext uri="{BB962C8B-B14F-4D97-AF65-F5344CB8AC3E}">
        <p14:creationId xmlns:p14="http://schemas.microsoft.com/office/powerpoint/2010/main" val="550258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Guards</a:t>
            </a:r>
            <a:endParaRPr lang="en-US" sz="4000" dirty="0"/>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a:xfrm>
            <a:off x="6553200" y="6356350"/>
            <a:ext cx="2133600" cy="365125"/>
          </a:xfrm>
        </p:spPr>
        <p:txBody>
          <a:bodyPr/>
          <a:lstStyle/>
          <a:p>
            <a:pPr marL="0" lvl="0" indent="0" algn="r" rtl="0">
              <a:spcBef>
                <a:spcPts val="0"/>
              </a:spcBef>
              <a:spcAft>
                <a:spcPts val="0"/>
              </a:spcAft>
              <a:buNone/>
            </a:pPr>
            <a:fld id="{00000000-1234-1234-1234-123412341234}" type="slidenum">
              <a:rPr lang="en-US" sz="1400" b="1" smtClean="0">
                <a:latin typeface="+mn-lt"/>
              </a:rPr>
              <a:t>16</a:t>
            </a:fld>
            <a:endParaRPr lang="en-US" sz="1400" b="1" dirty="0">
              <a:latin typeface="+mn-lt"/>
            </a:endParaRPr>
          </a:p>
        </p:txBody>
      </p:sp>
      <p:sp>
        <p:nvSpPr>
          <p:cNvPr id="30" name="מציין מיקום של מספר שקופית 1">
            <a:extLst>
              <a:ext uri="{FF2B5EF4-FFF2-40B4-BE49-F238E27FC236}">
                <a16:creationId xmlns:a16="http://schemas.microsoft.com/office/drawing/2014/main" id="{0A76557E-44A6-465C-AC99-EA9912999AB4}"/>
              </a:ext>
            </a:extLst>
          </p:cNvPr>
          <p:cNvSpPr txBox="1">
            <a:spLocks/>
          </p:cNvSpPr>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z="1400" b="1" smtClean="0">
                <a:latin typeface="+mn-lt"/>
              </a:rPr>
              <a:pPr/>
              <a:t>16</a:t>
            </a:fld>
            <a:endParaRPr lang="en-US" sz="1400" b="1" dirty="0">
              <a:latin typeface="+mn-lt"/>
            </a:endParaRPr>
          </a:p>
        </p:txBody>
      </p:sp>
      <p:sp>
        <p:nvSpPr>
          <p:cNvPr id="23" name="Rectangle 3">
            <a:extLst>
              <a:ext uri="{FF2B5EF4-FFF2-40B4-BE49-F238E27FC236}">
                <a16:creationId xmlns:a16="http://schemas.microsoft.com/office/drawing/2014/main" id="{EC5F415E-5C2C-4CF2-ACD7-9600D4B5E4BD}"/>
              </a:ext>
            </a:extLst>
          </p:cNvPr>
          <p:cNvSpPr>
            <a:spLocks noGrp="1" noChangeArrowheads="1"/>
          </p:cNvSpPr>
          <p:nvPr/>
        </p:nvSpPr>
        <p:spPr bwMode="auto">
          <a:xfrm>
            <a:off x="685800" y="1259845"/>
            <a:ext cx="8229600" cy="3940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400" kern="1200">
                <a:solidFill>
                  <a:schemeClr val="tx1"/>
                </a:solidFill>
                <a:latin typeface="+mj-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000" kern="1200">
                <a:solidFill>
                  <a:schemeClr val="tx1"/>
                </a:solidFill>
                <a:latin typeface="+mj-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000" kern="1200">
                <a:solidFill>
                  <a:schemeClr val="tx1"/>
                </a:solidFill>
                <a:latin typeface="+mj-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j-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j-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en-US" dirty="0"/>
              <a:t>Condition</a:t>
            </a:r>
          </a:p>
          <a:p>
            <a:pPr lvl="1"/>
            <a:r>
              <a:rPr lang="en-US" altLang="en-US" dirty="0"/>
              <a:t>syntax: ‘[‘ expression ’]’ message-label</a:t>
            </a:r>
          </a:p>
          <a:p>
            <a:pPr lvl="1"/>
            <a:r>
              <a:rPr lang="en-US" altLang="en-US" dirty="0"/>
              <a:t>The message is sent only if the condition is true</a:t>
            </a:r>
          </a:p>
          <a:p>
            <a:pPr lvl="1"/>
            <a:endParaRPr lang="en-US" altLang="en-US" dirty="0"/>
          </a:p>
          <a:p>
            <a:pPr marL="0" indent="0" eaLnBrk="1" hangingPunct="1">
              <a:buNone/>
            </a:pPr>
            <a:endParaRPr lang="en-US" dirty="0">
              <a:cs typeface="David" pitchFamily="34" charset="-79"/>
            </a:endParaRPr>
          </a:p>
        </p:txBody>
      </p:sp>
      <p:grpSp>
        <p:nvGrpSpPr>
          <p:cNvPr id="32" name="Group 4">
            <a:extLst>
              <a:ext uri="{FF2B5EF4-FFF2-40B4-BE49-F238E27FC236}">
                <a16:creationId xmlns:a16="http://schemas.microsoft.com/office/drawing/2014/main" id="{D7B60EAB-EC72-4F2D-B883-8F927086D63D}"/>
              </a:ext>
            </a:extLst>
          </p:cNvPr>
          <p:cNvGrpSpPr>
            <a:grpSpLocks/>
          </p:cNvGrpSpPr>
          <p:nvPr/>
        </p:nvGrpSpPr>
        <p:grpSpPr bwMode="auto">
          <a:xfrm>
            <a:off x="1130271" y="2789633"/>
            <a:ext cx="1600200" cy="2212433"/>
            <a:chOff x="3624" y="1478"/>
            <a:chExt cx="1008" cy="2266"/>
          </a:xfrm>
        </p:grpSpPr>
        <p:sp>
          <p:nvSpPr>
            <p:cNvPr id="54" name="Rectangle 5">
              <a:extLst>
                <a:ext uri="{FF2B5EF4-FFF2-40B4-BE49-F238E27FC236}">
                  <a16:creationId xmlns:a16="http://schemas.microsoft.com/office/drawing/2014/main" id="{F17A64AA-1111-4B71-89BD-3451E8C38E56}"/>
                </a:ext>
              </a:extLst>
            </p:cNvPr>
            <p:cNvSpPr>
              <a:spLocks noChangeArrowheads="1"/>
            </p:cNvSpPr>
            <p:nvPr/>
          </p:nvSpPr>
          <p:spPr bwMode="auto">
            <a:xfrm>
              <a:off x="3624" y="1478"/>
              <a:ext cx="1008" cy="4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lang="en-US" altLang="en-US" sz="2000" u="sng" dirty="0"/>
                <a:t>s : Sender</a:t>
              </a:r>
            </a:p>
          </p:txBody>
        </p:sp>
        <p:sp>
          <p:nvSpPr>
            <p:cNvPr id="55" name="Line 6">
              <a:extLst>
                <a:ext uri="{FF2B5EF4-FFF2-40B4-BE49-F238E27FC236}">
                  <a16:creationId xmlns:a16="http://schemas.microsoft.com/office/drawing/2014/main" id="{001076EF-C5D7-4438-9145-1877BE23A63C}"/>
                </a:ext>
              </a:extLst>
            </p:cNvPr>
            <p:cNvSpPr>
              <a:spLocks noChangeShapeType="1"/>
            </p:cNvSpPr>
            <p:nvPr/>
          </p:nvSpPr>
          <p:spPr bwMode="auto">
            <a:xfrm>
              <a:off x="4128" y="1920"/>
              <a:ext cx="0" cy="182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grpSp>
      <p:grpSp>
        <p:nvGrpSpPr>
          <p:cNvPr id="33" name="Group 4">
            <a:extLst>
              <a:ext uri="{FF2B5EF4-FFF2-40B4-BE49-F238E27FC236}">
                <a16:creationId xmlns:a16="http://schemas.microsoft.com/office/drawing/2014/main" id="{EA49D99B-1060-4AEA-8B46-BEFF22BE09B6}"/>
              </a:ext>
            </a:extLst>
          </p:cNvPr>
          <p:cNvGrpSpPr>
            <a:grpSpLocks/>
          </p:cNvGrpSpPr>
          <p:nvPr/>
        </p:nvGrpSpPr>
        <p:grpSpPr bwMode="auto">
          <a:xfrm>
            <a:off x="4474758" y="2789633"/>
            <a:ext cx="1600200" cy="2184710"/>
            <a:chOff x="3624" y="1478"/>
            <a:chExt cx="1008" cy="2266"/>
          </a:xfrm>
        </p:grpSpPr>
        <p:sp>
          <p:nvSpPr>
            <p:cNvPr id="48" name="Rectangle 5">
              <a:extLst>
                <a:ext uri="{FF2B5EF4-FFF2-40B4-BE49-F238E27FC236}">
                  <a16:creationId xmlns:a16="http://schemas.microsoft.com/office/drawing/2014/main" id="{1A4C09F0-D1BB-473C-A6A6-5E2045A13818}"/>
                </a:ext>
              </a:extLst>
            </p:cNvPr>
            <p:cNvSpPr>
              <a:spLocks noChangeArrowheads="1"/>
            </p:cNvSpPr>
            <p:nvPr/>
          </p:nvSpPr>
          <p:spPr bwMode="auto">
            <a:xfrm>
              <a:off x="3624" y="1478"/>
              <a:ext cx="1008" cy="4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lang="en-US" altLang="en-US" sz="2000" u="sng" dirty="0"/>
                <a:t>r : Receiver</a:t>
              </a:r>
            </a:p>
          </p:txBody>
        </p:sp>
        <p:sp>
          <p:nvSpPr>
            <p:cNvPr id="53" name="Line 6">
              <a:extLst>
                <a:ext uri="{FF2B5EF4-FFF2-40B4-BE49-F238E27FC236}">
                  <a16:creationId xmlns:a16="http://schemas.microsoft.com/office/drawing/2014/main" id="{B2EEBA1D-06C3-4BBB-A6C0-3A3D10491EFC}"/>
                </a:ext>
              </a:extLst>
            </p:cNvPr>
            <p:cNvSpPr>
              <a:spLocks noChangeShapeType="1"/>
            </p:cNvSpPr>
            <p:nvPr/>
          </p:nvSpPr>
          <p:spPr bwMode="auto">
            <a:xfrm>
              <a:off x="4128" y="1920"/>
              <a:ext cx="0" cy="182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grpSp>
      <p:cxnSp>
        <p:nvCxnSpPr>
          <p:cNvPr id="34" name="מחבר חץ ישר 33">
            <a:extLst>
              <a:ext uri="{FF2B5EF4-FFF2-40B4-BE49-F238E27FC236}">
                <a16:creationId xmlns:a16="http://schemas.microsoft.com/office/drawing/2014/main" id="{56D4F232-7F65-44DF-A61B-21ACAF1D2073}"/>
              </a:ext>
            </a:extLst>
          </p:cNvPr>
          <p:cNvCxnSpPr>
            <a:cxnSpLocks/>
          </p:cNvCxnSpPr>
          <p:nvPr/>
        </p:nvCxnSpPr>
        <p:spPr>
          <a:xfrm>
            <a:off x="2119284" y="3573318"/>
            <a:ext cx="29896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מלבן 34">
            <a:extLst>
              <a:ext uri="{FF2B5EF4-FFF2-40B4-BE49-F238E27FC236}">
                <a16:creationId xmlns:a16="http://schemas.microsoft.com/office/drawing/2014/main" id="{BA69683C-8FDF-47A7-82D7-0B52B8B25B42}"/>
              </a:ext>
            </a:extLst>
          </p:cNvPr>
          <p:cNvSpPr/>
          <p:nvPr/>
        </p:nvSpPr>
        <p:spPr>
          <a:xfrm>
            <a:off x="1672475" y="3469409"/>
            <a:ext cx="446807" cy="940031"/>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3" name="מלבן 42">
            <a:extLst>
              <a:ext uri="{FF2B5EF4-FFF2-40B4-BE49-F238E27FC236}">
                <a16:creationId xmlns:a16="http://schemas.microsoft.com/office/drawing/2014/main" id="{4DEC9A6C-6E7C-4F61-A936-5944D413E955}"/>
              </a:ext>
            </a:extLst>
          </p:cNvPr>
          <p:cNvSpPr/>
          <p:nvPr/>
        </p:nvSpPr>
        <p:spPr>
          <a:xfrm>
            <a:off x="5108896" y="3478362"/>
            <a:ext cx="446807" cy="52098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BF008BE3-567F-4C2F-B5ED-8482FE19B308}"/>
              </a:ext>
            </a:extLst>
          </p:cNvPr>
          <p:cNvSpPr txBox="1"/>
          <p:nvPr/>
        </p:nvSpPr>
        <p:spPr>
          <a:xfrm>
            <a:off x="2174862" y="3298825"/>
            <a:ext cx="2951721" cy="307777"/>
          </a:xfrm>
          <a:prstGeom prst="rect">
            <a:avLst/>
          </a:prstGeom>
          <a:noFill/>
        </p:spPr>
        <p:txBody>
          <a:bodyPr wrap="square" rtlCol="0">
            <a:spAutoFit/>
          </a:bodyPr>
          <a:lstStyle/>
          <a:p>
            <a:r>
              <a:rPr lang="en-US" dirty="0"/>
              <a:t>[condition] message(parameters)</a:t>
            </a:r>
          </a:p>
        </p:txBody>
      </p:sp>
      <p:grpSp>
        <p:nvGrpSpPr>
          <p:cNvPr id="9" name="קבוצה 8">
            <a:extLst>
              <a:ext uri="{FF2B5EF4-FFF2-40B4-BE49-F238E27FC236}">
                <a16:creationId xmlns:a16="http://schemas.microsoft.com/office/drawing/2014/main" id="{4F68A619-4F40-443F-BB41-368DB8C8B102}"/>
              </a:ext>
            </a:extLst>
          </p:cNvPr>
          <p:cNvGrpSpPr/>
          <p:nvPr/>
        </p:nvGrpSpPr>
        <p:grpSpPr>
          <a:xfrm>
            <a:off x="6226566" y="3645637"/>
            <a:ext cx="1976220" cy="523221"/>
            <a:chOff x="6226566" y="3645637"/>
            <a:chExt cx="1976220" cy="523221"/>
          </a:xfrm>
        </p:grpSpPr>
        <p:sp>
          <p:nvSpPr>
            <p:cNvPr id="6" name="מלבן: פינה מקופלת 5">
              <a:extLst>
                <a:ext uri="{FF2B5EF4-FFF2-40B4-BE49-F238E27FC236}">
                  <a16:creationId xmlns:a16="http://schemas.microsoft.com/office/drawing/2014/main" id="{04D76171-2A15-46FD-9FBF-7EE8F4A93399}"/>
                </a:ext>
              </a:extLst>
            </p:cNvPr>
            <p:cNvSpPr/>
            <p:nvPr/>
          </p:nvSpPr>
          <p:spPr>
            <a:xfrm flipV="1">
              <a:off x="6226566" y="3645637"/>
              <a:ext cx="1976220" cy="520982"/>
            </a:xfrm>
            <a:prstGeom prst="foldedCorner">
              <a:avLst>
                <a:gd name="adj" fmla="val 24074"/>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 name="מלבן 7">
              <a:extLst>
                <a:ext uri="{FF2B5EF4-FFF2-40B4-BE49-F238E27FC236}">
                  <a16:creationId xmlns:a16="http://schemas.microsoft.com/office/drawing/2014/main" id="{DD29DB6B-4B4D-404F-8A26-8454C9EAC389}"/>
                </a:ext>
              </a:extLst>
            </p:cNvPr>
            <p:cNvSpPr/>
            <p:nvPr/>
          </p:nvSpPr>
          <p:spPr>
            <a:xfrm>
              <a:off x="6244394" y="3645638"/>
              <a:ext cx="1958391" cy="523220"/>
            </a:xfrm>
            <a:prstGeom prst="rect">
              <a:avLst/>
            </a:prstGeom>
          </p:spPr>
          <p:txBody>
            <a:bodyPr wrap="square">
              <a:spAutoFit/>
            </a:bodyPr>
            <a:lstStyle/>
            <a:p>
              <a:r>
                <a:rPr lang="en-US" dirty="0"/>
                <a:t>message is only sent if condition is met </a:t>
              </a:r>
            </a:p>
          </p:txBody>
        </p:sp>
      </p:grpSp>
    </p:spTree>
    <p:extLst>
      <p:ext uri="{BB962C8B-B14F-4D97-AF65-F5344CB8AC3E}">
        <p14:creationId xmlns:p14="http://schemas.microsoft.com/office/powerpoint/2010/main" val="993327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Guards ( Cont.)</a:t>
            </a:r>
            <a:endParaRPr lang="en-US" sz="4000" dirty="0"/>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a:xfrm>
            <a:off x="6553200" y="6356350"/>
            <a:ext cx="2133600" cy="365125"/>
          </a:xfrm>
        </p:spPr>
        <p:txBody>
          <a:bodyPr/>
          <a:lstStyle/>
          <a:p>
            <a:pPr marL="0" lvl="0" indent="0" algn="r" rtl="0">
              <a:spcBef>
                <a:spcPts val="0"/>
              </a:spcBef>
              <a:spcAft>
                <a:spcPts val="0"/>
              </a:spcAft>
              <a:buNone/>
            </a:pPr>
            <a:fld id="{00000000-1234-1234-1234-123412341234}" type="slidenum">
              <a:rPr lang="en-US" sz="1400" b="1" smtClean="0">
                <a:latin typeface="+mn-lt"/>
              </a:rPr>
              <a:t>17</a:t>
            </a:fld>
            <a:endParaRPr lang="en-US" sz="1400" b="1" dirty="0">
              <a:latin typeface="+mn-lt"/>
            </a:endParaRPr>
          </a:p>
        </p:txBody>
      </p:sp>
      <p:sp>
        <p:nvSpPr>
          <p:cNvPr id="30" name="מציין מיקום של מספר שקופית 1">
            <a:extLst>
              <a:ext uri="{FF2B5EF4-FFF2-40B4-BE49-F238E27FC236}">
                <a16:creationId xmlns:a16="http://schemas.microsoft.com/office/drawing/2014/main" id="{0A76557E-44A6-465C-AC99-EA9912999AB4}"/>
              </a:ext>
            </a:extLst>
          </p:cNvPr>
          <p:cNvSpPr txBox="1">
            <a:spLocks/>
          </p:cNvSpPr>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z="1400" b="1" smtClean="0">
                <a:latin typeface="+mn-lt"/>
              </a:rPr>
              <a:pPr/>
              <a:t>17</a:t>
            </a:fld>
            <a:endParaRPr lang="en-US" sz="1400" b="1" dirty="0">
              <a:latin typeface="+mn-lt"/>
            </a:endParaRPr>
          </a:p>
        </p:txBody>
      </p:sp>
      <p:sp>
        <p:nvSpPr>
          <p:cNvPr id="23" name="Rectangle 3">
            <a:extLst>
              <a:ext uri="{FF2B5EF4-FFF2-40B4-BE49-F238E27FC236}">
                <a16:creationId xmlns:a16="http://schemas.microsoft.com/office/drawing/2014/main" id="{EC5F415E-5C2C-4CF2-ACD7-9600D4B5E4BD}"/>
              </a:ext>
            </a:extLst>
          </p:cNvPr>
          <p:cNvSpPr>
            <a:spLocks noGrp="1" noChangeArrowheads="1"/>
          </p:cNvSpPr>
          <p:nvPr/>
        </p:nvSpPr>
        <p:spPr bwMode="auto">
          <a:xfrm>
            <a:off x="685800" y="1259846"/>
            <a:ext cx="8229600" cy="2335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400" kern="1200">
                <a:solidFill>
                  <a:schemeClr val="tx1"/>
                </a:solidFill>
                <a:latin typeface="+mj-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000" kern="1200">
                <a:solidFill>
                  <a:schemeClr val="tx1"/>
                </a:solidFill>
                <a:latin typeface="+mj-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000" kern="1200">
                <a:solidFill>
                  <a:schemeClr val="tx1"/>
                </a:solidFill>
                <a:latin typeface="+mj-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j-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j-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en-US" dirty="0"/>
              <a:t>Iteration</a:t>
            </a:r>
          </a:p>
          <a:p>
            <a:pPr lvl="1"/>
            <a:r>
              <a:rPr lang="en-US" altLang="en-US" dirty="0"/>
              <a:t>syntax: ‘ * [‘ expression ’]’ message-label</a:t>
            </a:r>
          </a:p>
          <a:p>
            <a:pPr lvl="1"/>
            <a:r>
              <a:rPr lang="en-US" dirty="0"/>
              <a:t>This corresponds to an iteration over the elements in the collection, where each element receives the message</a:t>
            </a:r>
          </a:p>
          <a:p>
            <a:pPr lvl="1"/>
            <a:r>
              <a:rPr lang="en-US" dirty="0"/>
              <a:t> For each element, the condition is evaluated before the message is sent</a:t>
            </a:r>
            <a:endParaRPr lang="en-US" altLang="en-US" dirty="0"/>
          </a:p>
        </p:txBody>
      </p:sp>
      <p:grpSp>
        <p:nvGrpSpPr>
          <p:cNvPr id="32" name="Group 4">
            <a:extLst>
              <a:ext uri="{FF2B5EF4-FFF2-40B4-BE49-F238E27FC236}">
                <a16:creationId xmlns:a16="http://schemas.microsoft.com/office/drawing/2014/main" id="{D7B60EAB-EC72-4F2D-B883-8F927086D63D}"/>
              </a:ext>
            </a:extLst>
          </p:cNvPr>
          <p:cNvGrpSpPr>
            <a:grpSpLocks/>
          </p:cNvGrpSpPr>
          <p:nvPr/>
        </p:nvGrpSpPr>
        <p:grpSpPr bwMode="auto">
          <a:xfrm>
            <a:off x="1130271" y="3561793"/>
            <a:ext cx="1600200" cy="2212433"/>
            <a:chOff x="3624" y="1478"/>
            <a:chExt cx="1008" cy="2266"/>
          </a:xfrm>
        </p:grpSpPr>
        <p:sp>
          <p:nvSpPr>
            <p:cNvPr id="54" name="Rectangle 5">
              <a:extLst>
                <a:ext uri="{FF2B5EF4-FFF2-40B4-BE49-F238E27FC236}">
                  <a16:creationId xmlns:a16="http://schemas.microsoft.com/office/drawing/2014/main" id="{F17A64AA-1111-4B71-89BD-3451E8C38E56}"/>
                </a:ext>
              </a:extLst>
            </p:cNvPr>
            <p:cNvSpPr>
              <a:spLocks noChangeArrowheads="1"/>
            </p:cNvSpPr>
            <p:nvPr/>
          </p:nvSpPr>
          <p:spPr bwMode="auto">
            <a:xfrm>
              <a:off x="3624" y="1478"/>
              <a:ext cx="1008" cy="4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lang="en-US" altLang="en-US" sz="2000" u="sng" dirty="0"/>
                <a:t>s : Sender</a:t>
              </a:r>
            </a:p>
          </p:txBody>
        </p:sp>
        <p:sp>
          <p:nvSpPr>
            <p:cNvPr id="55" name="Line 6">
              <a:extLst>
                <a:ext uri="{FF2B5EF4-FFF2-40B4-BE49-F238E27FC236}">
                  <a16:creationId xmlns:a16="http://schemas.microsoft.com/office/drawing/2014/main" id="{001076EF-C5D7-4438-9145-1877BE23A63C}"/>
                </a:ext>
              </a:extLst>
            </p:cNvPr>
            <p:cNvSpPr>
              <a:spLocks noChangeShapeType="1"/>
            </p:cNvSpPr>
            <p:nvPr/>
          </p:nvSpPr>
          <p:spPr bwMode="auto">
            <a:xfrm>
              <a:off x="4128" y="1920"/>
              <a:ext cx="0" cy="182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grpSp>
      <p:sp>
        <p:nvSpPr>
          <p:cNvPr id="53" name="Line 6">
            <a:extLst>
              <a:ext uri="{FF2B5EF4-FFF2-40B4-BE49-F238E27FC236}">
                <a16:creationId xmlns:a16="http://schemas.microsoft.com/office/drawing/2014/main" id="{B2EEBA1D-06C3-4BBB-A6C0-3A3D10491EFC}"/>
              </a:ext>
            </a:extLst>
          </p:cNvPr>
          <p:cNvSpPr>
            <a:spLocks noChangeShapeType="1"/>
          </p:cNvSpPr>
          <p:nvPr/>
        </p:nvSpPr>
        <p:spPr bwMode="auto">
          <a:xfrm>
            <a:off x="5274858" y="3987937"/>
            <a:ext cx="0" cy="175856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cxnSp>
        <p:nvCxnSpPr>
          <p:cNvPr id="34" name="מחבר חץ ישר 33">
            <a:extLst>
              <a:ext uri="{FF2B5EF4-FFF2-40B4-BE49-F238E27FC236}">
                <a16:creationId xmlns:a16="http://schemas.microsoft.com/office/drawing/2014/main" id="{56D4F232-7F65-44DF-A61B-21ACAF1D2073}"/>
              </a:ext>
            </a:extLst>
          </p:cNvPr>
          <p:cNvCxnSpPr>
            <a:cxnSpLocks/>
          </p:cNvCxnSpPr>
          <p:nvPr/>
        </p:nvCxnSpPr>
        <p:spPr>
          <a:xfrm>
            <a:off x="2119284" y="4345478"/>
            <a:ext cx="29896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מלבן 34">
            <a:extLst>
              <a:ext uri="{FF2B5EF4-FFF2-40B4-BE49-F238E27FC236}">
                <a16:creationId xmlns:a16="http://schemas.microsoft.com/office/drawing/2014/main" id="{BA69683C-8FDF-47A7-82D7-0B52B8B25B42}"/>
              </a:ext>
            </a:extLst>
          </p:cNvPr>
          <p:cNvSpPr/>
          <p:nvPr/>
        </p:nvSpPr>
        <p:spPr>
          <a:xfrm>
            <a:off x="1672475" y="4241569"/>
            <a:ext cx="446807" cy="940031"/>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3" name="מלבן 42">
            <a:extLst>
              <a:ext uri="{FF2B5EF4-FFF2-40B4-BE49-F238E27FC236}">
                <a16:creationId xmlns:a16="http://schemas.microsoft.com/office/drawing/2014/main" id="{4DEC9A6C-6E7C-4F61-A936-5944D413E955}"/>
              </a:ext>
            </a:extLst>
          </p:cNvPr>
          <p:cNvSpPr/>
          <p:nvPr/>
        </p:nvSpPr>
        <p:spPr>
          <a:xfrm>
            <a:off x="5108896" y="4250522"/>
            <a:ext cx="446807" cy="52098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BF008BE3-567F-4C2F-B5ED-8482FE19B308}"/>
              </a:ext>
            </a:extLst>
          </p:cNvPr>
          <p:cNvSpPr txBox="1"/>
          <p:nvPr/>
        </p:nvSpPr>
        <p:spPr>
          <a:xfrm>
            <a:off x="2174862" y="4070985"/>
            <a:ext cx="2951721" cy="307777"/>
          </a:xfrm>
          <a:prstGeom prst="rect">
            <a:avLst/>
          </a:prstGeom>
          <a:noFill/>
        </p:spPr>
        <p:txBody>
          <a:bodyPr wrap="square" rtlCol="0">
            <a:spAutoFit/>
          </a:bodyPr>
          <a:lstStyle/>
          <a:p>
            <a:r>
              <a:rPr lang="en-US" dirty="0"/>
              <a:t>* [condition] message(parameters)</a:t>
            </a:r>
          </a:p>
        </p:txBody>
      </p:sp>
      <p:sp>
        <p:nvSpPr>
          <p:cNvPr id="25" name="Rectangle 5">
            <a:extLst>
              <a:ext uri="{FF2B5EF4-FFF2-40B4-BE49-F238E27FC236}">
                <a16:creationId xmlns:a16="http://schemas.microsoft.com/office/drawing/2014/main" id="{5BD1987A-B141-4C12-BAD4-D916B87F52F6}"/>
              </a:ext>
            </a:extLst>
          </p:cNvPr>
          <p:cNvSpPr>
            <a:spLocks noChangeArrowheads="1"/>
          </p:cNvSpPr>
          <p:nvPr/>
        </p:nvSpPr>
        <p:spPr bwMode="auto">
          <a:xfrm>
            <a:off x="4539791" y="3622349"/>
            <a:ext cx="1679575" cy="36476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lang="en-US" altLang="en-US" sz="2000" u="sng" dirty="0"/>
              <a:t>: Receiver</a:t>
            </a:r>
          </a:p>
        </p:txBody>
      </p:sp>
      <p:cxnSp>
        <p:nvCxnSpPr>
          <p:cNvPr id="26" name="מחבר ישר 25">
            <a:extLst>
              <a:ext uri="{FF2B5EF4-FFF2-40B4-BE49-F238E27FC236}">
                <a16:creationId xmlns:a16="http://schemas.microsoft.com/office/drawing/2014/main" id="{29D1CF41-D35C-4653-A615-BCDA3C646DCF}"/>
              </a:ext>
            </a:extLst>
          </p:cNvPr>
          <p:cNvCxnSpPr>
            <a:cxnSpLocks/>
            <a:stCxn id="25" idx="3"/>
          </p:cNvCxnSpPr>
          <p:nvPr/>
        </p:nvCxnSpPr>
        <p:spPr>
          <a:xfrm flipV="1">
            <a:off x="6219366" y="3804733"/>
            <a:ext cx="194165" cy="1"/>
          </a:xfrm>
          <a:prstGeom prst="line">
            <a:avLst/>
          </a:prstGeom>
        </p:spPr>
        <p:style>
          <a:lnRef idx="1">
            <a:schemeClr val="dk1"/>
          </a:lnRef>
          <a:fillRef idx="0">
            <a:schemeClr val="dk1"/>
          </a:fillRef>
          <a:effectRef idx="0">
            <a:schemeClr val="dk1"/>
          </a:effectRef>
          <a:fontRef idx="minor">
            <a:schemeClr val="tx1"/>
          </a:fontRef>
        </p:style>
      </p:cxnSp>
      <p:cxnSp>
        <p:nvCxnSpPr>
          <p:cNvPr id="27" name="מחבר ישר 26">
            <a:extLst>
              <a:ext uri="{FF2B5EF4-FFF2-40B4-BE49-F238E27FC236}">
                <a16:creationId xmlns:a16="http://schemas.microsoft.com/office/drawing/2014/main" id="{00170937-2EFF-49F4-888B-C14AA72EF36C}"/>
              </a:ext>
            </a:extLst>
          </p:cNvPr>
          <p:cNvCxnSpPr/>
          <p:nvPr/>
        </p:nvCxnSpPr>
        <p:spPr>
          <a:xfrm flipV="1">
            <a:off x="6413531" y="3518639"/>
            <a:ext cx="0" cy="286094"/>
          </a:xfrm>
          <a:prstGeom prst="line">
            <a:avLst/>
          </a:prstGeom>
        </p:spPr>
        <p:style>
          <a:lnRef idx="1">
            <a:schemeClr val="dk1"/>
          </a:lnRef>
          <a:fillRef idx="0">
            <a:schemeClr val="dk1"/>
          </a:fillRef>
          <a:effectRef idx="0">
            <a:schemeClr val="dk1"/>
          </a:effectRef>
          <a:fontRef idx="minor">
            <a:schemeClr val="tx1"/>
          </a:fontRef>
        </p:style>
      </p:cxnSp>
      <p:cxnSp>
        <p:nvCxnSpPr>
          <p:cNvPr id="28" name="מחבר ישר 27">
            <a:extLst>
              <a:ext uri="{FF2B5EF4-FFF2-40B4-BE49-F238E27FC236}">
                <a16:creationId xmlns:a16="http://schemas.microsoft.com/office/drawing/2014/main" id="{1787F930-3298-4EB4-A8C8-692C0A499B25}"/>
              </a:ext>
            </a:extLst>
          </p:cNvPr>
          <p:cNvCxnSpPr/>
          <p:nvPr/>
        </p:nvCxnSpPr>
        <p:spPr>
          <a:xfrm flipH="1">
            <a:off x="4757451" y="3518639"/>
            <a:ext cx="1656080" cy="0"/>
          </a:xfrm>
          <a:prstGeom prst="line">
            <a:avLst/>
          </a:prstGeom>
        </p:spPr>
        <p:style>
          <a:lnRef idx="1">
            <a:schemeClr val="dk1"/>
          </a:lnRef>
          <a:fillRef idx="0">
            <a:schemeClr val="dk1"/>
          </a:fillRef>
          <a:effectRef idx="0">
            <a:schemeClr val="dk1"/>
          </a:effectRef>
          <a:fontRef idx="minor">
            <a:schemeClr val="tx1"/>
          </a:fontRef>
        </p:style>
      </p:cxnSp>
      <p:cxnSp>
        <p:nvCxnSpPr>
          <p:cNvPr id="29" name="מחבר ישר 28">
            <a:extLst>
              <a:ext uri="{FF2B5EF4-FFF2-40B4-BE49-F238E27FC236}">
                <a16:creationId xmlns:a16="http://schemas.microsoft.com/office/drawing/2014/main" id="{54854826-9013-46A9-9AB2-7BCBF1DFF7B9}"/>
              </a:ext>
            </a:extLst>
          </p:cNvPr>
          <p:cNvCxnSpPr/>
          <p:nvPr/>
        </p:nvCxnSpPr>
        <p:spPr>
          <a:xfrm>
            <a:off x="4762531" y="3518639"/>
            <a:ext cx="0" cy="103710"/>
          </a:xfrm>
          <a:prstGeom prst="line">
            <a:avLst/>
          </a:prstGeom>
        </p:spPr>
        <p:style>
          <a:lnRef idx="1">
            <a:schemeClr val="accent1"/>
          </a:lnRef>
          <a:fillRef idx="0">
            <a:schemeClr val="accent1"/>
          </a:fillRef>
          <a:effectRef idx="0">
            <a:schemeClr val="accent1"/>
          </a:effectRef>
          <a:fontRef idx="minor">
            <a:schemeClr val="tx1"/>
          </a:fontRef>
        </p:style>
      </p:cxnSp>
      <p:grpSp>
        <p:nvGrpSpPr>
          <p:cNvPr id="39" name="קבוצה 38">
            <a:extLst>
              <a:ext uri="{FF2B5EF4-FFF2-40B4-BE49-F238E27FC236}">
                <a16:creationId xmlns:a16="http://schemas.microsoft.com/office/drawing/2014/main" id="{3425E5AE-244B-4022-84B0-47434169C29F}"/>
              </a:ext>
            </a:extLst>
          </p:cNvPr>
          <p:cNvGrpSpPr/>
          <p:nvPr/>
        </p:nvGrpSpPr>
        <p:grpSpPr>
          <a:xfrm>
            <a:off x="6282197" y="4465288"/>
            <a:ext cx="2446828" cy="981124"/>
            <a:chOff x="6226566" y="3645637"/>
            <a:chExt cx="1976220" cy="520982"/>
          </a:xfrm>
        </p:grpSpPr>
        <p:sp>
          <p:nvSpPr>
            <p:cNvPr id="40" name="מלבן: פינה מקופלת 39">
              <a:extLst>
                <a:ext uri="{FF2B5EF4-FFF2-40B4-BE49-F238E27FC236}">
                  <a16:creationId xmlns:a16="http://schemas.microsoft.com/office/drawing/2014/main" id="{38C1B751-68D0-4878-B5D7-6F9EF9E62039}"/>
                </a:ext>
              </a:extLst>
            </p:cNvPr>
            <p:cNvSpPr/>
            <p:nvPr/>
          </p:nvSpPr>
          <p:spPr>
            <a:xfrm flipV="1">
              <a:off x="6226566" y="3645637"/>
              <a:ext cx="1976220" cy="520982"/>
            </a:xfrm>
            <a:prstGeom prst="foldedCorner">
              <a:avLst>
                <a:gd name="adj" fmla="val 24074"/>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 name="מלבן 40">
              <a:extLst>
                <a:ext uri="{FF2B5EF4-FFF2-40B4-BE49-F238E27FC236}">
                  <a16:creationId xmlns:a16="http://schemas.microsoft.com/office/drawing/2014/main" id="{0D14DAED-FF47-4ABC-86B1-109479230A35}"/>
                </a:ext>
              </a:extLst>
            </p:cNvPr>
            <p:cNvSpPr/>
            <p:nvPr/>
          </p:nvSpPr>
          <p:spPr>
            <a:xfrm>
              <a:off x="6244394" y="3645638"/>
              <a:ext cx="1958391" cy="307777"/>
            </a:xfrm>
            <a:prstGeom prst="rect">
              <a:avLst/>
            </a:prstGeom>
          </p:spPr>
          <p:txBody>
            <a:bodyPr wrap="square">
              <a:spAutoFit/>
            </a:bodyPr>
            <a:lstStyle/>
            <a:p>
              <a:endParaRPr lang="en-US" dirty="0"/>
            </a:p>
          </p:txBody>
        </p:sp>
      </p:grpSp>
      <p:sp>
        <p:nvSpPr>
          <p:cNvPr id="42" name="מלבן 41">
            <a:extLst>
              <a:ext uri="{FF2B5EF4-FFF2-40B4-BE49-F238E27FC236}">
                <a16:creationId xmlns:a16="http://schemas.microsoft.com/office/drawing/2014/main" id="{AAFC0500-2CCA-4922-8040-2B0FA1D4D82B}"/>
              </a:ext>
            </a:extLst>
          </p:cNvPr>
          <p:cNvSpPr/>
          <p:nvPr/>
        </p:nvSpPr>
        <p:spPr>
          <a:xfrm>
            <a:off x="6277060" y="4570765"/>
            <a:ext cx="2427487" cy="738664"/>
          </a:xfrm>
          <a:prstGeom prst="rect">
            <a:avLst/>
          </a:prstGeom>
        </p:spPr>
        <p:txBody>
          <a:bodyPr wrap="square">
            <a:spAutoFit/>
          </a:bodyPr>
          <a:lstStyle/>
          <a:p>
            <a:r>
              <a:rPr lang="en-US" dirty="0"/>
              <a:t>message will be sent one element after the other for as long as condition holds</a:t>
            </a:r>
          </a:p>
        </p:txBody>
      </p:sp>
    </p:spTree>
    <p:extLst>
      <p:ext uri="{BB962C8B-B14F-4D97-AF65-F5344CB8AC3E}">
        <p14:creationId xmlns:p14="http://schemas.microsoft.com/office/powerpoint/2010/main" val="3206260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Distributed vs Centralized</a:t>
            </a:r>
            <a:endParaRPr lang="en-US" sz="4000" dirty="0"/>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a:xfrm>
            <a:off x="6553200" y="6356350"/>
            <a:ext cx="2133600" cy="365125"/>
          </a:xfrm>
        </p:spPr>
        <p:txBody>
          <a:bodyPr/>
          <a:lstStyle/>
          <a:p>
            <a:pPr marL="0" lvl="0" indent="0" algn="r" rtl="0">
              <a:spcBef>
                <a:spcPts val="0"/>
              </a:spcBef>
              <a:spcAft>
                <a:spcPts val="0"/>
              </a:spcAft>
              <a:buNone/>
            </a:pPr>
            <a:fld id="{00000000-1234-1234-1234-123412341234}" type="slidenum">
              <a:rPr lang="en-US" sz="1400" b="1" smtClean="0">
                <a:latin typeface="+mn-lt"/>
              </a:rPr>
              <a:t>18</a:t>
            </a:fld>
            <a:endParaRPr lang="en-US" sz="1400" b="1" dirty="0">
              <a:latin typeface="+mn-lt"/>
            </a:endParaRPr>
          </a:p>
        </p:txBody>
      </p:sp>
      <p:sp>
        <p:nvSpPr>
          <p:cNvPr id="30" name="מציין מיקום של מספר שקופית 1">
            <a:extLst>
              <a:ext uri="{FF2B5EF4-FFF2-40B4-BE49-F238E27FC236}">
                <a16:creationId xmlns:a16="http://schemas.microsoft.com/office/drawing/2014/main" id="{0A76557E-44A6-465C-AC99-EA9912999AB4}"/>
              </a:ext>
            </a:extLst>
          </p:cNvPr>
          <p:cNvSpPr txBox="1">
            <a:spLocks/>
          </p:cNvSpPr>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z="1400" b="1" smtClean="0">
                <a:latin typeface="+mn-lt"/>
              </a:rPr>
              <a:pPr/>
              <a:t>18</a:t>
            </a:fld>
            <a:endParaRPr lang="en-US" sz="1400" b="1" dirty="0">
              <a:latin typeface="+mn-lt"/>
            </a:endParaRPr>
          </a:p>
        </p:txBody>
      </p:sp>
      <p:pic>
        <p:nvPicPr>
          <p:cNvPr id="4" name="תמונה 3">
            <a:extLst>
              <a:ext uri="{FF2B5EF4-FFF2-40B4-BE49-F238E27FC236}">
                <a16:creationId xmlns:a16="http://schemas.microsoft.com/office/drawing/2014/main" id="{6A1C0903-19A3-430E-9A04-A5F69F5934EF}"/>
              </a:ext>
            </a:extLst>
          </p:cNvPr>
          <p:cNvPicPr>
            <a:picLocks noChangeAspect="1"/>
          </p:cNvPicPr>
          <p:nvPr/>
        </p:nvPicPr>
        <p:blipFill>
          <a:blip r:embed="rId3"/>
          <a:stretch>
            <a:fillRect/>
          </a:stretch>
        </p:blipFill>
        <p:spPr>
          <a:xfrm>
            <a:off x="685800" y="1327526"/>
            <a:ext cx="7513655" cy="4535835"/>
          </a:xfrm>
          <a:prstGeom prst="rect">
            <a:avLst/>
          </a:prstGeom>
        </p:spPr>
      </p:pic>
    </p:spTree>
    <p:extLst>
      <p:ext uri="{BB962C8B-B14F-4D97-AF65-F5344CB8AC3E}">
        <p14:creationId xmlns:p14="http://schemas.microsoft.com/office/powerpoint/2010/main" val="2583740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Distributed vs Centralized</a:t>
            </a:r>
            <a:endParaRPr lang="en-US" sz="4000" dirty="0"/>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a:xfrm>
            <a:off x="6553200" y="6356350"/>
            <a:ext cx="2133600" cy="365125"/>
          </a:xfrm>
        </p:spPr>
        <p:txBody>
          <a:bodyPr/>
          <a:lstStyle/>
          <a:p>
            <a:pPr marL="0" lvl="0" indent="0" algn="r" rtl="0">
              <a:spcBef>
                <a:spcPts val="0"/>
              </a:spcBef>
              <a:spcAft>
                <a:spcPts val="0"/>
              </a:spcAft>
              <a:buNone/>
            </a:pPr>
            <a:fld id="{00000000-1234-1234-1234-123412341234}" type="slidenum">
              <a:rPr lang="en-US" sz="1400" b="1" smtClean="0">
                <a:latin typeface="+mn-lt"/>
              </a:rPr>
              <a:t>19</a:t>
            </a:fld>
            <a:endParaRPr lang="en-US" sz="1400" b="1" dirty="0">
              <a:latin typeface="+mn-lt"/>
            </a:endParaRPr>
          </a:p>
        </p:txBody>
      </p:sp>
      <p:sp>
        <p:nvSpPr>
          <p:cNvPr id="30" name="מציין מיקום של מספר שקופית 1">
            <a:extLst>
              <a:ext uri="{FF2B5EF4-FFF2-40B4-BE49-F238E27FC236}">
                <a16:creationId xmlns:a16="http://schemas.microsoft.com/office/drawing/2014/main" id="{0A76557E-44A6-465C-AC99-EA9912999AB4}"/>
              </a:ext>
            </a:extLst>
          </p:cNvPr>
          <p:cNvSpPr txBox="1">
            <a:spLocks/>
          </p:cNvSpPr>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z="1400" b="1" smtClean="0">
                <a:latin typeface="+mn-lt"/>
              </a:rPr>
              <a:pPr/>
              <a:t>19</a:t>
            </a:fld>
            <a:endParaRPr lang="en-US" sz="1400" b="1" dirty="0">
              <a:latin typeface="+mn-lt"/>
            </a:endParaRPr>
          </a:p>
        </p:txBody>
      </p:sp>
      <p:pic>
        <p:nvPicPr>
          <p:cNvPr id="3" name="תמונה 2">
            <a:extLst>
              <a:ext uri="{FF2B5EF4-FFF2-40B4-BE49-F238E27FC236}">
                <a16:creationId xmlns:a16="http://schemas.microsoft.com/office/drawing/2014/main" id="{6E9D7E95-F86D-4CD6-A1AC-3B2EE1D47D09}"/>
              </a:ext>
            </a:extLst>
          </p:cNvPr>
          <p:cNvPicPr>
            <a:picLocks noChangeAspect="1"/>
          </p:cNvPicPr>
          <p:nvPr/>
        </p:nvPicPr>
        <p:blipFill>
          <a:blip r:embed="rId3"/>
          <a:stretch>
            <a:fillRect/>
          </a:stretch>
        </p:blipFill>
        <p:spPr>
          <a:xfrm>
            <a:off x="826477" y="1153811"/>
            <a:ext cx="6358094" cy="5031782"/>
          </a:xfrm>
          <a:prstGeom prst="rect">
            <a:avLst/>
          </a:prstGeom>
        </p:spPr>
      </p:pic>
    </p:spTree>
    <p:extLst>
      <p:ext uri="{BB962C8B-B14F-4D97-AF65-F5344CB8AC3E}">
        <p14:creationId xmlns:p14="http://schemas.microsoft.com/office/powerpoint/2010/main" val="4265561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UML Diagrams</a:t>
            </a:r>
            <a:endParaRPr lang="en-US" sz="4000" dirty="0"/>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400" b="1" smtClean="0">
                <a:latin typeface="+mn-lt"/>
              </a:rPr>
              <a:t>2</a:t>
            </a:fld>
            <a:endParaRPr lang="en-US" sz="1400" b="1" dirty="0">
              <a:latin typeface="+mn-lt"/>
            </a:endParaRPr>
          </a:p>
        </p:txBody>
      </p:sp>
      <p:sp>
        <p:nvSpPr>
          <p:cNvPr id="6" name="Rectangle 4">
            <a:extLst>
              <a:ext uri="{FF2B5EF4-FFF2-40B4-BE49-F238E27FC236}">
                <a16:creationId xmlns:a16="http://schemas.microsoft.com/office/drawing/2014/main" id="{3CFA58EC-82AE-44C4-91FA-4DA1EEC33015}"/>
              </a:ext>
            </a:extLst>
          </p:cNvPr>
          <p:cNvSpPr>
            <a:spLocks noGrp="1" noChangeArrowheads="1"/>
          </p:cNvSpPr>
          <p:nvPr/>
        </p:nvSpPr>
        <p:spPr bwMode="auto">
          <a:xfrm>
            <a:off x="4419599" y="1525425"/>
            <a:ext cx="4473191" cy="483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400" kern="1200">
                <a:solidFill>
                  <a:schemeClr val="tx1"/>
                </a:solidFill>
                <a:latin typeface="+mj-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000" kern="1200">
                <a:solidFill>
                  <a:schemeClr val="tx1"/>
                </a:solidFill>
                <a:latin typeface="+mj-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1800" kern="1200">
                <a:solidFill>
                  <a:schemeClr val="tx1"/>
                </a:solidFill>
                <a:latin typeface="+mj-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1600" kern="1200">
                <a:solidFill>
                  <a:schemeClr val="tx1"/>
                </a:solidFill>
                <a:latin typeface="+mj-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1600" kern="1200">
                <a:solidFill>
                  <a:schemeClr val="tx1"/>
                </a:solidFill>
                <a:latin typeface="+mj-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GB" sz="2400" dirty="0"/>
              <a:t>Behaviour</a:t>
            </a:r>
            <a:r>
              <a:rPr lang="en-US" sz="2400" dirty="0"/>
              <a:t> diagram</a:t>
            </a:r>
          </a:p>
          <a:p>
            <a:pPr lvl="1"/>
            <a:r>
              <a:rPr lang="en-US" dirty="0"/>
              <a:t>Use Case diagram</a:t>
            </a:r>
          </a:p>
          <a:p>
            <a:pPr lvl="1"/>
            <a:r>
              <a:rPr lang="en-US" sz="2000" dirty="0"/>
              <a:t>Interaction diagram</a:t>
            </a:r>
          </a:p>
          <a:p>
            <a:pPr lvl="2"/>
            <a:r>
              <a:rPr lang="en-US" sz="2000" b="1" dirty="0">
                <a:solidFill>
                  <a:srgbClr val="003399"/>
                </a:solidFill>
              </a:rPr>
              <a:t>Sequence diagram</a:t>
            </a:r>
            <a:endParaRPr lang="he-IL" sz="2000" b="1" dirty="0">
              <a:solidFill>
                <a:srgbClr val="003399"/>
              </a:solidFill>
            </a:endParaRPr>
          </a:p>
          <a:p>
            <a:pPr lvl="2"/>
            <a:r>
              <a:rPr lang="en-US" sz="2000" dirty="0"/>
              <a:t>Communication Diagram</a:t>
            </a:r>
          </a:p>
        </p:txBody>
      </p:sp>
      <p:sp>
        <p:nvSpPr>
          <p:cNvPr id="8" name="Rectangle 3">
            <a:extLst>
              <a:ext uri="{FF2B5EF4-FFF2-40B4-BE49-F238E27FC236}">
                <a16:creationId xmlns:a16="http://schemas.microsoft.com/office/drawing/2014/main" id="{1EAF4AF7-7355-425E-ACE8-313C31CADFDA}"/>
              </a:ext>
            </a:extLst>
          </p:cNvPr>
          <p:cNvSpPr>
            <a:spLocks noGrp="1" noChangeArrowheads="1"/>
          </p:cNvSpPr>
          <p:nvPr/>
        </p:nvSpPr>
        <p:spPr bwMode="auto">
          <a:xfrm>
            <a:off x="685800" y="1525425"/>
            <a:ext cx="4038600" cy="519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400" kern="1200">
                <a:solidFill>
                  <a:schemeClr val="tx1"/>
                </a:solidFill>
                <a:latin typeface="+mj-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000" kern="1200">
                <a:solidFill>
                  <a:schemeClr val="tx1"/>
                </a:solidFill>
                <a:latin typeface="+mj-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1800" kern="1200">
                <a:solidFill>
                  <a:schemeClr val="tx1"/>
                </a:solidFill>
                <a:latin typeface="+mj-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1600" kern="1200">
                <a:solidFill>
                  <a:schemeClr val="tx1"/>
                </a:solidFill>
                <a:latin typeface="+mj-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1600" kern="1200">
                <a:solidFill>
                  <a:schemeClr val="tx1"/>
                </a:solidFill>
                <a:latin typeface="+mj-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sz="2400" dirty="0"/>
              <a:t>Structure diagram</a:t>
            </a:r>
          </a:p>
          <a:p>
            <a:pPr lvl="1"/>
            <a:r>
              <a:rPr lang="en-US" dirty="0"/>
              <a:t>Class diagram</a:t>
            </a:r>
          </a:p>
          <a:p>
            <a:pPr lvl="1"/>
            <a:r>
              <a:rPr lang="en-US" dirty="0"/>
              <a:t>Object diagram</a:t>
            </a:r>
          </a:p>
          <a:p>
            <a:pPr lvl="1">
              <a:buFontTx/>
              <a:buNone/>
            </a:pPr>
            <a:endParaRPr lang="en-GB" sz="2000" dirty="0"/>
          </a:p>
        </p:txBody>
      </p:sp>
      <p:grpSp>
        <p:nvGrpSpPr>
          <p:cNvPr id="4" name="קבוצה 3">
            <a:extLst>
              <a:ext uri="{FF2B5EF4-FFF2-40B4-BE49-F238E27FC236}">
                <a16:creationId xmlns:a16="http://schemas.microsoft.com/office/drawing/2014/main" id="{89463048-4F5A-4F03-A084-3AAA4C3DB1BC}"/>
              </a:ext>
            </a:extLst>
          </p:cNvPr>
          <p:cNvGrpSpPr/>
          <p:nvPr/>
        </p:nvGrpSpPr>
        <p:grpSpPr>
          <a:xfrm>
            <a:off x="4987635" y="3429000"/>
            <a:ext cx="2795155" cy="3002973"/>
            <a:chOff x="5257799" y="3636817"/>
            <a:chExt cx="2795155" cy="3002973"/>
          </a:xfrm>
        </p:grpSpPr>
        <p:sp>
          <p:nvSpPr>
            <p:cNvPr id="10" name="Rectangle 6">
              <a:extLst>
                <a:ext uri="{FF2B5EF4-FFF2-40B4-BE49-F238E27FC236}">
                  <a16:creationId xmlns:a16="http://schemas.microsoft.com/office/drawing/2014/main" id="{1244AEF3-468E-4936-AB0E-41DB06CA4F3F}"/>
                </a:ext>
              </a:extLst>
            </p:cNvPr>
            <p:cNvSpPr>
              <a:spLocks noChangeArrowheads="1"/>
            </p:cNvSpPr>
            <p:nvPr/>
          </p:nvSpPr>
          <p:spPr bwMode="auto">
            <a:xfrm>
              <a:off x="5257799" y="3636817"/>
              <a:ext cx="2795155" cy="3002973"/>
            </a:xfrm>
            <a:prstGeom prst="rect">
              <a:avLst/>
            </a:prstGeom>
            <a:solidFill>
              <a:srgbClr val="FFFFFF"/>
            </a:solidFill>
            <a:ln w="12700">
              <a:solidFill>
                <a:schemeClr val="tx1"/>
              </a:solidFill>
              <a:miter lim="800000"/>
              <a:headEnd/>
              <a:tailEnd/>
            </a:ln>
            <a:effectLst/>
          </p:spPr>
          <p:txBody>
            <a:bodyPr wrap="square" anchor="ctr">
              <a:spAutoFit/>
            </a:bodyPr>
            <a:lstStyle>
              <a:defPPr>
                <a:defRPr lang="he-IL"/>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a:lstStyle>
            <a:p>
              <a:endParaRPr lang="he-IL"/>
            </a:p>
          </p:txBody>
        </p:sp>
        <p:sp>
          <p:nvSpPr>
            <p:cNvPr id="11" name="Line 7">
              <a:extLst>
                <a:ext uri="{FF2B5EF4-FFF2-40B4-BE49-F238E27FC236}">
                  <a16:creationId xmlns:a16="http://schemas.microsoft.com/office/drawing/2014/main" id="{D538442C-5170-45CA-97E9-E4345E0BF34C}"/>
                </a:ext>
              </a:extLst>
            </p:cNvPr>
            <p:cNvSpPr>
              <a:spLocks noChangeShapeType="1"/>
            </p:cNvSpPr>
            <p:nvPr/>
          </p:nvSpPr>
          <p:spPr bwMode="auto">
            <a:xfrm>
              <a:off x="5684116" y="4080395"/>
              <a:ext cx="0" cy="2333567"/>
            </a:xfrm>
            <a:prstGeom prst="line">
              <a:avLst/>
            </a:prstGeom>
            <a:noFill/>
            <a:ln w="12700">
              <a:solidFill>
                <a:schemeClr val="tx1"/>
              </a:solidFill>
              <a:prstDash val="dash"/>
              <a:round/>
              <a:headEnd/>
              <a:tailEnd/>
            </a:ln>
            <a:effectLst/>
          </p:spPr>
          <p:txBody>
            <a:bodyPr wrap="none" anchor="ctr">
              <a:spAutoFit/>
            </a:bodyPr>
            <a:lstStyle>
              <a:defPPr>
                <a:defRPr lang="he-IL"/>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a:lstStyle>
            <a:p>
              <a:endParaRPr lang="he-IL"/>
            </a:p>
          </p:txBody>
        </p:sp>
        <p:sp>
          <p:nvSpPr>
            <p:cNvPr id="12" name="Rectangle 8">
              <a:extLst>
                <a:ext uri="{FF2B5EF4-FFF2-40B4-BE49-F238E27FC236}">
                  <a16:creationId xmlns:a16="http://schemas.microsoft.com/office/drawing/2014/main" id="{45C2FE57-86B2-4CDF-AD63-62444AD03392}"/>
                </a:ext>
              </a:extLst>
            </p:cNvPr>
            <p:cNvSpPr>
              <a:spLocks noChangeArrowheads="1"/>
            </p:cNvSpPr>
            <p:nvPr/>
          </p:nvSpPr>
          <p:spPr bwMode="auto">
            <a:xfrm>
              <a:off x="5357379" y="3779289"/>
              <a:ext cx="653473" cy="301105"/>
            </a:xfrm>
            <a:prstGeom prst="rect">
              <a:avLst/>
            </a:prstGeom>
            <a:noFill/>
            <a:ln w="12700">
              <a:solidFill>
                <a:schemeClr val="tx1"/>
              </a:solidFill>
              <a:miter lim="800000"/>
              <a:headEnd/>
              <a:tailEnd/>
            </a:ln>
            <a:effectLst/>
          </p:spPr>
          <p:txBody>
            <a:bodyPr wrap="none" anchor="ctr">
              <a:spAutoFit/>
            </a:bodyPr>
            <a:lstStyle>
              <a:defPPr>
                <a:defRPr lang="he-IL"/>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a:lstStyle>
            <a:p>
              <a:endParaRPr lang="he-IL"/>
            </a:p>
          </p:txBody>
        </p:sp>
        <p:sp>
          <p:nvSpPr>
            <p:cNvPr id="13" name="Text Box 9">
              <a:extLst>
                <a:ext uri="{FF2B5EF4-FFF2-40B4-BE49-F238E27FC236}">
                  <a16:creationId xmlns:a16="http://schemas.microsoft.com/office/drawing/2014/main" id="{5147D471-7317-4C78-B352-2C874C5AD540}"/>
                </a:ext>
              </a:extLst>
            </p:cNvPr>
            <p:cNvSpPr txBox="1">
              <a:spLocks noChangeArrowheads="1"/>
            </p:cNvSpPr>
            <p:nvPr/>
          </p:nvSpPr>
          <p:spPr bwMode="auto">
            <a:xfrm>
              <a:off x="5520748" y="3779289"/>
              <a:ext cx="292701" cy="301105"/>
            </a:xfrm>
            <a:prstGeom prst="rect">
              <a:avLst/>
            </a:prstGeom>
            <a:noFill/>
            <a:ln w="12700">
              <a:noFill/>
              <a:miter lim="800000"/>
              <a:headEnd/>
              <a:tailEnd/>
            </a:ln>
            <a:effectLst/>
          </p:spPr>
          <p:txBody>
            <a:bodyPr wrap="none">
              <a:spAutoFit/>
            </a:bodyPr>
            <a:lstStyle>
              <a:defPPr>
                <a:defRPr lang="he-IL"/>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a:lstStyle>
            <a:p>
              <a:r>
                <a:rPr lang="en-US" altLang="sv-SE" sz="1400" u="sng">
                  <a:latin typeface="Times" pitchFamily="18" charset="0"/>
                </a:rPr>
                <a:t>x</a:t>
              </a:r>
            </a:p>
          </p:txBody>
        </p:sp>
        <p:sp>
          <p:nvSpPr>
            <p:cNvPr id="14" name="Line 10">
              <a:extLst>
                <a:ext uri="{FF2B5EF4-FFF2-40B4-BE49-F238E27FC236}">
                  <a16:creationId xmlns:a16="http://schemas.microsoft.com/office/drawing/2014/main" id="{4EB7C5C9-D70F-400C-94B7-2B45A08B6B39}"/>
                </a:ext>
              </a:extLst>
            </p:cNvPr>
            <p:cNvSpPr>
              <a:spLocks noChangeShapeType="1"/>
            </p:cNvSpPr>
            <p:nvPr/>
          </p:nvSpPr>
          <p:spPr bwMode="auto">
            <a:xfrm>
              <a:off x="6582641" y="4080395"/>
              <a:ext cx="0" cy="2333567"/>
            </a:xfrm>
            <a:prstGeom prst="line">
              <a:avLst/>
            </a:prstGeom>
            <a:noFill/>
            <a:ln w="12700">
              <a:solidFill>
                <a:schemeClr val="tx1"/>
              </a:solidFill>
              <a:prstDash val="dash"/>
              <a:round/>
              <a:headEnd/>
              <a:tailEnd/>
            </a:ln>
            <a:effectLst/>
          </p:spPr>
          <p:txBody>
            <a:bodyPr wrap="none" anchor="ctr">
              <a:spAutoFit/>
            </a:bodyPr>
            <a:lstStyle>
              <a:defPPr>
                <a:defRPr lang="he-IL"/>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a:lstStyle>
            <a:p>
              <a:endParaRPr lang="he-IL"/>
            </a:p>
          </p:txBody>
        </p:sp>
        <p:sp>
          <p:nvSpPr>
            <p:cNvPr id="15" name="Rectangle 11">
              <a:extLst>
                <a:ext uri="{FF2B5EF4-FFF2-40B4-BE49-F238E27FC236}">
                  <a16:creationId xmlns:a16="http://schemas.microsoft.com/office/drawing/2014/main" id="{9D567F35-F980-4A0B-BAE4-70A349AC06F9}"/>
                </a:ext>
              </a:extLst>
            </p:cNvPr>
            <p:cNvSpPr>
              <a:spLocks noChangeArrowheads="1"/>
            </p:cNvSpPr>
            <p:nvPr/>
          </p:nvSpPr>
          <p:spPr bwMode="auto">
            <a:xfrm>
              <a:off x="6255905" y="3779289"/>
              <a:ext cx="653473" cy="301105"/>
            </a:xfrm>
            <a:prstGeom prst="rect">
              <a:avLst/>
            </a:prstGeom>
            <a:noFill/>
            <a:ln w="12700">
              <a:solidFill>
                <a:schemeClr val="tx1"/>
              </a:solidFill>
              <a:miter lim="800000"/>
              <a:headEnd/>
              <a:tailEnd/>
            </a:ln>
            <a:effectLst/>
          </p:spPr>
          <p:txBody>
            <a:bodyPr wrap="none" anchor="ctr">
              <a:spAutoFit/>
            </a:bodyPr>
            <a:lstStyle>
              <a:defPPr>
                <a:defRPr lang="he-IL"/>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a:lstStyle>
            <a:p>
              <a:endParaRPr lang="he-IL"/>
            </a:p>
          </p:txBody>
        </p:sp>
        <p:sp>
          <p:nvSpPr>
            <p:cNvPr id="16" name="Text Box 12">
              <a:extLst>
                <a:ext uri="{FF2B5EF4-FFF2-40B4-BE49-F238E27FC236}">
                  <a16:creationId xmlns:a16="http://schemas.microsoft.com/office/drawing/2014/main" id="{C498CD40-EC99-4F25-9953-7CF8D7359E42}"/>
                </a:ext>
              </a:extLst>
            </p:cNvPr>
            <p:cNvSpPr txBox="1">
              <a:spLocks noChangeArrowheads="1"/>
            </p:cNvSpPr>
            <p:nvPr/>
          </p:nvSpPr>
          <p:spPr bwMode="auto">
            <a:xfrm>
              <a:off x="6419273" y="3779289"/>
              <a:ext cx="292701" cy="301105"/>
            </a:xfrm>
            <a:prstGeom prst="rect">
              <a:avLst/>
            </a:prstGeom>
            <a:noFill/>
            <a:ln w="12700">
              <a:noFill/>
              <a:miter lim="800000"/>
              <a:headEnd/>
              <a:tailEnd/>
            </a:ln>
            <a:effectLst/>
          </p:spPr>
          <p:txBody>
            <a:bodyPr wrap="none">
              <a:spAutoFit/>
            </a:bodyPr>
            <a:lstStyle>
              <a:defPPr>
                <a:defRPr lang="he-IL"/>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a:lstStyle>
            <a:p>
              <a:r>
                <a:rPr lang="en-US" altLang="sv-SE" sz="1400" u="sng">
                  <a:latin typeface="Times" pitchFamily="18" charset="0"/>
                </a:rPr>
                <a:t>y</a:t>
              </a:r>
            </a:p>
          </p:txBody>
        </p:sp>
        <p:sp>
          <p:nvSpPr>
            <p:cNvPr id="17" name="Line 13">
              <a:extLst>
                <a:ext uri="{FF2B5EF4-FFF2-40B4-BE49-F238E27FC236}">
                  <a16:creationId xmlns:a16="http://schemas.microsoft.com/office/drawing/2014/main" id="{E40382E8-8BC0-4EA2-9290-2B452CFC3679}"/>
                </a:ext>
              </a:extLst>
            </p:cNvPr>
            <p:cNvSpPr>
              <a:spLocks noChangeShapeType="1"/>
            </p:cNvSpPr>
            <p:nvPr/>
          </p:nvSpPr>
          <p:spPr bwMode="auto">
            <a:xfrm>
              <a:off x="7481166" y="4080395"/>
              <a:ext cx="0" cy="2333567"/>
            </a:xfrm>
            <a:prstGeom prst="line">
              <a:avLst/>
            </a:prstGeom>
            <a:noFill/>
            <a:ln w="12700">
              <a:solidFill>
                <a:schemeClr val="tx1"/>
              </a:solidFill>
              <a:prstDash val="dash"/>
              <a:round/>
              <a:headEnd/>
              <a:tailEnd/>
            </a:ln>
            <a:effectLst/>
          </p:spPr>
          <p:txBody>
            <a:bodyPr wrap="none" anchor="ctr">
              <a:spAutoFit/>
            </a:bodyPr>
            <a:lstStyle>
              <a:defPPr>
                <a:defRPr lang="he-IL"/>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a:lstStyle>
            <a:p>
              <a:endParaRPr lang="he-IL"/>
            </a:p>
          </p:txBody>
        </p:sp>
        <p:sp>
          <p:nvSpPr>
            <p:cNvPr id="18" name="Rectangle 14">
              <a:extLst>
                <a:ext uri="{FF2B5EF4-FFF2-40B4-BE49-F238E27FC236}">
                  <a16:creationId xmlns:a16="http://schemas.microsoft.com/office/drawing/2014/main" id="{E7D27FCA-C53F-4A22-A351-BE1AF4FB0EE9}"/>
                </a:ext>
              </a:extLst>
            </p:cNvPr>
            <p:cNvSpPr>
              <a:spLocks noChangeArrowheads="1"/>
            </p:cNvSpPr>
            <p:nvPr/>
          </p:nvSpPr>
          <p:spPr bwMode="auto">
            <a:xfrm>
              <a:off x="7154430" y="3779289"/>
              <a:ext cx="653473" cy="301105"/>
            </a:xfrm>
            <a:prstGeom prst="rect">
              <a:avLst/>
            </a:prstGeom>
            <a:noFill/>
            <a:ln w="12700">
              <a:solidFill>
                <a:schemeClr val="tx1"/>
              </a:solidFill>
              <a:miter lim="800000"/>
              <a:headEnd/>
              <a:tailEnd/>
            </a:ln>
            <a:effectLst/>
          </p:spPr>
          <p:txBody>
            <a:bodyPr wrap="none" anchor="ctr">
              <a:spAutoFit/>
            </a:bodyPr>
            <a:lstStyle>
              <a:defPPr>
                <a:defRPr lang="he-IL"/>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a:lstStyle>
            <a:p>
              <a:endParaRPr lang="he-IL"/>
            </a:p>
          </p:txBody>
        </p:sp>
        <p:sp>
          <p:nvSpPr>
            <p:cNvPr id="19" name="Text Box 15">
              <a:extLst>
                <a:ext uri="{FF2B5EF4-FFF2-40B4-BE49-F238E27FC236}">
                  <a16:creationId xmlns:a16="http://schemas.microsoft.com/office/drawing/2014/main" id="{69E9844F-4EAF-4685-ADC9-FCD3C4D2E539}"/>
                </a:ext>
              </a:extLst>
            </p:cNvPr>
            <p:cNvSpPr txBox="1">
              <a:spLocks noChangeArrowheads="1"/>
            </p:cNvSpPr>
            <p:nvPr/>
          </p:nvSpPr>
          <p:spPr bwMode="auto">
            <a:xfrm>
              <a:off x="7317798" y="3779289"/>
              <a:ext cx="282491" cy="301105"/>
            </a:xfrm>
            <a:prstGeom prst="rect">
              <a:avLst/>
            </a:prstGeom>
            <a:noFill/>
            <a:ln w="12700">
              <a:noFill/>
              <a:miter lim="800000"/>
              <a:headEnd/>
              <a:tailEnd/>
            </a:ln>
            <a:effectLst/>
          </p:spPr>
          <p:txBody>
            <a:bodyPr wrap="none">
              <a:spAutoFit/>
            </a:bodyPr>
            <a:lstStyle>
              <a:defPPr>
                <a:defRPr lang="he-IL"/>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a:lstStyle>
            <a:p>
              <a:r>
                <a:rPr lang="en-US" altLang="sv-SE" sz="1400" u="sng">
                  <a:latin typeface="Times" pitchFamily="18" charset="0"/>
                </a:rPr>
                <a:t>z</a:t>
              </a:r>
            </a:p>
          </p:txBody>
        </p:sp>
        <p:sp>
          <p:nvSpPr>
            <p:cNvPr id="20" name="Rectangle 16">
              <a:extLst>
                <a:ext uri="{FF2B5EF4-FFF2-40B4-BE49-F238E27FC236}">
                  <a16:creationId xmlns:a16="http://schemas.microsoft.com/office/drawing/2014/main" id="{EE88A955-2A78-4A2A-99BD-30E46585A376}"/>
                </a:ext>
              </a:extLst>
            </p:cNvPr>
            <p:cNvSpPr>
              <a:spLocks noChangeArrowheads="1"/>
            </p:cNvSpPr>
            <p:nvPr/>
          </p:nvSpPr>
          <p:spPr bwMode="auto">
            <a:xfrm>
              <a:off x="5602432" y="4306224"/>
              <a:ext cx="163368" cy="1656080"/>
            </a:xfrm>
            <a:prstGeom prst="rect">
              <a:avLst/>
            </a:prstGeom>
            <a:solidFill>
              <a:srgbClr val="FFFFFF"/>
            </a:solidFill>
            <a:ln w="12700">
              <a:solidFill>
                <a:schemeClr val="tx1"/>
              </a:solidFill>
              <a:miter lim="800000"/>
              <a:headEnd/>
              <a:tailEnd/>
            </a:ln>
            <a:effectLst/>
          </p:spPr>
          <p:txBody>
            <a:bodyPr anchor="ctr">
              <a:spAutoFit/>
            </a:bodyPr>
            <a:lstStyle>
              <a:defPPr>
                <a:defRPr lang="he-IL"/>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a:lstStyle>
            <a:p>
              <a:endParaRPr lang="he-IL"/>
            </a:p>
          </p:txBody>
        </p:sp>
        <p:sp>
          <p:nvSpPr>
            <p:cNvPr id="21" name="Rectangle 17">
              <a:extLst>
                <a:ext uri="{FF2B5EF4-FFF2-40B4-BE49-F238E27FC236}">
                  <a16:creationId xmlns:a16="http://schemas.microsoft.com/office/drawing/2014/main" id="{F975B3DF-5075-412F-9851-71B5F719E6BF}"/>
                </a:ext>
              </a:extLst>
            </p:cNvPr>
            <p:cNvSpPr>
              <a:spLocks noChangeArrowheads="1"/>
            </p:cNvSpPr>
            <p:nvPr/>
          </p:nvSpPr>
          <p:spPr bwMode="auto">
            <a:xfrm>
              <a:off x="6500957" y="4607329"/>
              <a:ext cx="163368" cy="677487"/>
            </a:xfrm>
            <a:prstGeom prst="rect">
              <a:avLst/>
            </a:prstGeom>
            <a:solidFill>
              <a:srgbClr val="FFFFFF"/>
            </a:solidFill>
            <a:ln w="12700">
              <a:solidFill>
                <a:schemeClr val="tx1"/>
              </a:solidFill>
              <a:miter lim="800000"/>
              <a:headEnd/>
              <a:tailEnd/>
            </a:ln>
            <a:effectLst/>
          </p:spPr>
          <p:txBody>
            <a:bodyPr anchor="ctr">
              <a:spAutoFit/>
            </a:bodyPr>
            <a:lstStyle>
              <a:defPPr>
                <a:defRPr lang="he-IL"/>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a:lstStyle>
            <a:p>
              <a:endParaRPr lang="he-IL"/>
            </a:p>
          </p:txBody>
        </p:sp>
        <p:sp>
          <p:nvSpPr>
            <p:cNvPr id="22" name="Rectangle 18">
              <a:extLst>
                <a:ext uri="{FF2B5EF4-FFF2-40B4-BE49-F238E27FC236}">
                  <a16:creationId xmlns:a16="http://schemas.microsoft.com/office/drawing/2014/main" id="{7CF641F1-FE5F-4D37-8F77-3E68CF29E5EE}"/>
                </a:ext>
              </a:extLst>
            </p:cNvPr>
            <p:cNvSpPr>
              <a:spLocks noChangeArrowheads="1"/>
            </p:cNvSpPr>
            <p:nvPr/>
          </p:nvSpPr>
          <p:spPr bwMode="auto">
            <a:xfrm>
              <a:off x="7399482" y="4908435"/>
              <a:ext cx="163368" cy="376382"/>
            </a:xfrm>
            <a:prstGeom prst="rect">
              <a:avLst/>
            </a:prstGeom>
            <a:solidFill>
              <a:srgbClr val="FFFFFF"/>
            </a:solidFill>
            <a:ln w="12700">
              <a:solidFill>
                <a:schemeClr val="tx1"/>
              </a:solidFill>
              <a:miter lim="800000"/>
              <a:headEnd/>
              <a:tailEnd/>
            </a:ln>
            <a:effectLst/>
          </p:spPr>
          <p:txBody>
            <a:bodyPr wrap="none" anchor="ctr">
              <a:spAutoFit/>
            </a:bodyPr>
            <a:lstStyle>
              <a:defPPr>
                <a:defRPr lang="he-IL"/>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a:lstStyle>
            <a:p>
              <a:endParaRPr lang="he-IL"/>
            </a:p>
          </p:txBody>
        </p:sp>
        <p:sp>
          <p:nvSpPr>
            <p:cNvPr id="23" name="Rectangle 19">
              <a:extLst>
                <a:ext uri="{FF2B5EF4-FFF2-40B4-BE49-F238E27FC236}">
                  <a16:creationId xmlns:a16="http://schemas.microsoft.com/office/drawing/2014/main" id="{49C625B1-9148-4955-BF50-67390512AEC6}"/>
                </a:ext>
              </a:extLst>
            </p:cNvPr>
            <p:cNvSpPr>
              <a:spLocks noChangeArrowheads="1"/>
            </p:cNvSpPr>
            <p:nvPr/>
          </p:nvSpPr>
          <p:spPr bwMode="auto">
            <a:xfrm>
              <a:off x="6500957" y="5435369"/>
              <a:ext cx="163368" cy="376382"/>
            </a:xfrm>
            <a:prstGeom prst="rect">
              <a:avLst/>
            </a:prstGeom>
            <a:solidFill>
              <a:srgbClr val="FFFFFF"/>
            </a:solidFill>
            <a:ln w="12700">
              <a:solidFill>
                <a:schemeClr val="tx1"/>
              </a:solidFill>
              <a:miter lim="800000"/>
              <a:headEnd/>
              <a:tailEnd/>
            </a:ln>
            <a:effectLst/>
          </p:spPr>
          <p:txBody>
            <a:bodyPr wrap="none" anchor="ctr">
              <a:spAutoFit/>
            </a:bodyPr>
            <a:lstStyle>
              <a:defPPr>
                <a:defRPr lang="he-IL"/>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a:lstStyle>
            <a:p>
              <a:endParaRPr lang="he-IL"/>
            </a:p>
          </p:txBody>
        </p:sp>
        <p:sp>
          <p:nvSpPr>
            <p:cNvPr id="24" name="Line 20">
              <a:extLst>
                <a:ext uri="{FF2B5EF4-FFF2-40B4-BE49-F238E27FC236}">
                  <a16:creationId xmlns:a16="http://schemas.microsoft.com/office/drawing/2014/main" id="{E188FE74-5597-478C-AB4B-64CF2C6FE6BD}"/>
                </a:ext>
              </a:extLst>
            </p:cNvPr>
            <p:cNvSpPr>
              <a:spLocks noChangeShapeType="1"/>
            </p:cNvSpPr>
            <p:nvPr/>
          </p:nvSpPr>
          <p:spPr bwMode="auto">
            <a:xfrm>
              <a:off x="5765800" y="4607329"/>
              <a:ext cx="735157" cy="0"/>
            </a:xfrm>
            <a:prstGeom prst="line">
              <a:avLst/>
            </a:prstGeom>
            <a:noFill/>
            <a:ln w="12700">
              <a:solidFill>
                <a:schemeClr val="tx1"/>
              </a:solidFill>
              <a:round/>
              <a:headEnd/>
              <a:tailEnd type="triangle" w="med" len="med"/>
            </a:ln>
            <a:effectLst/>
          </p:spPr>
          <p:txBody>
            <a:bodyPr wrap="none" anchor="ctr">
              <a:spAutoFit/>
            </a:bodyPr>
            <a:lstStyle>
              <a:defPPr>
                <a:defRPr lang="he-IL"/>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a:lstStyle>
            <a:p>
              <a:endParaRPr lang="he-IL"/>
            </a:p>
          </p:txBody>
        </p:sp>
        <p:sp>
          <p:nvSpPr>
            <p:cNvPr id="25" name="Line 21">
              <a:extLst>
                <a:ext uri="{FF2B5EF4-FFF2-40B4-BE49-F238E27FC236}">
                  <a16:creationId xmlns:a16="http://schemas.microsoft.com/office/drawing/2014/main" id="{649899C7-E195-4ECE-ACB0-6164771EA8AE}"/>
                </a:ext>
              </a:extLst>
            </p:cNvPr>
            <p:cNvSpPr>
              <a:spLocks noChangeShapeType="1"/>
            </p:cNvSpPr>
            <p:nvPr/>
          </p:nvSpPr>
          <p:spPr bwMode="auto">
            <a:xfrm>
              <a:off x="6664325" y="4908435"/>
              <a:ext cx="735157" cy="0"/>
            </a:xfrm>
            <a:prstGeom prst="line">
              <a:avLst/>
            </a:prstGeom>
            <a:noFill/>
            <a:ln w="12700">
              <a:solidFill>
                <a:schemeClr val="tx1"/>
              </a:solidFill>
              <a:round/>
              <a:headEnd/>
              <a:tailEnd type="triangle" w="med" len="med"/>
            </a:ln>
            <a:effectLst/>
          </p:spPr>
          <p:txBody>
            <a:bodyPr wrap="none" anchor="ctr">
              <a:spAutoFit/>
            </a:bodyPr>
            <a:lstStyle>
              <a:defPPr>
                <a:defRPr lang="he-IL"/>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a:lstStyle>
            <a:p>
              <a:endParaRPr lang="he-IL"/>
            </a:p>
          </p:txBody>
        </p:sp>
        <p:sp>
          <p:nvSpPr>
            <p:cNvPr id="26" name="Line 22">
              <a:extLst>
                <a:ext uri="{FF2B5EF4-FFF2-40B4-BE49-F238E27FC236}">
                  <a16:creationId xmlns:a16="http://schemas.microsoft.com/office/drawing/2014/main" id="{5AFA7759-D145-4E81-A28F-E9C030D25225}"/>
                </a:ext>
              </a:extLst>
            </p:cNvPr>
            <p:cNvSpPr>
              <a:spLocks noChangeShapeType="1"/>
            </p:cNvSpPr>
            <p:nvPr/>
          </p:nvSpPr>
          <p:spPr bwMode="auto">
            <a:xfrm>
              <a:off x="5765800" y="5435369"/>
              <a:ext cx="735157" cy="0"/>
            </a:xfrm>
            <a:prstGeom prst="line">
              <a:avLst/>
            </a:prstGeom>
            <a:noFill/>
            <a:ln w="12700">
              <a:solidFill>
                <a:schemeClr val="tx1"/>
              </a:solidFill>
              <a:round/>
              <a:headEnd/>
              <a:tailEnd type="triangle" w="med" len="med"/>
            </a:ln>
            <a:effectLst/>
          </p:spPr>
          <p:txBody>
            <a:bodyPr wrap="none" anchor="ctr">
              <a:spAutoFit/>
            </a:bodyPr>
            <a:lstStyle>
              <a:defPPr>
                <a:defRPr lang="he-IL"/>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a:lstStyle>
            <a:p>
              <a:endParaRPr lang="he-IL"/>
            </a:p>
          </p:txBody>
        </p:sp>
        <p:sp>
          <p:nvSpPr>
            <p:cNvPr id="28" name="Text Box 24">
              <a:extLst>
                <a:ext uri="{FF2B5EF4-FFF2-40B4-BE49-F238E27FC236}">
                  <a16:creationId xmlns:a16="http://schemas.microsoft.com/office/drawing/2014/main" id="{C76A9108-5263-4572-8421-238635B3CF33}"/>
                </a:ext>
              </a:extLst>
            </p:cNvPr>
            <p:cNvSpPr txBox="1">
              <a:spLocks noChangeArrowheads="1"/>
            </p:cNvSpPr>
            <p:nvPr/>
          </p:nvSpPr>
          <p:spPr bwMode="auto">
            <a:xfrm>
              <a:off x="6075519" y="4328180"/>
              <a:ext cx="282491" cy="301105"/>
            </a:xfrm>
            <a:prstGeom prst="rect">
              <a:avLst/>
            </a:prstGeom>
            <a:noFill/>
            <a:ln w="12700">
              <a:noFill/>
              <a:miter lim="800000"/>
              <a:headEnd/>
              <a:tailEnd/>
            </a:ln>
            <a:effectLst/>
          </p:spPr>
          <p:txBody>
            <a:bodyPr wrap="none">
              <a:spAutoFit/>
            </a:bodyPr>
            <a:lstStyle>
              <a:defPPr>
                <a:defRPr lang="he-IL"/>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a:lstStyle>
            <a:p>
              <a:r>
                <a:rPr lang="en-US" altLang="sv-SE" sz="1400">
                  <a:latin typeface="Times" pitchFamily="18" charset="0"/>
                </a:rPr>
                <a:t>a</a:t>
              </a:r>
            </a:p>
          </p:txBody>
        </p:sp>
        <p:sp>
          <p:nvSpPr>
            <p:cNvPr id="29" name="Text Box 25">
              <a:extLst>
                <a:ext uri="{FF2B5EF4-FFF2-40B4-BE49-F238E27FC236}">
                  <a16:creationId xmlns:a16="http://schemas.microsoft.com/office/drawing/2014/main" id="{1E5FD356-57B6-496A-BCC0-2CA03C283FF3}"/>
                </a:ext>
              </a:extLst>
            </p:cNvPr>
            <p:cNvSpPr txBox="1">
              <a:spLocks noChangeArrowheads="1"/>
            </p:cNvSpPr>
            <p:nvPr/>
          </p:nvSpPr>
          <p:spPr bwMode="auto">
            <a:xfrm>
              <a:off x="7072746" y="4682606"/>
              <a:ext cx="292701" cy="301105"/>
            </a:xfrm>
            <a:prstGeom prst="rect">
              <a:avLst/>
            </a:prstGeom>
            <a:noFill/>
            <a:ln w="12700">
              <a:noFill/>
              <a:miter lim="800000"/>
              <a:headEnd/>
              <a:tailEnd/>
            </a:ln>
            <a:effectLst/>
          </p:spPr>
          <p:txBody>
            <a:bodyPr wrap="none">
              <a:spAutoFit/>
            </a:bodyPr>
            <a:lstStyle>
              <a:defPPr>
                <a:defRPr lang="he-IL"/>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a:lstStyle>
            <a:p>
              <a:r>
                <a:rPr lang="en-US" altLang="sv-SE" sz="1400">
                  <a:latin typeface="Times" pitchFamily="18" charset="0"/>
                </a:rPr>
                <a:t>b</a:t>
              </a:r>
            </a:p>
          </p:txBody>
        </p:sp>
        <p:sp>
          <p:nvSpPr>
            <p:cNvPr id="30" name="Text Box 26">
              <a:extLst>
                <a:ext uri="{FF2B5EF4-FFF2-40B4-BE49-F238E27FC236}">
                  <a16:creationId xmlns:a16="http://schemas.microsoft.com/office/drawing/2014/main" id="{966A1722-59C8-42E1-8691-F33A55749ED0}"/>
                </a:ext>
              </a:extLst>
            </p:cNvPr>
            <p:cNvSpPr txBox="1">
              <a:spLocks noChangeArrowheads="1"/>
            </p:cNvSpPr>
            <p:nvPr/>
          </p:nvSpPr>
          <p:spPr bwMode="auto">
            <a:xfrm>
              <a:off x="6092536" y="5134264"/>
              <a:ext cx="282491" cy="301105"/>
            </a:xfrm>
            <a:prstGeom prst="rect">
              <a:avLst/>
            </a:prstGeom>
            <a:noFill/>
            <a:ln w="12700">
              <a:noFill/>
              <a:miter lim="800000"/>
              <a:headEnd/>
              <a:tailEnd/>
            </a:ln>
            <a:effectLst/>
          </p:spPr>
          <p:txBody>
            <a:bodyPr wrap="none">
              <a:spAutoFit/>
            </a:bodyPr>
            <a:lstStyle>
              <a:defPPr>
                <a:defRPr lang="he-IL"/>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a:lstStyle>
            <a:p>
              <a:r>
                <a:rPr lang="en-US" altLang="sv-SE" sz="1400">
                  <a:latin typeface="Times" pitchFamily="18" charset="0"/>
                </a:rPr>
                <a:t>c</a:t>
              </a:r>
            </a:p>
          </p:txBody>
        </p:sp>
      </p:grpSp>
    </p:spTree>
    <p:extLst>
      <p:ext uri="{BB962C8B-B14F-4D97-AF65-F5344CB8AC3E}">
        <p14:creationId xmlns:p14="http://schemas.microsoft.com/office/powerpoint/2010/main" val="1182035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Combined Fragments</a:t>
            </a:r>
            <a:endParaRPr lang="en-US" sz="4000" dirty="0"/>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a:xfrm>
            <a:off x="6553200" y="6356350"/>
            <a:ext cx="2133600" cy="365125"/>
          </a:xfrm>
        </p:spPr>
        <p:txBody>
          <a:bodyPr/>
          <a:lstStyle/>
          <a:p>
            <a:pPr marL="0" lvl="0" indent="0" algn="r" rtl="0">
              <a:spcBef>
                <a:spcPts val="0"/>
              </a:spcBef>
              <a:spcAft>
                <a:spcPts val="0"/>
              </a:spcAft>
              <a:buNone/>
            </a:pPr>
            <a:fld id="{00000000-1234-1234-1234-123412341234}" type="slidenum">
              <a:rPr lang="en-US" sz="1400" b="1" smtClean="0">
                <a:latin typeface="+mn-lt"/>
              </a:rPr>
              <a:t>20</a:t>
            </a:fld>
            <a:endParaRPr lang="en-US" sz="1400" b="1" dirty="0">
              <a:latin typeface="+mn-lt"/>
            </a:endParaRPr>
          </a:p>
        </p:txBody>
      </p:sp>
      <p:sp>
        <p:nvSpPr>
          <p:cNvPr id="30" name="מציין מיקום של מספר שקופית 1">
            <a:extLst>
              <a:ext uri="{FF2B5EF4-FFF2-40B4-BE49-F238E27FC236}">
                <a16:creationId xmlns:a16="http://schemas.microsoft.com/office/drawing/2014/main" id="{0A76557E-44A6-465C-AC99-EA9912999AB4}"/>
              </a:ext>
            </a:extLst>
          </p:cNvPr>
          <p:cNvSpPr txBox="1">
            <a:spLocks/>
          </p:cNvSpPr>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z="1400" b="1" smtClean="0">
                <a:latin typeface="+mn-lt"/>
              </a:rPr>
              <a:pPr/>
              <a:t>20</a:t>
            </a:fld>
            <a:endParaRPr lang="en-US" sz="1400" b="1" dirty="0">
              <a:latin typeface="+mn-lt"/>
            </a:endParaRPr>
          </a:p>
        </p:txBody>
      </p:sp>
      <p:sp>
        <p:nvSpPr>
          <p:cNvPr id="24" name="Rectangle 3">
            <a:extLst>
              <a:ext uri="{FF2B5EF4-FFF2-40B4-BE49-F238E27FC236}">
                <a16:creationId xmlns:a16="http://schemas.microsoft.com/office/drawing/2014/main" id="{3785734D-AE81-4A31-AC63-BF3A043070DB}"/>
              </a:ext>
            </a:extLst>
          </p:cNvPr>
          <p:cNvSpPr>
            <a:spLocks noGrp="1" noChangeArrowheads="1"/>
          </p:cNvSpPr>
          <p:nvPr/>
        </p:nvSpPr>
        <p:spPr bwMode="auto">
          <a:xfrm>
            <a:off x="685800" y="1259845"/>
            <a:ext cx="8229600" cy="806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400" kern="1200">
                <a:solidFill>
                  <a:schemeClr val="tx1"/>
                </a:solidFill>
                <a:latin typeface="+mj-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000" kern="1200">
                <a:solidFill>
                  <a:schemeClr val="tx1"/>
                </a:solidFill>
                <a:latin typeface="+mj-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000" kern="1200">
                <a:solidFill>
                  <a:schemeClr val="tx1"/>
                </a:solidFill>
                <a:latin typeface="+mj-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j-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j-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en-US" dirty="0"/>
              <a:t>Common Sequence Diagrams' structured controls:</a:t>
            </a:r>
          </a:p>
          <a:p>
            <a:pPr lvl="1"/>
            <a:endParaRPr lang="en-US" altLang="en-US" dirty="0"/>
          </a:p>
          <a:p>
            <a:pPr marL="0" indent="0" eaLnBrk="1" hangingPunct="1">
              <a:buNone/>
            </a:pPr>
            <a:endParaRPr lang="en-US" dirty="0">
              <a:cs typeface="David" pitchFamily="34" charset="-79"/>
            </a:endParaRPr>
          </a:p>
        </p:txBody>
      </p:sp>
      <p:pic>
        <p:nvPicPr>
          <p:cNvPr id="4" name="תמונה 3">
            <a:extLst>
              <a:ext uri="{FF2B5EF4-FFF2-40B4-BE49-F238E27FC236}">
                <a16:creationId xmlns:a16="http://schemas.microsoft.com/office/drawing/2014/main" id="{34CEE194-82E4-46DF-9021-78965ADC556F}"/>
              </a:ext>
            </a:extLst>
          </p:cNvPr>
          <p:cNvPicPr>
            <a:picLocks noChangeAspect="1"/>
          </p:cNvPicPr>
          <p:nvPr/>
        </p:nvPicPr>
        <p:blipFill>
          <a:blip r:embed="rId3"/>
          <a:stretch>
            <a:fillRect/>
          </a:stretch>
        </p:blipFill>
        <p:spPr>
          <a:xfrm>
            <a:off x="685800" y="2168357"/>
            <a:ext cx="7772400" cy="3651540"/>
          </a:xfrm>
          <a:prstGeom prst="rect">
            <a:avLst/>
          </a:prstGeom>
        </p:spPr>
      </p:pic>
    </p:spTree>
    <p:extLst>
      <p:ext uri="{BB962C8B-B14F-4D97-AF65-F5344CB8AC3E}">
        <p14:creationId xmlns:p14="http://schemas.microsoft.com/office/powerpoint/2010/main" val="689571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alt</a:t>
            </a:r>
            <a:endParaRPr lang="en-US" sz="4000" dirty="0"/>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a:xfrm>
            <a:off x="6553200" y="6356350"/>
            <a:ext cx="2133600" cy="365125"/>
          </a:xfrm>
        </p:spPr>
        <p:txBody>
          <a:bodyPr/>
          <a:lstStyle/>
          <a:p>
            <a:pPr marL="0" lvl="0" indent="0" algn="r" rtl="0">
              <a:spcBef>
                <a:spcPts val="0"/>
              </a:spcBef>
              <a:spcAft>
                <a:spcPts val="0"/>
              </a:spcAft>
              <a:buNone/>
            </a:pPr>
            <a:fld id="{00000000-1234-1234-1234-123412341234}" type="slidenum">
              <a:rPr lang="en-US" sz="1400" b="1" smtClean="0">
                <a:latin typeface="+mn-lt"/>
              </a:rPr>
              <a:t>21</a:t>
            </a:fld>
            <a:endParaRPr lang="en-US" sz="1400" b="1" dirty="0">
              <a:latin typeface="+mn-lt"/>
            </a:endParaRPr>
          </a:p>
        </p:txBody>
      </p:sp>
      <p:sp>
        <p:nvSpPr>
          <p:cNvPr id="30" name="מציין מיקום של מספר שקופית 1">
            <a:extLst>
              <a:ext uri="{FF2B5EF4-FFF2-40B4-BE49-F238E27FC236}">
                <a16:creationId xmlns:a16="http://schemas.microsoft.com/office/drawing/2014/main" id="{0A76557E-44A6-465C-AC99-EA9912999AB4}"/>
              </a:ext>
            </a:extLst>
          </p:cNvPr>
          <p:cNvSpPr txBox="1">
            <a:spLocks/>
          </p:cNvSpPr>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z="1400" b="1" smtClean="0">
                <a:latin typeface="+mn-lt"/>
              </a:rPr>
              <a:pPr/>
              <a:t>21</a:t>
            </a:fld>
            <a:endParaRPr lang="en-US" sz="1400" b="1" dirty="0">
              <a:latin typeface="+mn-lt"/>
            </a:endParaRPr>
          </a:p>
        </p:txBody>
      </p:sp>
      <p:pic>
        <p:nvPicPr>
          <p:cNvPr id="6" name="תמונה 5">
            <a:extLst>
              <a:ext uri="{FF2B5EF4-FFF2-40B4-BE49-F238E27FC236}">
                <a16:creationId xmlns:a16="http://schemas.microsoft.com/office/drawing/2014/main" id="{02564767-5189-4673-963C-84C0927DEF83}"/>
              </a:ext>
            </a:extLst>
          </p:cNvPr>
          <p:cNvPicPr>
            <a:picLocks noChangeAspect="1"/>
          </p:cNvPicPr>
          <p:nvPr/>
        </p:nvPicPr>
        <p:blipFill>
          <a:blip r:embed="rId3"/>
          <a:stretch>
            <a:fillRect/>
          </a:stretch>
        </p:blipFill>
        <p:spPr>
          <a:xfrm>
            <a:off x="685800" y="1341437"/>
            <a:ext cx="7953375" cy="4886325"/>
          </a:xfrm>
          <a:prstGeom prst="rect">
            <a:avLst/>
          </a:prstGeom>
        </p:spPr>
      </p:pic>
    </p:spTree>
    <p:extLst>
      <p:ext uri="{BB962C8B-B14F-4D97-AF65-F5344CB8AC3E}">
        <p14:creationId xmlns:p14="http://schemas.microsoft.com/office/powerpoint/2010/main" val="2216233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opt</a:t>
            </a:r>
            <a:endParaRPr lang="en-US" sz="4000" dirty="0"/>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a:xfrm>
            <a:off x="6553200" y="6356350"/>
            <a:ext cx="2133600" cy="365125"/>
          </a:xfrm>
        </p:spPr>
        <p:txBody>
          <a:bodyPr/>
          <a:lstStyle/>
          <a:p>
            <a:pPr marL="0" lvl="0" indent="0" algn="r" rtl="0">
              <a:spcBef>
                <a:spcPts val="0"/>
              </a:spcBef>
              <a:spcAft>
                <a:spcPts val="0"/>
              </a:spcAft>
              <a:buNone/>
            </a:pPr>
            <a:fld id="{00000000-1234-1234-1234-123412341234}" type="slidenum">
              <a:rPr lang="en-US" sz="1400" b="1" smtClean="0">
                <a:latin typeface="+mn-lt"/>
              </a:rPr>
              <a:t>22</a:t>
            </a:fld>
            <a:endParaRPr lang="en-US" sz="1400" b="1" dirty="0">
              <a:latin typeface="+mn-lt"/>
            </a:endParaRPr>
          </a:p>
        </p:txBody>
      </p:sp>
      <p:sp>
        <p:nvSpPr>
          <p:cNvPr id="30" name="מציין מיקום של מספר שקופית 1">
            <a:extLst>
              <a:ext uri="{FF2B5EF4-FFF2-40B4-BE49-F238E27FC236}">
                <a16:creationId xmlns:a16="http://schemas.microsoft.com/office/drawing/2014/main" id="{0A76557E-44A6-465C-AC99-EA9912999AB4}"/>
              </a:ext>
            </a:extLst>
          </p:cNvPr>
          <p:cNvSpPr txBox="1">
            <a:spLocks/>
          </p:cNvSpPr>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z="1400" b="1" smtClean="0">
                <a:latin typeface="+mn-lt"/>
              </a:rPr>
              <a:pPr/>
              <a:t>22</a:t>
            </a:fld>
            <a:endParaRPr lang="en-US" sz="1400" b="1" dirty="0">
              <a:latin typeface="+mn-lt"/>
            </a:endParaRPr>
          </a:p>
        </p:txBody>
      </p:sp>
      <p:pic>
        <p:nvPicPr>
          <p:cNvPr id="8" name="Picture 5">
            <a:extLst>
              <a:ext uri="{FF2B5EF4-FFF2-40B4-BE49-F238E27FC236}">
                <a16:creationId xmlns:a16="http://schemas.microsoft.com/office/drawing/2014/main" id="{F57D0822-9A15-4648-AB6A-631B47724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3749" t="31500" r="18439" b="10001"/>
          <a:stretch>
            <a:fillRect/>
          </a:stretch>
        </p:blipFill>
        <p:spPr bwMode="auto">
          <a:xfrm>
            <a:off x="1075691" y="1250950"/>
            <a:ext cx="6677025"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8950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Loop(1)</a:t>
            </a:r>
            <a:endParaRPr lang="en-US" sz="4000" dirty="0"/>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a:xfrm>
            <a:off x="6553200" y="6356350"/>
            <a:ext cx="2133600" cy="365125"/>
          </a:xfrm>
        </p:spPr>
        <p:txBody>
          <a:bodyPr/>
          <a:lstStyle/>
          <a:p>
            <a:pPr marL="0" lvl="0" indent="0" algn="r" rtl="0">
              <a:spcBef>
                <a:spcPts val="0"/>
              </a:spcBef>
              <a:spcAft>
                <a:spcPts val="0"/>
              </a:spcAft>
              <a:buNone/>
            </a:pPr>
            <a:fld id="{00000000-1234-1234-1234-123412341234}" type="slidenum">
              <a:rPr lang="en-US" sz="1400" b="1" smtClean="0">
                <a:latin typeface="+mn-lt"/>
              </a:rPr>
              <a:t>23</a:t>
            </a:fld>
            <a:endParaRPr lang="en-US" sz="1400" b="1" dirty="0">
              <a:latin typeface="+mn-lt"/>
            </a:endParaRPr>
          </a:p>
        </p:txBody>
      </p:sp>
      <p:sp>
        <p:nvSpPr>
          <p:cNvPr id="30" name="מציין מיקום של מספר שקופית 1">
            <a:extLst>
              <a:ext uri="{FF2B5EF4-FFF2-40B4-BE49-F238E27FC236}">
                <a16:creationId xmlns:a16="http://schemas.microsoft.com/office/drawing/2014/main" id="{0A76557E-44A6-465C-AC99-EA9912999AB4}"/>
              </a:ext>
            </a:extLst>
          </p:cNvPr>
          <p:cNvSpPr txBox="1">
            <a:spLocks/>
          </p:cNvSpPr>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z="1400" b="1" smtClean="0">
                <a:latin typeface="+mn-lt"/>
              </a:rPr>
              <a:pPr/>
              <a:t>23</a:t>
            </a:fld>
            <a:endParaRPr lang="en-US" sz="1400" b="1" dirty="0">
              <a:latin typeface="+mn-lt"/>
            </a:endParaRPr>
          </a:p>
        </p:txBody>
      </p:sp>
      <p:pic>
        <p:nvPicPr>
          <p:cNvPr id="8194" name="Picture 2" descr="תוצאת תמונה עבור ‪sequence diagram loop‬‏">
            <a:extLst>
              <a:ext uri="{FF2B5EF4-FFF2-40B4-BE49-F238E27FC236}">
                <a16:creationId xmlns:a16="http://schemas.microsoft.com/office/drawing/2014/main" id="{360DFADD-13EE-441B-926E-7376580493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170" y="1252538"/>
            <a:ext cx="6760504" cy="4058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172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loop (2)</a:t>
            </a:r>
            <a:endParaRPr lang="en-US" sz="4000" dirty="0"/>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a:xfrm>
            <a:off x="6553200" y="6356350"/>
            <a:ext cx="2133600" cy="365125"/>
          </a:xfrm>
        </p:spPr>
        <p:txBody>
          <a:bodyPr/>
          <a:lstStyle/>
          <a:p>
            <a:pPr marL="0" lvl="0" indent="0" algn="r" rtl="0">
              <a:spcBef>
                <a:spcPts val="0"/>
              </a:spcBef>
              <a:spcAft>
                <a:spcPts val="0"/>
              </a:spcAft>
              <a:buNone/>
            </a:pPr>
            <a:fld id="{00000000-1234-1234-1234-123412341234}" type="slidenum">
              <a:rPr lang="en-US" sz="1400" b="1" smtClean="0">
                <a:latin typeface="+mn-lt"/>
              </a:rPr>
              <a:t>24</a:t>
            </a:fld>
            <a:endParaRPr lang="en-US" sz="1400" b="1" dirty="0">
              <a:latin typeface="+mn-lt"/>
            </a:endParaRPr>
          </a:p>
        </p:txBody>
      </p:sp>
      <p:sp>
        <p:nvSpPr>
          <p:cNvPr id="30" name="מציין מיקום של מספר שקופית 1">
            <a:extLst>
              <a:ext uri="{FF2B5EF4-FFF2-40B4-BE49-F238E27FC236}">
                <a16:creationId xmlns:a16="http://schemas.microsoft.com/office/drawing/2014/main" id="{0A76557E-44A6-465C-AC99-EA9912999AB4}"/>
              </a:ext>
            </a:extLst>
          </p:cNvPr>
          <p:cNvSpPr txBox="1">
            <a:spLocks/>
          </p:cNvSpPr>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z="1400" b="1" smtClean="0">
                <a:latin typeface="+mn-lt"/>
              </a:rPr>
              <a:pPr/>
              <a:t>24</a:t>
            </a:fld>
            <a:endParaRPr lang="en-US" sz="1400" b="1" dirty="0">
              <a:latin typeface="+mn-lt"/>
            </a:endParaRPr>
          </a:p>
        </p:txBody>
      </p:sp>
      <p:pic>
        <p:nvPicPr>
          <p:cNvPr id="8" name="תמונה 7">
            <a:extLst>
              <a:ext uri="{FF2B5EF4-FFF2-40B4-BE49-F238E27FC236}">
                <a16:creationId xmlns:a16="http://schemas.microsoft.com/office/drawing/2014/main" id="{0B481A1D-0649-474E-B89A-422599E6B027}"/>
              </a:ext>
            </a:extLst>
          </p:cNvPr>
          <p:cNvPicPr>
            <a:picLocks noChangeAspect="1"/>
          </p:cNvPicPr>
          <p:nvPr/>
        </p:nvPicPr>
        <p:blipFill>
          <a:blip r:embed="rId3"/>
          <a:stretch>
            <a:fillRect/>
          </a:stretch>
        </p:blipFill>
        <p:spPr>
          <a:xfrm>
            <a:off x="1928812" y="1204912"/>
            <a:ext cx="5286375" cy="4448175"/>
          </a:xfrm>
          <a:prstGeom prst="rect">
            <a:avLst/>
          </a:prstGeom>
        </p:spPr>
      </p:pic>
    </p:spTree>
    <p:extLst>
      <p:ext uri="{BB962C8B-B14F-4D97-AF65-F5344CB8AC3E}">
        <p14:creationId xmlns:p14="http://schemas.microsoft.com/office/powerpoint/2010/main" val="3933208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loop (3)</a:t>
            </a:r>
            <a:endParaRPr lang="en-US" sz="4000" dirty="0"/>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a:xfrm>
            <a:off x="6553200" y="6356350"/>
            <a:ext cx="2133600" cy="365125"/>
          </a:xfrm>
        </p:spPr>
        <p:txBody>
          <a:bodyPr/>
          <a:lstStyle/>
          <a:p>
            <a:pPr marL="0" lvl="0" indent="0" algn="r" rtl="0">
              <a:spcBef>
                <a:spcPts val="0"/>
              </a:spcBef>
              <a:spcAft>
                <a:spcPts val="0"/>
              </a:spcAft>
              <a:buNone/>
            </a:pPr>
            <a:fld id="{00000000-1234-1234-1234-123412341234}" type="slidenum">
              <a:rPr lang="en-US" sz="1400" b="1" smtClean="0">
                <a:latin typeface="+mn-lt"/>
              </a:rPr>
              <a:t>25</a:t>
            </a:fld>
            <a:endParaRPr lang="en-US" sz="1400" b="1" dirty="0">
              <a:latin typeface="+mn-lt"/>
            </a:endParaRPr>
          </a:p>
        </p:txBody>
      </p:sp>
      <p:sp>
        <p:nvSpPr>
          <p:cNvPr id="30" name="מציין מיקום של מספר שקופית 1">
            <a:extLst>
              <a:ext uri="{FF2B5EF4-FFF2-40B4-BE49-F238E27FC236}">
                <a16:creationId xmlns:a16="http://schemas.microsoft.com/office/drawing/2014/main" id="{0A76557E-44A6-465C-AC99-EA9912999AB4}"/>
              </a:ext>
            </a:extLst>
          </p:cNvPr>
          <p:cNvSpPr txBox="1">
            <a:spLocks/>
          </p:cNvSpPr>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z="1400" b="1" smtClean="0">
                <a:latin typeface="+mn-lt"/>
              </a:rPr>
              <a:pPr/>
              <a:t>25</a:t>
            </a:fld>
            <a:endParaRPr lang="en-US" sz="1400" b="1" dirty="0">
              <a:latin typeface="+mn-lt"/>
            </a:endParaRPr>
          </a:p>
        </p:txBody>
      </p:sp>
      <p:pic>
        <p:nvPicPr>
          <p:cNvPr id="6" name="Picture 2" descr="Image result for loop sequence diagram example">
            <a:extLst>
              <a:ext uri="{FF2B5EF4-FFF2-40B4-BE49-F238E27FC236}">
                <a16:creationId xmlns:a16="http://schemas.microsoft.com/office/drawing/2014/main" id="{7CA341B8-6392-4AB2-B192-A9D7657F17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278" y="1555749"/>
            <a:ext cx="7515225" cy="480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088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Nested diagrams</a:t>
            </a:r>
            <a:endParaRPr lang="en-US" sz="4000" dirty="0"/>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a:xfrm>
            <a:off x="6553200" y="6356350"/>
            <a:ext cx="2133600" cy="365125"/>
          </a:xfrm>
        </p:spPr>
        <p:txBody>
          <a:bodyPr/>
          <a:lstStyle/>
          <a:p>
            <a:pPr marL="0" lvl="0" indent="0" algn="r" rtl="0">
              <a:spcBef>
                <a:spcPts val="0"/>
              </a:spcBef>
              <a:spcAft>
                <a:spcPts val="0"/>
              </a:spcAft>
              <a:buNone/>
            </a:pPr>
            <a:fld id="{00000000-1234-1234-1234-123412341234}" type="slidenum">
              <a:rPr lang="en-US" sz="1400" b="1" smtClean="0">
                <a:latin typeface="+mn-lt"/>
              </a:rPr>
              <a:t>26</a:t>
            </a:fld>
            <a:endParaRPr lang="en-US" sz="1400" b="1" dirty="0">
              <a:latin typeface="+mn-lt"/>
            </a:endParaRPr>
          </a:p>
        </p:txBody>
      </p:sp>
      <p:sp>
        <p:nvSpPr>
          <p:cNvPr id="30" name="מציין מיקום של מספר שקופית 1">
            <a:extLst>
              <a:ext uri="{FF2B5EF4-FFF2-40B4-BE49-F238E27FC236}">
                <a16:creationId xmlns:a16="http://schemas.microsoft.com/office/drawing/2014/main" id="{0A76557E-44A6-465C-AC99-EA9912999AB4}"/>
              </a:ext>
            </a:extLst>
          </p:cNvPr>
          <p:cNvSpPr txBox="1">
            <a:spLocks/>
          </p:cNvSpPr>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z="1400" b="1" smtClean="0">
                <a:latin typeface="+mn-lt"/>
              </a:rPr>
              <a:pPr/>
              <a:t>26</a:t>
            </a:fld>
            <a:endParaRPr lang="en-US" sz="1400" b="1" dirty="0">
              <a:latin typeface="+mn-lt"/>
            </a:endParaRPr>
          </a:p>
        </p:txBody>
      </p:sp>
      <p:pic>
        <p:nvPicPr>
          <p:cNvPr id="3" name="תמונה 2">
            <a:extLst>
              <a:ext uri="{FF2B5EF4-FFF2-40B4-BE49-F238E27FC236}">
                <a16:creationId xmlns:a16="http://schemas.microsoft.com/office/drawing/2014/main" id="{A9AD0CFC-2D82-4558-A791-72BE2C414281}"/>
              </a:ext>
            </a:extLst>
          </p:cNvPr>
          <p:cNvPicPr>
            <a:picLocks noChangeAspect="1"/>
          </p:cNvPicPr>
          <p:nvPr/>
        </p:nvPicPr>
        <p:blipFill>
          <a:blip r:embed="rId3"/>
          <a:stretch>
            <a:fillRect/>
          </a:stretch>
        </p:blipFill>
        <p:spPr>
          <a:xfrm>
            <a:off x="233128" y="1955869"/>
            <a:ext cx="8910872" cy="3369757"/>
          </a:xfrm>
          <a:prstGeom prst="rect">
            <a:avLst/>
          </a:prstGeom>
        </p:spPr>
      </p:pic>
    </p:spTree>
    <p:extLst>
      <p:ext uri="{BB962C8B-B14F-4D97-AF65-F5344CB8AC3E}">
        <p14:creationId xmlns:p14="http://schemas.microsoft.com/office/powerpoint/2010/main" val="3289642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he-IL" sz="4000" dirty="0">
                <a:solidFill>
                  <a:schemeClr val="lt1"/>
                </a:solidFill>
              </a:rPr>
              <a:t>תרגיל 1</a:t>
            </a:r>
            <a:endParaRPr lang="en-US" sz="4000" dirty="0"/>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a:xfrm>
            <a:off x="6553200" y="6356350"/>
            <a:ext cx="2133600" cy="365125"/>
          </a:xfrm>
        </p:spPr>
        <p:txBody>
          <a:bodyPr/>
          <a:lstStyle/>
          <a:p>
            <a:pPr marL="0" lvl="0" indent="0" algn="r" rtl="0">
              <a:spcBef>
                <a:spcPts val="0"/>
              </a:spcBef>
              <a:spcAft>
                <a:spcPts val="0"/>
              </a:spcAft>
              <a:buNone/>
            </a:pPr>
            <a:fld id="{00000000-1234-1234-1234-123412341234}" type="slidenum">
              <a:rPr lang="en-US" sz="1400" b="1" smtClean="0">
                <a:latin typeface="+mn-lt"/>
              </a:rPr>
              <a:t>27</a:t>
            </a:fld>
            <a:endParaRPr lang="en-US" sz="1400" b="1" dirty="0">
              <a:latin typeface="+mn-lt"/>
            </a:endParaRPr>
          </a:p>
        </p:txBody>
      </p:sp>
      <p:sp>
        <p:nvSpPr>
          <p:cNvPr id="30" name="מציין מיקום של מספר שקופית 1">
            <a:extLst>
              <a:ext uri="{FF2B5EF4-FFF2-40B4-BE49-F238E27FC236}">
                <a16:creationId xmlns:a16="http://schemas.microsoft.com/office/drawing/2014/main" id="{0A76557E-44A6-465C-AC99-EA9912999AB4}"/>
              </a:ext>
            </a:extLst>
          </p:cNvPr>
          <p:cNvSpPr txBox="1">
            <a:spLocks/>
          </p:cNvSpPr>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z="1400" b="1" smtClean="0">
                <a:latin typeface="+mn-lt"/>
              </a:rPr>
              <a:pPr/>
              <a:t>27</a:t>
            </a:fld>
            <a:endParaRPr lang="en-US" sz="1400" b="1" dirty="0">
              <a:latin typeface="+mn-lt"/>
            </a:endParaRPr>
          </a:p>
        </p:txBody>
      </p:sp>
      <p:pic>
        <p:nvPicPr>
          <p:cNvPr id="6" name="מציין מיקום תוכן 4">
            <a:extLst>
              <a:ext uri="{FF2B5EF4-FFF2-40B4-BE49-F238E27FC236}">
                <a16:creationId xmlns:a16="http://schemas.microsoft.com/office/drawing/2014/main" id="{99442B90-2F32-4E38-BD01-3427F7A8A67D}"/>
              </a:ext>
            </a:extLst>
          </p:cNvPr>
          <p:cNvPicPr>
            <a:picLocks noGrp="1" noChangeAspect="1"/>
          </p:cNvPicPr>
          <p:nvPr/>
        </p:nvPicPr>
        <p:blipFill>
          <a:blip r:embed="rId3"/>
          <a:stretch>
            <a:fillRect/>
          </a:stretch>
        </p:blipFill>
        <p:spPr>
          <a:xfrm>
            <a:off x="2041700" y="1306285"/>
            <a:ext cx="6286500" cy="4245429"/>
          </a:xfrm>
          <a:prstGeom prst="rect">
            <a:avLst/>
          </a:prstGeom>
        </p:spPr>
      </p:pic>
    </p:spTree>
    <p:extLst>
      <p:ext uri="{BB962C8B-B14F-4D97-AF65-F5344CB8AC3E}">
        <p14:creationId xmlns:p14="http://schemas.microsoft.com/office/powerpoint/2010/main" val="2813149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he-IL" sz="4000" dirty="0">
                <a:solidFill>
                  <a:schemeClr val="lt1"/>
                </a:solidFill>
              </a:rPr>
              <a:t>תרגיל 1 - פתרון</a:t>
            </a:r>
            <a:endParaRPr lang="en-US" sz="4000" dirty="0"/>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a:xfrm>
            <a:off x="6553200" y="6356350"/>
            <a:ext cx="2133600" cy="365125"/>
          </a:xfrm>
        </p:spPr>
        <p:txBody>
          <a:bodyPr/>
          <a:lstStyle/>
          <a:p>
            <a:pPr marL="0" lvl="0" indent="0" algn="r" rtl="0">
              <a:spcBef>
                <a:spcPts val="0"/>
              </a:spcBef>
              <a:spcAft>
                <a:spcPts val="0"/>
              </a:spcAft>
              <a:buNone/>
            </a:pPr>
            <a:fld id="{00000000-1234-1234-1234-123412341234}" type="slidenum">
              <a:rPr lang="en-US" sz="1400" b="1" smtClean="0">
                <a:latin typeface="+mn-lt"/>
              </a:rPr>
              <a:t>28</a:t>
            </a:fld>
            <a:endParaRPr lang="en-US" sz="1400" b="1" dirty="0">
              <a:latin typeface="+mn-lt"/>
            </a:endParaRPr>
          </a:p>
        </p:txBody>
      </p:sp>
      <p:sp>
        <p:nvSpPr>
          <p:cNvPr id="30" name="מציין מיקום של מספר שקופית 1">
            <a:extLst>
              <a:ext uri="{FF2B5EF4-FFF2-40B4-BE49-F238E27FC236}">
                <a16:creationId xmlns:a16="http://schemas.microsoft.com/office/drawing/2014/main" id="{0A76557E-44A6-465C-AC99-EA9912999AB4}"/>
              </a:ext>
            </a:extLst>
          </p:cNvPr>
          <p:cNvSpPr txBox="1">
            <a:spLocks/>
          </p:cNvSpPr>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z="1400" b="1" smtClean="0">
                <a:latin typeface="+mn-lt"/>
              </a:rPr>
              <a:pPr/>
              <a:t>28</a:t>
            </a:fld>
            <a:endParaRPr lang="en-US" sz="1400" b="1" dirty="0">
              <a:latin typeface="+mn-lt"/>
            </a:endParaRPr>
          </a:p>
        </p:txBody>
      </p:sp>
      <p:pic>
        <p:nvPicPr>
          <p:cNvPr id="8" name="מציין מיקום תוכן 4">
            <a:extLst>
              <a:ext uri="{FF2B5EF4-FFF2-40B4-BE49-F238E27FC236}">
                <a16:creationId xmlns:a16="http://schemas.microsoft.com/office/drawing/2014/main" id="{216D7DF6-BD9B-4591-B90B-F17813532339}"/>
              </a:ext>
            </a:extLst>
          </p:cNvPr>
          <p:cNvPicPr>
            <a:picLocks noGrp="1" noChangeAspect="1"/>
          </p:cNvPicPr>
          <p:nvPr/>
        </p:nvPicPr>
        <p:blipFill>
          <a:blip r:embed="rId3"/>
          <a:stretch>
            <a:fillRect/>
          </a:stretch>
        </p:blipFill>
        <p:spPr>
          <a:xfrm>
            <a:off x="487986" y="1657258"/>
            <a:ext cx="8168028" cy="3543483"/>
          </a:xfrm>
          <a:prstGeom prst="rect">
            <a:avLst/>
          </a:prstGeom>
        </p:spPr>
      </p:pic>
    </p:spTree>
    <p:extLst>
      <p:ext uri="{BB962C8B-B14F-4D97-AF65-F5344CB8AC3E}">
        <p14:creationId xmlns:p14="http://schemas.microsoft.com/office/powerpoint/2010/main" val="270530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he-IL" sz="4000" dirty="0">
                <a:solidFill>
                  <a:schemeClr val="lt1"/>
                </a:solidFill>
              </a:rPr>
              <a:t>תרגיל 1 - פתרון</a:t>
            </a:r>
            <a:endParaRPr lang="en-US" sz="4000" dirty="0"/>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a:xfrm>
            <a:off x="6553200" y="6356350"/>
            <a:ext cx="2133600" cy="365125"/>
          </a:xfrm>
        </p:spPr>
        <p:txBody>
          <a:bodyPr/>
          <a:lstStyle/>
          <a:p>
            <a:pPr marL="0" lvl="0" indent="0" algn="r" rtl="0">
              <a:spcBef>
                <a:spcPts val="0"/>
              </a:spcBef>
              <a:spcAft>
                <a:spcPts val="0"/>
              </a:spcAft>
              <a:buNone/>
            </a:pPr>
            <a:fld id="{00000000-1234-1234-1234-123412341234}" type="slidenum">
              <a:rPr lang="en-US" sz="1400" b="1" smtClean="0">
                <a:latin typeface="+mn-lt"/>
              </a:rPr>
              <a:t>29</a:t>
            </a:fld>
            <a:endParaRPr lang="en-US" sz="1400" b="1" dirty="0">
              <a:latin typeface="+mn-lt"/>
            </a:endParaRPr>
          </a:p>
        </p:txBody>
      </p:sp>
      <p:sp>
        <p:nvSpPr>
          <p:cNvPr id="30" name="מציין מיקום של מספר שקופית 1">
            <a:extLst>
              <a:ext uri="{FF2B5EF4-FFF2-40B4-BE49-F238E27FC236}">
                <a16:creationId xmlns:a16="http://schemas.microsoft.com/office/drawing/2014/main" id="{0A76557E-44A6-465C-AC99-EA9912999AB4}"/>
              </a:ext>
            </a:extLst>
          </p:cNvPr>
          <p:cNvSpPr txBox="1">
            <a:spLocks/>
          </p:cNvSpPr>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z="1400" b="1" smtClean="0">
                <a:latin typeface="+mn-lt"/>
              </a:rPr>
              <a:pPr/>
              <a:t>29</a:t>
            </a:fld>
            <a:endParaRPr lang="en-US" sz="1400" b="1" dirty="0">
              <a:latin typeface="+mn-lt"/>
            </a:endParaRPr>
          </a:p>
        </p:txBody>
      </p:sp>
      <p:pic>
        <p:nvPicPr>
          <p:cNvPr id="6" name="מציין מיקום תוכן 6">
            <a:extLst>
              <a:ext uri="{FF2B5EF4-FFF2-40B4-BE49-F238E27FC236}">
                <a16:creationId xmlns:a16="http://schemas.microsoft.com/office/drawing/2014/main" id="{FBB91285-6137-4648-8FA3-F226084BCAC6}"/>
              </a:ext>
            </a:extLst>
          </p:cNvPr>
          <p:cNvPicPr>
            <a:picLocks noChangeAspect="1"/>
          </p:cNvPicPr>
          <p:nvPr/>
        </p:nvPicPr>
        <p:blipFill>
          <a:blip r:embed="rId3"/>
          <a:stretch>
            <a:fillRect/>
          </a:stretch>
        </p:blipFill>
        <p:spPr>
          <a:xfrm>
            <a:off x="386101" y="1061614"/>
            <a:ext cx="8209427" cy="5294736"/>
          </a:xfrm>
          <a:prstGeom prst="rect">
            <a:avLst/>
          </a:prstGeom>
          <a:noFill/>
          <a:ln>
            <a:noFill/>
          </a:ln>
        </p:spPr>
      </p:pic>
    </p:spTree>
    <p:extLst>
      <p:ext uri="{BB962C8B-B14F-4D97-AF65-F5344CB8AC3E}">
        <p14:creationId xmlns:p14="http://schemas.microsoft.com/office/powerpoint/2010/main" val="4110028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5" name="Rectangle 3">
            <a:extLst>
              <a:ext uri="{FF2B5EF4-FFF2-40B4-BE49-F238E27FC236}">
                <a16:creationId xmlns:a16="http://schemas.microsoft.com/office/drawing/2014/main" id="{CE134842-C9A9-46D6-884C-18158733BF72}"/>
              </a:ext>
            </a:extLst>
          </p:cNvPr>
          <p:cNvSpPr txBox="1">
            <a:spLocks noChangeArrowheads="1"/>
          </p:cNvSpPr>
          <p:nvPr/>
        </p:nvSpPr>
        <p:spPr bwMode="auto">
          <a:xfrm>
            <a:off x="685800" y="1289463"/>
            <a:ext cx="7772400" cy="3334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400" kern="1200" baseline="0">
                <a:solidFill>
                  <a:schemeClr val="tx1"/>
                </a:solidFill>
                <a:latin typeface="Calibri" pitchFamily="34" charset="0"/>
                <a:ea typeface="+mn-ea"/>
                <a:cs typeface="Arial" pitchFamily="34" charset="0"/>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000" kern="1200" baseline="0">
                <a:solidFill>
                  <a:schemeClr val="tx1"/>
                </a:solidFill>
                <a:latin typeface="Calibri" pitchFamily="34" charset="0"/>
                <a:ea typeface="+mn-ea"/>
                <a:cs typeface="Arial" pitchFamily="34" charset="0"/>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000" kern="1200" baseline="0">
                <a:solidFill>
                  <a:schemeClr val="tx1"/>
                </a:solidFill>
                <a:latin typeface="Calibri" pitchFamily="34" charset="0"/>
                <a:ea typeface="+mn-ea"/>
                <a:cs typeface="Arial" pitchFamily="34" charset="0"/>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1800" kern="1200" baseline="0">
                <a:solidFill>
                  <a:schemeClr val="tx1"/>
                </a:solidFill>
                <a:latin typeface="Calibri" pitchFamily="34" charset="0"/>
                <a:ea typeface="+mn-ea"/>
                <a:cs typeface="Arial" pitchFamily="34" charset="0"/>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1800" kern="1200" baseline="0">
                <a:solidFill>
                  <a:schemeClr val="tx1"/>
                </a:solidFill>
                <a:latin typeface="Calibri" pitchFamily="34" charset="0"/>
                <a:ea typeface="+mn-ea"/>
                <a:cs typeface="Arial" pitchFamily="34" charset="0"/>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eaLnBrk="1" hangingPunct="1"/>
            <a:r>
              <a:rPr lang="en-US" dirty="0">
                <a:latin typeface="+mn-lt"/>
              </a:rPr>
              <a:t>Describe the flow of messages, events, actions between objects</a:t>
            </a:r>
          </a:p>
          <a:p>
            <a:pPr eaLnBrk="1" hangingPunct="1"/>
            <a:r>
              <a:rPr lang="en-US" dirty="0">
                <a:latin typeface="+mn-lt"/>
              </a:rPr>
              <a:t>Show concurrent processes and activations</a:t>
            </a:r>
          </a:p>
          <a:p>
            <a:pPr eaLnBrk="1" hangingPunct="1"/>
            <a:r>
              <a:rPr lang="en-US" dirty="0">
                <a:latin typeface="+mn-lt"/>
              </a:rPr>
              <a:t>Show time sequences that are not easily depicted in other diagrams</a:t>
            </a:r>
          </a:p>
          <a:p>
            <a:pPr eaLnBrk="1" hangingPunct="1"/>
            <a:r>
              <a:rPr lang="en-US" dirty="0">
                <a:latin typeface="+mn-lt"/>
              </a:rPr>
              <a:t>Typically used during analysis and design to document and understand the logical flow of your system</a:t>
            </a:r>
          </a:p>
          <a:p>
            <a:pPr eaLnBrk="1" hangingPunct="1"/>
            <a:r>
              <a:rPr lang="en-US" altLang="en-US" dirty="0">
                <a:latin typeface="+mn-lt"/>
              </a:rPr>
              <a:t>Emphasizes time ordering of messages.</a:t>
            </a:r>
          </a:p>
          <a:p>
            <a:pPr eaLnBrk="1" hangingPunct="1"/>
            <a:endParaRPr lang="en-US" altLang="en-US" sz="2400" dirty="0"/>
          </a:p>
          <a:p>
            <a:pPr lvl="1"/>
            <a:endParaRPr lang="en-US" altLang="en-US" sz="2400" dirty="0"/>
          </a:p>
          <a:p>
            <a:pPr lvl="1"/>
            <a:endParaRPr lang="en-US" altLang="en-US" sz="2400" dirty="0"/>
          </a:p>
          <a:p>
            <a:pPr lvl="1"/>
            <a:endParaRPr lang="en-US" altLang="en-US" sz="2400" dirty="0"/>
          </a:p>
          <a:p>
            <a:pPr lvl="1"/>
            <a:endParaRPr lang="en-US" altLang="en-US" sz="2400" dirty="0"/>
          </a:p>
          <a:p>
            <a:pPr marL="0" indent="0" eaLnBrk="1" hangingPunct="1">
              <a:buNone/>
            </a:pPr>
            <a:endParaRPr lang="en-US" dirty="0"/>
          </a:p>
        </p:txBody>
      </p:sp>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Sequence Diagram</a:t>
            </a:r>
            <a:endParaRPr lang="en-US" sz="4000" dirty="0"/>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400" b="1" smtClean="0">
                <a:latin typeface="+mn-lt"/>
              </a:rPr>
              <a:t>3</a:t>
            </a:fld>
            <a:endParaRPr lang="en-US" sz="1400" b="1" dirty="0">
              <a:latin typeface="+mn-lt"/>
            </a:endParaRPr>
          </a:p>
        </p:txBody>
      </p:sp>
    </p:spTree>
    <p:extLst>
      <p:ext uri="{BB962C8B-B14F-4D97-AF65-F5344CB8AC3E}">
        <p14:creationId xmlns:p14="http://schemas.microsoft.com/office/powerpoint/2010/main" val="3464537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he-IL" sz="4000" dirty="0">
                <a:solidFill>
                  <a:schemeClr val="lt1"/>
                </a:solidFill>
              </a:rPr>
              <a:t>תרגיל 2</a:t>
            </a:r>
            <a:endParaRPr lang="en-US" sz="4000" dirty="0"/>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a:xfrm>
            <a:off x="6553200" y="6356350"/>
            <a:ext cx="2133600" cy="365125"/>
          </a:xfrm>
        </p:spPr>
        <p:txBody>
          <a:bodyPr/>
          <a:lstStyle/>
          <a:p>
            <a:pPr marL="0" lvl="0" indent="0" algn="r" rtl="0">
              <a:spcBef>
                <a:spcPts val="0"/>
              </a:spcBef>
              <a:spcAft>
                <a:spcPts val="0"/>
              </a:spcAft>
              <a:buNone/>
            </a:pPr>
            <a:fld id="{00000000-1234-1234-1234-123412341234}" type="slidenum">
              <a:rPr lang="en-US" sz="1400" b="1" smtClean="0">
                <a:latin typeface="+mn-lt"/>
              </a:rPr>
              <a:t>30</a:t>
            </a:fld>
            <a:endParaRPr lang="en-US" sz="1400" b="1" dirty="0">
              <a:latin typeface="+mn-lt"/>
            </a:endParaRPr>
          </a:p>
        </p:txBody>
      </p:sp>
      <p:sp>
        <p:nvSpPr>
          <p:cNvPr id="30" name="מציין מיקום של מספר שקופית 1">
            <a:extLst>
              <a:ext uri="{FF2B5EF4-FFF2-40B4-BE49-F238E27FC236}">
                <a16:creationId xmlns:a16="http://schemas.microsoft.com/office/drawing/2014/main" id="{0A76557E-44A6-465C-AC99-EA9912999AB4}"/>
              </a:ext>
            </a:extLst>
          </p:cNvPr>
          <p:cNvSpPr txBox="1">
            <a:spLocks/>
          </p:cNvSpPr>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z="1400" b="1" smtClean="0">
                <a:latin typeface="+mn-lt"/>
              </a:rPr>
              <a:pPr/>
              <a:t>30</a:t>
            </a:fld>
            <a:endParaRPr lang="en-US" sz="1400" b="1" dirty="0">
              <a:latin typeface="+mn-lt"/>
            </a:endParaRPr>
          </a:p>
        </p:txBody>
      </p:sp>
      <p:pic>
        <p:nvPicPr>
          <p:cNvPr id="3" name="תמונה 2">
            <a:extLst>
              <a:ext uri="{FF2B5EF4-FFF2-40B4-BE49-F238E27FC236}">
                <a16:creationId xmlns:a16="http://schemas.microsoft.com/office/drawing/2014/main" id="{1FD57873-C048-4530-83A1-0D1BDB90D919}"/>
              </a:ext>
            </a:extLst>
          </p:cNvPr>
          <p:cNvPicPr>
            <a:picLocks noChangeAspect="1"/>
          </p:cNvPicPr>
          <p:nvPr/>
        </p:nvPicPr>
        <p:blipFill>
          <a:blip r:embed="rId3"/>
          <a:stretch>
            <a:fillRect/>
          </a:stretch>
        </p:blipFill>
        <p:spPr>
          <a:xfrm>
            <a:off x="685800" y="1163128"/>
            <a:ext cx="7757487" cy="4021822"/>
          </a:xfrm>
          <a:prstGeom prst="rect">
            <a:avLst/>
          </a:prstGeom>
        </p:spPr>
      </p:pic>
    </p:spTree>
    <p:extLst>
      <p:ext uri="{BB962C8B-B14F-4D97-AF65-F5344CB8AC3E}">
        <p14:creationId xmlns:p14="http://schemas.microsoft.com/office/powerpoint/2010/main" val="3018254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he-IL" sz="4000" dirty="0">
                <a:solidFill>
                  <a:schemeClr val="lt1"/>
                </a:solidFill>
              </a:rPr>
              <a:t>תרגיל - פתרון </a:t>
            </a:r>
            <a:r>
              <a:rPr lang="en-US" sz="4000" dirty="0">
                <a:solidFill>
                  <a:schemeClr val="lt1"/>
                </a:solidFill>
              </a:rPr>
              <a:t> </a:t>
            </a:r>
            <a:r>
              <a:rPr lang="he-IL" sz="4000" dirty="0">
                <a:solidFill>
                  <a:schemeClr val="lt1"/>
                </a:solidFill>
              </a:rPr>
              <a:t>2</a:t>
            </a:r>
            <a:endParaRPr lang="en-US" sz="4000" dirty="0"/>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a:xfrm>
            <a:off x="6553200" y="6356350"/>
            <a:ext cx="2133600" cy="365125"/>
          </a:xfrm>
        </p:spPr>
        <p:txBody>
          <a:bodyPr/>
          <a:lstStyle/>
          <a:p>
            <a:pPr marL="0" lvl="0" indent="0" algn="r" rtl="0">
              <a:spcBef>
                <a:spcPts val="0"/>
              </a:spcBef>
              <a:spcAft>
                <a:spcPts val="0"/>
              </a:spcAft>
              <a:buNone/>
            </a:pPr>
            <a:fld id="{00000000-1234-1234-1234-123412341234}" type="slidenum">
              <a:rPr lang="en-US" sz="1400" b="1" smtClean="0">
                <a:latin typeface="+mn-lt"/>
              </a:rPr>
              <a:t>31</a:t>
            </a:fld>
            <a:endParaRPr lang="en-US" sz="1400" b="1" dirty="0">
              <a:latin typeface="+mn-lt"/>
            </a:endParaRPr>
          </a:p>
        </p:txBody>
      </p:sp>
      <p:sp>
        <p:nvSpPr>
          <p:cNvPr id="30" name="מציין מיקום של מספר שקופית 1">
            <a:extLst>
              <a:ext uri="{FF2B5EF4-FFF2-40B4-BE49-F238E27FC236}">
                <a16:creationId xmlns:a16="http://schemas.microsoft.com/office/drawing/2014/main" id="{0A76557E-44A6-465C-AC99-EA9912999AB4}"/>
              </a:ext>
            </a:extLst>
          </p:cNvPr>
          <p:cNvSpPr txBox="1">
            <a:spLocks/>
          </p:cNvSpPr>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z="1400" b="1" smtClean="0">
                <a:latin typeface="+mn-lt"/>
              </a:rPr>
              <a:pPr/>
              <a:t>31</a:t>
            </a:fld>
            <a:endParaRPr lang="en-US" sz="1400" b="1" dirty="0">
              <a:latin typeface="+mn-lt"/>
            </a:endParaRPr>
          </a:p>
        </p:txBody>
      </p:sp>
      <p:pic>
        <p:nvPicPr>
          <p:cNvPr id="6" name="תמונה 5">
            <a:extLst>
              <a:ext uri="{FF2B5EF4-FFF2-40B4-BE49-F238E27FC236}">
                <a16:creationId xmlns:a16="http://schemas.microsoft.com/office/drawing/2014/main" id="{18794A61-8C81-4EA5-8B94-CAF3C9D57A60}"/>
              </a:ext>
            </a:extLst>
          </p:cNvPr>
          <p:cNvPicPr>
            <a:picLocks noChangeAspect="1"/>
          </p:cNvPicPr>
          <p:nvPr/>
        </p:nvPicPr>
        <p:blipFill>
          <a:blip r:embed="rId3"/>
          <a:stretch>
            <a:fillRect/>
          </a:stretch>
        </p:blipFill>
        <p:spPr>
          <a:xfrm>
            <a:off x="0" y="1453033"/>
            <a:ext cx="9138847" cy="3951934"/>
          </a:xfrm>
          <a:prstGeom prst="rect">
            <a:avLst/>
          </a:prstGeom>
        </p:spPr>
      </p:pic>
    </p:spTree>
    <p:extLst>
      <p:ext uri="{BB962C8B-B14F-4D97-AF65-F5344CB8AC3E}">
        <p14:creationId xmlns:p14="http://schemas.microsoft.com/office/powerpoint/2010/main" val="3412636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he-IL" sz="4000" dirty="0">
                <a:solidFill>
                  <a:schemeClr val="lt1"/>
                </a:solidFill>
              </a:rPr>
              <a:t>תרגיל - פתרון </a:t>
            </a:r>
            <a:r>
              <a:rPr lang="en-US" sz="4000" dirty="0">
                <a:solidFill>
                  <a:schemeClr val="lt1"/>
                </a:solidFill>
              </a:rPr>
              <a:t> </a:t>
            </a:r>
            <a:r>
              <a:rPr lang="he-IL" sz="4000" dirty="0">
                <a:solidFill>
                  <a:schemeClr val="lt1"/>
                </a:solidFill>
              </a:rPr>
              <a:t>2</a:t>
            </a:r>
            <a:endParaRPr lang="en-US" sz="4000" dirty="0"/>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a:xfrm>
            <a:off x="6553200" y="6356350"/>
            <a:ext cx="2133600" cy="365125"/>
          </a:xfrm>
        </p:spPr>
        <p:txBody>
          <a:bodyPr/>
          <a:lstStyle/>
          <a:p>
            <a:pPr marL="0" lvl="0" indent="0" algn="r" rtl="0">
              <a:spcBef>
                <a:spcPts val="0"/>
              </a:spcBef>
              <a:spcAft>
                <a:spcPts val="0"/>
              </a:spcAft>
              <a:buNone/>
            </a:pPr>
            <a:fld id="{00000000-1234-1234-1234-123412341234}" type="slidenum">
              <a:rPr lang="en-US" sz="1400" b="1" smtClean="0">
                <a:latin typeface="+mn-lt"/>
              </a:rPr>
              <a:t>32</a:t>
            </a:fld>
            <a:endParaRPr lang="en-US" sz="1400" b="1" dirty="0">
              <a:latin typeface="+mn-lt"/>
            </a:endParaRPr>
          </a:p>
        </p:txBody>
      </p:sp>
      <p:sp>
        <p:nvSpPr>
          <p:cNvPr id="30" name="מציין מיקום של מספר שקופית 1">
            <a:extLst>
              <a:ext uri="{FF2B5EF4-FFF2-40B4-BE49-F238E27FC236}">
                <a16:creationId xmlns:a16="http://schemas.microsoft.com/office/drawing/2014/main" id="{0A76557E-44A6-465C-AC99-EA9912999AB4}"/>
              </a:ext>
            </a:extLst>
          </p:cNvPr>
          <p:cNvSpPr txBox="1">
            <a:spLocks/>
          </p:cNvSpPr>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z="1400" b="1" smtClean="0">
                <a:latin typeface="+mn-lt"/>
              </a:rPr>
              <a:pPr/>
              <a:t>32</a:t>
            </a:fld>
            <a:endParaRPr lang="en-US" sz="1400" b="1" dirty="0">
              <a:latin typeface="+mn-lt"/>
            </a:endParaRPr>
          </a:p>
        </p:txBody>
      </p:sp>
      <p:pic>
        <p:nvPicPr>
          <p:cNvPr id="8" name="מציין מיקום תוכן 16">
            <a:extLst>
              <a:ext uri="{FF2B5EF4-FFF2-40B4-BE49-F238E27FC236}">
                <a16:creationId xmlns:a16="http://schemas.microsoft.com/office/drawing/2014/main" id="{5C3003AE-EBE0-40C2-B77D-EBCD60880CE1}"/>
              </a:ext>
            </a:extLst>
          </p:cNvPr>
          <p:cNvPicPr>
            <a:picLocks noChangeAspect="1"/>
          </p:cNvPicPr>
          <p:nvPr/>
        </p:nvPicPr>
        <p:blipFill>
          <a:blip r:embed="rId3"/>
          <a:stretch>
            <a:fillRect/>
          </a:stretch>
        </p:blipFill>
        <p:spPr>
          <a:xfrm>
            <a:off x="415557" y="1333867"/>
            <a:ext cx="8271243" cy="4845870"/>
          </a:xfrm>
          <a:prstGeom prst="rect">
            <a:avLst/>
          </a:prstGeom>
          <a:noFill/>
          <a:ln>
            <a:noFill/>
          </a:ln>
        </p:spPr>
      </p:pic>
    </p:spTree>
    <p:extLst>
      <p:ext uri="{BB962C8B-B14F-4D97-AF65-F5344CB8AC3E}">
        <p14:creationId xmlns:p14="http://schemas.microsoft.com/office/powerpoint/2010/main" val="900271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5" name="Rectangle 3">
            <a:extLst>
              <a:ext uri="{FF2B5EF4-FFF2-40B4-BE49-F238E27FC236}">
                <a16:creationId xmlns:a16="http://schemas.microsoft.com/office/drawing/2014/main" id="{CE134842-C9A9-46D6-884C-18158733BF72}"/>
              </a:ext>
            </a:extLst>
          </p:cNvPr>
          <p:cNvSpPr txBox="1">
            <a:spLocks noChangeArrowheads="1"/>
          </p:cNvSpPr>
          <p:nvPr/>
        </p:nvSpPr>
        <p:spPr bwMode="auto">
          <a:xfrm>
            <a:off x="685800" y="1289463"/>
            <a:ext cx="7772400" cy="3334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400" kern="1200" baseline="0">
                <a:solidFill>
                  <a:schemeClr val="tx1"/>
                </a:solidFill>
                <a:latin typeface="Calibri" pitchFamily="34" charset="0"/>
                <a:ea typeface="+mn-ea"/>
                <a:cs typeface="Arial" pitchFamily="34" charset="0"/>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000" kern="1200" baseline="0">
                <a:solidFill>
                  <a:schemeClr val="tx1"/>
                </a:solidFill>
                <a:latin typeface="Calibri" pitchFamily="34" charset="0"/>
                <a:ea typeface="+mn-ea"/>
                <a:cs typeface="Arial" pitchFamily="34" charset="0"/>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000" kern="1200" baseline="0">
                <a:solidFill>
                  <a:schemeClr val="tx1"/>
                </a:solidFill>
                <a:latin typeface="Calibri" pitchFamily="34" charset="0"/>
                <a:ea typeface="+mn-ea"/>
                <a:cs typeface="Arial" pitchFamily="34" charset="0"/>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1800" kern="1200" baseline="0">
                <a:solidFill>
                  <a:schemeClr val="tx1"/>
                </a:solidFill>
                <a:latin typeface="Calibri" pitchFamily="34" charset="0"/>
                <a:ea typeface="+mn-ea"/>
                <a:cs typeface="Arial" pitchFamily="34" charset="0"/>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1800" kern="1200" baseline="0">
                <a:solidFill>
                  <a:schemeClr val="tx1"/>
                </a:solidFill>
                <a:latin typeface="Calibri" pitchFamily="34" charset="0"/>
                <a:ea typeface="+mn-ea"/>
                <a:cs typeface="Arial" pitchFamily="34" charset="0"/>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eaLnBrk="1" hangingPunct="1"/>
            <a:r>
              <a:rPr lang="en-US" dirty="0">
                <a:latin typeface="+mn-lt"/>
              </a:rPr>
              <a:t>Describe the flow of messages, events, actions between </a:t>
            </a:r>
            <a:r>
              <a:rPr lang="en-US" b="1" dirty="0">
                <a:latin typeface="+mn-lt"/>
              </a:rPr>
              <a:t>objects</a:t>
            </a:r>
          </a:p>
          <a:p>
            <a:pPr eaLnBrk="1" hangingPunct="1"/>
            <a:r>
              <a:rPr lang="en-US" dirty="0">
                <a:latin typeface="+mn-lt"/>
              </a:rPr>
              <a:t>Show concurrent processes and activations</a:t>
            </a:r>
          </a:p>
          <a:p>
            <a:pPr eaLnBrk="1" hangingPunct="1"/>
            <a:r>
              <a:rPr lang="en-US" dirty="0">
                <a:latin typeface="+mn-lt"/>
              </a:rPr>
              <a:t>Show time sequences that are not easily depicted in other diagrams</a:t>
            </a:r>
          </a:p>
          <a:p>
            <a:pPr eaLnBrk="1" hangingPunct="1"/>
            <a:r>
              <a:rPr lang="en-US" dirty="0">
                <a:latin typeface="+mn-lt"/>
              </a:rPr>
              <a:t>Typically used during analysis and design to document and understand the logical flow of your system</a:t>
            </a:r>
          </a:p>
          <a:p>
            <a:pPr eaLnBrk="1" hangingPunct="1"/>
            <a:r>
              <a:rPr lang="en-US" altLang="en-US" dirty="0">
                <a:latin typeface="+mn-lt"/>
              </a:rPr>
              <a:t>Emphasizes </a:t>
            </a:r>
            <a:r>
              <a:rPr lang="en-US" altLang="en-US" b="1" dirty="0">
                <a:latin typeface="+mn-lt"/>
              </a:rPr>
              <a:t>time</a:t>
            </a:r>
            <a:r>
              <a:rPr lang="en-US" altLang="en-US" dirty="0">
                <a:latin typeface="+mn-lt"/>
              </a:rPr>
              <a:t> ordering of messages.</a:t>
            </a:r>
          </a:p>
          <a:p>
            <a:pPr eaLnBrk="1" hangingPunct="1"/>
            <a:endParaRPr lang="en-US" altLang="en-US" sz="2400" dirty="0"/>
          </a:p>
          <a:p>
            <a:pPr lvl="1"/>
            <a:endParaRPr lang="en-US" altLang="en-US" sz="2400" dirty="0"/>
          </a:p>
          <a:p>
            <a:pPr lvl="1"/>
            <a:endParaRPr lang="en-US" altLang="en-US" sz="2400" dirty="0"/>
          </a:p>
          <a:p>
            <a:pPr lvl="1"/>
            <a:endParaRPr lang="en-US" altLang="en-US" sz="2400" dirty="0"/>
          </a:p>
          <a:p>
            <a:pPr lvl="1"/>
            <a:endParaRPr lang="en-US" altLang="en-US" sz="2400" dirty="0"/>
          </a:p>
          <a:p>
            <a:pPr marL="0" indent="0" eaLnBrk="1" hangingPunct="1">
              <a:buNone/>
            </a:pPr>
            <a:endParaRPr lang="en-US" dirty="0"/>
          </a:p>
        </p:txBody>
      </p:sp>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Sequence Diagram</a:t>
            </a:r>
            <a:endParaRPr lang="en-US" sz="4000" dirty="0"/>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400" b="1" smtClean="0">
                <a:latin typeface="+mn-lt"/>
              </a:rPr>
              <a:t>4</a:t>
            </a:fld>
            <a:endParaRPr lang="en-US" sz="1400" b="1" dirty="0">
              <a:latin typeface="+mn-lt"/>
            </a:endParaRPr>
          </a:p>
        </p:txBody>
      </p:sp>
    </p:spTree>
    <p:extLst>
      <p:ext uri="{BB962C8B-B14F-4D97-AF65-F5344CB8AC3E}">
        <p14:creationId xmlns:p14="http://schemas.microsoft.com/office/powerpoint/2010/main" val="3594464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A Sequence Diagram</a:t>
            </a:r>
            <a:endParaRPr lang="en-US" sz="4000" dirty="0"/>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400" b="1" smtClean="0">
                <a:latin typeface="+mn-lt"/>
              </a:rPr>
              <a:t>5</a:t>
            </a:fld>
            <a:endParaRPr lang="en-US" sz="1400" b="1" dirty="0">
              <a:latin typeface="+mn-lt"/>
            </a:endParaRPr>
          </a:p>
        </p:txBody>
      </p:sp>
      <p:sp>
        <p:nvSpPr>
          <p:cNvPr id="38" name="Line 30">
            <a:extLst>
              <a:ext uri="{FF2B5EF4-FFF2-40B4-BE49-F238E27FC236}">
                <a16:creationId xmlns:a16="http://schemas.microsoft.com/office/drawing/2014/main" id="{AC902AAD-BD04-417D-8DE6-E10DED19F434}"/>
              </a:ext>
            </a:extLst>
          </p:cNvPr>
          <p:cNvSpPr>
            <a:spLocks noChangeShapeType="1"/>
          </p:cNvSpPr>
          <p:nvPr/>
        </p:nvSpPr>
        <p:spPr bwMode="auto">
          <a:xfrm flipV="1">
            <a:off x="863600" y="1625597"/>
            <a:ext cx="7020719" cy="9451"/>
          </a:xfrm>
          <a:prstGeom prst="line">
            <a:avLst/>
          </a:prstGeom>
          <a:noFill/>
          <a:ln w="25400">
            <a:solidFill>
              <a:schemeClr val="tx1">
                <a:lumMod val="85000"/>
                <a:lumOff val="15000"/>
              </a:schemeClr>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9" name="Line 31">
            <a:extLst>
              <a:ext uri="{FF2B5EF4-FFF2-40B4-BE49-F238E27FC236}">
                <a16:creationId xmlns:a16="http://schemas.microsoft.com/office/drawing/2014/main" id="{1E00094E-9FA6-4FE8-AF28-90B1AA081919}"/>
              </a:ext>
            </a:extLst>
          </p:cNvPr>
          <p:cNvSpPr>
            <a:spLocks noChangeShapeType="1"/>
          </p:cNvSpPr>
          <p:nvPr/>
        </p:nvSpPr>
        <p:spPr bwMode="auto">
          <a:xfrm>
            <a:off x="863600" y="1656080"/>
            <a:ext cx="0" cy="3810000"/>
          </a:xfrm>
          <a:prstGeom prst="line">
            <a:avLst/>
          </a:prstGeom>
          <a:noFill/>
          <a:ln w="25400">
            <a:solidFill>
              <a:schemeClr val="tx1">
                <a:lumMod val="85000"/>
                <a:lumOff val="15000"/>
              </a:schemeClr>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0" name="Text Box 33">
            <a:extLst>
              <a:ext uri="{FF2B5EF4-FFF2-40B4-BE49-F238E27FC236}">
                <a16:creationId xmlns:a16="http://schemas.microsoft.com/office/drawing/2014/main" id="{C7F9E1CC-E7D8-475B-AF3D-BE8756B3DBFD}"/>
              </a:ext>
            </a:extLst>
          </p:cNvPr>
          <p:cNvSpPr txBox="1">
            <a:spLocks noChangeArrowheads="1"/>
          </p:cNvSpPr>
          <p:nvPr/>
        </p:nvSpPr>
        <p:spPr bwMode="auto">
          <a:xfrm>
            <a:off x="3048000" y="1198880"/>
            <a:ext cx="23407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X-Axis (objects)</a:t>
            </a:r>
          </a:p>
        </p:txBody>
      </p:sp>
      <p:sp>
        <p:nvSpPr>
          <p:cNvPr id="41" name="Text Box 34">
            <a:extLst>
              <a:ext uri="{FF2B5EF4-FFF2-40B4-BE49-F238E27FC236}">
                <a16:creationId xmlns:a16="http://schemas.microsoft.com/office/drawing/2014/main" id="{91DB2FF4-CF08-4EC8-9103-0C5255B982EA}"/>
              </a:ext>
            </a:extLst>
          </p:cNvPr>
          <p:cNvSpPr txBox="1">
            <a:spLocks noChangeArrowheads="1"/>
          </p:cNvSpPr>
          <p:nvPr/>
        </p:nvSpPr>
        <p:spPr bwMode="auto">
          <a:xfrm>
            <a:off x="396121" y="2830513"/>
            <a:ext cx="553998" cy="1854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en-US" sz="2400" dirty="0"/>
              <a:t>Y-Axis (time)</a:t>
            </a:r>
          </a:p>
        </p:txBody>
      </p:sp>
      <p:grpSp>
        <p:nvGrpSpPr>
          <p:cNvPr id="163" name="קבוצה 162">
            <a:extLst>
              <a:ext uri="{FF2B5EF4-FFF2-40B4-BE49-F238E27FC236}">
                <a16:creationId xmlns:a16="http://schemas.microsoft.com/office/drawing/2014/main" id="{9DDE8B94-36C4-4EFE-B6F6-CC29E1B9C457}"/>
              </a:ext>
            </a:extLst>
          </p:cNvPr>
          <p:cNvGrpSpPr/>
          <p:nvPr/>
        </p:nvGrpSpPr>
        <p:grpSpPr>
          <a:xfrm>
            <a:off x="685800" y="1806738"/>
            <a:ext cx="8147643" cy="4814253"/>
            <a:chOff x="1965960" y="1752600"/>
            <a:chExt cx="7747000" cy="4724400"/>
          </a:xfrm>
        </p:grpSpPr>
        <p:sp>
          <p:nvSpPr>
            <p:cNvPr id="164" name="AutoShape 91">
              <a:extLst>
                <a:ext uri="{FF2B5EF4-FFF2-40B4-BE49-F238E27FC236}">
                  <a16:creationId xmlns:a16="http://schemas.microsoft.com/office/drawing/2014/main" id="{C7A09045-CDBD-4C3C-83EF-D4E464CE0FCF}"/>
                </a:ext>
              </a:extLst>
            </p:cNvPr>
            <p:cNvSpPr>
              <a:spLocks/>
            </p:cNvSpPr>
            <p:nvPr/>
          </p:nvSpPr>
          <p:spPr bwMode="auto">
            <a:xfrm>
              <a:off x="8366760" y="5410200"/>
              <a:ext cx="1346200" cy="534988"/>
            </a:xfrm>
            <a:prstGeom prst="borderCallout1">
              <a:avLst>
                <a:gd name="adj1" fmla="val 3107"/>
                <a:gd name="adj2" fmla="val 18206"/>
                <a:gd name="adj3" fmla="val -59199"/>
                <a:gd name="adj4" fmla="val -5173"/>
              </a:avLst>
            </a:prstGeom>
            <a:solidFill>
              <a:srgbClr val="99CCFF"/>
            </a:solidFill>
            <a:ln w="9525" algn="ctr">
              <a:solidFill>
                <a:schemeClr val="tx1"/>
              </a:solidFill>
              <a:miter lim="800000"/>
              <a:headEnd/>
              <a:tailEnd/>
            </a:ln>
          </p:spPr>
          <p:txBody>
            <a:bodyPr/>
            <a:lstStyle/>
            <a:p>
              <a:pPr algn="ctr">
                <a:defRPr/>
              </a:pPr>
              <a:r>
                <a:rPr lang="en-US" sz="1600" dirty="0">
                  <a:latin typeface="+mj-lt"/>
                  <a:cs typeface="Arial" charset="0"/>
                </a:rPr>
                <a:t>Object Destruction</a:t>
              </a:r>
            </a:p>
          </p:txBody>
        </p:sp>
        <p:grpSp>
          <p:nvGrpSpPr>
            <p:cNvPr id="165" name="Group 4">
              <a:extLst>
                <a:ext uri="{FF2B5EF4-FFF2-40B4-BE49-F238E27FC236}">
                  <a16:creationId xmlns:a16="http://schemas.microsoft.com/office/drawing/2014/main" id="{7EBD2AC1-3A14-4479-A5A2-036448F290EA}"/>
                </a:ext>
              </a:extLst>
            </p:cNvPr>
            <p:cNvGrpSpPr>
              <a:grpSpLocks/>
            </p:cNvGrpSpPr>
            <p:nvPr/>
          </p:nvGrpSpPr>
          <p:grpSpPr bwMode="auto">
            <a:xfrm>
              <a:off x="3413760" y="1908180"/>
              <a:ext cx="1600200" cy="3886205"/>
              <a:chOff x="1680" y="1392"/>
              <a:chExt cx="1008" cy="2448"/>
            </a:xfrm>
          </p:grpSpPr>
          <p:sp>
            <p:nvSpPr>
              <p:cNvPr id="205" name="Line 5">
                <a:extLst>
                  <a:ext uri="{FF2B5EF4-FFF2-40B4-BE49-F238E27FC236}">
                    <a16:creationId xmlns:a16="http://schemas.microsoft.com/office/drawing/2014/main" id="{5B297340-FF50-4696-A0FF-DA92CE99E4D5}"/>
                  </a:ext>
                </a:extLst>
              </p:cNvPr>
              <p:cNvSpPr>
                <a:spLocks noChangeShapeType="1"/>
              </p:cNvSpPr>
              <p:nvPr/>
            </p:nvSpPr>
            <p:spPr bwMode="auto">
              <a:xfrm>
                <a:off x="2208" y="1728"/>
                <a:ext cx="0" cy="211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he-IL" dirty="0"/>
              </a:p>
            </p:txBody>
          </p:sp>
          <p:sp>
            <p:nvSpPr>
              <p:cNvPr id="206" name="Rectangle 7">
                <a:extLst>
                  <a:ext uri="{FF2B5EF4-FFF2-40B4-BE49-F238E27FC236}">
                    <a16:creationId xmlns:a16="http://schemas.microsoft.com/office/drawing/2014/main" id="{ECDF9990-EBA1-4352-B2FF-BEE9C59F170D}"/>
                  </a:ext>
                </a:extLst>
              </p:cNvPr>
              <p:cNvSpPr>
                <a:spLocks noChangeArrowheads="1"/>
              </p:cNvSpPr>
              <p:nvPr/>
            </p:nvSpPr>
            <p:spPr bwMode="auto">
              <a:xfrm>
                <a:off x="1680" y="1392"/>
                <a:ext cx="1008" cy="3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dirty="0"/>
              </a:p>
            </p:txBody>
          </p:sp>
        </p:grpSp>
        <p:sp>
          <p:nvSpPr>
            <p:cNvPr id="166" name="Line 20">
              <a:extLst>
                <a:ext uri="{FF2B5EF4-FFF2-40B4-BE49-F238E27FC236}">
                  <a16:creationId xmlns:a16="http://schemas.microsoft.com/office/drawing/2014/main" id="{EDB2D43F-4038-4A73-AFE3-0EF3DED9D3C6}"/>
                </a:ext>
              </a:extLst>
            </p:cNvPr>
            <p:cNvSpPr>
              <a:spLocks noChangeShapeType="1"/>
            </p:cNvSpPr>
            <p:nvPr/>
          </p:nvSpPr>
          <p:spPr bwMode="auto">
            <a:xfrm>
              <a:off x="6385560" y="2441575"/>
              <a:ext cx="0" cy="403542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he-IL" dirty="0"/>
            </a:p>
          </p:txBody>
        </p:sp>
        <p:sp>
          <p:nvSpPr>
            <p:cNvPr id="167" name="Text Box 21">
              <a:extLst>
                <a:ext uri="{FF2B5EF4-FFF2-40B4-BE49-F238E27FC236}">
                  <a16:creationId xmlns:a16="http://schemas.microsoft.com/office/drawing/2014/main" id="{F11B8227-1FF9-4DBC-A466-C81CB32754CC}"/>
                </a:ext>
              </a:extLst>
            </p:cNvPr>
            <p:cNvSpPr txBox="1">
              <a:spLocks noChangeArrowheads="1"/>
            </p:cNvSpPr>
            <p:nvPr/>
          </p:nvSpPr>
          <p:spPr bwMode="auto">
            <a:xfrm>
              <a:off x="5744210" y="2060575"/>
              <a:ext cx="1114425" cy="304800"/>
            </a:xfrm>
            <a:prstGeom prst="rect">
              <a:avLst/>
            </a:prstGeom>
            <a:noFill/>
            <a:ln w="12700">
              <a:noFill/>
              <a:miter lim="800000"/>
              <a:headEnd/>
              <a:tailEnd/>
            </a:ln>
          </p:spPr>
          <p:txBody>
            <a:bodyPr wrap="none">
              <a:spAutoFit/>
            </a:bodyPr>
            <a:lstStyle/>
            <a:p>
              <a:pPr>
                <a:defRPr/>
              </a:pPr>
              <a:r>
                <a:rPr lang="en-US" altLang="sv-SE" sz="1400" u="sng" dirty="0">
                  <a:latin typeface="+mj-lt"/>
                  <a:cs typeface="Arial" charset="0"/>
                </a:rPr>
                <a:t>obj2 : Class</a:t>
              </a:r>
              <a:r>
                <a:rPr lang="sv-SE" altLang="sv-SE" sz="1400" u="sng">
                  <a:latin typeface="+mj-lt"/>
                  <a:cs typeface="Arial" charset="0"/>
                </a:rPr>
                <a:t>2</a:t>
              </a:r>
              <a:endParaRPr lang="en-US" altLang="sv-SE" sz="1400" u="sng" dirty="0">
                <a:latin typeface="+mj-lt"/>
                <a:cs typeface="Arial" charset="0"/>
              </a:endParaRPr>
            </a:p>
          </p:txBody>
        </p:sp>
        <p:sp>
          <p:nvSpPr>
            <p:cNvPr id="168" name="Rectangle 22">
              <a:extLst>
                <a:ext uri="{FF2B5EF4-FFF2-40B4-BE49-F238E27FC236}">
                  <a16:creationId xmlns:a16="http://schemas.microsoft.com/office/drawing/2014/main" id="{03AC63A2-7B6B-4EBB-B8F9-A1B218B74004}"/>
                </a:ext>
              </a:extLst>
            </p:cNvPr>
            <p:cNvSpPr>
              <a:spLocks noChangeArrowheads="1"/>
            </p:cNvSpPr>
            <p:nvPr/>
          </p:nvSpPr>
          <p:spPr bwMode="auto">
            <a:xfrm>
              <a:off x="5547360" y="1908175"/>
              <a:ext cx="1600200" cy="53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dirty="0"/>
            </a:p>
          </p:txBody>
        </p:sp>
        <p:sp>
          <p:nvSpPr>
            <p:cNvPr id="169" name="Rectangle 23">
              <a:extLst>
                <a:ext uri="{FF2B5EF4-FFF2-40B4-BE49-F238E27FC236}">
                  <a16:creationId xmlns:a16="http://schemas.microsoft.com/office/drawing/2014/main" id="{C4640809-2F27-41A0-A2F4-0C803E45074B}"/>
                </a:ext>
              </a:extLst>
            </p:cNvPr>
            <p:cNvSpPr>
              <a:spLocks noChangeArrowheads="1"/>
            </p:cNvSpPr>
            <p:nvPr/>
          </p:nvSpPr>
          <p:spPr bwMode="auto">
            <a:xfrm>
              <a:off x="6233160" y="3508375"/>
              <a:ext cx="228600" cy="1371600"/>
            </a:xfrm>
            <a:prstGeom prst="rect">
              <a:avLst/>
            </a:prstGeom>
            <a:solidFill>
              <a:srgbClr val="FFFFFF"/>
            </a:solidFill>
            <a:ln w="12700">
              <a:solidFill>
                <a:schemeClr val="tx1"/>
              </a:solidFill>
              <a:miter lim="800000"/>
              <a:headEnd/>
              <a:tailEnd/>
            </a:ln>
          </p:spPr>
          <p:txBody>
            <a:bodyPr anchor="ctr">
              <a:spAutoFit/>
            </a:bodyPr>
            <a:lstStyle/>
            <a:p>
              <a:endParaRPr lang="en-US" dirty="0"/>
            </a:p>
          </p:txBody>
        </p:sp>
        <p:sp>
          <p:nvSpPr>
            <p:cNvPr id="170" name="Line 25">
              <a:extLst>
                <a:ext uri="{FF2B5EF4-FFF2-40B4-BE49-F238E27FC236}">
                  <a16:creationId xmlns:a16="http://schemas.microsoft.com/office/drawing/2014/main" id="{9DC091A1-A12E-4AFE-A08A-B8E941C90654}"/>
                </a:ext>
              </a:extLst>
            </p:cNvPr>
            <p:cNvSpPr>
              <a:spLocks noChangeShapeType="1"/>
            </p:cNvSpPr>
            <p:nvPr/>
          </p:nvSpPr>
          <p:spPr bwMode="auto">
            <a:xfrm>
              <a:off x="4404360" y="3508375"/>
              <a:ext cx="187007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he-IL" dirty="0"/>
            </a:p>
          </p:txBody>
        </p:sp>
        <p:sp>
          <p:nvSpPr>
            <p:cNvPr id="171" name="Text Box 29">
              <a:extLst>
                <a:ext uri="{FF2B5EF4-FFF2-40B4-BE49-F238E27FC236}">
                  <a16:creationId xmlns:a16="http://schemas.microsoft.com/office/drawing/2014/main" id="{8B753801-3902-46F4-98F0-D5A615A834BA}"/>
                </a:ext>
              </a:extLst>
            </p:cNvPr>
            <p:cNvSpPr txBox="1">
              <a:spLocks noChangeArrowheads="1"/>
            </p:cNvSpPr>
            <p:nvPr/>
          </p:nvSpPr>
          <p:spPr bwMode="auto">
            <a:xfrm>
              <a:off x="5207635" y="3127375"/>
              <a:ext cx="646113" cy="307975"/>
            </a:xfrm>
            <a:prstGeom prst="rect">
              <a:avLst/>
            </a:prstGeom>
            <a:noFill/>
            <a:ln w="12700">
              <a:noFill/>
              <a:miter lim="800000"/>
              <a:headEnd/>
              <a:tailEnd/>
            </a:ln>
          </p:spPr>
          <p:txBody>
            <a:bodyPr wrap="none">
              <a:spAutoFit/>
            </a:bodyPr>
            <a:lstStyle/>
            <a:p>
              <a:pPr>
                <a:defRPr/>
              </a:pPr>
              <a:r>
                <a:rPr lang="en-US" altLang="sv-SE" sz="1400" dirty="0">
                  <a:latin typeface="+mj-lt"/>
                  <a:cs typeface="Arial" charset="0"/>
                </a:rPr>
                <a:t>do (…)</a:t>
              </a:r>
            </a:p>
          </p:txBody>
        </p:sp>
        <p:sp>
          <p:nvSpPr>
            <p:cNvPr id="172" name="Line 34">
              <a:extLst>
                <a:ext uri="{FF2B5EF4-FFF2-40B4-BE49-F238E27FC236}">
                  <a16:creationId xmlns:a16="http://schemas.microsoft.com/office/drawing/2014/main" id="{990C5CB2-AF45-4087-B9AA-53EF4E7EAAD2}"/>
                </a:ext>
              </a:extLst>
            </p:cNvPr>
            <p:cNvSpPr>
              <a:spLocks noChangeShapeType="1"/>
            </p:cNvSpPr>
            <p:nvPr/>
          </p:nvSpPr>
          <p:spPr bwMode="auto">
            <a:xfrm flipH="1">
              <a:off x="4404360" y="4879975"/>
              <a:ext cx="1905000" cy="0"/>
            </a:xfrm>
            <a:prstGeom prst="line">
              <a:avLst/>
            </a:prstGeom>
            <a:noFill/>
            <a:ln w="12700">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spAutoFit/>
            </a:bodyPr>
            <a:lstStyle/>
            <a:p>
              <a:endParaRPr lang="he-IL" dirty="0"/>
            </a:p>
          </p:txBody>
        </p:sp>
        <p:sp>
          <p:nvSpPr>
            <p:cNvPr id="173" name="Text Box 36">
              <a:extLst>
                <a:ext uri="{FF2B5EF4-FFF2-40B4-BE49-F238E27FC236}">
                  <a16:creationId xmlns:a16="http://schemas.microsoft.com/office/drawing/2014/main" id="{DA7CF7FC-5623-4114-99CB-131FF47DBB31}"/>
                </a:ext>
              </a:extLst>
            </p:cNvPr>
            <p:cNvSpPr txBox="1">
              <a:spLocks noChangeArrowheads="1"/>
            </p:cNvSpPr>
            <p:nvPr/>
          </p:nvSpPr>
          <p:spPr bwMode="auto">
            <a:xfrm>
              <a:off x="7757160" y="3813175"/>
              <a:ext cx="754063" cy="304800"/>
            </a:xfrm>
            <a:prstGeom prst="rect">
              <a:avLst/>
            </a:prstGeom>
            <a:noFill/>
            <a:ln w="12700">
              <a:noFill/>
              <a:miter lim="800000"/>
              <a:headEnd/>
              <a:tailEnd/>
            </a:ln>
          </p:spPr>
          <p:txBody>
            <a:bodyPr wrap="none">
              <a:spAutoFit/>
            </a:bodyPr>
            <a:lstStyle/>
            <a:p>
              <a:pPr>
                <a:defRPr/>
              </a:pPr>
              <a:r>
                <a:rPr lang="en-US" altLang="sv-SE" sz="1400" u="sng" dirty="0">
                  <a:latin typeface="+mj-lt"/>
                  <a:cs typeface="Arial" charset="0"/>
                </a:rPr>
                <a:t>: Class3</a:t>
              </a:r>
            </a:p>
          </p:txBody>
        </p:sp>
        <p:sp>
          <p:nvSpPr>
            <p:cNvPr id="174" name="Line 37">
              <a:extLst>
                <a:ext uri="{FF2B5EF4-FFF2-40B4-BE49-F238E27FC236}">
                  <a16:creationId xmlns:a16="http://schemas.microsoft.com/office/drawing/2014/main" id="{A1718361-3B0C-4EFE-99CD-1F7B43CD2025}"/>
                </a:ext>
              </a:extLst>
            </p:cNvPr>
            <p:cNvSpPr>
              <a:spLocks noChangeShapeType="1"/>
            </p:cNvSpPr>
            <p:nvPr/>
          </p:nvSpPr>
          <p:spPr bwMode="auto">
            <a:xfrm>
              <a:off x="8138160" y="4224338"/>
              <a:ext cx="0" cy="4984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he-IL" dirty="0"/>
            </a:p>
          </p:txBody>
        </p:sp>
        <p:sp>
          <p:nvSpPr>
            <p:cNvPr id="175" name="Rectangle 38">
              <a:extLst>
                <a:ext uri="{FF2B5EF4-FFF2-40B4-BE49-F238E27FC236}">
                  <a16:creationId xmlns:a16="http://schemas.microsoft.com/office/drawing/2014/main" id="{C7D6E608-5A56-4404-89B5-14FFDBA779F1}"/>
                </a:ext>
              </a:extLst>
            </p:cNvPr>
            <p:cNvSpPr>
              <a:spLocks noChangeArrowheads="1"/>
            </p:cNvSpPr>
            <p:nvPr/>
          </p:nvSpPr>
          <p:spPr bwMode="auto">
            <a:xfrm>
              <a:off x="7452360" y="3657600"/>
              <a:ext cx="1600200" cy="53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dirty="0"/>
            </a:p>
          </p:txBody>
        </p:sp>
        <p:sp>
          <p:nvSpPr>
            <p:cNvPr id="176" name="Rectangle 39">
              <a:extLst>
                <a:ext uri="{FF2B5EF4-FFF2-40B4-BE49-F238E27FC236}">
                  <a16:creationId xmlns:a16="http://schemas.microsoft.com/office/drawing/2014/main" id="{A9F2E700-8AE9-4A19-AAD5-7764F1DB98EE}"/>
                </a:ext>
              </a:extLst>
            </p:cNvPr>
            <p:cNvSpPr>
              <a:spLocks noChangeArrowheads="1"/>
            </p:cNvSpPr>
            <p:nvPr/>
          </p:nvSpPr>
          <p:spPr bwMode="auto">
            <a:xfrm>
              <a:off x="7985760" y="4194175"/>
              <a:ext cx="228600" cy="533400"/>
            </a:xfrm>
            <a:prstGeom prst="rect">
              <a:avLst/>
            </a:prstGeom>
            <a:solidFill>
              <a:srgbClr val="FFFFFF"/>
            </a:solidFill>
            <a:ln w="12700">
              <a:solidFill>
                <a:schemeClr val="tx1"/>
              </a:solidFill>
              <a:miter lim="800000"/>
              <a:headEnd/>
              <a:tailEnd/>
            </a:ln>
          </p:spPr>
          <p:txBody>
            <a:bodyPr anchor="ctr">
              <a:spAutoFit/>
            </a:bodyPr>
            <a:lstStyle/>
            <a:p>
              <a:endParaRPr lang="en-US" dirty="0"/>
            </a:p>
          </p:txBody>
        </p:sp>
        <p:sp>
          <p:nvSpPr>
            <p:cNvPr id="177" name="Line 40">
              <a:extLst>
                <a:ext uri="{FF2B5EF4-FFF2-40B4-BE49-F238E27FC236}">
                  <a16:creationId xmlns:a16="http://schemas.microsoft.com/office/drawing/2014/main" id="{47B8A068-9C65-47FE-BF67-8CC790CF5C42}"/>
                </a:ext>
              </a:extLst>
            </p:cNvPr>
            <p:cNvSpPr>
              <a:spLocks noChangeShapeType="1"/>
            </p:cNvSpPr>
            <p:nvPr/>
          </p:nvSpPr>
          <p:spPr bwMode="auto">
            <a:xfrm flipV="1">
              <a:off x="6461760" y="3886200"/>
              <a:ext cx="990600" cy="3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he-IL" dirty="0"/>
            </a:p>
          </p:txBody>
        </p:sp>
        <p:sp>
          <p:nvSpPr>
            <p:cNvPr id="178" name="Rectangle 44">
              <a:extLst>
                <a:ext uri="{FF2B5EF4-FFF2-40B4-BE49-F238E27FC236}">
                  <a16:creationId xmlns:a16="http://schemas.microsoft.com/office/drawing/2014/main" id="{6890334A-F3EE-499F-BCD5-8139C928C3A4}"/>
                </a:ext>
              </a:extLst>
            </p:cNvPr>
            <p:cNvSpPr>
              <a:spLocks noChangeArrowheads="1"/>
            </p:cNvSpPr>
            <p:nvPr/>
          </p:nvSpPr>
          <p:spPr bwMode="auto">
            <a:xfrm>
              <a:off x="6537960" y="3584575"/>
              <a:ext cx="949325" cy="304800"/>
            </a:xfrm>
            <a:prstGeom prst="rect">
              <a:avLst/>
            </a:prstGeom>
            <a:noFill/>
            <a:ln w="12700">
              <a:noFill/>
              <a:miter lim="800000"/>
              <a:headEnd/>
              <a:tailEnd/>
            </a:ln>
          </p:spPr>
          <p:txBody>
            <a:bodyPr wrap="none">
              <a:spAutoFit/>
            </a:bodyPr>
            <a:lstStyle/>
            <a:p>
              <a:pPr>
                <a:defRPr/>
              </a:pPr>
              <a:r>
                <a:rPr lang="en-US" altLang="sv-SE" sz="1400" dirty="0">
                  <a:latin typeface="+mj-lt"/>
                  <a:cs typeface="Arial" charset="0"/>
                </a:rPr>
                <a:t>create (…)</a:t>
              </a:r>
            </a:p>
          </p:txBody>
        </p:sp>
        <p:sp>
          <p:nvSpPr>
            <p:cNvPr id="179" name="Line 46">
              <a:extLst>
                <a:ext uri="{FF2B5EF4-FFF2-40B4-BE49-F238E27FC236}">
                  <a16:creationId xmlns:a16="http://schemas.microsoft.com/office/drawing/2014/main" id="{12439CB0-7EF7-4B41-99D4-6ABDD79D7845}"/>
                </a:ext>
              </a:extLst>
            </p:cNvPr>
            <p:cNvSpPr>
              <a:spLocks noChangeShapeType="1"/>
            </p:cNvSpPr>
            <p:nvPr/>
          </p:nvSpPr>
          <p:spPr bwMode="auto">
            <a:xfrm>
              <a:off x="7985760" y="4651375"/>
              <a:ext cx="304800" cy="457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he-IL" dirty="0"/>
            </a:p>
          </p:txBody>
        </p:sp>
        <p:sp>
          <p:nvSpPr>
            <p:cNvPr id="180" name="Line 47">
              <a:extLst>
                <a:ext uri="{FF2B5EF4-FFF2-40B4-BE49-F238E27FC236}">
                  <a16:creationId xmlns:a16="http://schemas.microsoft.com/office/drawing/2014/main" id="{23D922DC-E02F-4DDE-BE9A-20DF0A84D4AB}"/>
                </a:ext>
              </a:extLst>
            </p:cNvPr>
            <p:cNvSpPr>
              <a:spLocks noChangeShapeType="1"/>
            </p:cNvSpPr>
            <p:nvPr/>
          </p:nvSpPr>
          <p:spPr bwMode="auto">
            <a:xfrm flipH="1">
              <a:off x="7985760" y="4651375"/>
              <a:ext cx="304800" cy="457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he-IL" dirty="0"/>
            </a:p>
          </p:txBody>
        </p:sp>
        <p:sp>
          <p:nvSpPr>
            <p:cNvPr id="181" name="Oval 53">
              <a:extLst>
                <a:ext uri="{FF2B5EF4-FFF2-40B4-BE49-F238E27FC236}">
                  <a16:creationId xmlns:a16="http://schemas.microsoft.com/office/drawing/2014/main" id="{3C91F9CC-A8E2-40CC-A34D-C29D97E338F3}"/>
                </a:ext>
              </a:extLst>
            </p:cNvPr>
            <p:cNvSpPr>
              <a:spLocks noChangeArrowheads="1"/>
            </p:cNvSpPr>
            <p:nvPr/>
          </p:nvSpPr>
          <p:spPr bwMode="auto">
            <a:xfrm>
              <a:off x="2431098" y="1752600"/>
              <a:ext cx="147637" cy="1524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dirty="0"/>
            </a:p>
          </p:txBody>
        </p:sp>
        <p:sp>
          <p:nvSpPr>
            <p:cNvPr id="182" name="Line 54">
              <a:extLst>
                <a:ext uri="{FF2B5EF4-FFF2-40B4-BE49-F238E27FC236}">
                  <a16:creationId xmlns:a16="http://schemas.microsoft.com/office/drawing/2014/main" id="{0F358CAA-13A2-4EC2-B7A6-AC9B60555D34}"/>
                </a:ext>
              </a:extLst>
            </p:cNvPr>
            <p:cNvSpPr>
              <a:spLocks noChangeShapeType="1"/>
            </p:cNvSpPr>
            <p:nvPr/>
          </p:nvSpPr>
          <p:spPr bwMode="auto">
            <a:xfrm>
              <a:off x="2504123" y="1905000"/>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he-IL" dirty="0"/>
            </a:p>
          </p:txBody>
        </p:sp>
        <p:sp>
          <p:nvSpPr>
            <p:cNvPr id="183" name="Line 55">
              <a:extLst>
                <a:ext uri="{FF2B5EF4-FFF2-40B4-BE49-F238E27FC236}">
                  <a16:creationId xmlns:a16="http://schemas.microsoft.com/office/drawing/2014/main" id="{5F64BB64-96FF-4F51-B262-6DDB3D9D12A6}"/>
                </a:ext>
              </a:extLst>
            </p:cNvPr>
            <p:cNvSpPr>
              <a:spLocks noChangeShapeType="1"/>
            </p:cNvSpPr>
            <p:nvPr/>
          </p:nvSpPr>
          <p:spPr bwMode="auto">
            <a:xfrm flipH="1">
              <a:off x="2356485" y="2286000"/>
              <a:ext cx="147638"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he-IL" dirty="0"/>
            </a:p>
          </p:txBody>
        </p:sp>
        <p:sp>
          <p:nvSpPr>
            <p:cNvPr id="184" name="Line 56">
              <a:extLst>
                <a:ext uri="{FF2B5EF4-FFF2-40B4-BE49-F238E27FC236}">
                  <a16:creationId xmlns:a16="http://schemas.microsoft.com/office/drawing/2014/main" id="{714B131E-1F2D-4C8E-B89C-CDD3DE2EE234}"/>
                </a:ext>
              </a:extLst>
            </p:cNvPr>
            <p:cNvSpPr>
              <a:spLocks noChangeShapeType="1"/>
            </p:cNvSpPr>
            <p:nvPr/>
          </p:nvSpPr>
          <p:spPr bwMode="auto">
            <a:xfrm>
              <a:off x="2504123" y="2286000"/>
              <a:ext cx="149225"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he-IL" dirty="0"/>
            </a:p>
          </p:txBody>
        </p:sp>
        <p:sp>
          <p:nvSpPr>
            <p:cNvPr id="185" name="Line 57">
              <a:extLst>
                <a:ext uri="{FF2B5EF4-FFF2-40B4-BE49-F238E27FC236}">
                  <a16:creationId xmlns:a16="http://schemas.microsoft.com/office/drawing/2014/main" id="{256329BC-42CE-4008-B163-40C3C7D282B8}"/>
                </a:ext>
              </a:extLst>
            </p:cNvPr>
            <p:cNvSpPr>
              <a:spLocks noChangeShapeType="1"/>
            </p:cNvSpPr>
            <p:nvPr/>
          </p:nvSpPr>
          <p:spPr bwMode="auto">
            <a:xfrm>
              <a:off x="2356485" y="2057400"/>
              <a:ext cx="2968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he-IL" dirty="0"/>
            </a:p>
          </p:txBody>
        </p:sp>
        <p:sp>
          <p:nvSpPr>
            <p:cNvPr id="186" name="Line 59">
              <a:extLst>
                <a:ext uri="{FF2B5EF4-FFF2-40B4-BE49-F238E27FC236}">
                  <a16:creationId xmlns:a16="http://schemas.microsoft.com/office/drawing/2014/main" id="{F23C5BE3-9B3B-40A6-A2E6-7425AE5BE2DA}"/>
                </a:ext>
              </a:extLst>
            </p:cNvPr>
            <p:cNvSpPr>
              <a:spLocks noChangeShapeType="1"/>
            </p:cNvSpPr>
            <p:nvPr/>
          </p:nvSpPr>
          <p:spPr bwMode="auto">
            <a:xfrm>
              <a:off x="4251960" y="2441575"/>
              <a:ext cx="0" cy="403542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he-IL" dirty="0"/>
            </a:p>
          </p:txBody>
        </p:sp>
        <p:sp>
          <p:nvSpPr>
            <p:cNvPr id="187" name="Text Box 60">
              <a:extLst>
                <a:ext uri="{FF2B5EF4-FFF2-40B4-BE49-F238E27FC236}">
                  <a16:creationId xmlns:a16="http://schemas.microsoft.com/office/drawing/2014/main" id="{25099DF7-7C45-4755-AFED-120E34AACA58}"/>
                </a:ext>
              </a:extLst>
            </p:cNvPr>
            <p:cNvSpPr txBox="1">
              <a:spLocks noChangeArrowheads="1"/>
            </p:cNvSpPr>
            <p:nvPr/>
          </p:nvSpPr>
          <p:spPr bwMode="auto">
            <a:xfrm>
              <a:off x="3594735" y="2057400"/>
              <a:ext cx="1114425" cy="304800"/>
            </a:xfrm>
            <a:prstGeom prst="rect">
              <a:avLst/>
            </a:prstGeom>
            <a:noFill/>
            <a:ln w="12700">
              <a:noFill/>
              <a:miter lim="800000"/>
              <a:headEnd/>
              <a:tailEnd/>
            </a:ln>
          </p:spPr>
          <p:txBody>
            <a:bodyPr wrap="none">
              <a:spAutoFit/>
            </a:bodyPr>
            <a:lstStyle/>
            <a:p>
              <a:pPr>
                <a:defRPr/>
              </a:pPr>
              <a:r>
                <a:rPr lang="en-US" altLang="sv-SE" sz="1400" u="sng" dirty="0">
                  <a:latin typeface="+mj-lt"/>
                  <a:cs typeface="Arial" charset="0"/>
                </a:rPr>
                <a:t>ob</a:t>
              </a:r>
              <a:r>
                <a:rPr lang="sv-SE" altLang="sv-SE" sz="1400" u="sng" dirty="0">
                  <a:latin typeface="+mj-lt"/>
                  <a:cs typeface="Arial" charset="0"/>
                </a:rPr>
                <a:t>j1</a:t>
              </a:r>
              <a:r>
                <a:rPr lang="en-US" altLang="sv-SE" sz="1400" u="sng" dirty="0">
                  <a:latin typeface="+mj-lt"/>
                  <a:cs typeface="Arial" charset="0"/>
                </a:rPr>
                <a:t> : Class1</a:t>
              </a:r>
            </a:p>
          </p:txBody>
        </p:sp>
        <p:sp>
          <p:nvSpPr>
            <p:cNvPr id="188" name="Rectangle 61">
              <a:extLst>
                <a:ext uri="{FF2B5EF4-FFF2-40B4-BE49-F238E27FC236}">
                  <a16:creationId xmlns:a16="http://schemas.microsoft.com/office/drawing/2014/main" id="{62378FAD-A9BD-40A2-953C-2497D8D96B8C}"/>
                </a:ext>
              </a:extLst>
            </p:cNvPr>
            <p:cNvSpPr>
              <a:spLocks noChangeArrowheads="1"/>
            </p:cNvSpPr>
            <p:nvPr/>
          </p:nvSpPr>
          <p:spPr bwMode="auto">
            <a:xfrm>
              <a:off x="3413760" y="1908175"/>
              <a:ext cx="1600200" cy="53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dirty="0"/>
            </a:p>
          </p:txBody>
        </p:sp>
        <p:sp>
          <p:nvSpPr>
            <p:cNvPr id="189" name="Rectangle 63">
              <a:extLst>
                <a:ext uri="{FF2B5EF4-FFF2-40B4-BE49-F238E27FC236}">
                  <a16:creationId xmlns:a16="http://schemas.microsoft.com/office/drawing/2014/main" id="{F4750EE7-3BAA-4402-8258-50974F881097}"/>
                </a:ext>
              </a:extLst>
            </p:cNvPr>
            <p:cNvSpPr>
              <a:spLocks noChangeArrowheads="1"/>
            </p:cNvSpPr>
            <p:nvPr/>
          </p:nvSpPr>
          <p:spPr bwMode="auto">
            <a:xfrm>
              <a:off x="4169410" y="2898775"/>
              <a:ext cx="234950" cy="3544888"/>
            </a:xfrm>
            <a:prstGeom prst="rect">
              <a:avLst/>
            </a:prstGeom>
            <a:solidFill>
              <a:srgbClr val="FFFFFF"/>
            </a:solidFill>
            <a:ln w="12700">
              <a:solidFill>
                <a:schemeClr val="tx1"/>
              </a:solidFill>
              <a:miter lim="800000"/>
              <a:headEnd/>
              <a:tailEnd/>
            </a:ln>
          </p:spPr>
          <p:txBody>
            <a:bodyPr anchor="ctr">
              <a:spAutoFit/>
            </a:bodyPr>
            <a:lstStyle/>
            <a:p>
              <a:endParaRPr lang="en-US" dirty="0"/>
            </a:p>
          </p:txBody>
        </p:sp>
        <p:sp>
          <p:nvSpPr>
            <p:cNvPr id="190" name="Rectangle 68">
              <a:extLst>
                <a:ext uri="{FF2B5EF4-FFF2-40B4-BE49-F238E27FC236}">
                  <a16:creationId xmlns:a16="http://schemas.microsoft.com/office/drawing/2014/main" id="{E1AD35D0-6F49-4A18-B1DB-5A89DE12D868}"/>
                </a:ext>
              </a:extLst>
            </p:cNvPr>
            <p:cNvSpPr>
              <a:spLocks noChangeArrowheads="1"/>
            </p:cNvSpPr>
            <p:nvPr/>
          </p:nvSpPr>
          <p:spPr bwMode="auto">
            <a:xfrm>
              <a:off x="2381885" y="2747963"/>
              <a:ext cx="261938" cy="3683000"/>
            </a:xfrm>
            <a:prstGeom prst="rect">
              <a:avLst/>
            </a:prstGeom>
            <a:solidFill>
              <a:srgbClr val="FFFFFF"/>
            </a:solidFill>
            <a:ln w="12700">
              <a:solidFill>
                <a:schemeClr val="tx1"/>
              </a:solidFill>
              <a:miter lim="800000"/>
              <a:headEnd/>
              <a:tailEnd/>
            </a:ln>
          </p:spPr>
          <p:txBody>
            <a:bodyPr anchor="ctr">
              <a:spAutoFit/>
            </a:bodyPr>
            <a:lstStyle/>
            <a:p>
              <a:endParaRPr lang="en-US" dirty="0"/>
            </a:p>
          </p:txBody>
        </p:sp>
        <p:sp>
          <p:nvSpPr>
            <p:cNvPr id="191" name="Text Box 69">
              <a:extLst>
                <a:ext uri="{FF2B5EF4-FFF2-40B4-BE49-F238E27FC236}">
                  <a16:creationId xmlns:a16="http://schemas.microsoft.com/office/drawing/2014/main" id="{BEC04C6E-B78F-4409-8439-A557CFF3462F}"/>
                </a:ext>
              </a:extLst>
            </p:cNvPr>
            <p:cNvSpPr txBox="1">
              <a:spLocks noChangeArrowheads="1"/>
            </p:cNvSpPr>
            <p:nvPr/>
          </p:nvSpPr>
          <p:spPr bwMode="auto">
            <a:xfrm>
              <a:off x="2251710" y="2414588"/>
              <a:ext cx="501650" cy="307975"/>
            </a:xfrm>
            <a:prstGeom prst="rect">
              <a:avLst/>
            </a:prstGeom>
            <a:noFill/>
            <a:ln w="12700">
              <a:noFill/>
              <a:miter lim="800000"/>
              <a:headEnd/>
              <a:tailEnd/>
            </a:ln>
          </p:spPr>
          <p:txBody>
            <a:bodyPr wrap="none">
              <a:spAutoFit/>
            </a:bodyPr>
            <a:lstStyle/>
            <a:p>
              <a:pPr>
                <a:defRPr/>
              </a:pPr>
              <a:r>
                <a:rPr lang="en-US" altLang="sv-SE" sz="1400" u="sng" dirty="0">
                  <a:latin typeface="+mj-lt"/>
                  <a:cs typeface="Arial" charset="0"/>
                </a:rPr>
                <a:t>user</a:t>
              </a:r>
            </a:p>
          </p:txBody>
        </p:sp>
        <p:sp>
          <p:nvSpPr>
            <p:cNvPr id="192" name="Line 82">
              <a:extLst>
                <a:ext uri="{FF2B5EF4-FFF2-40B4-BE49-F238E27FC236}">
                  <a16:creationId xmlns:a16="http://schemas.microsoft.com/office/drawing/2014/main" id="{38D68B62-5D19-4766-8B02-ED38E0E209D1}"/>
                </a:ext>
              </a:extLst>
            </p:cNvPr>
            <p:cNvSpPr>
              <a:spLocks noChangeShapeType="1"/>
            </p:cNvSpPr>
            <p:nvPr/>
          </p:nvSpPr>
          <p:spPr bwMode="auto">
            <a:xfrm>
              <a:off x="2624773" y="2906713"/>
              <a:ext cx="15414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dirty="0"/>
            </a:p>
          </p:txBody>
        </p:sp>
        <p:sp>
          <p:nvSpPr>
            <p:cNvPr id="193" name="Text Box 83">
              <a:extLst>
                <a:ext uri="{FF2B5EF4-FFF2-40B4-BE49-F238E27FC236}">
                  <a16:creationId xmlns:a16="http://schemas.microsoft.com/office/drawing/2014/main" id="{94396D59-A33E-40F7-B8DC-FB6630A75588}"/>
                </a:ext>
              </a:extLst>
            </p:cNvPr>
            <p:cNvSpPr txBox="1">
              <a:spLocks noChangeArrowheads="1"/>
            </p:cNvSpPr>
            <p:nvPr/>
          </p:nvSpPr>
          <p:spPr bwMode="auto">
            <a:xfrm>
              <a:off x="2896235" y="2620963"/>
              <a:ext cx="865188" cy="307975"/>
            </a:xfrm>
            <a:prstGeom prst="rect">
              <a:avLst/>
            </a:prstGeom>
            <a:noFill/>
            <a:ln w="9525" algn="ctr">
              <a:noFill/>
              <a:miter lim="800000"/>
              <a:headEnd/>
              <a:tailEnd/>
            </a:ln>
          </p:spPr>
          <p:txBody>
            <a:bodyPr wrap="none">
              <a:spAutoFit/>
            </a:bodyPr>
            <a:lstStyle/>
            <a:p>
              <a:pPr>
                <a:defRPr/>
              </a:pPr>
              <a:r>
                <a:rPr lang="en-US" sz="1400" dirty="0">
                  <a:latin typeface="+mj-lt"/>
                  <a:cs typeface="Arial" charset="0"/>
                </a:rPr>
                <a:t>operate()</a:t>
              </a:r>
              <a:endParaRPr lang="en-US" dirty="0">
                <a:latin typeface="+mj-lt"/>
                <a:cs typeface="Arial" charset="0"/>
              </a:endParaRPr>
            </a:p>
          </p:txBody>
        </p:sp>
        <p:sp>
          <p:nvSpPr>
            <p:cNvPr id="194" name="AutoShape 90">
              <a:extLst>
                <a:ext uri="{FF2B5EF4-FFF2-40B4-BE49-F238E27FC236}">
                  <a16:creationId xmlns:a16="http://schemas.microsoft.com/office/drawing/2014/main" id="{D713D906-806D-4FCF-A765-A77D3EDA4D35}"/>
                </a:ext>
              </a:extLst>
            </p:cNvPr>
            <p:cNvSpPr>
              <a:spLocks/>
            </p:cNvSpPr>
            <p:nvPr/>
          </p:nvSpPr>
          <p:spPr bwMode="auto">
            <a:xfrm>
              <a:off x="7790498" y="2465388"/>
              <a:ext cx="1773237" cy="354012"/>
            </a:xfrm>
            <a:prstGeom prst="borderCallout1">
              <a:avLst>
                <a:gd name="adj1" fmla="val 105135"/>
                <a:gd name="adj2" fmla="val 36478"/>
                <a:gd name="adj3" fmla="val 339517"/>
                <a:gd name="adj4" fmla="val -45261"/>
              </a:avLst>
            </a:prstGeom>
            <a:solidFill>
              <a:srgbClr val="99CCFF"/>
            </a:solidFill>
            <a:ln w="9525" algn="ctr">
              <a:solidFill>
                <a:schemeClr val="tx1"/>
              </a:solidFill>
              <a:miter lim="800000"/>
              <a:headEnd/>
              <a:tailEnd/>
            </a:ln>
          </p:spPr>
          <p:txBody>
            <a:bodyPr/>
            <a:lstStyle/>
            <a:p>
              <a:pPr algn="ctr">
                <a:defRPr/>
              </a:pPr>
              <a:r>
                <a:rPr lang="en-US" sz="1600" dirty="0">
                  <a:latin typeface="+mj-lt"/>
                  <a:cs typeface="Arial" charset="0"/>
                </a:rPr>
                <a:t>Object Creation</a:t>
              </a:r>
            </a:p>
          </p:txBody>
        </p:sp>
        <p:sp>
          <p:nvSpPr>
            <p:cNvPr id="195" name="AutoShape 92">
              <a:extLst>
                <a:ext uri="{FF2B5EF4-FFF2-40B4-BE49-F238E27FC236}">
                  <a16:creationId xmlns:a16="http://schemas.microsoft.com/office/drawing/2014/main" id="{5CFE34CD-2F5B-49F2-8A15-28FE9BAFDC79}"/>
                </a:ext>
              </a:extLst>
            </p:cNvPr>
            <p:cNvSpPr>
              <a:spLocks/>
            </p:cNvSpPr>
            <p:nvPr/>
          </p:nvSpPr>
          <p:spPr bwMode="auto">
            <a:xfrm>
              <a:off x="4556760" y="5715000"/>
              <a:ext cx="1773238" cy="338138"/>
            </a:xfrm>
            <a:prstGeom prst="borderCallout1">
              <a:avLst>
                <a:gd name="adj1" fmla="val -6979"/>
                <a:gd name="adj2" fmla="val 48532"/>
                <a:gd name="adj3" fmla="val -241897"/>
                <a:gd name="adj4" fmla="val 52948"/>
              </a:avLst>
            </a:prstGeom>
            <a:solidFill>
              <a:srgbClr val="99CCFF"/>
            </a:solidFill>
            <a:ln w="9525" algn="ctr">
              <a:solidFill>
                <a:schemeClr val="tx1"/>
              </a:solidFill>
              <a:miter lim="800000"/>
              <a:headEnd/>
              <a:tailEnd/>
            </a:ln>
          </p:spPr>
          <p:txBody>
            <a:bodyPr/>
            <a:lstStyle/>
            <a:p>
              <a:pPr algn="ctr">
                <a:defRPr/>
              </a:pPr>
              <a:r>
                <a:rPr lang="en-US" sz="1600" dirty="0">
                  <a:latin typeface="+mj-lt"/>
                  <a:cs typeface="Arial" charset="0"/>
                </a:rPr>
                <a:t>Return Message</a:t>
              </a:r>
            </a:p>
          </p:txBody>
        </p:sp>
        <p:sp>
          <p:nvSpPr>
            <p:cNvPr id="196" name="Text Box 98">
              <a:extLst>
                <a:ext uri="{FF2B5EF4-FFF2-40B4-BE49-F238E27FC236}">
                  <a16:creationId xmlns:a16="http://schemas.microsoft.com/office/drawing/2014/main" id="{6FBE52CF-B314-4642-984A-E3CD3FD4F602}"/>
                </a:ext>
              </a:extLst>
            </p:cNvPr>
            <p:cNvSpPr txBox="1">
              <a:spLocks noChangeArrowheads="1"/>
            </p:cNvSpPr>
            <p:nvPr/>
          </p:nvSpPr>
          <p:spPr bwMode="auto">
            <a:xfrm>
              <a:off x="4399598" y="4968875"/>
              <a:ext cx="538162" cy="304800"/>
            </a:xfrm>
            <a:prstGeom prst="rect">
              <a:avLst/>
            </a:prstGeom>
            <a:noFill/>
            <a:ln w="12700">
              <a:noFill/>
              <a:miter lim="800000"/>
              <a:headEnd/>
              <a:tailEnd/>
            </a:ln>
          </p:spPr>
          <p:txBody>
            <a:bodyPr wrap="none">
              <a:spAutoFit/>
            </a:bodyPr>
            <a:lstStyle/>
            <a:p>
              <a:pPr>
                <a:defRPr/>
              </a:pPr>
              <a:r>
                <a:rPr lang="en-US" altLang="sv-SE" sz="1400" dirty="0">
                  <a:latin typeface="+mj-lt"/>
                  <a:cs typeface="Arial" charset="0"/>
                </a:rPr>
                <a:t>foo()</a:t>
              </a:r>
            </a:p>
          </p:txBody>
        </p:sp>
        <p:sp>
          <p:nvSpPr>
            <p:cNvPr id="197" name="Freeform 100">
              <a:extLst>
                <a:ext uri="{FF2B5EF4-FFF2-40B4-BE49-F238E27FC236}">
                  <a16:creationId xmlns:a16="http://schemas.microsoft.com/office/drawing/2014/main" id="{B3BDD847-92AA-49DE-B9FC-88C273DB3E94}"/>
                </a:ext>
              </a:extLst>
            </p:cNvPr>
            <p:cNvSpPr>
              <a:spLocks/>
            </p:cNvSpPr>
            <p:nvPr/>
          </p:nvSpPr>
          <p:spPr bwMode="auto">
            <a:xfrm>
              <a:off x="4382135" y="5294313"/>
              <a:ext cx="438150" cy="204787"/>
            </a:xfrm>
            <a:custGeom>
              <a:avLst/>
              <a:gdLst>
                <a:gd name="T0" fmla="*/ 0 w 301"/>
                <a:gd name="T1" fmla="*/ 0 h 129"/>
                <a:gd name="T2" fmla="*/ 2147483647 w 301"/>
                <a:gd name="T3" fmla="*/ 0 h 129"/>
                <a:gd name="T4" fmla="*/ 2147483647 w 301"/>
                <a:gd name="T5" fmla="*/ 2147483647 h 129"/>
                <a:gd name="T6" fmla="*/ 2147483647 w 301"/>
                <a:gd name="T7" fmla="*/ 2147483647 h 129"/>
                <a:gd name="T8" fmla="*/ 0 60000 65536"/>
                <a:gd name="T9" fmla="*/ 0 60000 65536"/>
                <a:gd name="T10" fmla="*/ 0 60000 65536"/>
                <a:gd name="T11" fmla="*/ 0 60000 65536"/>
                <a:gd name="T12" fmla="*/ 0 w 301"/>
                <a:gd name="T13" fmla="*/ 0 h 129"/>
                <a:gd name="T14" fmla="*/ 301 w 301"/>
                <a:gd name="T15" fmla="*/ 129 h 129"/>
              </a:gdLst>
              <a:ahLst/>
              <a:cxnLst>
                <a:cxn ang="T8">
                  <a:pos x="T0" y="T1"/>
                </a:cxn>
                <a:cxn ang="T9">
                  <a:pos x="T2" y="T3"/>
                </a:cxn>
                <a:cxn ang="T10">
                  <a:pos x="T4" y="T5"/>
                </a:cxn>
                <a:cxn ang="T11">
                  <a:pos x="T6" y="T7"/>
                </a:cxn>
              </a:cxnLst>
              <a:rect l="T12" t="T13" r="T14" b="T15"/>
              <a:pathLst>
                <a:path w="301" h="129">
                  <a:moveTo>
                    <a:pt x="0" y="0"/>
                  </a:moveTo>
                  <a:lnTo>
                    <a:pt x="301" y="0"/>
                  </a:lnTo>
                  <a:lnTo>
                    <a:pt x="301" y="129"/>
                  </a:lnTo>
                  <a:lnTo>
                    <a:pt x="69" y="129"/>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he-IL" dirty="0"/>
            </a:p>
          </p:txBody>
        </p:sp>
        <p:sp>
          <p:nvSpPr>
            <p:cNvPr id="198" name="AutoShape 101">
              <a:extLst>
                <a:ext uri="{FF2B5EF4-FFF2-40B4-BE49-F238E27FC236}">
                  <a16:creationId xmlns:a16="http://schemas.microsoft.com/office/drawing/2014/main" id="{7B3F7D3D-D5A8-4629-BBB2-7A53620FF5B8}"/>
                </a:ext>
              </a:extLst>
            </p:cNvPr>
            <p:cNvSpPr>
              <a:spLocks/>
            </p:cNvSpPr>
            <p:nvPr/>
          </p:nvSpPr>
          <p:spPr bwMode="auto">
            <a:xfrm>
              <a:off x="1965960" y="4648200"/>
              <a:ext cx="1773238" cy="349250"/>
            </a:xfrm>
            <a:prstGeom prst="borderCallout1">
              <a:avLst>
                <a:gd name="adj1" fmla="val 54609"/>
                <a:gd name="adj2" fmla="val 103097"/>
                <a:gd name="adj3" fmla="val 145994"/>
                <a:gd name="adj4" fmla="val 138577"/>
              </a:avLst>
            </a:prstGeom>
            <a:solidFill>
              <a:srgbClr val="99CCFF"/>
            </a:solidFill>
            <a:ln w="9525" algn="ctr">
              <a:solidFill>
                <a:schemeClr val="tx1"/>
              </a:solidFill>
              <a:miter lim="800000"/>
              <a:headEnd/>
              <a:tailEnd/>
            </a:ln>
          </p:spPr>
          <p:txBody>
            <a:bodyPr/>
            <a:lstStyle/>
            <a:p>
              <a:pPr algn="ctr">
                <a:defRPr/>
              </a:pPr>
              <a:r>
                <a:rPr lang="en-US" sz="1600" dirty="0">
                  <a:latin typeface="+mj-lt"/>
                  <a:cs typeface="Arial" charset="0"/>
                </a:rPr>
                <a:t>Messages to self</a:t>
              </a:r>
            </a:p>
          </p:txBody>
        </p:sp>
        <p:sp>
          <p:nvSpPr>
            <p:cNvPr id="199" name="AutoShape 74">
              <a:extLst>
                <a:ext uri="{FF2B5EF4-FFF2-40B4-BE49-F238E27FC236}">
                  <a16:creationId xmlns:a16="http://schemas.microsoft.com/office/drawing/2014/main" id="{971BE983-B7BF-4D2D-9EFA-D5227AF32B83}"/>
                </a:ext>
              </a:extLst>
            </p:cNvPr>
            <p:cNvSpPr>
              <a:spLocks/>
            </p:cNvSpPr>
            <p:nvPr/>
          </p:nvSpPr>
          <p:spPr bwMode="auto">
            <a:xfrm>
              <a:off x="4937760" y="3810000"/>
              <a:ext cx="1079500" cy="377825"/>
            </a:xfrm>
            <a:prstGeom prst="borderCallout1">
              <a:avLst>
                <a:gd name="adj1" fmla="val -950"/>
                <a:gd name="adj2" fmla="val 50924"/>
                <a:gd name="adj3" fmla="val -78811"/>
                <a:gd name="adj4" fmla="val 45160"/>
              </a:avLst>
            </a:prstGeom>
            <a:solidFill>
              <a:srgbClr val="99CCFF"/>
            </a:solidFill>
            <a:ln w="9525" algn="ctr">
              <a:solidFill>
                <a:schemeClr val="tx1"/>
              </a:solidFill>
              <a:miter lim="800000"/>
              <a:headEnd/>
              <a:tailEnd/>
            </a:ln>
          </p:spPr>
          <p:txBody>
            <a:bodyPr/>
            <a:lstStyle/>
            <a:p>
              <a:pPr algn="ctr">
                <a:defRPr/>
              </a:pPr>
              <a:r>
                <a:rPr lang="en-US" sz="1600" dirty="0">
                  <a:latin typeface="+mj-lt"/>
                  <a:cs typeface="Arial" charset="0"/>
                </a:rPr>
                <a:t>Message</a:t>
              </a:r>
            </a:p>
          </p:txBody>
        </p:sp>
        <p:sp>
          <p:nvSpPr>
            <p:cNvPr id="200" name="AutoShape 75">
              <a:extLst>
                <a:ext uri="{FF2B5EF4-FFF2-40B4-BE49-F238E27FC236}">
                  <a16:creationId xmlns:a16="http://schemas.microsoft.com/office/drawing/2014/main" id="{6E7EA669-DF44-4CDA-A058-6707353AF291}"/>
                </a:ext>
              </a:extLst>
            </p:cNvPr>
            <p:cNvSpPr>
              <a:spLocks/>
            </p:cNvSpPr>
            <p:nvPr/>
          </p:nvSpPr>
          <p:spPr bwMode="auto">
            <a:xfrm>
              <a:off x="6995160" y="6096000"/>
              <a:ext cx="1003300" cy="304800"/>
            </a:xfrm>
            <a:prstGeom prst="borderCallout1">
              <a:avLst>
                <a:gd name="adj1" fmla="val -9157"/>
                <a:gd name="adj2" fmla="val 24676"/>
                <a:gd name="adj3" fmla="val -242692"/>
                <a:gd name="adj4" fmla="val -60945"/>
              </a:avLst>
            </a:prstGeom>
            <a:solidFill>
              <a:srgbClr val="99CCFF"/>
            </a:solidFill>
            <a:ln w="9525" algn="ctr">
              <a:solidFill>
                <a:schemeClr val="tx1"/>
              </a:solidFill>
              <a:miter lim="800000"/>
              <a:headEnd/>
              <a:tailEnd/>
            </a:ln>
          </p:spPr>
          <p:txBody>
            <a:bodyPr/>
            <a:lstStyle/>
            <a:p>
              <a:pPr algn="ctr">
                <a:defRPr/>
              </a:pPr>
              <a:r>
                <a:rPr lang="en-US" sz="1600" dirty="0">
                  <a:latin typeface="+mj-lt"/>
                  <a:cs typeface="Arial" charset="0"/>
                </a:rPr>
                <a:t>Life line</a:t>
              </a:r>
            </a:p>
          </p:txBody>
        </p:sp>
        <p:sp>
          <p:nvSpPr>
            <p:cNvPr id="203" name="מלבן 54">
              <a:extLst>
                <a:ext uri="{FF2B5EF4-FFF2-40B4-BE49-F238E27FC236}">
                  <a16:creationId xmlns:a16="http://schemas.microsoft.com/office/drawing/2014/main" id="{B20C5E85-04CF-4E9A-9F97-0D099381D8B1}"/>
                </a:ext>
              </a:extLst>
            </p:cNvPr>
            <p:cNvSpPr/>
            <p:nvPr/>
          </p:nvSpPr>
          <p:spPr>
            <a:xfrm>
              <a:off x="6537960" y="3810000"/>
              <a:ext cx="8382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dirty="0"/>
            </a:p>
          </p:txBody>
        </p:sp>
        <p:cxnSp>
          <p:nvCxnSpPr>
            <p:cNvPr id="204" name="מחבר חץ ישר 51">
              <a:extLst>
                <a:ext uri="{FF2B5EF4-FFF2-40B4-BE49-F238E27FC236}">
                  <a16:creationId xmlns:a16="http://schemas.microsoft.com/office/drawing/2014/main" id="{E510EEB9-6E0D-4469-A007-D800854F3DBD}"/>
                </a:ext>
              </a:extLst>
            </p:cNvPr>
            <p:cNvCxnSpPr/>
            <p:nvPr/>
          </p:nvCxnSpPr>
          <p:spPr>
            <a:xfrm>
              <a:off x="6461760" y="3886200"/>
              <a:ext cx="990600" cy="1588"/>
            </a:xfrm>
            <a:prstGeom prst="straightConnector1">
              <a:avLst/>
            </a:prstGeom>
            <a:ln>
              <a:tailEnd type="triangle" w="lg"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566743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Representing Objects</a:t>
            </a:r>
            <a:endParaRPr lang="en-US" sz="4000" dirty="0"/>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400" b="1" smtClean="0">
                <a:latin typeface="+mn-lt"/>
              </a:rPr>
              <a:t>6</a:t>
            </a:fld>
            <a:endParaRPr lang="en-US" sz="1400" b="1" dirty="0">
              <a:latin typeface="+mn-lt"/>
            </a:endParaRPr>
          </a:p>
        </p:txBody>
      </p:sp>
      <p:grpSp>
        <p:nvGrpSpPr>
          <p:cNvPr id="9" name="Group 4">
            <a:extLst>
              <a:ext uri="{FF2B5EF4-FFF2-40B4-BE49-F238E27FC236}">
                <a16:creationId xmlns:a16="http://schemas.microsoft.com/office/drawing/2014/main" id="{5EB724CF-C802-41F1-9668-BD8E58667D9F}"/>
              </a:ext>
            </a:extLst>
          </p:cNvPr>
          <p:cNvGrpSpPr>
            <a:grpSpLocks/>
          </p:cNvGrpSpPr>
          <p:nvPr/>
        </p:nvGrpSpPr>
        <p:grpSpPr bwMode="auto">
          <a:xfrm>
            <a:off x="914400" y="3034145"/>
            <a:ext cx="1679575" cy="2628900"/>
            <a:chOff x="3599" y="1690"/>
            <a:chExt cx="1058" cy="2054"/>
          </a:xfrm>
        </p:grpSpPr>
        <p:sp>
          <p:nvSpPr>
            <p:cNvPr id="10" name="Rectangle 5">
              <a:extLst>
                <a:ext uri="{FF2B5EF4-FFF2-40B4-BE49-F238E27FC236}">
                  <a16:creationId xmlns:a16="http://schemas.microsoft.com/office/drawing/2014/main" id="{3DA6D7DC-F94D-4EF4-8C24-A85805C0A84B}"/>
                </a:ext>
              </a:extLst>
            </p:cNvPr>
            <p:cNvSpPr>
              <a:spLocks noChangeArrowheads="1"/>
            </p:cNvSpPr>
            <p:nvPr/>
          </p:nvSpPr>
          <p:spPr bwMode="auto">
            <a:xfrm>
              <a:off x="3599" y="1690"/>
              <a:ext cx="1058" cy="2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lang="en-US" altLang="en-US" sz="2000" u="sng" dirty="0"/>
                <a:t>r : Room</a:t>
              </a:r>
            </a:p>
          </p:txBody>
        </p:sp>
        <p:sp>
          <p:nvSpPr>
            <p:cNvPr id="11" name="Line 6">
              <a:extLst>
                <a:ext uri="{FF2B5EF4-FFF2-40B4-BE49-F238E27FC236}">
                  <a16:creationId xmlns:a16="http://schemas.microsoft.com/office/drawing/2014/main" id="{78F2998B-AAEE-495B-8ACA-43ECBB9D5936}"/>
                </a:ext>
              </a:extLst>
            </p:cNvPr>
            <p:cNvSpPr>
              <a:spLocks noChangeShapeType="1"/>
            </p:cNvSpPr>
            <p:nvPr/>
          </p:nvSpPr>
          <p:spPr bwMode="auto">
            <a:xfrm>
              <a:off x="4128" y="1920"/>
              <a:ext cx="0" cy="182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grpSp>
      <p:grpSp>
        <p:nvGrpSpPr>
          <p:cNvPr id="8" name="Group 4">
            <a:extLst>
              <a:ext uri="{FF2B5EF4-FFF2-40B4-BE49-F238E27FC236}">
                <a16:creationId xmlns:a16="http://schemas.microsoft.com/office/drawing/2014/main" id="{615BDC21-D6A3-454A-8440-189E7B2161A3}"/>
              </a:ext>
            </a:extLst>
          </p:cNvPr>
          <p:cNvGrpSpPr>
            <a:grpSpLocks/>
          </p:cNvGrpSpPr>
          <p:nvPr/>
        </p:nvGrpSpPr>
        <p:grpSpPr bwMode="auto">
          <a:xfrm>
            <a:off x="3134591" y="3034145"/>
            <a:ext cx="1679575" cy="2628900"/>
            <a:chOff x="3599" y="1690"/>
            <a:chExt cx="1058" cy="2054"/>
          </a:xfrm>
        </p:grpSpPr>
        <p:sp>
          <p:nvSpPr>
            <p:cNvPr id="12" name="Rectangle 5">
              <a:extLst>
                <a:ext uri="{FF2B5EF4-FFF2-40B4-BE49-F238E27FC236}">
                  <a16:creationId xmlns:a16="http://schemas.microsoft.com/office/drawing/2014/main" id="{5F7DA81E-8243-4D51-99A6-397D764F634C}"/>
                </a:ext>
              </a:extLst>
            </p:cNvPr>
            <p:cNvSpPr>
              <a:spLocks noChangeArrowheads="1"/>
            </p:cNvSpPr>
            <p:nvPr/>
          </p:nvSpPr>
          <p:spPr bwMode="auto">
            <a:xfrm>
              <a:off x="3599" y="1690"/>
              <a:ext cx="1058" cy="2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lang="en-US" altLang="en-US" sz="2000" u="sng" dirty="0"/>
                <a:t>: Room</a:t>
              </a:r>
            </a:p>
          </p:txBody>
        </p:sp>
        <p:sp>
          <p:nvSpPr>
            <p:cNvPr id="13" name="Line 6">
              <a:extLst>
                <a:ext uri="{FF2B5EF4-FFF2-40B4-BE49-F238E27FC236}">
                  <a16:creationId xmlns:a16="http://schemas.microsoft.com/office/drawing/2014/main" id="{36514895-436D-4A66-A051-17BD624783AB}"/>
                </a:ext>
              </a:extLst>
            </p:cNvPr>
            <p:cNvSpPr>
              <a:spLocks noChangeShapeType="1"/>
            </p:cNvSpPr>
            <p:nvPr/>
          </p:nvSpPr>
          <p:spPr bwMode="auto">
            <a:xfrm>
              <a:off x="4128" y="1920"/>
              <a:ext cx="0" cy="182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grpSp>
      <p:grpSp>
        <p:nvGrpSpPr>
          <p:cNvPr id="37" name="קבוצה 36">
            <a:extLst>
              <a:ext uri="{FF2B5EF4-FFF2-40B4-BE49-F238E27FC236}">
                <a16:creationId xmlns:a16="http://schemas.microsoft.com/office/drawing/2014/main" id="{6A5F85E9-C04A-4B6E-B702-9D04D056FEF8}"/>
              </a:ext>
            </a:extLst>
          </p:cNvPr>
          <p:cNvGrpSpPr/>
          <p:nvPr/>
        </p:nvGrpSpPr>
        <p:grpSpPr>
          <a:xfrm>
            <a:off x="5746260" y="2860041"/>
            <a:ext cx="1873740" cy="2803004"/>
            <a:chOff x="5746260" y="2860041"/>
            <a:chExt cx="1873740" cy="2803004"/>
          </a:xfrm>
        </p:grpSpPr>
        <p:sp>
          <p:nvSpPr>
            <p:cNvPr id="15" name="Rectangle 5">
              <a:extLst>
                <a:ext uri="{FF2B5EF4-FFF2-40B4-BE49-F238E27FC236}">
                  <a16:creationId xmlns:a16="http://schemas.microsoft.com/office/drawing/2014/main" id="{115FC4B7-3C18-4BB2-8D2E-CDE5585401B3}"/>
                </a:ext>
              </a:extLst>
            </p:cNvPr>
            <p:cNvSpPr>
              <a:spLocks noChangeArrowheads="1"/>
            </p:cNvSpPr>
            <p:nvPr/>
          </p:nvSpPr>
          <p:spPr bwMode="auto">
            <a:xfrm>
              <a:off x="5746260" y="2963751"/>
              <a:ext cx="1679575" cy="36476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lang="en-US" altLang="en-US" sz="2000" u="sng" dirty="0"/>
                <a:t>rooms: Room</a:t>
              </a:r>
            </a:p>
          </p:txBody>
        </p:sp>
        <p:sp>
          <p:nvSpPr>
            <p:cNvPr id="16" name="Line 6">
              <a:extLst>
                <a:ext uri="{FF2B5EF4-FFF2-40B4-BE49-F238E27FC236}">
                  <a16:creationId xmlns:a16="http://schemas.microsoft.com/office/drawing/2014/main" id="{EAB50442-C5F3-4EAF-AE55-D985DAD626BA}"/>
                </a:ext>
              </a:extLst>
            </p:cNvPr>
            <p:cNvSpPr>
              <a:spLocks noChangeShapeType="1"/>
            </p:cNvSpPr>
            <p:nvPr/>
          </p:nvSpPr>
          <p:spPr bwMode="auto">
            <a:xfrm>
              <a:off x="6586048" y="3328520"/>
              <a:ext cx="0" cy="23345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cxnSp>
          <p:nvCxnSpPr>
            <p:cNvPr id="5" name="מחבר ישר 4">
              <a:extLst>
                <a:ext uri="{FF2B5EF4-FFF2-40B4-BE49-F238E27FC236}">
                  <a16:creationId xmlns:a16="http://schemas.microsoft.com/office/drawing/2014/main" id="{849B472F-E0FA-4B69-B6C3-AE2B8EA45B50}"/>
                </a:ext>
              </a:extLst>
            </p:cNvPr>
            <p:cNvCxnSpPr>
              <a:stCxn id="15" idx="3"/>
            </p:cNvCxnSpPr>
            <p:nvPr/>
          </p:nvCxnSpPr>
          <p:spPr>
            <a:xfrm flipV="1">
              <a:off x="7425835" y="3146135"/>
              <a:ext cx="194165" cy="1"/>
            </a:xfrm>
            <a:prstGeom prst="line">
              <a:avLst/>
            </a:prstGeom>
          </p:spPr>
          <p:style>
            <a:lnRef idx="1">
              <a:schemeClr val="dk1"/>
            </a:lnRef>
            <a:fillRef idx="0">
              <a:schemeClr val="dk1"/>
            </a:fillRef>
            <a:effectRef idx="0">
              <a:schemeClr val="dk1"/>
            </a:effectRef>
            <a:fontRef idx="minor">
              <a:schemeClr val="tx1"/>
            </a:fontRef>
          </p:style>
        </p:cxnSp>
        <p:cxnSp>
          <p:nvCxnSpPr>
            <p:cNvPr id="27" name="מחבר ישר 26">
              <a:extLst>
                <a:ext uri="{FF2B5EF4-FFF2-40B4-BE49-F238E27FC236}">
                  <a16:creationId xmlns:a16="http://schemas.microsoft.com/office/drawing/2014/main" id="{C638D8BD-6F0A-4105-B839-8285BF05DD90}"/>
                </a:ext>
              </a:extLst>
            </p:cNvPr>
            <p:cNvCxnSpPr/>
            <p:nvPr/>
          </p:nvCxnSpPr>
          <p:spPr>
            <a:xfrm flipV="1">
              <a:off x="7620000" y="2860041"/>
              <a:ext cx="0" cy="286094"/>
            </a:xfrm>
            <a:prstGeom prst="line">
              <a:avLst/>
            </a:prstGeom>
          </p:spPr>
          <p:style>
            <a:lnRef idx="1">
              <a:schemeClr val="dk1"/>
            </a:lnRef>
            <a:fillRef idx="0">
              <a:schemeClr val="dk1"/>
            </a:fillRef>
            <a:effectRef idx="0">
              <a:schemeClr val="dk1"/>
            </a:effectRef>
            <a:fontRef idx="minor">
              <a:schemeClr val="tx1"/>
            </a:fontRef>
          </p:style>
        </p:cxnSp>
        <p:cxnSp>
          <p:nvCxnSpPr>
            <p:cNvPr id="29" name="מחבר ישר 28">
              <a:extLst>
                <a:ext uri="{FF2B5EF4-FFF2-40B4-BE49-F238E27FC236}">
                  <a16:creationId xmlns:a16="http://schemas.microsoft.com/office/drawing/2014/main" id="{8622E26F-CE6B-49C0-8BA7-962CC39D47CA}"/>
                </a:ext>
              </a:extLst>
            </p:cNvPr>
            <p:cNvCxnSpPr/>
            <p:nvPr/>
          </p:nvCxnSpPr>
          <p:spPr>
            <a:xfrm flipH="1">
              <a:off x="5963920" y="2860041"/>
              <a:ext cx="1656080" cy="0"/>
            </a:xfrm>
            <a:prstGeom prst="line">
              <a:avLst/>
            </a:prstGeom>
          </p:spPr>
          <p:style>
            <a:lnRef idx="1">
              <a:schemeClr val="dk1"/>
            </a:lnRef>
            <a:fillRef idx="0">
              <a:schemeClr val="dk1"/>
            </a:fillRef>
            <a:effectRef idx="0">
              <a:schemeClr val="dk1"/>
            </a:effectRef>
            <a:fontRef idx="minor">
              <a:schemeClr val="tx1"/>
            </a:fontRef>
          </p:style>
        </p:cxnSp>
        <p:cxnSp>
          <p:nvCxnSpPr>
            <p:cNvPr id="31" name="מחבר ישר 30">
              <a:extLst>
                <a:ext uri="{FF2B5EF4-FFF2-40B4-BE49-F238E27FC236}">
                  <a16:creationId xmlns:a16="http://schemas.microsoft.com/office/drawing/2014/main" id="{E4EFC03F-EC9D-4B25-913A-D90D52548036}"/>
                </a:ext>
              </a:extLst>
            </p:cNvPr>
            <p:cNvCxnSpPr/>
            <p:nvPr/>
          </p:nvCxnSpPr>
          <p:spPr>
            <a:xfrm>
              <a:off x="5969000" y="2860041"/>
              <a:ext cx="0" cy="10371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מלבן 32">
            <a:extLst>
              <a:ext uri="{FF2B5EF4-FFF2-40B4-BE49-F238E27FC236}">
                <a16:creationId xmlns:a16="http://schemas.microsoft.com/office/drawing/2014/main" id="{A688198A-92C1-4398-A020-91913FF96CAB}"/>
              </a:ext>
            </a:extLst>
          </p:cNvPr>
          <p:cNvSpPr/>
          <p:nvPr/>
        </p:nvSpPr>
        <p:spPr>
          <a:xfrm>
            <a:off x="1402969" y="5957420"/>
            <a:ext cx="702436" cy="307777"/>
          </a:xfrm>
          <a:prstGeom prst="rect">
            <a:avLst/>
          </a:prstGeom>
        </p:spPr>
        <p:txBody>
          <a:bodyPr wrap="none">
            <a:spAutoFit/>
          </a:bodyPr>
          <a:lstStyle/>
          <a:p>
            <a:pPr algn="ctr"/>
            <a:r>
              <a:rPr lang="en-US" altLang="en-US" dirty="0"/>
              <a:t>Object</a:t>
            </a:r>
          </a:p>
        </p:txBody>
      </p:sp>
      <p:sp>
        <p:nvSpPr>
          <p:cNvPr id="34" name="מלבן 33">
            <a:extLst>
              <a:ext uri="{FF2B5EF4-FFF2-40B4-BE49-F238E27FC236}">
                <a16:creationId xmlns:a16="http://schemas.microsoft.com/office/drawing/2014/main" id="{7417376E-1450-4E4F-95DE-45E9928A2905}"/>
              </a:ext>
            </a:extLst>
          </p:cNvPr>
          <p:cNvSpPr/>
          <p:nvPr/>
        </p:nvSpPr>
        <p:spPr>
          <a:xfrm>
            <a:off x="3125431" y="5921928"/>
            <a:ext cx="1697901" cy="307777"/>
          </a:xfrm>
          <a:prstGeom prst="rect">
            <a:avLst/>
          </a:prstGeom>
        </p:spPr>
        <p:txBody>
          <a:bodyPr wrap="none">
            <a:spAutoFit/>
          </a:bodyPr>
          <a:lstStyle/>
          <a:p>
            <a:pPr algn="ctr"/>
            <a:r>
              <a:rPr lang="en-US" altLang="en-US" dirty="0"/>
              <a:t>Anonymous Object</a:t>
            </a:r>
          </a:p>
        </p:txBody>
      </p:sp>
      <p:sp>
        <p:nvSpPr>
          <p:cNvPr id="35" name="מלבן 34">
            <a:extLst>
              <a:ext uri="{FF2B5EF4-FFF2-40B4-BE49-F238E27FC236}">
                <a16:creationId xmlns:a16="http://schemas.microsoft.com/office/drawing/2014/main" id="{E0443C17-3597-418C-9387-784D921E2228}"/>
              </a:ext>
            </a:extLst>
          </p:cNvPr>
          <p:cNvSpPr/>
          <p:nvPr/>
        </p:nvSpPr>
        <p:spPr>
          <a:xfrm>
            <a:off x="5639331" y="5916367"/>
            <a:ext cx="1827744" cy="307777"/>
          </a:xfrm>
          <a:prstGeom prst="rect">
            <a:avLst/>
          </a:prstGeom>
        </p:spPr>
        <p:txBody>
          <a:bodyPr wrap="none">
            <a:spAutoFit/>
          </a:bodyPr>
          <a:lstStyle/>
          <a:p>
            <a:pPr algn="ctr"/>
            <a:r>
              <a:rPr lang="en-US" altLang="en-US" dirty="0"/>
              <a:t>Collection of Objects</a:t>
            </a:r>
          </a:p>
        </p:txBody>
      </p:sp>
      <p:sp>
        <p:nvSpPr>
          <p:cNvPr id="36" name="מלבן 35">
            <a:extLst>
              <a:ext uri="{FF2B5EF4-FFF2-40B4-BE49-F238E27FC236}">
                <a16:creationId xmlns:a16="http://schemas.microsoft.com/office/drawing/2014/main" id="{5CDD9F14-73DC-4BED-B3C6-80532F79C5A3}"/>
              </a:ext>
            </a:extLst>
          </p:cNvPr>
          <p:cNvSpPr/>
          <p:nvPr/>
        </p:nvSpPr>
        <p:spPr>
          <a:xfrm>
            <a:off x="685813" y="1194955"/>
            <a:ext cx="6934187" cy="1643527"/>
          </a:xfrm>
          <a:prstGeom prst="rect">
            <a:avLst/>
          </a:prstGeom>
        </p:spPr>
        <p:txBody>
          <a:bodyPr wrap="square">
            <a:spAutoFit/>
          </a:bodyPr>
          <a:lstStyle/>
          <a:p>
            <a:pPr marL="273050" indent="-273050" fontAlgn="base">
              <a:spcBef>
                <a:spcPct val="20000"/>
              </a:spcBef>
              <a:spcAft>
                <a:spcPct val="0"/>
              </a:spcAft>
              <a:buClr>
                <a:srgbClr val="0BD0D9"/>
              </a:buClr>
              <a:buSzPct val="95000"/>
              <a:buFont typeface="Wingdings 2" pitchFamily="18" charset="2"/>
              <a:buChar char=""/>
            </a:pPr>
            <a:r>
              <a:rPr lang="en-US" sz="2400" kern="1200" dirty="0">
                <a:solidFill>
                  <a:schemeClr val="tx1"/>
                </a:solidFill>
                <a:latin typeface="+mn-lt"/>
                <a:ea typeface="+mn-ea"/>
                <a:cs typeface="Arial" pitchFamily="34" charset="0"/>
              </a:rPr>
              <a:t>Write object's name if it clarifies the diagram</a:t>
            </a:r>
            <a:endParaRPr lang="he-IL" sz="2400" kern="1200" dirty="0">
              <a:solidFill>
                <a:schemeClr val="tx1"/>
              </a:solidFill>
              <a:latin typeface="+mn-lt"/>
              <a:ea typeface="+mn-ea"/>
              <a:cs typeface="Arial" pitchFamily="34" charset="0"/>
            </a:endParaRPr>
          </a:p>
          <a:p>
            <a:pPr marL="639763" lvl="1" indent="-246063" eaLnBrk="0" fontAlgn="base" hangingPunct="0">
              <a:spcBef>
                <a:spcPct val="20000"/>
              </a:spcBef>
              <a:spcAft>
                <a:spcPct val="0"/>
              </a:spcAft>
              <a:buClr>
                <a:schemeClr val="accent1"/>
              </a:buClr>
              <a:buSzPct val="85000"/>
              <a:buFont typeface="Wingdings 2" pitchFamily="18" charset="2"/>
              <a:buChar char=""/>
            </a:pPr>
            <a:r>
              <a:rPr lang="en-US" altLang="en-US" sz="2000" kern="1200" dirty="0">
                <a:solidFill>
                  <a:schemeClr val="tx1"/>
                </a:solidFill>
                <a:latin typeface="+mj-lt"/>
                <a:ea typeface="+mn-ea"/>
                <a:cs typeface="+mn-cs"/>
              </a:rPr>
              <a:t>syntax: [</a:t>
            </a:r>
            <a:r>
              <a:rPr lang="en-US" altLang="en-US" sz="2000" kern="1200" dirty="0" err="1">
                <a:solidFill>
                  <a:schemeClr val="tx1"/>
                </a:solidFill>
                <a:latin typeface="+mj-lt"/>
                <a:ea typeface="+mn-ea"/>
                <a:cs typeface="+mn-cs"/>
              </a:rPr>
              <a:t>instanceName</a:t>
            </a:r>
            <a:r>
              <a:rPr lang="en-US" altLang="en-US" sz="2000" kern="1200" dirty="0">
                <a:solidFill>
                  <a:schemeClr val="tx1"/>
                </a:solidFill>
                <a:latin typeface="+mj-lt"/>
                <a:ea typeface="+mn-ea"/>
                <a:cs typeface="+mn-cs"/>
              </a:rPr>
              <a:t>] [:</a:t>
            </a:r>
            <a:r>
              <a:rPr lang="en-US" altLang="en-US" sz="2000" kern="1200" dirty="0" err="1">
                <a:solidFill>
                  <a:schemeClr val="tx1"/>
                </a:solidFill>
                <a:latin typeface="+mj-lt"/>
                <a:ea typeface="+mn-ea"/>
                <a:cs typeface="+mn-cs"/>
              </a:rPr>
              <a:t>className</a:t>
            </a:r>
            <a:r>
              <a:rPr lang="en-US" altLang="en-US" sz="2000" kern="1200" dirty="0">
                <a:solidFill>
                  <a:schemeClr val="tx1"/>
                </a:solidFill>
                <a:latin typeface="+mj-lt"/>
                <a:ea typeface="+mn-ea"/>
                <a:cs typeface="+mn-cs"/>
              </a:rPr>
              <a:t>]</a:t>
            </a:r>
            <a:endParaRPr lang="en-US" sz="2000" kern="1200" dirty="0">
              <a:solidFill>
                <a:schemeClr val="tx1"/>
              </a:solidFill>
              <a:latin typeface="+mj-lt"/>
              <a:ea typeface="+mn-ea"/>
              <a:cs typeface="+mn-cs"/>
            </a:endParaRPr>
          </a:p>
          <a:p>
            <a:pPr marL="273050" indent="-273050" fontAlgn="base">
              <a:spcBef>
                <a:spcPct val="20000"/>
              </a:spcBef>
              <a:spcAft>
                <a:spcPct val="0"/>
              </a:spcAft>
              <a:buClr>
                <a:srgbClr val="0BD0D9"/>
              </a:buClr>
              <a:buSzPct val="95000"/>
              <a:buFont typeface="Wingdings 2" pitchFamily="18" charset="2"/>
              <a:buChar char=""/>
            </a:pPr>
            <a:r>
              <a:rPr lang="en-US" sz="2400" kern="1200" dirty="0">
                <a:solidFill>
                  <a:schemeClr val="tx1"/>
                </a:solidFill>
                <a:latin typeface="+mn-lt"/>
                <a:ea typeface="+mn-ea"/>
                <a:cs typeface="Arial" pitchFamily="34" charset="0"/>
              </a:rPr>
              <a:t>Object's "life line" represented by dashed vert. line</a:t>
            </a:r>
            <a:endParaRPr lang="en-US" altLang="en-US" sz="2400" kern="1200" dirty="0">
              <a:solidFill>
                <a:schemeClr val="tx1"/>
              </a:solidFill>
              <a:latin typeface="+mn-lt"/>
              <a:ea typeface="+mn-ea"/>
              <a:cs typeface="Arial" pitchFamily="34" charset="0"/>
            </a:endParaRPr>
          </a:p>
        </p:txBody>
      </p:sp>
    </p:spTree>
    <p:extLst>
      <p:ext uri="{BB962C8B-B14F-4D97-AF65-F5344CB8AC3E}">
        <p14:creationId xmlns:p14="http://schemas.microsoft.com/office/powerpoint/2010/main" val="190282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Messages</a:t>
            </a:r>
            <a:endParaRPr lang="en-US" sz="4000" dirty="0"/>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400" b="1" smtClean="0">
                <a:latin typeface="+mn-lt"/>
              </a:rPr>
              <a:t>7</a:t>
            </a:fld>
            <a:endParaRPr lang="en-US" sz="1400" b="1" dirty="0">
              <a:latin typeface="+mn-lt"/>
            </a:endParaRPr>
          </a:p>
        </p:txBody>
      </p:sp>
      <p:sp>
        <p:nvSpPr>
          <p:cNvPr id="6" name="Rectangle 3">
            <a:extLst>
              <a:ext uri="{FF2B5EF4-FFF2-40B4-BE49-F238E27FC236}">
                <a16:creationId xmlns:a16="http://schemas.microsoft.com/office/drawing/2014/main" id="{E708C0F5-F084-467C-BA3A-96CBB799ACF0}"/>
              </a:ext>
            </a:extLst>
          </p:cNvPr>
          <p:cNvSpPr>
            <a:spLocks noGrp="1" noChangeArrowheads="1"/>
          </p:cNvSpPr>
          <p:nvPr/>
        </p:nvSpPr>
        <p:spPr bwMode="auto">
          <a:xfrm>
            <a:off x="685800" y="1205345"/>
            <a:ext cx="6629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3050" indent="-273050">
              <a:buClr>
                <a:srgbClr val="0BD0D9"/>
              </a:buClr>
              <a:buSzPct val="95000"/>
              <a:buFont typeface="Wingdings 2" pitchFamily="18" charset="2"/>
              <a:buChar char=""/>
            </a:pPr>
            <a:r>
              <a:rPr lang="en-US" altLang="en-US" sz="2400" dirty="0">
                <a:cs typeface="Arial" pitchFamily="34" charset="0"/>
              </a:rPr>
              <a:t>An interaction between two objects is performed as a message sent from one object to another (simple operation call, Signaling) </a:t>
            </a:r>
          </a:p>
          <a:p>
            <a:pPr marL="273050" indent="-273050">
              <a:buClr>
                <a:srgbClr val="0BD0D9"/>
              </a:buClr>
              <a:buSzPct val="95000"/>
              <a:buFont typeface="Wingdings 2" pitchFamily="18" charset="2"/>
              <a:buChar char=""/>
            </a:pPr>
            <a:r>
              <a:rPr lang="en-US" altLang="en-US" sz="2400" dirty="0">
                <a:cs typeface="Arial" pitchFamily="34" charset="0"/>
              </a:rPr>
              <a:t>If object obj1 sends a message to another object obj2 some link must exist between those two objects</a:t>
            </a:r>
          </a:p>
        </p:txBody>
      </p:sp>
      <p:grpSp>
        <p:nvGrpSpPr>
          <p:cNvPr id="26" name="קבוצה 25">
            <a:extLst>
              <a:ext uri="{FF2B5EF4-FFF2-40B4-BE49-F238E27FC236}">
                <a16:creationId xmlns:a16="http://schemas.microsoft.com/office/drawing/2014/main" id="{CA745C8B-E049-46D0-9662-5F63898C3D01}"/>
              </a:ext>
            </a:extLst>
          </p:cNvPr>
          <p:cNvGrpSpPr/>
          <p:nvPr/>
        </p:nvGrpSpPr>
        <p:grpSpPr>
          <a:xfrm>
            <a:off x="1109951" y="4110433"/>
            <a:ext cx="4121727" cy="2212433"/>
            <a:chOff x="1109951" y="4110433"/>
            <a:chExt cx="4121727" cy="2212433"/>
          </a:xfrm>
        </p:grpSpPr>
        <p:grpSp>
          <p:nvGrpSpPr>
            <p:cNvPr id="9" name="Group 4">
              <a:extLst>
                <a:ext uri="{FF2B5EF4-FFF2-40B4-BE49-F238E27FC236}">
                  <a16:creationId xmlns:a16="http://schemas.microsoft.com/office/drawing/2014/main" id="{5EB724CF-C802-41F1-9668-BD8E58667D9F}"/>
                </a:ext>
              </a:extLst>
            </p:cNvPr>
            <p:cNvGrpSpPr>
              <a:grpSpLocks/>
            </p:cNvGrpSpPr>
            <p:nvPr/>
          </p:nvGrpSpPr>
          <p:grpSpPr bwMode="auto">
            <a:xfrm>
              <a:off x="1109951" y="4110433"/>
              <a:ext cx="1600200" cy="2212433"/>
              <a:chOff x="3624" y="1478"/>
              <a:chExt cx="1008" cy="2266"/>
            </a:xfrm>
          </p:grpSpPr>
          <p:sp>
            <p:nvSpPr>
              <p:cNvPr id="10" name="Rectangle 5">
                <a:extLst>
                  <a:ext uri="{FF2B5EF4-FFF2-40B4-BE49-F238E27FC236}">
                    <a16:creationId xmlns:a16="http://schemas.microsoft.com/office/drawing/2014/main" id="{3DA6D7DC-F94D-4EF4-8C24-A85805C0A84B}"/>
                  </a:ext>
                </a:extLst>
              </p:cNvPr>
              <p:cNvSpPr>
                <a:spLocks noChangeArrowheads="1"/>
              </p:cNvSpPr>
              <p:nvPr/>
            </p:nvSpPr>
            <p:spPr bwMode="auto">
              <a:xfrm>
                <a:off x="3624" y="1478"/>
                <a:ext cx="1008" cy="4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lang="en-US" altLang="en-US" sz="2000" u="sng" dirty="0"/>
                  <a:t>s : Sender</a:t>
                </a:r>
              </a:p>
            </p:txBody>
          </p:sp>
          <p:sp>
            <p:nvSpPr>
              <p:cNvPr id="11" name="Line 6">
                <a:extLst>
                  <a:ext uri="{FF2B5EF4-FFF2-40B4-BE49-F238E27FC236}">
                    <a16:creationId xmlns:a16="http://schemas.microsoft.com/office/drawing/2014/main" id="{78F2998B-AAEE-495B-8ACA-43ECBB9D5936}"/>
                  </a:ext>
                </a:extLst>
              </p:cNvPr>
              <p:cNvSpPr>
                <a:spLocks noChangeShapeType="1"/>
              </p:cNvSpPr>
              <p:nvPr/>
            </p:nvSpPr>
            <p:spPr bwMode="auto">
              <a:xfrm>
                <a:off x="4128" y="1920"/>
                <a:ext cx="0" cy="182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grpSp>
        <p:grpSp>
          <p:nvGrpSpPr>
            <p:cNvPr id="8" name="Group 4">
              <a:extLst>
                <a:ext uri="{FF2B5EF4-FFF2-40B4-BE49-F238E27FC236}">
                  <a16:creationId xmlns:a16="http://schemas.microsoft.com/office/drawing/2014/main" id="{D919F322-F87E-43BF-92FA-3746181D145A}"/>
                </a:ext>
              </a:extLst>
            </p:cNvPr>
            <p:cNvGrpSpPr>
              <a:grpSpLocks/>
            </p:cNvGrpSpPr>
            <p:nvPr/>
          </p:nvGrpSpPr>
          <p:grpSpPr bwMode="auto">
            <a:xfrm>
              <a:off x="3631478" y="4110433"/>
              <a:ext cx="1600200" cy="2184710"/>
              <a:chOff x="3624" y="1478"/>
              <a:chExt cx="1008" cy="2266"/>
            </a:xfrm>
          </p:grpSpPr>
          <p:sp>
            <p:nvSpPr>
              <p:cNvPr id="12" name="Rectangle 5">
                <a:extLst>
                  <a:ext uri="{FF2B5EF4-FFF2-40B4-BE49-F238E27FC236}">
                    <a16:creationId xmlns:a16="http://schemas.microsoft.com/office/drawing/2014/main" id="{F220C90C-95D7-4A45-AD76-C30B23CBEEDC}"/>
                  </a:ext>
                </a:extLst>
              </p:cNvPr>
              <p:cNvSpPr>
                <a:spLocks noChangeArrowheads="1"/>
              </p:cNvSpPr>
              <p:nvPr/>
            </p:nvSpPr>
            <p:spPr bwMode="auto">
              <a:xfrm>
                <a:off x="3624" y="1478"/>
                <a:ext cx="1008" cy="4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lang="en-US" altLang="en-US" sz="2000" u="sng" dirty="0"/>
                  <a:t>r : Receiver</a:t>
                </a:r>
              </a:p>
            </p:txBody>
          </p:sp>
          <p:sp>
            <p:nvSpPr>
              <p:cNvPr id="13" name="Line 6">
                <a:extLst>
                  <a:ext uri="{FF2B5EF4-FFF2-40B4-BE49-F238E27FC236}">
                    <a16:creationId xmlns:a16="http://schemas.microsoft.com/office/drawing/2014/main" id="{49C8B4BD-28BD-432E-B4E4-6F56E63DD910}"/>
                  </a:ext>
                </a:extLst>
              </p:cNvPr>
              <p:cNvSpPr>
                <a:spLocks noChangeShapeType="1"/>
              </p:cNvSpPr>
              <p:nvPr/>
            </p:nvSpPr>
            <p:spPr bwMode="auto">
              <a:xfrm>
                <a:off x="4128" y="1920"/>
                <a:ext cx="0" cy="182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grpSp>
        <p:cxnSp>
          <p:nvCxnSpPr>
            <p:cNvPr id="4" name="מחבר חץ ישר 3">
              <a:extLst>
                <a:ext uri="{FF2B5EF4-FFF2-40B4-BE49-F238E27FC236}">
                  <a16:creationId xmlns:a16="http://schemas.microsoft.com/office/drawing/2014/main" id="{A749C64A-9393-4EF2-9109-763C96BCBEC3}"/>
                </a:ext>
              </a:extLst>
            </p:cNvPr>
            <p:cNvCxnSpPr>
              <a:cxnSpLocks/>
            </p:cNvCxnSpPr>
            <p:nvPr/>
          </p:nvCxnSpPr>
          <p:spPr>
            <a:xfrm>
              <a:off x="2098964" y="4894118"/>
              <a:ext cx="21666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מלבן 4">
              <a:extLst>
                <a:ext uri="{FF2B5EF4-FFF2-40B4-BE49-F238E27FC236}">
                  <a16:creationId xmlns:a16="http://schemas.microsoft.com/office/drawing/2014/main" id="{880229B6-64C3-4D0A-B524-718219447772}"/>
                </a:ext>
              </a:extLst>
            </p:cNvPr>
            <p:cNvSpPr/>
            <p:nvPr/>
          </p:nvSpPr>
          <p:spPr>
            <a:xfrm>
              <a:off x="1652155" y="4790209"/>
              <a:ext cx="446807" cy="134042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5" name="מלבן 14">
              <a:extLst>
                <a:ext uri="{FF2B5EF4-FFF2-40B4-BE49-F238E27FC236}">
                  <a16:creationId xmlns:a16="http://schemas.microsoft.com/office/drawing/2014/main" id="{3F3163E2-6216-40BA-AE33-2BAE978BC130}"/>
                </a:ext>
              </a:extLst>
            </p:cNvPr>
            <p:cNvSpPr/>
            <p:nvPr/>
          </p:nvSpPr>
          <p:spPr>
            <a:xfrm>
              <a:off x="4265616" y="4799162"/>
              <a:ext cx="446807" cy="52098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20" name="מחבר חץ ישר 19">
              <a:extLst>
                <a:ext uri="{FF2B5EF4-FFF2-40B4-BE49-F238E27FC236}">
                  <a16:creationId xmlns:a16="http://schemas.microsoft.com/office/drawing/2014/main" id="{FF3A7074-BCD2-4BC2-9046-C9C57F20B499}"/>
                </a:ext>
              </a:extLst>
            </p:cNvPr>
            <p:cNvCxnSpPr>
              <a:cxnSpLocks/>
            </p:cNvCxnSpPr>
            <p:nvPr/>
          </p:nvCxnSpPr>
          <p:spPr>
            <a:xfrm flipH="1">
              <a:off x="2202873" y="5320145"/>
              <a:ext cx="2062743"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מחבר חץ ישר 22">
              <a:extLst>
                <a:ext uri="{FF2B5EF4-FFF2-40B4-BE49-F238E27FC236}">
                  <a16:creationId xmlns:a16="http://schemas.microsoft.com/office/drawing/2014/main" id="{0227226F-4F1B-4988-8A60-D19CB135733B}"/>
                </a:ext>
              </a:extLst>
            </p:cNvPr>
            <p:cNvCxnSpPr/>
            <p:nvPr/>
          </p:nvCxnSpPr>
          <p:spPr>
            <a:xfrm flipH="1">
              <a:off x="2098962" y="5320145"/>
              <a:ext cx="1039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9D2442F-2881-4866-B104-C92EB69B2616}"/>
                </a:ext>
              </a:extLst>
            </p:cNvPr>
            <p:cNvSpPr txBox="1"/>
            <p:nvPr/>
          </p:nvSpPr>
          <p:spPr>
            <a:xfrm>
              <a:off x="2113903" y="4660233"/>
              <a:ext cx="1970810" cy="307777"/>
            </a:xfrm>
            <a:prstGeom prst="rect">
              <a:avLst/>
            </a:prstGeom>
            <a:noFill/>
          </p:spPr>
          <p:txBody>
            <a:bodyPr wrap="square" rtlCol="0">
              <a:spAutoFit/>
            </a:bodyPr>
            <a:lstStyle/>
            <a:p>
              <a:r>
                <a:rPr lang="en-US" dirty="0"/>
                <a:t>message(parameters)</a:t>
              </a:r>
            </a:p>
          </p:txBody>
        </p:sp>
        <p:sp>
          <p:nvSpPr>
            <p:cNvPr id="25" name="TextBox 24">
              <a:extLst>
                <a:ext uri="{FF2B5EF4-FFF2-40B4-BE49-F238E27FC236}">
                  <a16:creationId xmlns:a16="http://schemas.microsoft.com/office/drawing/2014/main" id="{B4CF8D27-00C2-4166-A15F-A0B066BBDC6C}"/>
                </a:ext>
              </a:extLst>
            </p:cNvPr>
            <p:cNvSpPr txBox="1"/>
            <p:nvPr/>
          </p:nvSpPr>
          <p:spPr>
            <a:xfrm>
              <a:off x="2229505" y="5048408"/>
              <a:ext cx="1970810" cy="307777"/>
            </a:xfrm>
            <a:prstGeom prst="rect">
              <a:avLst/>
            </a:prstGeom>
            <a:noFill/>
          </p:spPr>
          <p:txBody>
            <a:bodyPr wrap="square" rtlCol="0">
              <a:spAutoFit/>
            </a:bodyPr>
            <a:lstStyle/>
            <a:p>
              <a:pPr algn="r" rtl="1"/>
              <a:r>
                <a:rPr lang="en-US" dirty="0" err="1"/>
                <a:t>returnedValue</a:t>
              </a:r>
              <a:endParaRPr lang="en-US" dirty="0"/>
            </a:p>
          </p:txBody>
        </p:sp>
      </p:grpSp>
    </p:spTree>
    <p:extLst>
      <p:ext uri="{BB962C8B-B14F-4D97-AF65-F5344CB8AC3E}">
        <p14:creationId xmlns:p14="http://schemas.microsoft.com/office/powerpoint/2010/main" val="727979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Messages Types</a:t>
            </a:r>
            <a:endParaRPr lang="en-US" sz="4000" dirty="0"/>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a:xfrm>
            <a:off x="6553200" y="6356350"/>
            <a:ext cx="2133600" cy="365125"/>
          </a:xfrm>
        </p:spPr>
        <p:txBody>
          <a:bodyPr/>
          <a:lstStyle/>
          <a:p>
            <a:pPr marL="0" lvl="0" indent="0" algn="r" rtl="0">
              <a:spcBef>
                <a:spcPts val="0"/>
              </a:spcBef>
              <a:spcAft>
                <a:spcPts val="0"/>
              </a:spcAft>
              <a:buNone/>
            </a:pPr>
            <a:fld id="{00000000-1234-1234-1234-123412341234}" type="slidenum">
              <a:rPr lang="en-US" sz="1400" b="1" smtClean="0">
                <a:latin typeface="+mn-lt"/>
              </a:rPr>
              <a:t>8</a:t>
            </a:fld>
            <a:endParaRPr lang="en-US" sz="1400" b="1" dirty="0">
              <a:latin typeface="+mn-lt"/>
            </a:endParaRPr>
          </a:p>
        </p:txBody>
      </p:sp>
      <p:sp>
        <p:nvSpPr>
          <p:cNvPr id="30" name="מציין מיקום של מספר שקופית 1">
            <a:extLst>
              <a:ext uri="{FF2B5EF4-FFF2-40B4-BE49-F238E27FC236}">
                <a16:creationId xmlns:a16="http://schemas.microsoft.com/office/drawing/2014/main" id="{0A76557E-44A6-465C-AC99-EA9912999AB4}"/>
              </a:ext>
            </a:extLst>
          </p:cNvPr>
          <p:cNvSpPr txBox="1">
            <a:spLocks/>
          </p:cNvSpPr>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z="1400" b="1" smtClean="0">
                <a:latin typeface="+mn-lt"/>
              </a:rPr>
              <a:pPr/>
              <a:t>8</a:t>
            </a:fld>
            <a:endParaRPr lang="en-US" sz="1400" b="1" dirty="0">
              <a:latin typeface="+mn-lt"/>
            </a:endParaRPr>
          </a:p>
        </p:txBody>
      </p:sp>
      <p:pic>
        <p:nvPicPr>
          <p:cNvPr id="9" name="תמונה 8">
            <a:extLst>
              <a:ext uri="{FF2B5EF4-FFF2-40B4-BE49-F238E27FC236}">
                <a16:creationId xmlns:a16="http://schemas.microsoft.com/office/drawing/2014/main" id="{3B614C5B-6C7D-4526-B607-A2D620849747}"/>
              </a:ext>
            </a:extLst>
          </p:cNvPr>
          <p:cNvPicPr>
            <a:picLocks noChangeAspect="1"/>
          </p:cNvPicPr>
          <p:nvPr/>
        </p:nvPicPr>
        <p:blipFill>
          <a:blip r:embed="rId3"/>
          <a:stretch>
            <a:fillRect/>
          </a:stretch>
        </p:blipFill>
        <p:spPr>
          <a:xfrm>
            <a:off x="662466" y="2013911"/>
            <a:ext cx="7795734" cy="3219852"/>
          </a:xfrm>
          <a:prstGeom prst="rect">
            <a:avLst/>
          </a:prstGeom>
        </p:spPr>
      </p:pic>
    </p:spTree>
    <p:extLst>
      <p:ext uri="{BB962C8B-B14F-4D97-AF65-F5344CB8AC3E}">
        <p14:creationId xmlns:p14="http://schemas.microsoft.com/office/powerpoint/2010/main" val="3558568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Messages (cont.)</a:t>
            </a:r>
            <a:endParaRPr lang="en-US" sz="4000" dirty="0"/>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400" b="1" smtClean="0">
                <a:latin typeface="+mn-lt"/>
              </a:rPr>
              <a:t>9</a:t>
            </a:fld>
            <a:endParaRPr lang="en-US" sz="1400" b="1" dirty="0">
              <a:latin typeface="+mn-lt"/>
            </a:endParaRPr>
          </a:p>
        </p:txBody>
      </p:sp>
      <p:sp>
        <p:nvSpPr>
          <p:cNvPr id="21" name="Rectangle 3">
            <a:extLst>
              <a:ext uri="{FF2B5EF4-FFF2-40B4-BE49-F238E27FC236}">
                <a16:creationId xmlns:a16="http://schemas.microsoft.com/office/drawing/2014/main" id="{DB7DA819-5FA1-4BA3-A109-2FBAFF49ADD3}"/>
              </a:ext>
            </a:extLst>
          </p:cNvPr>
          <p:cNvSpPr>
            <a:spLocks noGrp="1" noChangeArrowheads="1"/>
          </p:cNvSpPr>
          <p:nvPr/>
        </p:nvSpPr>
        <p:spPr bwMode="auto">
          <a:xfrm>
            <a:off x="685800" y="1781605"/>
            <a:ext cx="8229600" cy="2974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400" kern="1200">
                <a:solidFill>
                  <a:schemeClr val="tx1"/>
                </a:solidFill>
                <a:latin typeface="+mj-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000" kern="1200">
                <a:solidFill>
                  <a:schemeClr val="tx1"/>
                </a:solidFill>
                <a:latin typeface="+mj-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000" kern="1200">
                <a:solidFill>
                  <a:schemeClr val="tx1"/>
                </a:solidFill>
                <a:latin typeface="+mj-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j-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j-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eaLnBrk="1" hangingPunct="1"/>
            <a:r>
              <a:rPr lang="en-US" sz="2200" dirty="0">
                <a:cs typeface="David" pitchFamily="34" charset="-79"/>
              </a:rPr>
              <a:t>A message is represented by an arrow between the life lines of two objects.</a:t>
            </a:r>
          </a:p>
          <a:p>
            <a:pPr lvl="1"/>
            <a:r>
              <a:rPr lang="en-US" altLang="en-US" dirty="0"/>
              <a:t>Self calls are also allowed</a:t>
            </a:r>
          </a:p>
          <a:p>
            <a:pPr lvl="1"/>
            <a:r>
              <a:rPr lang="en-US" dirty="0"/>
              <a:t>The time required by the receiver object to process the message is denoted by an </a:t>
            </a:r>
            <a:r>
              <a:rPr lang="en-US" i="1" dirty="0"/>
              <a:t>activation-box</a:t>
            </a:r>
            <a:r>
              <a:rPr lang="en-US" dirty="0"/>
              <a:t>.</a:t>
            </a:r>
            <a:endParaRPr lang="en-US" dirty="0">
              <a:cs typeface="David" pitchFamily="34" charset="-79"/>
            </a:endParaRPr>
          </a:p>
          <a:p>
            <a:pPr eaLnBrk="1" hangingPunct="1"/>
            <a:r>
              <a:rPr lang="en-US" altLang="en-US" sz="2200" dirty="0"/>
              <a:t>A message is labeled at minimum with the message name.</a:t>
            </a:r>
          </a:p>
          <a:p>
            <a:pPr lvl="1"/>
            <a:r>
              <a:rPr lang="en-US" altLang="en-US" dirty="0"/>
              <a:t>Arguments and control information (conditions, iteration) may be included.</a:t>
            </a:r>
          </a:p>
          <a:p>
            <a:pPr marL="0" indent="0" eaLnBrk="1" hangingPunct="1">
              <a:buNone/>
            </a:pPr>
            <a:endParaRPr lang="en-US" dirty="0">
              <a:cs typeface="David" pitchFamily="34" charset="-79"/>
            </a:endParaRPr>
          </a:p>
          <a:p>
            <a:pPr marL="0" indent="0" eaLnBrk="1" hangingPunct="1">
              <a:buNone/>
            </a:pPr>
            <a:endParaRPr lang="en-US" dirty="0">
              <a:cs typeface="David" pitchFamily="34" charset="-79"/>
            </a:endParaRPr>
          </a:p>
        </p:txBody>
      </p:sp>
      <p:grpSp>
        <p:nvGrpSpPr>
          <p:cNvPr id="16" name="קבוצה 15">
            <a:extLst>
              <a:ext uri="{FF2B5EF4-FFF2-40B4-BE49-F238E27FC236}">
                <a16:creationId xmlns:a16="http://schemas.microsoft.com/office/drawing/2014/main" id="{2D888DEE-4269-4EB2-954D-12337A628F95}"/>
              </a:ext>
            </a:extLst>
          </p:cNvPr>
          <p:cNvGrpSpPr/>
          <p:nvPr/>
        </p:nvGrpSpPr>
        <p:grpSpPr>
          <a:xfrm>
            <a:off x="2589719" y="4634526"/>
            <a:ext cx="3761362" cy="2221908"/>
            <a:chOff x="2552700" y="4114800"/>
            <a:chExt cx="3657600" cy="2362203"/>
          </a:xfrm>
        </p:grpSpPr>
        <p:sp>
          <p:nvSpPr>
            <p:cNvPr id="27" name="Rectangle 5">
              <a:extLst>
                <a:ext uri="{FF2B5EF4-FFF2-40B4-BE49-F238E27FC236}">
                  <a16:creationId xmlns:a16="http://schemas.microsoft.com/office/drawing/2014/main" id="{B46CCD68-63A4-4028-990B-A3C4F0A6EA0A}"/>
                </a:ext>
              </a:extLst>
            </p:cNvPr>
            <p:cNvSpPr>
              <a:spLocks noChangeArrowheads="1"/>
            </p:cNvSpPr>
            <p:nvPr/>
          </p:nvSpPr>
          <p:spPr bwMode="auto">
            <a:xfrm>
              <a:off x="2552700" y="4114800"/>
              <a:ext cx="9906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lang="en-US" altLang="en-US" sz="2000" u="sng"/>
                <a:t>:A</a:t>
              </a:r>
            </a:p>
          </p:txBody>
        </p:sp>
        <p:sp>
          <p:nvSpPr>
            <p:cNvPr id="28" name="Line 6">
              <a:extLst>
                <a:ext uri="{FF2B5EF4-FFF2-40B4-BE49-F238E27FC236}">
                  <a16:creationId xmlns:a16="http://schemas.microsoft.com/office/drawing/2014/main" id="{54657CB1-55F1-43FF-8A56-E47B3D73E9E0}"/>
                </a:ext>
              </a:extLst>
            </p:cNvPr>
            <p:cNvSpPr>
              <a:spLocks noChangeShapeType="1"/>
            </p:cNvSpPr>
            <p:nvPr/>
          </p:nvSpPr>
          <p:spPr bwMode="auto">
            <a:xfrm>
              <a:off x="3047999" y="4800600"/>
              <a:ext cx="38071" cy="167640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9" name="Rectangle 9">
              <a:extLst>
                <a:ext uri="{FF2B5EF4-FFF2-40B4-BE49-F238E27FC236}">
                  <a16:creationId xmlns:a16="http://schemas.microsoft.com/office/drawing/2014/main" id="{3E7EBF16-9B1C-4289-9CCD-42A9536CD9E5}"/>
                </a:ext>
              </a:extLst>
            </p:cNvPr>
            <p:cNvSpPr>
              <a:spLocks noChangeArrowheads="1"/>
            </p:cNvSpPr>
            <p:nvPr/>
          </p:nvSpPr>
          <p:spPr bwMode="auto">
            <a:xfrm>
              <a:off x="5219700" y="4114800"/>
              <a:ext cx="9906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lang="en-US" altLang="en-US" sz="2000" u="sng"/>
                <a:t>:B</a:t>
              </a:r>
            </a:p>
          </p:txBody>
        </p:sp>
        <p:sp>
          <p:nvSpPr>
            <p:cNvPr id="30" name="Line 10">
              <a:extLst>
                <a:ext uri="{FF2B5EF4-FFF2-40B4-BE49-F238E27FC236}">
                  <a16:creationId xmlns:a16="http://schemas.microsoft.com/office/drawing/2014/main" id="{A56F472B-5C6F-46D7-A4B5-0C24DCF00869}"/>
                </a:ext>
              </a:extLst>
            </p:cNvPr>
            <p:cNvSpPr>
              <a:spLocks noChangeShapeType="1"/>
            </p:cNvSpPr>
            <p:nvPr/>
          </p:nvSpPr>
          <p:spPr bwMode="auto">
            <a:xfrm flipH="1">
              <a:off x="5705474" y="4800600"/>
              <a:ext cx="9526" cy="1524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dirty="0"/>
            </a:p>
          </p:txBody>
        </p:sp>
        <p:sp>
          <p:nvSpPr>
            <p:cNvPr id="31" name="Rectangle 11">
              <a:extLst>
                <a:ext uri="{FF2B5EF4-FFF2-40B4-BE49-F238E27FC236}">
                  <a16:creationId xmlns:a16="http://schemas.microsoft.com/office/drawing/2014/main" id="{6AB184E4-4654-451C-8D07-62C03E7FDC69}"/>
                </a:ext>
              </a:extLst>
            </p:cNvPr>
            <p:cNvSpPr>
              <a:spLocks noChangeArrowheads="1"/>
            </p:cNvSpPr>
            <p:nvPr/>
          </p:nvSpPr>
          <p:spPr bwMode="auto">
            <a:xfrm>
              <a:off x="2933701" y="4800601"/>
              <a:ext cx="228570" cy="131444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12">
              <a:extLst>
                <a:ext uri="{FF2B5EF4-FFF2-40B4-BE49-F238E27FC236}">
                  <a16:creationId xmlns:a16="http://schemas.microsoft.com/office/drawing/2014/main" id="{203C2D9C-7069-445F-9A20-97F64AFDCDCB}"/>
                </a:ext>
              </a:extLst>
            </p:cNvPr>
            <p:cNvSpPr>
              <a:spLocks noChangeShapeType="1"/>
            </p:cNvSpPr>
            <p:nvPr/>
          </p:nvSpPr>
          <p:spPr bwMode="auto">
            <a:xfrm>
              <a:off x="3200400" y="5257800"/>
              <a:ext cx="2362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Rectangle 13">
              <a:extLst>
                <a:ext uri="{FF2B5EF4-FFF2-40B4-BE49-F238E27FC236}">
                  <a16:creationId xmlns:a16="http://schemas.microsoft.com/office/drawing/2014/main" id="{AF0014B0-6639-400C-A8ED-59CC1970104F}"/>
                </a:ext>
              </a:extLst>
            </p:cNvPr>
            <p:cNvSpPr>
              <a:spLocks noChangeArrowheads="1"/>
            </p:cNvSpPr>
            <p:nvPr/>
          </p:nvSpPr>
          <p:spPr bwMode="auto">
            <a:xfrm>
              <a:off x="5562601" y="5181599"/>
              <a:ext cx="266670" cy="64393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Text Box 15">
              <a:extLst>
                <a:ext uri="{FF2B5EF4-FFF2-40B4-BE49-F238E27FC236}">
                  <a16:creationId xmlns:a16="http://schemas.microsoft.com/office/drawing/2014/main" id="{0B280F9F-FC53-435E-B8FF-06F3EC161881}"/>
                </a:ext>
              </a:extLst>
            </p:cNvPr>
            <p:cNvSpPr txBox="1">
              <a:spLocks noChangeArrowheads="1"/>
            </p:cNvSpPr>
            <p:nvPr/>
          </p:nvSpPr>
          <p:spPr bwMode="auto">
            <a:xfrm>
              <a:off x="3124200" y="4953000"/>
              <a:ext cx="2505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dirty="0" err="1">
                  <a:latin typeface="Courier New" panose="02070309020205020404" pitchFamily="49" charset="0"/>
                </a:rPr>
                <a:t>doYouUnderstand</a:t>
              </a:r>
              <a:r>
                <a:rPr lang="en-US" altLang="en-US" sz="1800" dirty="0">
                  <a:latin typeface="Courier New" panose="02070309020205020404" pitchFamily="49" charset="0"/>
                </a:rPr>
                <a:t>()</a:t>
              </a:r>
            </a:p>
          </p:txBody>
        </p:sp>
      </p:grpSp>
      <p:sp>
        <p:nvSpPr>
          <p:cNvPr id="54" name="Line 32">
            <a:extLst>
              <a:ext uri="{FF2B5EF4-FFF2-40B4-BE49-F238E27FC236}">
                <a16:creationId xmlns:a16="http://schemas.microsoft.com/office/drawing/2014/main" id="{10A3F087-BB75-4F6A-BD0E-DFEE71E5C451}"/>
              </a:ext>
            </a:extLst>
          </p:cNvPr>
          <p:cNvSpPr>
            <a:spLocks noChangeShapeType="1"/>
          </p:cNvSpPr>
          <p:nvPr/>
        </p:nvSpPr>
        <p:spPr bwMode="auto">
          <a:xfrm flipV="1">
            <a:off x="3114040" y="1574545"/>
            <a:ext cx="5029200" cy="2308"/>
          </a:xfrm>
          <a:prstGeom prst="line">
            <a:avLst/>
          </a:prstGeom>
          <a:noFill/>
          <a:ln w="1905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he-IL" dirty="0"/>
          </a:p>
        </p:txBody>
      </p:sp>
      <p:sp>
        <p:nvSpPr>
          <p:cNvPr id="55" name="Line 30">
            <a:extLst>
              <a:ext uri="{FF2B5EF4-FFF2-40B4-BE49-F238E27FC236}">
                <a16:creationId xmlns:a16="http://schemas.microsoft.com/office/drawing/2014/main" id="{884473B3-9677-4650-95B7-B287080598EE}"/>
              </a:ext>
            </a:extLst>
          </p:cNvPr>
          <p:cNvSpPr>
            <a:spLocks noChangeShapeType="1"/>
          </p:cNvSpPr>
          <p:nvPr/>
        </p:nvSpPr>
        <p:spPr bwMode="auto">
          <a:xfrm>
            <a:off x="3078480" y="1301052"/>
            <a:ext cx="5029200" cy="23442"/>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he-IL" dirty="0"/>
          </a:p>
        </p:txBody>
      </p:sp>
      <p:sp>
        <p:nvSpPr>
          <p:cNvPr id="56" name="Text Box 15">
            <a:extLst>
              <a:ext uri="{FF2B5EF4-FFF2-40B4-BE49-F238E27FC236}">
                <a16:creationId xmlns:a16="http://schemas.microsoft.com/office/drawing/2014/main" id="{02180372-6020-4ADE-A167-959FAF03F99B}"/>
              </a:ext>
            </a:extLst>
          </p:cNvPr>
          <p:cNvSpPr txBox="1">
            <a:spLocks noChangeArrowheads="1"/>
          </p:cNvSpPr>
          <p:nvPr/>
        </p:nvSpPr>
        <p:spPr bwMode="auto">
          <a:xfrm>
            <a:off x="1365939" y="1050262"/>
            <a:ext cx="17125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kern="1200" dirty="0">
                <a:solidFill>
                  <a:schemeClr val="tx1"/>
                </a:solidFill>
                <a:latin typeface="+mj-lt"/>
                <a:ea typeface="+mn-ea"/>
                <a:cs typeface="David" pitchFamily="34" charset="-79"/>
              </a:rPr>
              <a:t>Synchronous</a:t>
            </a:r>
          </a:p>
        </p:txBody>
      </p:sp>
      <p:sp>
        <p:nvSpPr>
          <p:cNvPr id="57" name="Text Box 15">
            <a:extLst>
              <a:ext uri="{FF2B5EF4-FFF2-40B4-BE49-F238E27FC236}">
                <a16:creationId xmlns:a16="http://schemas.microsoft.com/office/drawing/2014/main" id="{449422B6-723F-4601-9F9D-AE2FBC8E6EC5}"/>
              </a:ext>
            </a:extLst>
          </p:cNvPr>
          <p:cNvSpPr txBox="1">
            <a:spLocks noChangeArrowheads="1"/>
          </p:cNvSpPr>
          <p:nvPr/>
        </p:nvSpPr>
        <p:spPr bwMode="auto">
          <a:xfrm>
            <a:off x="1355779" y="1367563"/>
            <a:ext cx="19376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kern="1200" dirty="0">
                <a:solidFill>
                  <a:schemeClr val="tx1"/>
                </a:solidFill>
                <a:latin typeface="+mj-lt"/>
                <a:ea typeface="+mn-ea"/>
                <a:cs typeface="David" pitchFamily="34" charset="-79"/>
              </a:rPr>
              <a:t>Asynchronous</a:t>
            </a:r>
          </a:p>
        </p:txBody>
      </p:sp>
    </p:spTree>
    <p:extLst>
      <p:ext uri="{BB962C8B-B14F-4D97-AF65-F5344CB8AC3E}">
        <p14:creationId xmlns:p14="http://schemas.microsoft.com/office/powerpoint/2010/main" val="215061141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TM04033921[[fn=אריג דמשק]]</Template>
  <TotalTime>15235</TotalTime>
  <Words>1195</Words>
  <Application>Microsoft Office PowerPoint</Application>
  <PresentationFormat>‫הצגה על המסך (4:3)</PresentationFormat>
  <Paragraphs>234</Paragraphs>
  <Slides>32</Slides>
  <Notes>32</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32</vt:i4>
      </vt:variant>
    </vt:vector>
  </HeadingPairs>
  <TitlesOfParts>
    <vt:vector size="38" baseType="lpstr">
      <vt:lpstr>Arial</vt:lpstr>
      <vt:lpstr>Calibri</vt:lpstr>
      <vt:lpstr>Courier New</vt:lpstr>
      <vt:lpstr>Times</vt:lpstr>
      <vt:lpstr>Wingdings 2</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Analysis and Design</dc:title>
  <dc:creator>Eliran Nachmani</dc:creator>
  <cp:lastModifiedBy>Eliran Nachmani</cp:lastModifiedBy>
  <cp:revision>280</cp:revision>
  <dcterms:modified xsi:type="dcterms:W3CDTF">2019-04-04T01:32:54Z</dcterms:modified>
</cp:coreProperties>
</file>