
<file path=[Content_Types].xml><?xml version="1.0" encoding="utf-8"?>
<Types xmlns="http://schemas.openxmlformats.org/package/2006/content-types">
  <Default Extension="tmp" ContentType="image/png"/>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8" r:id="rId1"/>
  </p:sldMasterIdLst>
  <p:notesMasterIdLst>
    <p:notesMasterId r:id="rId45"/>
  </p:notesMasterIdLst>
  <p:handoutMasterIdLst>
    <p:handoutMasterId r:id="rId46"/>
  </p:handoutMasterIdLst>
  <p:sldIdLst>
    <p:sldId id="275" r:id="rId2"/>
    <p:sldId id="292" r:id="rId3"/>
    <p:sldId id="294" r:id="rId4"/>
    <p:sldId id="322" r:id="rId5"/>
    <p:sldId id="323" r:id="rId6"/>
    <p:sldId id="296" r:id="rId7"/>
    <p:sldId id="297" r:id="rId8"/>
    <p:sldId id="298" r:id="rId9"/>
    <p:sldId id="299" r:id="rId10"/>
    <p:sldId id="301" r:id="rId11"/>
    <p:sldId id="300" r:id="rId12"/>
    <p:sldId id="302" r:id="rId13"/>
    <p:sldId id="303" r:id="rId14"/>
    <p:sldId id="304" r:id="rId15"/>
    <p:sldId id="325" r:id="rId16"/>
    <p:sldId id="324" r:id="rId17"/>
    <p:sldId id="318" r:id="rId18"/>
    <p:sldId id="320" r:id="rId19"/>
    <p:sldId id="321" r:id="rId20"/>
    <p:sldId id="326" r:id="rId21"/>
    <p:sldId id="347" r:id="rId22"/>
    <p:sldId id="310" r:id="rId23"/>
    <p:sldId id="312" r:id="rId24"/>
    <p:sldId id="305" r:id="rId25"/>
    <p:sldId id="327" r:id="rId26"/>
    <p:sldId id="328" r:id="rId27"/>
    <p:sldId id="329" r:id="rId28"/>
    <p:sldId id="330" r:id="rId29"/>
    <p:sldId id="331" r:id="rId30"/>
    <p:sldId id="332"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Lst>
  <p:sldSz cx="9144000" cy="6858000" type="screen4x3"/>
  <p:notesSz cx="6802438" cy="99345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8">
          <p15:clr>
            <a:srgbClr val="A4A3A4"/>
          </p15:clr>
        </p15:guide>
        <p15:guide id="2" pos="239">
          <p15:clr>
            <a:srgbClr val="A4A3A4"/>
          </p15:clr>
        </p15:guide>
      </p15:sldGuideLst>
    </p:ext>
    <p:ext uri="{2D200454-40CA-4A62-9FC3-DE9A4176ACB9}">
      <p15:notesGuideLst xmlns:p15="http://schemas.microsoft.com/office/powerpoint/2012/main">
        <p15:guide id="1" orient="horz" pos="3129">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5"/>
    <a:srgbClr val="FFFF9F"/>
    <a:srgbClr val="89B4FB"/>
    <a:srgbClr val="81AFFB"/>
    <a:srgbClr val="6DA3FB"/>
    <a:srgbClr val="99CCFF"/>
    <a:srgbClr val="6699FF"/>
    <a:srgbClr val="198CFF"/>
    <a:srgbClr val="4FA7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29" autoAdjust="0"/>
    <p:restoredTop sz="92350" autoAdjust="0"/>
  </p:normalViewPr>
  <p:slideViewPr>
    <p:cSldViewPr snapToGrid="0">
      <p:cViewPr varScale="1">
        <p:scale>
          <a:sx n="110" d="100"/>
          <a:sy n="110" d="100"/>
        </p:scale>
        <p:origin x="894" y="108"/>
      </p:cViewPr>
      <p:guideLst>
        <p:guide orient="horz" pos="598"/>
        <p:guide pos="23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6" d="100"/>
          <a:sy n="46" d="100"/>
        </p:scale>
        <p:origin x="-2010" y="-96"/>
      </p:cViewPr>
      <p:guideLst>
        <p:guide orient="horz" pos="3129"/>
        <p:guide pos="214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7988" cy="4968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2863" y="0"/>
            <a:ext cx="2947987" cy="496888"/>
          </a:xfrm>
          <a:prstGeom prst="rect">
            <a:avLst/>
          </a:prstGeom>
        </p:spPr>
        <p:txBody>
          <a:bodyPr vert="horz" lIns="91440" tIns="45720" rIns="91440" bIns="45720" rtlCol="0"/>
          <a:lstStyle>
            <a:lvl1pPr algn="r">
              <a:defRPr sz="1200"/>
            </a:lvl1pPr>
          </a:lstStyle>
          <a:p>
            <a:fld id="{15ABF880-9463-44C2-BCB0-E1123156418F}" type="datetimeFigureOut">
              <a:rPr lang="en-US" smtClean="0"/>
              <a:pPr/>
              <a:t>11/5/2018</a:t>
            </a:fld>
            <a:endParaRPr lang="en-US" dirty="0"/>
          </a:p>
        </p:txBody>
      </p:sp>
      <p:sp>
        <p:nvSpPr>
          <p:cNvPr id="4" name="Footer Placeholder 3"/>
          <p:cNvSpPr>
            <a:spLocks noGrp="1"/>
          </p:cNvSpPr>
          <p:nvPr>
            <p:ph type="ftr" sz="quarter" idx="2"/>
          </p:nvPr>
        </p:nvSpPr>
        <p:spPr>
          <a:xfrm>
            <a:off x="0" y="9436100"/>
            <a:ext cx="2947988" cy="49688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2863" y="9436100"/>
            <a:ext cx="2947987" cy="496888"/>
          </a:xfrm>
          <a:prstGeom prst="rect">
            <a:avLst/>
          </a:prstGeom>
        </p:spPr>
        <p:txBody>
          <a:bodyPr vert="horz" lIns="91440" tIns="45720" rIns="91440" bIns="45720" rtlCol="0" anchor="b"/>
          <a:lstStyle>
            <a:lvl1pPr algn="r">
              <a:defRPr sz="1200"/>
            </a:lvl1pPr>
          </a:lstStyle>
          <a:p>
            <a:fld id="{AB0D3267-822A-48F1-B350-182EDC004115}" type="slidenum">
              <a:rPr lang="en-US" smtClean="0"/>
              <a:pPr/>
              <a:t>‹#›</a:t>
            </a:fld>
            <a:endParaRPr lang="en-US" dirty="0"/>
          </a:p>
        </p:txBody>
      </p:sp>
    </p:spTree>
    <p:extLst>
      <p:ext uri="{BB962C8B-B14F-4D97-AF65-F5344CB8AC3E}">
        <p14:creationId xmlns:p14="http://schemas.microsoft.com/office/powerpoint/2010/main" val="74961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7988" cy="4968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2863" y="0"/>
            <a:ext cx="2947987" cy="496888"/>
          </a:xfrm>
          <a:prstGeom prst="rect">
            <a:avLst/>
          </a:prstGeom>
        </p:spPr>
        <p:txBody>
          <a:bodyPr vert="horz" lIns="91440" tIns="45720" rIns="91440" bIns="45720" rtlCol="0"/>
          <a:lstStyle>
            <a:lvl1pPr algn="r">
              <a:defRPr sz="1200"/>
            </a:lvl1pPr>
          </a:lstStyle>
          <a:p>
            <a:fld id="{BD8301F2-B68C-4146-BA90-0F0D0CC4AB79}" type="datetimeFigureOut">
              <a:rPr lang="en-US" smtClean="0"/>
              <a:pPr/>
              <a:t>11/5/2018</a:t>
            </a:fld>
            <a:endParaRPr lang="en-US" dirty="0"/>
          </a:p>
        </p:txBody>
      </p:sp>
      <p:sp>
        <p:nvSpPr>
          <p:cNvPr id="4" name="Slide Image Placeholder 3"/>
          <p:cNvSpPr>
            <a:spLocks noGrp="1" noRot="1" noChangeAspect="1"/>
          </p:cNvSpPr>
          <p:nvPr>
            <p:ph type="sldImg" idx="2"/>
          </p:nvPr>
        </p:nvSpPr>
        <p:spPr>
          <a:xfrm>
            <a:off x="917575" y="744538"/>
            <a:ext cx="4967288" cy="372586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1038" y="4719638"/>
            <a:ext cx="5441950" cy="4470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6100"/>
            <a:ext cx="2947988" cy="49688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2863" y="9436100"/>
            <a:ext cx="2947987" cy="496888"/>
          </a:xfrm>
          <a:prstGeom prst="rect">
            <a:avLst/>
          </a:prstGeom>
        </p:spPr>
        <p:txBody>
          <a:bodyPr vert="horz" lIns="91440" tIns="45720" rIns="91440" bIns="45720" rtlCol="0" anchor="b"/>
          <a:lstStyle>
            <a:lvl1pPr algn="r">
              <a:defRPr sz="1200"/>
            </a:lvl1pPr>
          </a:lstStyle>
          <a:p>
            <a:fld id="{CC83F6D0-8139-43DC-8E8E-FE29DA137CA3}" type="slidenum">
              <a:rPr lang="en-US" smtClean="0"/>
              <a:pPr/>
              <a:t>‹#›</a:t>
            </a:fld>
            <a:endParaRPr lang="en-US" dirty="0"/>
          </a:p>
        </p:txBody>
      </p:sp>
    </p:spTree>
    <p:extLst>
      <p:ext uri="{BB962C8B-B14F-4D97-AF65-F5344CB8AC3E}">
        <p14:creationId xmlns:p14="http://schemas.microsoft.com/office/powerpoint/2010/main" val="1717830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450972" y="3354200"/>
            <a:ext cx="6183284" cy="562707"/>
          </a:xfrm>
        </p:spPr>
        <p:txBody>
          <a:bodyPr/>
          <a:lstStyle>
            <a:lvl1pPr>
              <a:defRPr sz="2800" b="1"/>
            </a:lvl1pPr>
          </a:lstStyle>
          <a:p>
            <a:r>
              <a:rPr lang="en-US"/>
              <a:t>Click to edit Master title style</a:t>
            </a:r>
            <a:endParaRPr lang="en-US" dirty="0"/>
          </a:p>
        </p:txBody>
      </p:sp>
      <p:sp>
        <p:nvSpPr>
          <p:cNvPr id="9219" name="Rectangle 3"/>
          <p:cNvSpPr>
            <a:spLocks noGrp="1" noChangeArrowheads="1"/>
          </p:cNvSpPr>
          <p:nvPr>
            <p:ph type="subTitle" idx="1"/>
          </p:nvPr>
        </p:nvSpPr>
        <p:spPr>
          <a:xfrm>
            <a:off x="450972" y="4584513"/>
            <a:ext cx="5102629" cy="765409"/>
          </a:xfrm>
        </p:spPr>
        <p:txBody>
          <a:bodyPr/>
          <a:lstStyle>
            <a:lvl1pPr marL="0" indent="0">
              <a:buFontTx/>
              <a:buNone/>
              <a:defRPr sz="2000"/>
            </a:lvl1pPr>
          </a:lstStyle>
          <a:p>
            <a:r>
              <a:rPr lang="en-US"/>
              <a:t>Click to edit Master subtitle style</a:t>
            </a:r>
            <a:endParaRPr lang="en-US" dirty="0"/>
          </a:p>
        </p:txBody>
      </p:sp>
      <p:pic>
        <p:nvPicPr>
          <p:cNvPr id="9" name="Picture 8" descr="population_management_icon_72dpi.jpg"/>
          <p:cNvPicPr>
            <a:picLocks noChangeAspect="1"/>
          </p:cNvPicPr>
          <p:nvPr/>
        </p:nvPicPr>
        <p:blipFill>
          <a:blip r:embed="rId2" cstate="print"/>
          <a:stretch>
            <a:fillRect/>
          </a:stretch>
        </p:blipFill>
        <p:spPr>
          <a:xfrm>
            <a:off x="6578960" y="5352299"/>
            <a:ext cx="920032" cy="920032"/>
          </a:xfrm>
          <a:prstGeom prst="rect">
            <a:avLst/>
          </a:prstGeom>
        </p:spPr>
      </p:pic>
      <p:pic>
        <p:nvPicPr>
          <p:cNvPr id="10" name="Picture 9" descr="agile_it_icon_72dpi.jpg"/>
          <p:cNvPicPr>
            <a:picLocks noChangeAspect="1"/>
          </p:cNvPicPr>
          <p:nvPr/>
        </p:nvPicPr>
        <p:blipFill>
          <a:blip r:embed="rId3" cstate="print"/>
          <a:stretch>
            <a:fillRect/>
          </a:stretch>
        </p:blipFill>
        <p:spPr>
          <a:xfrm>
            <a:off x="7788474" y="5352299"/>
            <a:ext cx="920032" cy="920032"/>
          </a:xfrm>
          <a:prstGeom prst="rect">
            <a:avLst/>
          </a:prstGeom>
        </p:spPr>
      </p:pic>
      <p:pic>
        <p:nvPicPr>
          <p:cNvPr id="11" name="Picture 10" descr="coordinated_care_icon_72dpi.jpg"/>
          <p:cNvPicPr>
            <a:picLocks noChangeAspect="1"/>
          </p:cNvPicPr>
          <p:nvPr/>
        </p:nvPicPr>
        <p:blipFill>
          <a:blip r:embed="rId4" cstate="print"/>
          <a:stretch>
            <a:fillRect/>
          </a:stretch>
        </p:blipFill>
        <p:spPr>
          <a:xfrm>
            <a:off x="5369445" y="5352299"/>
            <a:ext cx="920032" cy="920032"/>
          </a:xfrm>
          <a:prstGeom prst="rect">
            <a:avLst/>
          </a:prstGeom>
        </p:spPr>
      </p:pic>
      <p:sp>
        <p:nvSpPr>
          <p:cNvPr id="19" name="Content Placeholder 18"/>
          <p:cNvSpPr>
            <a:spLocks noGrp="1"/>
          </p:cNvSpPr>
          <p:nvPr>
            <p:ph sz="quarter" idx="10" hasCustomPrompt="1"/>
          </p:nvPr>
        </p:nvSpPr>
        <p:spPr>
          <a:xfrm>
            <a:off x="450969" y="3834262"/>
            <a:ext cx="6195491" cy="437487"/>
          </a:xfrm>
        </p:spPr>
        <p:txBody>
          <a:bodyPr/>
          <a:lstStyle>
            <a:lvl1pPr marL="1588" indent="-1588">
              <a:buNone/>
              <a:defRPr b="1" i="1"/>
            </a:lvl1pPr>
          </a:lstStyle>
          <a:p>
            <a:pPr lvl="0"/>
            <a:r>
              <a:rPr lang="en-US" dirty="0"/>
              <a:t>Subtitle</a:t>
            </a:r>
          </a:p>
        </p:txBody>
      </p:sp>
      <p:pic>
        <p:nvPicPr>
          <p:cNvPr id="15" name="Picture 14" descr="population_management_icon_72dpi.jpg"/>
          <p:cNvPicPr>
            <a:picLocks noChangeAspect="1"/>
          </p:cNvPicPr>
          <p:nvPr userDrawn="1"/>
        </p:nvPicPr>
        <p:blipFill>
          <a:blip r:embed="rId2" cstate="print"/>
          <a:stretch>
            <a:fillRect/>
          </a:stretch>
        </p:blipFill>
        <p:spPr>
          <a:xfrm>
            <a:off x="6578960" y="5352299"/>
            <a:ext cx="920032" cy="920032"/>
          </a:xfrm>
          <a:prstGeom prst="rect">
            <a:avLst/>
          </a:prstGeom>
        </p:spPr>
      </p:pic>
      <p:pic>
        <p:nvPicPr>
          <p:cNvPr id="16" name="Picture 15" descr="agile_it_icon_72dpi.jpg"/>
          <p:cNvPicPr>
            <a:picLocks noChangeAspect="1"/>
          </p:cNvPicPr>
          <p:nvPr userDrawn="1"/>
        </p:nvPicPr>
        <p:blipFill>
          <a:blip r:embed="rId3" cstate="print"/>
          <a:stretch>
            <a:fillRect/>
          </a:stretch>
        </p:blipFill>
        <p:spPr>
          <a:xfrm>
            <a:off x="7788474" y="5352299"/>
            <a:ext cx="920032" cy="920032"/>
          </a:xfrm>
          <a:prstGeom prst="rect">
            <a:avLst/>
          </a:prstGeom>
        </p:spPr>
      </p:pic>
      <p:pic>
        <p:nvPicPr>
          <p:cNvPr id="17" name="Picture 16" descr="coordinated_care_icon_72dpi.jpg"/>
          <p:cNvPicPr>
            <a:picLocks noChangeAspect="1"/>
          </p:cNvPicPr>
          <p:nvPr userDrawn="1"/>
        </p:nvPicPr>
        <p:blipFill>
          <a:blip r:embed="rId4" cstate="print"/>
          <a:stretch>
            <a:fillRect/>
          </a:stretch>
        </p:blipFill>
        <p:spPr>
          <a:xfrm>
            <a:off x="5369445" y="5352299"/>
            <a:ext cx="920032" cy="920032"/>
          </a:xfrm>
          <a:prstGeom prst="rect">
            <a:avLst/>
          </a:prstGeom>
        </p:spPr>
      </p:pic>
      <p:sp>
        <p:nvSpPr>
          <p:cNvPr id="18" name="Rectangle 17"/>
          <p:cNvSpPr/>
          <p:nvPr userDrawn="1"/>
        </p:nvSpPr>
        <p:spPr>
          <a:xfrm>
            <a:off x="379413" y="1084082"/>
            <a:ext cx="8331200" cy="25200"/>
          </a:xfrm>
          <a:prstGeom prst="rect">
            <a:avLst/>
          </a:prstGeom>
          <a:solidFill>
            <a:srgbClr val="CED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a:noFill/>
              </a:ln>
            </a:endParaRPr>
          </a:p>
        </p:txBody>
      </p:sp>
      <p:sp>
        <p:nvSpPr>
          <p:cNvPr id="20" name="Slide Number Placeholder 19"/>
          <p:cNvSpPr>
            <a:spLocks noGrp="1"/>
          </p:cNvSpPr>
          <p:nvPr>
            <p:ph type="sldNum" sz="quarter" idx="11"/>
          </p:nvPr>
        </p:nvSpPr>
        <p:spPr/>
        <p:txBody>
          <a:bodyPr/>
          <a:lstStyle/>
          <a:p>
            <a:fld id="{E497F7DE-CF39-4DDF-8246-CE97F09D91A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799" y="152400"/>
            <a:ext cx="8556568" cy="868363"/>
          </a:xfrm>
        </p:spPr>
        <p:txBody>
          <a:bodyPr/>
          <a:lstStyle>
            <a:lvl1pPr>
              <a:defRPr sz="2600" b="1"/>
            </a:lvl1pPr>
          </a:lstStyle>
          <a:p>
            <a:r>
              <a:rPr lang="en-US" dirty="0"/>
              <a:t>Click to edit Master title style</a:t>
            </a:r>
          </a:p>
        </p:txBody>
      </p:sp>
      <p:sp>
        <p:nvSpPr>
          <p:cNvPr id="3" name="Content Placeholder 2"/>
          <p:cNvSpPr>
            <a:spLocks noGrp="1"/>
          </p:cNvSpPr>
          <p:nvPr>
            <p:ph idx="1"/>
          </p:nvPr>
        </p:nvSpPr>
        <p:spPr>
          <a:xfrm>
            <a:off x="299257" y="1197034"/>
            <a:ext cx="8562109" cy="49291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7"/>
          <p:cNvSpPr>
            <a:spLocks noGrp="1"/>
          </p:cNvSpPr>
          <p:nvPr>
            <p:ph type="sldNum" sz="quarter" idx="10"/>
          </p:nvPr>
        </p:nvSpPr>
        <p:spPr>
          <a:xfrm>
            <a:off x="0" y="6492875"/>
            <a:ext cx="350322" cy="365125"/>
          </a:xfrm>
        </p:spPr>
        <p:txBody>
          <a:bodyPr/>
          <a:lstStyle/>
          <a:p>
            <a:fld id="{E497F7DE-CF39-4DDF-8246-CE97F09D91A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413" y="3869429"/>
            <a:ext cx="7772400" cy="521088"/>
          </a:xfrm>
        </p:spPr>
        <p:txBody>
          <a:bodyPr anchor="t"/>
          <a:lstStyle>
            <a:lvl1pPr algn="l">
              <a:defRPr sz="28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687413" y="4421407"/>
            <a:ext cx="7772400" cy="422819"/>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2" name="Rectangle 11"/>
          <p:cNvSpPr/>
          <p:nvPr userDrawn="1"/>
        </p:nvSpPr>
        <p:spPr>
          <a:xfrm>
            <a:off x="812800" y="4393900"/>
            <a:ext cx="7635240" cy="25200"/>
          </a:xfrm>
          <a:prstGeom prst="rect">
            <a:avLst/>
          </a:prstGeom>
          <a:solidFill>
            <a:srgbClr val="CED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a:noFill/>
              </a:ln>
            </a:endParaRPr>
          </a:p>
        </p:txBody>
      </p:sp>
      <p:sp>
        <p:nvSpPr>
          <p:cNvPr id="13" name="Slide Number Placeholder 7"/>
          <p:cNvSpPr>
            <a:spLocks noGrp="1"/>
          </p:cNvSpPr>
          <p:nvPr>
            <p:ph type="sldNum" sz="quarter" idx="10"/>
          </p:nvPr>
        </p:nvSpPr>
        <p:spPr>
          <a:xfrm>
            <a:off x="0" y="6492875"/>
            <a:ext cx="350322" cy="365125"/>
          </a:xfrm>
        </p:spPr>
        <p:txBody>
          <a:bodyPr/>
          <a:lstStyle/>
          <a:p>
            <a:fld id="{E497F7DE-CF39-4DDF-8246-CE97F09D91A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304799" y="152400"/>
            <a:ext cx="8556568" cy="868363"/>
          </a:xfrm>
        </p:spPr>
        <p:txBody>
          <a:bodyPr/>
          <a:lstStyle>
            <a:lvl1pPr>
              <a:defRPr sz="2600" b="1"/>
            </a:lvl1pPr>
          </a:lstStyle>
          <a:p>
            <a:r>
              <a:rPr lang="en-US"/>
              <a:t>Click to edit Master title style</a:t>
            </a:r>
            <a:endParaRPr lang="en-US" dirty="0"/>
          </a:p>
        </p:txBody>
      </p:sp>
      <p:sp>
        <p:nvSpPr>
          <p:cNvPr id="14" name="Rectangle 13"/>
          <p:cNvSpPr/>
          <p:nvPr userDrawn="1"/>
        </p:nvSpPr>
        <p:spPr>
          <a:xfrm>
            <a:off x="379413" y="900004"/>
            <a:ext cx="8331200" cy="25200"/>
          </a:xfrm>
          <a:prstGeom prst="rect">
            <a:avLst/>
          </a:prstGeom>
          <a:solidFill>
            <a:srgbClr val="CED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a:noFill/>
              </a:l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no logo or copyright notice">
    <p:spTree>
      <p:nvGrpSpPr>
        <p:cNvPr id="1" name=""/>
        <p:cNvGrpSpPr/>
        <p:nvPr/>
      </p:nvGrpSpPr>
      <p:grpSpPr>
        <a:xfrm>
          <a:off x="0" y="0"/>
          <a:ext cx="0" cy="0"/>
          <a:chOff x="0" y="0"/>
          <a:chExt cx="0" cy="0"/>
        </a:xfrm>
      </p:grpSpPr>
      <p:sp>
        <p:nvSpPr>
          <p:cNvPr id="6" name="Title 1"/>
          <p:cNvSpPr>
            <a:spLocks noGrp="1"/>
          </p:cNvSpPr>
          <p:nvPr>
            <p:ph type="title"/>
          </p:nvPr>
        </p:nvSpPr>
        <p:spPr>
          <a:xfrm>
            <a:off x="304799" y="152400"/>
            <a:ext cx="8556568" cy="868363"/>
          </a:xfrm>
        </p:spPr>
        <p:txBody>
          <a:bodyPr/>
          <a:lstStyle>
            <a:lvl1pPr>
              <a:defRPr sz="2600" b="1"/>
            </a:lvl1pPr>
          </a:lstStyle>
          <a:p>
            <a:r>
              <a:rPr lang="en-US"/>
              <a:t>Click to edit Master title style</a:t>
            </a:r>
            <a:endParaRPr lang="en-US" dirty="0"/>
          </a:p>
        </p:txBody>
      </p:sp>
      <p:sp>
        <p:nvSpPr>
          <p:cNvPr id="8" name="Rectangle 7"/>
          <p:cNvSpPr/>
          <p:nvPr userDrawn="1"/>
        </p:nvSpPr>
        <p:spPr>
          <a:xfrm>
            <a:off x="379413" y="900004"/>
            <a:ext cx="8331200" cy="25200"/>
          </a:xfrm>
          <a:prstGeom prst="rect">
            <a:avLst/>
          </a:prstGeom>
          <a:solidFill>
            <a:srgbClr val="CED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a:noFill/>
              </a:ln>
            </a:endParaRPr>
          </a:p>
        </p:txBody>
      </p:sp>
      <p:sp>
        <p:nvSpPr>
          <p:cNvPr id="4" name="Slide Number Placeholder 3"/>
          <p:cNvSpPr>
            <a:spLocks noGrp="1"/>
          </p:cNvSpPr>
          <p:nvPr>
            <p:ph type="sldNum" sz="quarter" idx="10"/>
          </p:nvPr>
        </p:nvSpPr>
        <p:spPr/>
        <p:txBody>
          <a:bodyPr/>
          <a:lstStyle/>
          <a:p>
            <a:fld id="{E497F7DE-CF39-4DDF-8246-CE97F09D91A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with logo and copyright">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fld id="{E497F7DE-CF39-4DDF-8246-CE97F09D91A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layout-no logo or copyrigh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229600" cy="868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457200" y="1447800"/>
            <a:ext cx="8229600" cy="4678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
          </p:nvPr>
        </p:nvSpPr>
        <p:spPr>
          <a:xfrm>
            <a:off x="0" y="6492875"/>
            <a:ext cx="350322" cy="365125"/>
          </a:xfrm>
          <a:prstGeom prst="rect">
            <a:avLst/>
          </a:prstGeom>
        </p:spPr>
        <p:txBody>
          <a:bodyPr vert="horz" lIns="91440" tIns="45720" rIns="91440" bIns="45720" rtlCol="0" anchor="ctr"/>
          <a:lstStyle>
            <a:lvl1pPr algn="l">
              <a:defRPr sz="800">
                <a:solidFill>
                  <a:schemeClr val="tx1">
                    <a:tint val="75000"/>
                  </a:schemeClr>
                </a:solidFill>
              </a:defRPr>
            </a:lvl1pPr>
          </a:lstStyle>
          <a:p>
            <a:fld id="{E497F7DE-CF39-4DDF-8246-CE97F09D91A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66" r:id="rId7"/>
  </p:sldLayoutIdLst>
  <p:hf hdr="0" ftr="0" dt="0"/>
  <p:txStyles>
    <p:titleStyle>
      <a:lvl1pPr algn="l" rtl="0" eaLnBrk="1" fontAlgn="base" hangingPunct="1">
        <a:spcBef>
          <a:spcPct val="0"/>
        </a:spcBef>
        <a:spcAft>
          <a:spcPct val="0"/>
        </a:spcAft>
        <a:defRPr sz="2800">
          <a:solidFill>
            <a:srgbClr val="111135"/>
          </a:solidFill>
          <a:latin typeface="+mj-lt"/>
          <a:ea typeface="+mj-ea"/>
          <a:cs typeface="+mj-cs"/>
        </a:defRPr>
      </a:lvl1pPr>
      <a:lvl2pPr algn="l" rtl="0" eaLnBrk="1" fontAlgn="base" hangingPunct="1">
        <a:spcBef>
          <a:spcPct val="0"/>
        </a:spcBef>
        <a:spcAft>
          <a:spcPct val="0"/>
        </a:spcAft>
        <a:defRPr sz="2800">
          <a:solidFill>
            <a:srgbClr val="111135"/>
          </a:solidFill>
          <a:latin typeface="Calibri" pitchFamily="34" charset="0"/>
          <a:cs typeface="Arial" pitchFamily="34" charset="0"/>
        </a:defRPr>
      </a:lvl2pPr>
      <a:lvl3pPr algn="l" rtl="0" eaLnBrk="1" fontAlgn="base" hangingPunct="1">
        <a:spcBef>
          <a:spcPct val="0"/>
        </a:spcBef>
        <a:spcAft>
          <a:spcPct val="0"/>
        </a:spcAft>
        <a:defRPr sz="2800">
          <a:solidFill>
            <a:srgbClr val="111135"/>
          </a:solidFill>
          <a:latin typeface="Calibri" pitchFamily="34" charset="0"/>
          <a:cs typeface="Arial" pitchFamily="34" charset="0"/>
        </a:defRPr>
      </a:lvl3pPr>
      <a:lvl4pPr algn="l" rtl="0" eaLnBrk="1" fontAlgn="base" hangingPunct="1">
        <a:spcBef>
          <a:spcPct val="0"/>
        </a:spcBef>
        <a:spcAft>
          <a:spcPct val="0"/>
        </a:spcAft>
        <a:defRPr sz="2800">
          <a:solidFill>
            <a:srgbClr val="111135"/>
          </a:solidFill>
          <a:latin typeface="Calibri" pitchFamily="34" charset="0"/>
          <a:cs typeface="Arial" pitchFamily="34" charset="0"/>
        </a:defRPr>
      </a:lvl4pPr>
      <a:lvl5pPr algn="l" rtl="0" eaLnBrk="1" fontAlgn="base" hangingPunct="1">
        <a:spcBef>
          <a:spcPct val="0"/>
        </a:spcBef>
        <a:spcAft>
          <a:spcPct val="0"/>
        </a:spcAft>
        <a:defRPr sz="2800">
          <a:solidFill>
            <a:srgbClr val="111135"/>
          </a:solidFill>
          <a:latin typeface="Calibri" pitchFamily="34" charset="0"/>
          <a:cs typeface="Arial" pitchFamily="34" charset="0"/>
        </a:defRPr>
      </a:lvl5pPr>
      <a:lvl6pPr marL="457200" algn="l" rtl="0" eaLnBrk="1" fontAlgn="base" hangingPunct="1">
        <a:spcBef>
          <a:spcPct val="0"/>
        </a:spcBef>
        <a:spcAft>
          <a:spcPct val="0"/>
        </a:spcAft>
        <a:defRPr sz="2800">
          <a:solidFill>
            <a:srgbClr val="111135"/>
          </a:solidFill>
          <a:latin typeface="Calibri" pitchFamily="34" charset="0"/>
          <a:cs typeface="Arial" pitchFamily="34" charset="0"/>
        </a:defRPr>
      </a:lvl6pPr>
      <a:lvl7pPr marL="914400" algn="l" rtl="0" eaLnBrk="1" fontAlgn="base" hangingPunct="1">
        <a:spcBef>
          <a:spcPct val="0"/>
        </a:spcBef>
        <a:spcAft>
          <a:spcPct val="0"/>
        </a:spcAft>
        <a:defRPr sz="2800">
          <a:solidFill>
            <a:srgbClr val="111135"/>
          </a:solidFill>
          <a:latin typeface="Calibri" pitchFamily="34" charset="0"/>
          <a:cs typeface="Arial" pitchFamily="34" charset="0"/>
        </a:defRPr>
      </a:lvl7pPr>
      <a:lvl8pPr marL="1371600" algn="l" rtl="0" eaLnBrk="1" fontAlgn="base" hangingPunct="1">
        <a:spcBef>
          <a:spcPct val="0"/>
        </a:spcBef>
        <a:spcAft>
          <a:spcPct val="0"/>
        </a:spcAft>
        <a:defRPr sz="2800">
          <a:solidFill>
            <a:srgbClr val="111135"/>
          </a:solidFill>
          <a:latin typeface="Calibri" pitchFamily="34" charset="0"/>
          <a:cs typeface="Arial" pitchFamily="34" charset="0"/>
        </a:defRPr>
      </a:lvl8pPr>
      <a:lvl9pPr marL="1828800" algn="l" rtl="0" eaLnBrk="1" fontAlgn="base" hangingPunct="1">
        <a:spcBef>
          <a:spcPct val="0"/>
        </a:spcBef>
        <a:spcAft>
          <a:spcPct val="0"/>
        </a:spcAft>
        <a:defRPr sz="2800">
          <a:solidFill>
            <a:srgbClr val="111135"/>
          </a:solidFill>
          <a:latin typeface="Calibri" pitchFamily="34" charset="0"/>
          <a:cs typeface="Arial" pitchFamily="34" charset="0"/>
        </a:defRPr>
      </a:lvl9pPr>
    </p:titleStyle>
    <p:bodyStyle>
      <a:lvl1pPr marL="342900" indent="-342900" algn="l" rtl="0" eaLnBrk="1" fontAlgn="base" hangingPunct="1">
        <a:spcBef>
          <a:spcPct val="20000"/>
        </a:spcBef>
        <a:spcAft>
          <a:spcPct val="0"/>
        </a:spcAft>
        <a:buChar char="•"/>
        <a:defRPr sz="2400">
          <a:solidFill>
            <a:srgbClr val="111135"/>
          </a:solidFill>
          <a:latin typeface="+mn-lt"/>
          <a:ea typeface="+mn-ea"/>
          <a:cs typeface="+mn-cs"/>
        </a:defRPr>
      </a:lvl1pPr>
      <a:lvl2pPr marL="742950" indent="-285750" algn="l" rtl="0" eaLnBrk="1" fontAlgn="base" hangingPunct="1">
        <a:spcBef>
          <a:spcPct val="20000"/>
        </a:spcBef>
        <a:spcAft>
          <a:spcPct val="0"/>
        </a:spcAft>
        <a:buChar char="–"/>
        <a:defRPr sz="2000">
          <a:solidFill>
            <a:srgbClr val="111135"/>
          </a:solidFill>
          <a:latin typeface="+mn-lt"/>
          <a:cs typeface="+mn-cs"/>
        </a:defRPr>
      </a:lvl2pPr>
      <a:lvl3pPr marL="1143000" indent="-228600" algn="l" rtl="0" eaLnBrk="1" fontAlgn="base" hangingPunct="1">
        <a:spcBef>
          <a:spcPct val="20000"/>
        </a:spcBef>
        <a:spcAft>
          <a:spcPct val="0"/>
        </a:spcAft>
        <a:buChar char="•"/>
        <a:defRPr>
          <a:solidFill>
            <a:srgbClr val="111135"/>
          </a:solidFill>
          <a:latin typeface="+mn-lt"/>
          <a:cs typeface="+mn-cs"/>
        </a:defRPr>
      </a:lvl3pPr>
      <a:lvl4pPr marL="1600200" indent="-228600" algn="l" rtl="0" eaLnBrk="1" fontAlgn="base" hangingPunct="1">
        <a:spcBef>
          <a:spcPct val="20000"/>
        </a:spcBef>
        <a:spcAft>
          <a:spcPct val="0"/>
        </a:spcAft>
        <a:buChar char="–"/>
        <a:defRPr sz="1600">
          <a:solidFill>
            <a:srgbClr val="111135"/>
          </a:solidFill>
          <a:latin typeface="+mn-lt"/>
          <a:cs typeface="+mn-cs"/>
        </a:defRPr>
      </a:lvl4pPr>
      <a:lvl5pPr marL="2057400" indent="-228600" algn="l" rtl="0" eaLnBrk="1" fontAlgn="base" hangingPunct="1">
        <a:spcBef>
          <a:spcPct val="20000"/>
        </a:spcBef>
        <a:spcAft>
          <a:spcPct val="0"/>
        </a:spcAft>
        <a:buChar char="»"/>
        <a:defRPr sz="1600">
          <a:solidFill>
            <a:srgbClr val="111135"/>
          </a:solidFill>
          <a:latin typeface="+mn-lt"/>
          <a:cs typeface="+mn-cs"/>
        </a:defRPr>
      </a:lvl5pPr>
      <a:lvl6pPr marL="2514600" indent="-228600" algn="l" rtl="0" eaLnBrk="1" fontAlgn="base" hangingPunct="1">
        <a:spcBef>
          <a:spcPct val="20000"/>
        </a:spcBef>
        <a:spcAft>
          <a:spcPct val="0"/>
        </a:spcAft>
        <a:buChar char="»"/>
        <a:defRPr sz="1600">
          <a:solidFill>
            <a:srgbClr val="111135"/>
          </a:solidFill>
          <a:latin typeface="+mn-lt"/>
          <a:cs typeface="+mn-cs"/>
        </a:defRPr>
      </a:lvl6pPr>
      <a:lvl7pPr marL="2971800" indent="-228600" algn="l" rtl="0" eaLnBrk="1" fontAlgn="base" hangingPunct="1">
        <a:spcBef>
          <a:spcPct val="20000"/>
        </a:spcBef>
        <a:spcAft>
          <a:spcPct val="0"/>
        </a:spcAft>
        <a:buChar char="»"/>
        <a:defRPr sz="1600">
          <a:solidFill>
            <a:srgbClr val="111135"/>
          </a:solidFill>
          <a:latin typeface="+mn-lt"/>
          <a:cs typeface="+mn-cs"/>
        </a:defRPr>
      </a:lvl7pPr>
      <a:lvl8pPr marL="3429000" indent="-228600" algn="l" rtl="0" eaLnBrk="1" fontAlgn="base" hangingPunct="1">
        <a:spcBef>
          <a:spcPct val="20000"/>
        </a:spcBef>
        <a:spcAft>
          <a:spcPct val="0"/>
        </a:spcAft>
        <a:buChar char="»"/>
        <a:defRPr sz="1600">
          <a:solidFill>
            <a:srgbClr val="111135"/>
          </a:solidFill>
          <a:latin typeface="+mn-lt"/>
          <a:cs typeface="+mn-cs"/>
        </a:defRPr>
      </a:lvl8pPr>
      <a:lvl9pPr marL="3886200" indent="-228600" algn="l" rtl="0" eaLnBrk="1" fontAlgn="base" hangingPunct="1">
        <a:spcBef>
          <a:spcPct val="20000"/>
        </a:spcBef>
        <a:spcAft>
          <a:spcPct val="0"/>
        </a:spcAft>
        <a:buChar char="»"/>
        <a:defRPr sz="1600">
          <a:solidFill>
            <a:srgbClr val="111135"/>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EI%20Models%20Test/dbMotion%20Models%20Templates.eap" TargetMode="External"/><Relationship Id="rId2" Type="http://schemas.openxmlformats.org/officeDocument/2006/relationships/hyperlink" Target="PRD_Ver_1.0.2.docx"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PRD_Ver_1.0.3.docx" TargetMode="External"/><Relationship Id="rId2" Type="http://schemas.openxmlformats.org/officeDocument/2006/relationships/hyperlink" Target="../Modeling/Product_Requiremnts.rt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0969" y="2684371"/>
            <a:ext cx="8396146" cy="837127"/>
          </a:xfrm>
        </p:spPr>
        <p:txBody>
          <a:bodyPr/>
          <a:lstStyle/>
          <a:p>
            <a:r>
              <a:rPr lang="en-US" dirty="0"/>
              <a:t>Software Development Lifecycle using Viewpoints and Perspective Architectural Approach</a:t>
            </a:r>
          </a:p>
        </p:txBody>
      </p:sp>
      <p:sp>
        <p:nvSpPr>
          <p:cNvPr id="3" name="Subtitle 2"/>
          <p:cNvSpPr>
            <a:spLocks noGrp="1"/>
          </p:cNvSpPr>
          <p:nvPr>
            <p:ph type="subTitle" idx="1"/>
          </p:nvPr>
        </p:nvSpPr>
        <p:spPr>
          <a:xfrm>
            <a:off x="450972" y="4584513"/>
            <a:ext cx="5102629" cy="1206687"/>
          </a:xfrm>
        </p:spPr>
        <p:txBody>
          <a:bodyPr/>
          <a:lstStyle/>
          <a:p>
            <a:r>
              <a:rPr lang="en-US" dirty="0"/>
              <a:t>Boris Giterman,</a:t>
            </a:r>
          </a:p>
          <a:p>
            <a:r>
              <a:rPr lang="en-US" dirty="0"/>
              <a:t>Director, Software Engineering, Dell EMC</a:t>
            </a:r>
            <a:br>
              <a:rPr lang="en-US" dirty="0"/>
            </a:br>
            <a:r>
              <a:rPr lang="en-US" dirty="0"/>
              <a:t>November ,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Scope</a:t>
            </a:r>
          </a:p>
        </p:txBody>
      </p:sp>
      <p:sp>
        <p:nvSpPr>
          <p:cNvPr id="3" name="Content Placeholder 2"/>
          <p:cNvSpPr>
            <a:spLocks noGrp="1"/>
          </p:cNvSpPr>
          <p:nvPr>
            <p:ph idx="1"/>
          </p:nvPr>
        </p:nvSpPr>
        <p:spPr/>
        <p:txBody>
          <a:bodyPr/>
          <a:lstStyle/>
          <a:p>
            <a:r>
              <a:rPr lang="en-US" dirty="0"/>
              <a:t>Analysis scope will provide a detailed definition of user scenarios (uses cases) and system elements, modules and UI composition, supporting it. </a:t>
            </a:r>
            <a:br>
              <a:rPr lang="en-US" dirty="0"/>
            </a:br>
            <a:r>
              <a:rPr lang="en-US" dirty="0"/>
              <a:t>For instance, for the medical data retrieval process, it will describe how the user is connected to the system (authenticated and authorized) and what will be the main steps of the data preparation flow.</a:t>
            </a:r>
          </a:p>
          <a:p>
            <a:r>
              <a:rPr lang="en-US" dirty="0"/>
              <a:t>This paragraph should also contain the proposed UI layout and screenshots.</a:t>
            </a:r>
          </a:p>
          <a:p>
            <a:pPr marL="0" indent="0">
              <a:buNone/>
            </a:pPr>
            <a:endParaRPr lang="en-US" dirty="0"/>
          </a:p>
        </p:txBody>
      </p:sp>
      <p:sp>
        <p:nvSpPr>
          <p:cNvPr id="4" name="Slide Number Placeholder 3"/>
          <p:cNvSpPr>
            <a:spLocks noGrp="1"/>
          </p:cNvSpPr>
          <p:nvPr>
            <p:ph type="sldNum" sz="quarter" idx="10"/>
          </p:nvPr>
        </p:nvSpPr>
        <p:spPr/>
        <p:txBody>
          <a:bodyPr/>
          <a:lstStyle/>
          <a:p>
            <a:fld id="{E497F7DE-CF39-4DDF-8246-CE97F09D91A0}" type="slidenum">
              <a:rPr lang="en-US" smtClean="0"/>
              <a:pPr/>
              <a:t>10</a:t>
            </a:fld>
            <a:endParaRPr lang="en-US" dirty="0"/>
          </a:p>
        </p:txBody>
      </p:sp>
    </p:spTree>
    <p:extLst>
      <p:ext uri="{BB962C8B-B14F-4D97-AF65-F5344CB8AC3E}">
        <p14:creationId xmlns:p14="http://schemas.microsoft.com/office/powerpoint/2010/main" val="410477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Architecture and Design</a:t>
            </a:r>
          </a:p>
        </p:txBody>
      </p:sp>
      <p:sp>
        <p:nvSpPr>
          <p:cNvPr id="3" name="Content Placeholder 2"/>
          <p:cNvSpPr>
            <a:spLocks noGrp="1"/>
          </p:cNvSpPr>
          <p:nvPr>
            <p:ph idx="1"/>
          </p:nvPr>
        </p:nvSpPr>
        <p:spPr>
          <a:xfrm>
            <a:off x="299257" y="1055365"/>
            <a:ext cx="8562109" cy="1970571"/>
          </a:xfrm>
        </p:spPr>
        <p:txBody>
          <a:bodyPr/>
          <a:lstStyle/>
          <a:p>
            <a:pPr marL="0" indent="0">
              <a:buNone/>
            </a:pPr>
            <a:r>
              <a:rPr lang="en-US" dirty="0"/>
              <a:t>A common definition…</a:t>
            </a:r>
          </a:p>
          <a:p>
            <a:pPr marL="0" indent="0">
              <a:buNone/>
            </a:pPr>
            <a:r>
              <a:rPr lang="en-US" dirty="0"/>
              <a:t>“The software </a:t>
            </a:r>
            <a:r>
              <a:rPr lang="en-US"/>
              <a:t>architecture of computing </a:t>
            </a:r>
            <a:r>
              <a:rPr lang="en-US" dirty="0"/>
              <a:t>system is the structure or structures of the system, which comprise software elements, the externally visible properties of those elements, and the relationships among them. “</a:t>
            </a:r>
          </a:p>
          <a:p>
            <a:pPr marL="0" indent="0">
              <a:buNone/>
            </a:pPr>
            <a:endParaRPr lang="en-US" dirty="0"/>
          </a:p>
        </p:txBody>
      </p:sp>
      <p:sp>
        <p:nvSpPr>
          <p:cNvPr id="4" name="Slide Number Placeholder 3"/>
          <p:cNvSpPr>
            <a:spLocks noGrp="1"/>
          </p:cNvSpPr>
          <p:nvPr>
            <p:ph type="sldNum" sz="quarter" idx="10"/>
          </p:nvPr>
        </p:nvSpPr>
        <p:spPr/>
        <p:txBody>
          <a:bodyPr/>
          <a:lstStyle/>
          <a:p>
            <a:fld id="{E497F7DE-CF39-4DDF-8246-CE97F09D91A0}"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1378039" y="3167605"/>
            <a:ext cx="6466134" cy="3507832"/>
          </a:xfrm>
          <a:prstGeom prst="rect">
            <a:avLst/>
          </a:prstGeom>
        </p:spPr>
      </p:pic>
    </p:spTree>
    <p:extLst>
      <p:ext uri="{BB962C8B-B14F-4D97-AF65-F5344CB8AC3E}">
        <p14:creationId xmlns:p14="http://schemas.microsoft.com/office/powerpoint/2010/main" val="848150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Architecture and Design</a:t>
            </a:r>
          </a:p>
        </p:txBody>
      </p:sp>
      <p:sp>
        <p:nvSpPr>
          <p:cNvPr id="3" name="Content Placeholder 2"/>
          <p:cNvSpPr>
            <a:spLocks noGrp="1"/>
          </p:cNvSpPr>
          <p:nvPr>
            <p:ph idx="1"/>
          </p:nvPr>
        </p:nvSpPr>
        <p:spPr>
          <a:xfrm>
            <a:off x="299257" y="1055365"/>
            <a:ext cx="8562109" cy="1970571"/>
          </a:xfrm>
        </p:spPr>
        <p:txBody>
          <a:bodyPr/>
          <a:lstStyle/>
          <a:p>
            <a:pPr marL="0" indent="0">
              <a:buNone/>
            </a:pPr>
            <a:r>
              <a:rPr lang="en-US" dirty="0"/>
              <a:t>Requirements And Architecture</a:t>
            </a:r>
          </a:p>
          <a:p>
            <a:r>
              <a:rPr lang="en-US" dirty="0"/>
              <a:t>Requirements are input to architecture</a:t>
            </a:r>
          </a:p>
          <a:p>
            <a:pPr lvl="1"/>
            <a:r>
              <a:rPr lang="en-US" dirty="0"/>
              <a:t>Requirements frame the architectural problem</a:t>
            </a:r>
          </a:p>
          <a:p>
            <a:pPr lvl="1"/>
            <a:r>
              <a:rPr lang="en-US" dirty="0"/>
              <a:t>Stakeholder needs and desires</a:t>
            </a:r>
          </a:p>
          <a:p>
            <a:r>
              <a:rPr lang="en-US" dirty="0"/>
              <a:t>Architecture must influence requirements</a:t>
            </a:r>
          </a:p>
          <a:p>
            <a:pPr lvl="1"/>
            <a:r>
              <a:rPr lang="en-US" dirty="0"/>
              <a:t>Stakeholder understanding of risk/cost</a:t>
            </a:r>
          </a:p>
          <a:p>
            <a:pPr lvl="1"/>
            <a:r>
              <a:rPr lang="en-US" dirty="0"/>
              <a:t>Stakeholder understanding of possibilities</a:t>
            </a:r>
          </a:p>
          <a:p>
            <a:pPr marL="0" lvl="1" indent="0">
              <a:buNone/>
            </a:pPr>
            <a:r>
              <a:rPr lang="en-US" sz="2400" dirty="0">
                <a:ea typeface="+mn-ea"/>
              </a:rPr>
              <a:t>Architecture &amp; Design</a:t>
            </a:r>
          </a:p>
          <a:p>
            <a:r>
              <a:rPr lang="en-US" dirty="0"/>
              <a:t>Architecture frames design</a:t>
            </a:r>
          </a:p>
          <a:p>
            <a:r>
              <a:rPr lang="en-US" dirty="0"/>
              <a:t>Capture the system wide decisions</a:t>
            </a:r>
          </a:p>
        </p:txBody>
      </p:sp>
      <p:sp>
        <p:nvSpPr>
          <p:cNvPr id="4" name="Slide Number Placeholder 3"/>
          <p:cNvSpPr>
            <a:spLocks noGrp="1"/>
          </p:cNvSpPr>
          <p:nvPr>
            <p:ph type="sldNum" sz="quarter" idx="10"/>
          </p:nvPr>
        </p:nvSpPr>
        <p:spPr/>
        <p:txBody>
          <a:bodyPr/>
          <a:lstStyle/>
          <a:p>
            <a:fld id="{E497F7DE-CF39-4DDF-8246-CE97F09D91A0}" type="slidenum">
              <a:rPr lang="en-US" smtClean="0"/>
              <a:pPr/>
              <a:t>12</a:t>
            </a:fld>
            <a:endParaRPr lang="en-US" dirty="0"/>
          </a:p>
        </p:txBody>
      </p:sp>
    </p:spTree>
    <p:extLst>
      <p:ext uri="{BB962C8B-B14F-4D97-AF65-F5344CB8AC3E}">
        <p14:creationId xmlns:p14="http://schemas.microsoft.com/office/powerpoint/2010/main" val="1450633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Architecture and Design</a:t>
            </a:r>
          </a:p>
        </p:txBody>
      </p:sp>
      <p:sp>
        <p:nvSpPr>
          <p:cNvPr id="3" name="Content Placeholder 2"/>
          <p:cNvSpPr>
            <a:spLocks noGrp="1"/>
          </p:cNvSpPr>
          <p:nvPr>
            <p:ph idx="1"/>
          </p:nvPr>
        </p:nvSpPr>
        <p:spPr>
          <a:xfrm>
            <a:off x="299257" y="1055365"/>
            <a:ext cx="8562109" cy="477221"/>
          </a:xfrm>
        </p:spPr>
        <p:txBody>
          <a:bodyPr/>
          <a:lstStyle/>
          <a:p>
            <a:pPr marL="0" indent="0">
              <a:buNone/>
            </a:pPr>
            <a:r>
              <a:rPr lang="en-US" b="1" dirty="0"/>
              <a:t>Architectural Views and View Points</a:t>
            </a:r>
          </a:p>
        </p:txBody>
      </p:sp>
      <p:sp>
        <p:nvSpPr>
          <p:cNvPr id="4" name="Slide Number Placeholder 3"/>
          <p:cNvSpPr>
            <a:spLocks noGrp="1"/>
          </p:cNvSpPr>
          <p:nvPr>
            <p:ph type="sldNum" sz="quarter" idx="10"/>
          </p:nvPr>
        </p:nvSpPr>
        <p:spPr/>
        <p:txBody>
          <a:bodyPr/>
          <a:lstStyle/>
          <a:p>
            <a:fld id="{E497F7DE-CF39-4DDF-8246-CE97F09D91A0}" type="slidenum">
              <a:rPr lang="en-US" smtClean="0"/>
              <a:pPr/>
              <a:t>13</a:t>
            </a:fld>
            <a:endParaRPr lang="en-US" dirty="0"/>
          </a:p>
        </p:txBody>
      </p:sp>
      <p:pic>
        <p:nvPicPr>
          <p:cNvPr id="6" name="Picture 5"/>
          <p:cNvPicPr>
            <a:picLocks noChangeAspect="1"/>
          </p:cNvPicPr>
          <p:nvPr/>
        </p:nvPicPr>
        <p:blipFill>
          <a:blip r:embed="rId2"/>
          <a:stretch>
            <a:fillRect/>
          </a:stretch>
        </p:blipFill>
        <p:spPr>
          <a:xfrm>
            <a:off x="350322" y="1567188"/>
            <a:ext cx="7607739" cy="931313"/>
          </a:xfrm>
          <a:prstGeom prst="rect">
            <a:avLst/>
          </a:prstGeom>
        </p:spPr>
      </p:pic>
      <p:pic>
        <p:nvPicPr>
          <p:cNvPr id="7" name="Picture 6"/>
          <p:cNvPicPr>
            <a:picLocks noChangeAspect="1"/>
          </p:cNvPicPr>
          <p:nvPr/>
        </p:nvPicPr>
        <p:blipFill>
          <a:blip r:embed="rId3"/>
          <a:stretch>
            <a:fillRect/>
          </a:stretch>
        </p:blipFill>
        <p:spPr>
          <a:xfrm>
            <a:off x="459614" y="2766487"/>
            <a:ext cx="7236501" cy="1560814"/>
          </a:xfrm>
          <a:prstGeom prst="rect">
            <a:avLst/>
          </a:prstGeom>
        </p:spPr>
      </p:pic>
      <p:sp>
        <p:nvSpPr>
          <p:cNvPr id="8" name="Rounded Rectangular Callout 7"/>
          <p:cNvSpPr/>
          <p:nvPr/>
        </p:nvSpPr>
        <p:spPr>
          <a:xfrm>
            <a:off x="4790941" y="824247"/>
            <a:ext cx="3940935" cy="1674254"/>
          </a:xfrm>
          <a:prstGeom prst="wedgeRoundRectCallout">
            <a:avLst>
              <a:gd name="adj1" fmla="val -72094"/>
              <a:gd name="adj2" fmla="val 272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or, in another words - the views are used to describe the system from the viewpoint of different stakeholders, such as end-users, developers and project managers.</a:t>
            </a:r>
          </a:p>
          <a:p>
            <a:pPr algn="ctr"/>
            <a:endParaRPr lang="en-US" dirty="0"/>
          </a:p>
        </p:txBody>
      </p:sp>
      <p:sp>
        <p:nvSpPr>
          <p:cNvPr id="9" name="Rounded Rectangular Callout 8"/>
          <p:cNvSpPr/>
          <p:nvPr/>
        </p:nvSpPr>
        <p:spPr>
          <a:xfrm>
            <a:off x="4790941" y="2766487"/>
            <a:ext cx="4108360" cy="1760675"/>
          </a:xfrm>
          <a:prstGeom prst="wedgeRoundRectCallout">
            <a:avLst>
              <a:gd name="adj1" fmla="val -71722"/>
              <a:gd name="adj2" fmla="val -224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 in another words – the viewpoints provide a realization of specific view in format of different software artifacts (classes, components, diagrams, schemas, etc.)</a:t>
            </a:r>
          </a:p>
        </p:txBody>
      </p:sp>
    </p:spTree>
    <p:extLst>
      <p:ext uri="{BB962C8B-B14F-4D97-AF65-F5344CB8AC3E}">
        <p14:creationId xmlns:p14="http://schemas.microsoft.com/office/powerpoint/2010/main" val="178993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Architecture and Design</a:t>
            </a:r>
          </a:p>
        </p:txBody>
      </p:sp>
      <p:sp>
        <p:nvSpPr>
          <p:cNvPr id="3" name="Content Placeholder 2"/>
          <p:cNvSpPr>
            <a:spLocks noGrp="1"/>
          </p:cNvSpPr>
          <p:nvPr>
            <p:ph idx="1"/>
          </p:nvPr>
        </p:nvSpPr>
        <p:spPr>
          <a:xfrm>
            <a:off x="299257" y="1055365"/>
            <a:ext cx="8562109" cy="477221"/>
          </a:xfrm>
        </p:spPr>
        <p:txBody>
          <a:bodyPr/>
          <a:lstStyle/>
          <a:p>
            <a:pPr marL="0" indent="0">
              <a:buNone/>
            </a:pPr>
            <a:r>
              <a:rPr lang="en-US" b="1" dirty="0"/>
              <a:t>Architectural Views and View Points</a:t>
            </a:r>
          </a:p>
        </p:txBody>
      </p:sp>
      <p:sp>
        <p:nvSpPr>
          <p:cNvPr id="4" name="Slide Number Placeholder 3"/>
          <p:cNvSpPr>
            <a:spLocks noGrp="1"/>
          </p:cNvSpPr>
          <p:nvPr>
            <p:ph type="sldNum" sz="quarter" idx="10"/>
          </p:nvPr>
        </p:nvSpPr>
        <p:spPr/>
        <p:txBody>
          <a:bodyPr/>
          <a:lstStyle/>
          <a:p>
            <a:fld id="{E497F7DE-CF39-4DDF-8246-CE97F09D91A0}" type="slidenum">
              <a:rPr lang="en-US" smtClean="0"/>
              <a:pPr/>
              <a:t>14</a:t>
            </a:fld>
            <a:endParaRPr lang="en-US" dirty="0"/>
          </a:p>
        </p:txBody>
      </p:sp>
      <p:pic>
        <p:nvPicPr>
          <p:cNvPr id="10" name="Picture 9"/>
          <p:cNvPicPr>
            <a:picLocks noChangeAspect="1"/>
          </p:cNvPicPr>
          <p:nvPr/>
        </p:nvPicPr>
        <p:blipFill>
          <a:blip r:embed="rId2"/>
          <a:stretch>
            <a:fillRect/>
          </a:stretch>
        </p:blipFill>
        <p:spPr>
          <a:xfrm>
            <a:off x="180367" y="1725769"/>
            <a:ext cx="8862980" cy="4533363"/>
          </a:xfrm>
          <a:prstGeom prst="rect">
            <a:avLst/>
          </a:prstGeom>
        </p:spPr>
      </p:pic>
      <p:sp>
        <p:nvSpPr>
          <p:cNvPr id="12" name="Flowchart: Process 11"/>
          <p:cNvSpPr/>
          <p:nvPr/>
        </p:nvSpPr>
        <p:spPr>
          <a:xfrm>
            <a:off x="528032" y="1906073"/>
            <a:ext cx="3181083" cy="1262130"/>
          </a:xfrm>
          <a:prstGeom prst="flowChartProcess">
            <a:avLst/>
          </a:prstGeom>
          <a:solidFill>
            <a:schemeClr val="accent1">
              <a:alpha val="8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Describes the system’s functional elements, their responsibilities, interfaces, and primary interactions.</a:t>
            </a:r>
          </a:p>
        </p:txBody>
      </p:sp>
      <p:sp>
        <p:nvSpPr>
          <p:cNvPr id="13" name="Flowchart: Process 12"/>
          <p:cNvSpPr/>
          <p:nvPr/>
        </p:nvSpPr>
        <p:spPr>
          <a:xfrm>
            <a:off x="528031" y="3335627"/>
            <a:ext cx="3181083" cy="1223494"/>
          </a:xfrm>
          <a:prstGeom prst="flowChartProcess">
            <a:avLst/>
          </a:prstGeom>
          <a:solidFill>
            <a:schemeClr val="accent1">
              <a:alpha val="8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Describes the way that the architecture stores, manipulates, manages, and distributes information.  The objective of this analysis is to answer the big questions around content, structure, ownership, latency, data migration.</a:t>
            </a:r>
          </a:p>
        </p:txBody>
      </p:sp>
      <p:sp>
        <p:nvSpPr>
          <p:cNvPr id="16" name="Flowchart: Process 15"/>
          <p:cNvSpPr/>
          <p:nvPr/>
        </p:nvSpPr>
        <p:spPr>
          <a:xfrm>
            <a:off x="528031" y="4712201"/>
            <a:ext cx="3181083" cy="1263596"/>
          </a:xfrm>
          <a:prstGeom prst="flowChartProcess">
            <a:avLst/>
          </a:prstGeom>
          <a:solidFill>
            <a:schemeClr val="accent1">
              <a:alpha val="8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Describes the concurrency structure of the system, shows the process and thread structures that the system will use and the </a:t>
            </a:r>
            <a:r>
              <a:rPr lang="en-US" sz="1400" dirty="0" err="1">
                <a:solidFill>
                  <a:schemeClr val="tx1"/>
                </a:solidFill>
              </a:rPr>
              <a:t>interprocess</a:t>
            </a:r>
            <a:r>
              <a:rPr lang="en-US" sz="1400" dirty="0">
                <a:solidFill>
                  <a:schemeClr val="tx1"/>
                </a:solidFill>
              </a:rPr>
              <a:t> communication mechanisms used to coordinate their operation.</a:t>
            </a:r>
          </a:p>
        </p:txBody>
      </p:sp>
      <p:sp>
        <p:nvSpPr>
          <p:cNvPr id="18" name="Flowchart: Process 17"/>
          <p:cNvSpPr/>
          <p:nvPr/>
        </p:nvSpPr>
        <p:spPr>
          <a:xfrm>
            <a:off x="4969096" y="1865970"/>
            <a:ext cx="3181083" cy="1263596"/>
          </a:xfrm>
          <a:prstGeom prst="flowChartProcess">
            <a:avLst/>
          </a:prstGeom>
          <a:solidFill>
            <a:schemeClr val="accent1">
              <a:alpha val="8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Describes the architecture that supports the software development process. </a:t>
            </a:r>
          </a:p>
        </p:txBody>
      </p:sp>
      <p:sp>
        <p:nvSpPr>
          <p:cNvPr id="19" name="Flowchart: Process 18"/>
          <p:cNvSpPr/>
          <p:nvPr/>
        </p:nvSpPr>
        <p:spPr>
          <a:xfrm>
            <a:off x="4969096" y="3417874"/>
            <a:ext cx="3181083" cy="1263596"/>
          </a:xfrm>
          <a:prstGeom prst="flowChartProcess">
            <a:avLst/>
          </a:prstGeom>
          <a:solidFill>
            <a:schemeClr val="accent1">
              <a:alpha val="8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Describes the environment into which the system will be deployed, including capturing the dependencies the system has on its runtime environment (hardware environment,  network interconnections, and disk storage, etc.)</a:t>
            </a:r>
          </a:p>
        </p:txBody>
      </p:sp>
      <p:sp>
        <p:nvSpPr>
          <p:cNvPr id="20" name="Flowchart: Process 19"/>
          <p:cNvSpPr/>
          <p:nvPr/>
        </p:nvSpPr>
        <p:spPr>
          <a:xfrm>
            <a:off x="4969096" y="4799866"/>
            <a:ext cx="3181083" cy="1263596"/>
          </a:xfrm>
          <a:prstGeom prst="flowChartProcess">
            <a:avLst/>
          </a:prstGeom>
          <a:solidFill>
            <a:schemeClr val="accent1">
              <a:alpha val="8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Describes how the system will be operated, administered, and supported when it is running in its production environment. </a:t>
            </a:r>
          </a:p>
        </p:txBody>
      </p:sp>
    </p:spTree>
    <p:extLst>
      <p:ext uri="{BB962C8B-B14F-4D97-AF65-F5344CB8AC3E}">
        <p14:creationId xmlns:p14="http://schemas.microsoft.com/office/powerpoint/2010/main" val="87631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0-#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0-#ppt_w/2"/>
                                          </p:val>
                                        </p:tav>
                                        <p:tav tm="100000">
                                          <p:val>
                                            <p:strVal val="#ppt_x"/>
                                          </p:val>
                                        </p:tav>
                                      </p:tavLst>
                                    </p:anim>
                                    <p:anim calcmode="lin" valueType="num">
                                      <p:cBhvr additive="base">
                                        <p:cTn id="3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8" grpId="0" animBg="1"/>
      <p:bldP spid="19"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Architecture and Design</a:t>
            </a:r>
          </a:p>
        </p:txBody>
      </p:sp>
      <p:sp>
        <p:nvSpPr>
          <p:cNvPr id="4" name="Slide Number Placeholder 3"/>
          <p:cNvSpPr>
            <a:spLocks noGrp="1"/>
          </p:cNvSpPr>
          <p:nvPr>
            <p:ph type="sldNum" sz="quarter" idx="10"/>
          </p:nvPr>
        </p:nvSpPr>
        <p:spPr/>
        <p:txBody>
          <a:bodyPr/>
          <a:lstStyle/>
          <a:p>
            <a:fld id="{E497F7DE-CF39-4DDF-8246-CE97F09D91A0}" type="slidenum">
              <a:rPr lang="en-US" smtClean="0"/>
              <a:pPr/>
              <a:t>15</a:t>
            </a:fld>
            <a:endParaRPr lang="en-US" dirty="0"/>
          </a:p>
        </p:txBody>
      </p:sp>
      <p:pic>
        <p:nvPicPr>
          <p:cNvPr id="13" name="Content Placeholder 1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76061"/>
            <a:ext cx="7779657" cy="5416757"/>
          </a:xfrm>
        </p:spPr>
      </p:pic>
    </p:spTree>
    <p:extLst>
      <p:ext uri="{BB962C8B-B14F-4D97-AF65-F5344CB8AC3E}">
        <p14:creationId xmlns:p14="http://schemas.microsoft.com/office/powerpoint/2010/main" val="1127909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Architecture and Design</a:t>
            </a:r>
          </a:p>
        </p:txBody>
      </p:sp>
      <p:sp>
        <p:nvSpPr>
          <p:cNvPr id="3" name="Content Placeholder 2"/>
          <p:cNvSpPr>
            <a:spLocks noGrp="1"/>
          </p:cNvSpPr>
          <p:nvPr>
            <p:ph idx="1"/>
          </p:nvPr>
        </p:nvSpPr>
        <p:spPr>
          <a:xfrm>
            <a:off x="299258" y="816754"/>
            <a:ext cx="8562109" cy="477221"/>
          </a:xfrm>
        </p:spPr>
        <p:txBody>
          <a:bodyPr/>
          <a:lstStyle/>
          <a:p>
            <a:pPr marL="0" indent="0">
              <a:buNone/>
            </a:pPr>
            <a:r>
              <a:rPr lang="en-US" b="1" dirty="0"/>
              <a:t>Functional View Fragment</a:t>
            </a:r>
          </a:p>
        </p:txBody>
      </p:sp>
      <p:sp>
        <p:nvSpPr>
          <p:cNvPr id="4" name="Slide Number Placeholder 3"/>
          <p:cNvSpPr>
            <a:spLocks noGrp="1"/>
          </p:cNvSpPr>
          <p:nvPr>
            <p:ph type="sldNum" sz="quarter" idx="10"/>
          </p:nvPr>
        </p:nvSpPr>
        <p:spPr/>
        <p:txBody>
          <a:bodyPr/>
          <a:lstStyle/>
          <a:p>
            <a:fld id="{E497F7DE-CF39-4DDF-8246-CE97F09D91A0}" type="slidenum">
              <a:rPr lang="en-US" smtClean="0"/>
              <a:pPr/>
              <a:t>16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049" y="1282474"/>
            <a:ext cx="5537064" cy="5379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98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Architecture and Design</a:t>
            </a:r>
          </a:p>
        </p:txBody>
      </p:sp>
      <p:sp>
        <p:nvSpPr>
          <p:cNvPr id="3" name="Content Placeholder 2"/>
          <p:cNvSpPr>
            <a:spLocks noGrp="1"/>
          </p:cNvSpPr>
          <p:nvPr>
            <p:ph idx="1"/>
          </p:nvPr>
        </p:nvSpPr>
        <p:spPr>
          <a:xfrm>
            <a:off x="299258" y="926578"/>
            <a:ext cx="8562109" cy="5087856"/>
          </a:xfrm>
        </p:spPr>
        <p:txBody>
          <a:bodyPr/>
          <a:lstStyle/>
          <a:p>
            <a:pPr marL="0" indent="0">
              <a:buNone/>
            </a:pPr>
            <a:r>
              <a:rPr lang="en-US" b="1" dirty="0"/>
              <a:t>Functional Viewpoint Example</a:t>
            </a:r>
          </a:p>
          <a:p>
            <a:pPr marL="0" indent="0">
              <a:buNone/>
            </a:pPr>
            <a:r>
              <a:rPr lang="en-US" dirty="0"/>
              <a:t>Business Logic Components</a:t>
            </a:r>
          </a:p>
          <a:p>
            <a:r>
              <a:rPr lang="en-US" dirty="0"/>
              <a:t>Business components should expose functionality in a way that is agnostic to the data stores and services needed to perform the work, and should be composed in meaningful and </a:t>
            </a:r>
            <a:r>
              <a:rPr lang="en-US" dirty="0" err="1"/>
              <a:t>transactionally</a:t>
            </a:r>
            <a:r>
              <a:rPr lang="en-US" dirty="0"/>
              <a:t> consistent ways</a:t>
            </a:r>
          </a:p>
          <a:p>
            <a:r>
              <a:rPr lang="en-US" dirty="0"/>
              <a:t>Business components invoked by the user process layer, service interfaces, and other business processes, typically with some business data to operate on, expressed as a complex data structure</a:t>
            </a:r>
          </a:p>
          <a:p>
            <a:r>
              <a:rPr lang="en-US" dirty="0"/>
              <a:t>Business components can be root of transactions</a:t>
            </a:r>
          </a:p>
          <a:p>
            <a:r>
              <a:rPr lang="en-US" dirty="0"/>
              <a:t>Should validate input and output</a:t>
            </a:r>
          </a:p>
        </p:txBody>
      </p:sp>
      <p:sp>
        <p:nvSpPr>
          <p:cNvPr id="4" name="Slide Number Placeholder 3"/>
          <p:cNvSpPr>
            <a:spLocks noGrp="1"/>
          </p:cNvSpPr>
          <p:nvPr>
            <p:ph type="sldNum" sz="quarter" idx="10"/>
          </p:nvPr>
        </p:nvSpPr>
        <p:spPr/>
        <p:txBody>
          <a:bodyPr/>
          <a:lstStyle/>
          <a:p>
            <a:fld id="{E497F7DE-CF39-4DDF-8246-CE97F09D91A0}" type="slidenum">
              <a:rPr lang="en-US" smtClean="0"/>
              <a:pPr/>
              <a:t>17</a:t>
            </a:fld>
            <a:endParaRPr lang="en-US" dirty="0"/>
          </a:p>
        </p:txBody>
      </p:sp>
    </p:spTree>
    <p:extLst>
      <p:ext uri="{BB962C8B-B14F-4D97-AF65-F5344CB8AC3E}">
        <p14:creationId xmlns:p14="http://schemas.microsoft.com/office/powerpoint/2010/main" val="3841366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Architecture and Design</a:t>
            </a:r>
          </a:p>
        </p:txBody>
      </p:sp>
      <p:sp>
        <p:nvSpPr>
          <p:cNvPr id="3" name="Content Placeholder 2"/>
          <p:cNvSpPr>
            <a:spLocks noGrp="1"/>
          </p:cNvSpPr>
          <p:nvPr>
            <p:ph idx="1"/>
          </p:nvPr>
        </p:nvSpPr>
        <p:spPr>
          <a:xfrm>
            <a:off x="299258" y="926578"/>
            <a:ext cx="8562109" cy="5087856"/>
          </a:xfrm>
        </p:spPr>
        <p:txBody>
          <a:bodyPr/>
          <a:lstStyle/>
          <a:p>
            <a:pPr marL="0" indent="0">
              <a:buNone/>
            </a:pPr>
            <a:r>
              <a:rPr lang="en-US" b="1" dirty="0"/>
              <a:t>Functional View Example</a:t>
            </a:r>
          </a:p>
          <a:p>
            <a:r>
              <a:rPr lang="en-US" dirty="0"/>
              <a:t>Business Logic Components – typical interacting with data access logic components, service interfaces, service agents, and other business components</a:t>
            </a:r>
          </a:p>
        </p:txBody>
      </p:sp>
      <p:sp>
        <p:nvSpPr>
          <p:cNvPr id="4" name="Slide Number Placeholder 3"/>
          <p:cNvSpPr>
            <a:spLocks noGrp="1"/>
          </p:cNvSpPr>
          <p:nvPr>
            <p:ph type="sldNum" sz="quarter" idx="10"/>
          </p:nvPr>
        </p:nvSpPr>
        <p:spPr/>
        <p:txBody>
          <a:bodyPr/>
          <a:lstStyle/>
          <a:p>
            <a:fld id="{E497F7DE-CF39-4DDF-8246-CE97F09D91A0}" type="slidenum">
              <a:rPr lang="en-US" smtClean="0"/>
              <a:pPr/>
              <a:t>18</a:t>
            </a:fld>
            <a:endParaRPr lang="en-US" dirty="0"/>
          </a:p>
        </p:txBody>
      </p:sp>
      <p:pic>
        <p:nvPicPr>
          <p:cNvPr id="8" name="Picture 7"/>
          <p:cNvPicPr>
            <a:picLocks noChangeAspect="1"/>
          </p:cNvPicPr>
          <p:nvPr/>
        </p:nvPicPr>
        <p:blipFill>
          <a:blip r:embed="rId2"/>
          <a:stretch>
            <a:fillRect/>
          </a:stretch>
        </p:blipFill>
        <p:spPr>
          <a:xfrm>
            <a:off x="1924503" y="2467578"/>
            <a:ext cx="4389211" cy="3914702"/>
          </a:xfrm>
          <a:prstGeom prst="rect">
            <a:avLst/>
          </a:prstGeom>
        </p:spPr>
      </p:pic>
    </p:spTree>
    <p:extLst>
      <p:ext uri="{BB962C8B-B14F-4D97-AF65-F5344CB8AC3E}">
        <p14:creationId xmlns:p14="http://schemas.microsoft.com/office/powerpoint/2010/main" val="3865531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Architecture and Design</a:t>
            </a:r>
          </a:p>
        </p:txBody>
      </p:sp>
      <p:sp>
        <p:nvSpPr>
          <p:cNvPr id="3" name="Content Placeholder 2"/>
          <p:cNvSpPr>
            <a:spLocks noGrp="1"/>
          </p:cNvSpPr>
          <p:nvPr>
            <p:ph idx="1"/>
          </p:nvPr>
        </p:nvSpPr>
        <p:spPr>
          <a:xfrm>
            <a:off x="299258" y="926578"/>
            <a:ext cx="8562109" cy="887708"/>
          </a:xfrm>
        </p:spPr>
        <p:txBody>
          <a:bodyPr/>
          <a:lstStyle/>
          <a:p>
            <a:pPr marL="0" indent="0">
              <a:buNone/>
            </a:pPr>
            <a:r>
              <a:rPr lang="en-US" b="1" dirty="0"/>
              <a:t>Functional View Fragment</a:t>
            </a:r>
          </a:p>
          <a:p>
            <a:pPr marL="0" indent="0">
              <a:buNone/>
            </a:pPr>
            <a:r>
              <a:rPr lang="en-US" dirty="0"/>
              <a:t>Business Logic Components</a:t>
            </a:r>
          </a:p>
          <a:p>
            <a:pPr marL="0" indent="0">
              <a:buNone/>
            </a:pPr>
            <a:r>
              <a:rPr lang="en-US" b="1" dirty="0"/>
              <a:t> </a:t>
            </a:r>
          </a:p>
        </p:txBody>
      </p:sp>
      <p:sp>
        <p:nvSpPr>
          <p:cNvPr id="4" name="Slide Number Placeholder 3"/>
          <p:cNvSpPr>
            <a:spLocks noGrp="1"/>
          </p:cNvSpPr>
          <p:nvPr>
            <p:ph type="sldNum" sz="quarter" idx="10"/>
          </p:nvPr>
        </p:nvSpPr>
        <p:spPr/>
        <p:txBody>
          <a:bodyPr/>
          <a:lstStyle/>
          <a:p>
            <a:fld id="{E497F7DE-CF39-4DDF-8246-CE97F09D91A0}" type="slidenum">
              <a:rPr lang="en-US" smtClean="0"/>
              <a:pPr/>
              <a:t>19</a:t>
            </a:fld>
            <a:endParaRPr lang="en-US" dirty="0"/>
          </a:p>
        </p:txBody>
      </p:sp>
      <p:pic>
        <p:nvPicPr>
          <p:cNvPr id="5" name="Picture 4"/>
          <p:cNvPicPr>
            <a:picLocks noChangeAspect="1"/>
          </p:cNvPicPr>
          <p:nvPr/>
        </p:nvPicPr>
        <p:blipFill>
          <a:blip r:embed="rId2"/>
          <a:stretch>
            <a:fillRect/>
          </a:stretch>
        </p:blipFill>
        <p:spPr>
          <a:xfrm>
            <a:off x="1371888" y="2024318"/>
            <a:ext cx="6416848" cy="4651119"/>
          </a:xfrm>
          <a:prstGeom prst="rect">
            <a:avLst/>
          </a:prstGeom>
        </p:spPr>
      </p:pic>
    </p:spTree>
    <p:extLst>
      <p:ext uri="{BB962C8B-B14F-4D97-AF65-F5344CB8AC3E}">
        <p14:creationId xmlns:p14="http://schemas.microsoft.com/office/powerpoint/2010/main" val="194732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299258" y="926577"/>
            <a:ext cx="8562109" cy="4929130"/>
          </a:xfrm>
        </p:spPr>
        <p:txBody>
          <a:bodyPr/>
          <a:lstStyle/>
          <a:p>
            <a:r>
              <a:rPr lang="en-US" sz="2800" dirty="0"/>
              <a:t>Stakeholders</a:t>
            </a:r>
          </a:p>
          <a:p>
            <a:r>
              <a:rPr lang="en-US" sz="2800" dirty="0"/>
              <a:t>Product Requirements Definition</a:t>
            </a:r>
          </a:p>
          <a:p>
            <a:r>
              <a:rPr lang="en-US" sz="2800" dirty="0"/>
              <a:t>Solution Architecture and Design</a:t>
            </a:r>
          </a:p>
          <a:p>
            <a:pPr lvl="1"/>
            <a:r>
              <a:rPr lang="en-US" sz="2400" dirty="0"/>
              <a:t>Views and Viewpoints</a:t>
            </a:r>
          </a:p>
          <a:p>
            <a:pPr lvl="1"/>
            <a:r>
              <a:rPr lang="en-US" sz="2400" dirty="0"/>
              <a:t>Qualities and Perspectives</a:t>
            </a:r>
          </a:p>
        </p:txBody>
      </p:sp>
    </p:spTree>
    <p:extLst>
      <p:ext uri="{BB962C8B-B14F-4D97-AF65-F5344CB8AC3E}">
        <p14:creationId xmlns:p14="http://schemas.microsoft.com/office/powerpoint/2010/main" val="561700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Architecture and Design</a:t>
            </a:r>
          </a:p>
        </p:txBody>
      </p:sp>
      <p:sp>
        <p:nvSpPr>
          <p:cNvPr id="4" name="Slide Number Placeholder 3"/>
          <p:cNvSpPr>
            <a:spLocks noGrp="1"/>
          </p:cNvSpPr>
          <p:nvPr>
            <p:ph type="sldNum" sz="quarter" idx="10"/>
          </p:nvPr>
        </p:nvSpPr>
        <p:spPr/>
        <p:txBody>
          <a:bodyPr/>
          <a:lstStyle/>
          <a:p>
            <a:fld id="{E497F7DE-CF39-4DDF-8246-CE97F09D91A0}" type="slidenum">
              <a:rPr lang="en-US" smtClean="0"/>
              <a:pPr/>
              <a:t>20</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35" y="972189"/>
            <a:ext cx="7881179" cy="5294759"/>
          </a:xfrm>
          <a:prstGeom prst="rect">
            <a:avLst/>
          </a:prstGeom>
        </p:spPr>
      </p:pic>
    </p:spTree>
    <p:extLst>
      <p:ext uri="{BB962C8B-B14F-4D97-AF65-F5344CB8AC3E}">
        <p14:creationId xmlns:p14="http://schemas.microsoft.com/office/powerpoint/2010/main" val="1142482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Architecture and Design</a:t>
            </a:r>
          </a:p>
        </p:txBody>
      </p:sp>
      <p:sp>
        <p:nvSpPr>
          <p:cNvPr id="4" name="Slide Number Placeholder 3"/>
          <p:cNvSpPr>
            <a:spLocks noGrp="1"/>
          </p:cNvSpPr>
          <p:nvPr>
            <p:ph type="sldNum" sz="quarter" idx="10"/>
          </p:nvPr>
        </p:nvSpPr>
        <p:spPr/>
        <p:txBody>
          <a:bodyPr/>
          <a:lstStyle/>
          <a:p>
            <a:fld id="{E497F7DE-CF39-4DDF-8246-CE97F09D91A0}" type="slidenum">
              <a:rPr lang="en-US" smtClean="0"/>
              <a:pPr/>
              <a:t>21</a:t>
            </a:fld>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6351"/>
            <a:ext cx="7762354" cy="4909165"/>
          </a:xfrm>
          <a:prstGeom prst="rect">
            <a:avLst/>
          </a:prstGeom>
        </p:spPr>
      </p:pic>
    </p:spTree>
    <p:extLst>
      <p:ext uri="{BB962C8B-B14F-4D97-AF65-F5344CB8AC3E}">
        <p14:creationId xmlns:p14="http://schemas.microsoft.com/office/powerpoint/2010/main" val="576136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Architecture and Design</a:t>
            </a:r>
          </a:p>
        </p:txBody>
      </p:sp>
      <p:sp>
        <p:nvSpPr>
          <p:cNvPr id="3" name="Content Placeholder 2"/>
          <p:cNvSpPr>
            <a:spLocks noGrp="1"/>
          </p:cNvSpPr>
          <p:nvPr>
            <p:ph idx="1"/>
          </p:nvPr>
        </p:nvSpPr>
        <p:spPr>
          <a:xfrm>
            <a:off x="299258" y="926578"/>
            <a:ext cx="8562109" cy="5087856"/>
          </a:xfrm>
        </p:spPr>
        <p:txBody>
          <a:bodyPr/>
          <a:lstStyle/>
          <a:p>
            <a:pPr marL="0" indent="0">
              <a:buNone/>
            </a:pPr>
            <a:r>
              <a:rPr lang="en-US" b="1" dirty="0"/>
              <a:t>Information Viewpoint Example </a:t>
            </a:r>
          </a:p>
          <a:p>
            <a:pPr marL="0" indent="0">
              <a:buNone/>
            </a:pPr>
            <a:r>
              <a:rPr lang="en-US" dirty="0"/>
              <a:t>Data Access Components</a:t>
            </a:r>
          </a:p>
          <a:p>
            <a:r>
              <a:rPr lang="en-US" dirty="0"/>
              <a:t>Data access logic components usually implement a stateless design pattern that separates the business processing from the data access logic.</a:t>
            </a:r>
          </a:p>
          <a:p>
            <a:r>
              <a:rPr lang="en-US" dirty="0"/>
              <a:t>Each data access logic component typically provides methods to perform Create, Read, Update, and Delete (CRUD) operations relating to a specific business entity in the application (for example, </a:t>
            </a:r>
            <a:r>
              <a:rPr lang="en-US" dirty="0" err="1"/>
              <a:t>PatientInfo</a:t>
            </a:r>
            <a:r>
              <a:rPr lang="en-US" dirty="0"/>
              <a:t>)</a:t>
            </a:r>
          </a:p>
          <a:p>
            <a:r>
              <a:rPr lang="en-US" dirty="0"/>
              <a:t>Implementing data access logic in data access logic components allows you to encapsulate all the data access logic for the entire application in a single, central location, making the application easier to maintain or extend.</a:t>
            </a:r>
          </a:p>
        </p:txBody>
      </p:sp>
      <p:sp>
        <p:nvSpPr>
          <p:cNvPr id="4" name="Slide Number Placeholder 3"/>
          <p:cNvSpPr>
            <a:spLocks noGrp="1"/>
          </p:cNvSpPr>
          <p:nvPr>
            <p:ph type="sldNum" sz="quarter" idx="10"/>
          </p:nvPr>
        </p:nvSpPr>
        <p:spPr/>
        <p:txBody>
          <a:bodyPr/>
          <a:lstStyle/>
          <a:p>
            <a:fld id="{E497F7DE-CF39-4DDF-8246-CE97F09D91A0}" type="slidenum">
              <a:rPr lang="en-US" smtClean="0"/>
              <a:pPr/>
              <a:t>22</a:t>
            </a:fld>
            <a:endParaRPr lang="en-US" dirty="0"/>
          </a:p>
        </p:txBody>
      </p:sp>
    </p:spTree>
    <p:extLst>
      <p:ext uri="{BB962C8B-B14F-4D97-AF65-F5344CB8AC3E}">
        <p14:creationId xmlns:p14="http://schemas.microsoft.com/office/powerpoint/2010/main" val="2541659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Architecture and Design</a:t>
            </a:r>
          </a:p>
        </p:txBody>
      </p:sp>
      <p:sp>
        <p:nvSpPr>
          <p:cNvPr id="3" name="Content Placeholder 2"/>
          <p:cNvSpPr>
            <a:spLocks noGrp="1"/>
          </p:cNvSpPr>
          <p:nvPr>
            <p:ph idx="1"/>
          </p:nvPr>
        </p:nvSpPr>
        <p:spPr>
          <a:xfrm>
            <a:off x="299258" y="926578"/>
            <a:ext cx="8562109" cy="902222"/>
          </a:xfrm>
        </p:spPr>
        <p:txBody>
          <a:bodyPr/>
          <a:lstStyle/>
          <a:p>
            <a:pPr marL="0" indent="0">
              <a:buNone/>
            </a:pPr>
            <a:r>
              <a:rPr lang="en-US" b="1" dirty="0"/>
              <a:t>Information Viewpoint Fragment</a:t>
            </a:r>
          </a:p>
          <a:p>
            <a:pPr marL="0" indent="0">
              <a:buNone/>
            </a:pPr>
            <a:r>
              <a:rPr lang="en-US" dirty="0"/>
              <a:t>Data Access Components Diagram</a:t>
            </a:r>
          </a:p>
        </p:txBody>
      </p:sp>
      <p:sp>
        <p:nvSpPr>
          <p:cNvPr id="4" name="Slide Number Placeholder 3"/>
          <p:cNvSpPr>
            <a:spLocks noGrp="1"/>
          </p:cNvSpPr>
          <p:nvPr>
            <p:ph type="sldNum" sz="quarter" idx="10"/>
          </p:nvPr>
        </p:nvSpPr>
        <p:spPr/>
        <p:txBody>
          <a:bodyPr/>
          <a:lstStyle/>
          <a:p>
            <a:fld id="{E497F7DE-CF39-4DDF-8246-CE97F09D91A0}" type="slidenum">
              <a:rPr lang="en-US" smtClean="0"/>
              <a:pPr/>
              <a:t>23</a:t>
            </a:fld>
            <a:endParaRPr lang="en-US" dirty="0"/>
          </a:p>
        </p:txBody>
      </p:sp>
      <p:pic>
        <p:nvPicPr>
          <p:cNvPr id="6" name="Picture 5"/>
          <p:cNvPicPr>
            <a:picLocks noChangeAspect="1"/>
          </p:cNvPicPr>
          <p:nvPr/>
        </p:nvPicPr>
        <p:blipFill>
          <a:blip r:embed="rId2"/>
          <a:stretch>
            <a:fillRect/>
          </a:stretch>
        </p:blipFill>
        <p:spPr>
          <a:xfrm>
            <a:off x="1506829" y="1895952"/>
            <a:ext cx="5254580" cy="4643586"/>
          </a:xfrm>
          <a:prstGeom prst="rect">
            <a:avLst/>
          </a:prstGeom>
        </p:spPr>
      </p:pic>
    </p:spTree>
    <p:extLst>
      <p:ext uri="{BB962C8B-B14F-4D97-AF65-F5344CB8AC3E}">
        <p14:creationId xmlns:p14="http://schemas.microsoft.com/office/powerpoint/2010/main" val="4218481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Architecture and Design</a:t>
            </a:r>
          </a:p>
        </p:txBody>
      </p:sp>
      <p:sp>
        <p:nvSpPr>
          <p:cNvPr id="4" name="Slide Number Placeholder 3"/>
          <p:cNvSpPr>
            <a:spLocks noGrp="1"/>
          </p:cNvSpPr>
          <p:nvPr>
            <p:ph type="sldNum" sz="quarter" idx="10"/>
          </p:nvPr>
        </p:nvSpPr>
        <p:spPr/>
        <p:txBody>
          <a:bodyPr/>
          <a:lstStyle/>
          <a:p>
            <a:fld id="{E497F7DE-CF39-4DDF-8246-CE97F09D91A0}" type="slidenum">
              <a:rPr lang="en-US" smtClean="0"/>
              <a:pPr/>
              <a:t>24</a:t>
            </a:fld>
            <a:endParaRPr lang="en-US" dirty="0"/>
          </a:p>
        </p:txBody>
      </p:sp>
      <p:pic>
        <p:nvPicPr>
          <p:cNvPr id="16" name="Picture 1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33047"/>
            <a:ext cx="8360228" cy="5182793"/>
          </a:xfrm>
          <a:prstGeom prst="rect">
            <a:avLst/>
          </a:prstGeom>
        </p:spPr>
      </p:pic>
    </p:spTree>
    <p:extLst>
      <p:ext uri="{BB962C8B-B14F-4D97-AF65-F5344CB8AC3E}">
        <p14:creationId xmlns:p14="http://schemas.microsoft.com/office/powerpoint/2010/main" val="2760851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Architecture and Design</a:t>
            </a:r>
          </a:p>
        </p:txBody>
      </p:sp>
      <p:sp>
        <p:nvSpPr>
          <p:cNvPr id="4" name="Slide Number Placeholder 3"/>
          <p:cNvSpPr>
            <a:spLocks noGrp="1"/>
          </p:cNvSpPr>
          <p:nvPr>
            <p:ph type="sldNum" sz="quarter" idx="10"/>
          </p:nvPr>
        </p:nvSpPr>
        <p:spPr/>
        <p:txBody>
          <a:bodyPr/>
          <a:lstStyle/>
          <a:p>
            <a:fld id="{E497F7DE-CF39-4DDF-8246-CE97F09D91A0}" type="slidenum">
              <a:rPr lang="en-US" smtClean="0"/>
              <a:pPr/>
              <a:t>25</a:t>
            </a:fld>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1113"/>
            <a:ext cx="8384233" cy="3571230"/>
          </a:xfrm>
          <a:prstGeom prst="rect">
            <a:avLst/>
          </a:prstGeom>
        </p:spPr>
      </p:pic>
    </p:spTree>
    <p:extLst>
      <p:ext uri="{BB962C8B-B14F-4D97-AF65-F5344CB8AC3E}">
        <p14:creationId xmlns:p14="http://schemas.microsoft.com/office/powerpoint/2010/main" val="679250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Architecture and Design</a:t>
            </a:r>
          </a:p>
        </p:txBody>
      </p:sp>
      <p:sp>
        <p:nvSpPr>
          <p:cNvPr id="3" name="Content Placeholder 2"/>
          <p:cNvSpPr>
            <a:spLocks noGrp="1"/>
          </p:cNvSpPr>
          <p:nvPr>
            <p:ph idx="1"/>
          </p:nvPr>
        </p:nvSpPr>
        <p:spPr>
          <a:xfrm>
            <a:off x="299258" y="883036"/>
            <a:ext cx="8562109" cy="902222"/>
          </a:xfrm>
        </p:spPr>
        <p:txBody>
          <a:bodyPr/>
          <a:lstStyle/>
          <a:p>
            <a:pPr marL="0" indent="0">
              <a:buNone/>
            </a:pPr>
            <a:r>
              <a:rPr lang="en-US" b="1" dirty="0"/>
              <a:t>Concurrency Viewpoint Fragment</a:t>
            </a:r>
          </a:p>
          <a:p>
            <a:pPr marL="0" indent="0">
              <a:buNone/>
            </a:pPr>
            <a:r>
              <a:rPr lang="en-US" dirty="0"/>
              <a:t>Session State Management Example</a:t>
            </a:r>
          </a:p>
        </p:txBody>
      </p:sp>
      <p:sp>
        <p:nvSpPr>
          <p:cNvPr id="4" name="Slide Number Placeholder 3"/>
          <p:cNvSpPr>
            <a:spLocks noGrp="1"/>
          </p:cNvSpPr>
          <p:nvPr>
            <p:ph type="sldNum" sz="quarter" idx="10"/>
          </p:nvPr>
        </p:nvSpPr>
        <p:spPr/>
        <p:txBody>
          <a:bodyPr/>
          <a:lstStyle/>
          <a:p>
            <a:fld id="{E497F7DE-CF39-4DDF-8246-CE97F09D91A0}" type="slidenum">
              <a:rPr lang="en-US" smtClean="0"/>
              <a:pPr/>
              <a:t>26</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529" y="1828802"/>
            <a:ext cx="6795407" cy="4942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696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Viewpoints and Views Recap</a:t>
            </a:r>
          </a:p>
        </p:txBody>
      </p:sp>
      <p:sp>
        <p:nvSpPr>
          <p:cNvPr id="3" name="Content Placeholder 2"/>
          <p:cNvSpPr>
            <a:spLocks noGrp="1"/>
          </p:cNvSpPr>
          <p:nvPr>
            <p:ph idx="1"/>
          </p:nvPr>
        </p:nvSpPr>
        <p:spPr>
          <a:xfrm>
            <a:off x="299257" y="950296"/>
            <a:ext cx="8562109" cy="5566618"/>
          </a:xfrm>
        </p:spPr>
        <p:txBody>
          <a:bodyPr/>
          <a:lstStyle/>
          <a:p>
            <a:r>
              <a:rPr lang="en-US" sz="2800" dirty="0"/>
              <a:t>Viewpoints</a:t>
            </a:r>
          </a:p>
          <a:p>
            <a:pPr lvl="1"/>
            <a:r>
              <a:rPr lang="en-US" sz="2400" dirty="0"/>
              <a:t>A store of knowledge and experience</a:t>
            </a:r>
          </a:p>
          <a:p>
            <a:pPr lvl="1"/>
            <a:r>
              <a:rPr lang="en-US" sz="2400" dirty="0"/>
              <a:t>A guide to the architect</a:t>
            </a:r>
          </a:p>
          <a:p>
            <a:pPr lvl="1"/>
            <a:r>
              <a:rPr lang="en-US" sz="2400" dirty="0"/>
              <a:t>Templates to guide development process</a:t>
            </a:r>
          </a:p>
          <a:p>
            <a:r>
              <a:rPr lang="en-US" sz="2800" dirty="0"/>
              <a:t>Views</a:t>
            </a:r>
          </a:p>
          <a:p>
            <a:pPr lvl="1"/>
            <a:r>
              <a:rPr lang="en-US" sz="2400" dirty="0"/>
              <a:t>A structure for description</a:t>
            </a:r>
          </a:p>
          <a:p>
            <a:pPr lvl="1"/>
            <a:r>
              <a:rPr lang="en-US" sz="2400" dirty="0"/>
              <a:t>A separation of concerns</a:t>
            </a:r>
          </a:p>
          <a:p>
            <a:pPr lvl="1"/>
            <a:r>
              <a:rPr lang="en-US" sz="2400" dirty="0"/>
              <a:t>Aid to stakeholder communication</a:t>
            </a:r>
          </a:p>
          <a:p>
            <a:pPr lvl="1"/>
            <a:endParaRPr lang="en-US" sz="2400" dirty="0"/>
          </a:p>
          <a:p>
            <a:pPr marL="0" indent="0">
              <a:buNone/>
            </a:pPr>
            <a:endParaRPr lang="en-US" sz="2800" dirty="0"/>
          </a:p>
        </p:txBody>
      </p:sp>
      <p:sp>
        <p:nvSpPr>
          <p:cNvPr id="4" name="Slide Number Placeholder 3"/>
          <p:cNvSpPr>
            <a:spLocks noGrp="1"/>
          </p:cNvSpPr>
          <p:nvPr>
            <p:ph type="sldNum" sz="quarter" idx="10"/>
          </p:nvPr>
        </p:nvSpPr>
        <p:spPr/>
        <p:txBody>
          <a:bodyPr/>
          <a:lstStyle/>
          <a:p>
            <a:fld id="{E497F7DE-CF39-4DDF-8246-CE97F09D91A0}" type="slidenum">
              <a:rPr lang="en-US" smtClean="0">
                <a:solidFill>
                  <a:srgbClr val="000000">
                    <a:tint val="75000"/>
                  </a:srgbClr>
                </a:solidFill>
              </a:rPr>
              <a:pPr/>
              <a:t>27</a:t>
            </a:fld>
            <a:endParaRPr lang="en-US" dirty="0">
              <a:solidFill>
                <a:srgbClr val="000000">
                  <a:tint val="75000"/>
                </a:srgbClr>
              </a:solidFill>
            </a:endParaRPr>
          </a:p>
        </p:txBody>
      </p:sp>
    </p:spTree>
    <p:extLst>
      <p:ext uri="{BB962C8B-B14F-4D97-AF65-F5344CB8AC3E}">
        <p14:creationId xmlns:p14="http://schemas.microsoft.com/office/powerpoint/2010/main" val="4157649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Viewpoints</a:t>
            </a:r>
          </a:p>
        </p:txBody>
      </p:sp>
      <p:sp>
        <p:nvSpPr>
          <p:cNvPr id="3" name="Content Placeholder 2"/>
          <p:cNvSpPr>
            <a:spLocks noGrp="1"/>
          </p:cNvSpPr>
          <p:nvPr>
            <p:ph idx="1"/>
          </p:nvPr>
        </p:nvSpPr>
        <p:spPr>
          <a:xfrm>
            <a:off x="299257" y="950296"/>
            <a:ext cx="8562109" cy="5566618"/>
          </a:xfrm>
        </p:spPr>
        <p:txBody>
          <a:bodyPr/>
          <a:lstStyle/>
          <a:p>
            <a:r>
              <a:rPr lang="en-US" sz="2800" dirty="0"/>
              <a:t>Quality properties are critical</a:t>
            </a:r>
          </a:p>
          <a:p>
            <a:pPr lvl="1"/>
            <a:r>
              <a:rPr lang="en-US" sz="2400" dirty="0"/>
              <a:t>Most viewpoint sets don’t explicitly consider qualities (performance, security, etc.)</a:t>
            </a:r>
          </a:p>
          <a:p>
            <a:r>
              <a:rPr lang="en-US" sz="2800" dirty="0"/>
              <a:t>Quality properties usually need cross – view consideration</a:t>
            </a:r>
          </a:p>
          <a:p>
            <a:pPr lvl="1"/>
            <a:r>
              <a:rPr lang="en-US" sz="2400" dirty="0"/>
              <a:t>Viewpoints are relatively independent</a:t>
            </a:r>
          </a:p>
          <a:p>
            <a:r>
              <a:rPr lang="en-US" sz="2800" dirty="0"/>
              <a:t>Viewpoint focus may lead to late consideration of quality properties</a:t>
            </a:r>
          </a:p>
          <a:p>
            <a:pPr lvl="1"/>
            <a:r>
              <a:rPr lang="en-US" sz="2400" dirty="0"/>
              <a:t>Architects focus on desired structures not qualities</a:t>
            </a:r>
          </a:p>
          <a:p>
            <a:pPr lvl="1"/>
            <a:r>
              <a:rPr lang="en-US" sz="2400" dirty="0"/>
              <a:t>Qualities are often expensive to add later</a:t>
            </a:r>
          </a:p>
          <a:p>
            <a:pPr lvl="1"/>
            <a:endParaRPr lang="en-US" sz="2400" dirty="0"/>
          </a:p>
          <a:p>
            <a:pPr marL="0" indent="0">
              <a:buNone/>
            </a:pPr>
            <a:endParaRPr lang="en-US" sz="2800" dirty="0"/>
          </a:p>
        </p:txBody>
      </p:sp>
      <p:sp>
        <p:nvSpPr>
          <p:cNvPr id="4" name="Slide Number Placeholder 3"/>
          <p:cNvSpPr>
            <a:spLocks noGrp="1"/>
          </p:cNvSpPr>
          <p:nvPr>
            <p:ph type="sldNum" sz="quarter" idx="10"/>
          </p:nvPr>
        </p:nvSpPr>
        <p:spPr/>
        <p:txBody>
          <a:bodyPr/>
          <a:lstStyle/>
          <a:p>
            <a:fld id="{E497F7DE-CF39-4DDF-8246-CE97F09D91A0}" type="slidenum">
              <a:rPr lang="en-US" smtClean="0">
                <a:solidFill>
                  <a:srgbClr val="000000">
                    <a:tint val="75000"/>
                  </a:srgbClr>
                </a:solidFill>
              </a:rPr>
              <a:pPr/>
              <a:t>28</a:t>
            </a:fld>
            <a:endParaRPr lang="en-US" dirty="0">
              <a:solidFill>
                <a:srgbClr val="000000">
                  <a:tint val="75000"/>
                </a:srgbClr>
              </a:solidFill>
            </a:endParaRPr>
          </a:p>
        </p:txBody>
      </p:sp>
    </p:spTree>
    <p:extLst>
      <p:ext uri="{BB962C8B-B14F-4D97-AF65-F5344CB8AC3E}">
        <p14:creationId xmlns:p14="http://schemas.microsoft.com/office/powerpoint/2010/main" val="768903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Qualities and Perspectives</a:t>
            </a:r>
          </a:p>
        </p:txBody>
      </p:sp>
      <p:sp>
        <p:nvSpPr>
          <p:cNvPr id="3" name="Content Placeholder 2"/>
          <p:cNvSpPr>
            <a:spLocks noGrp="1"/>
          </p:cNvSpPr>
          <p:nvPr>
            <p:ph idx="1"/>
          </p:nvPr>
        </p:nvSpPr>
        <p:spPr>
          <a:xfrm>
            <a:off x="299257" y="950296"/>
            <a:ext cx="8562109" cy="5566618"/>
          </a:xfrm>
        </p:spPr>
        <p:txBody>
          <a:bodyPr/>
          <a:lstStyle/>
          <a:p>
            <a:r>
              <a:rPr lang="en-US" sz="2800" dirty="0"/>
              <a:t>Which quality properties are crucial to your systems?</a:t>
            </a:r>
          </a:p>
          <a:p>
            <a:r>
              <a:rPr lang="en-US" sz="2800" dirty="0"/>
              <a:t>Which views are going to be impacted by considering each such quality property?</a:t>
            </a:r>
          </a:p>
          <a:p>
            <a:r>
              <a:rPr lang="en-US" sz="2800" dirty="0"/>
              <a:t>We have a new concept called a “perspective” to cover the system qualities:</a:t>
            </a:r>
          </a:p>
          <a:p>
            <a:pPr lvl="1"/>
            <a:endParaRPr lang="en-US" sz="2400" dirty="0"/>
          </a:p>
          <a:p>
            <a:pPr marL="0" indent="0">
              <a:buNone/>
            </a:pPr>
            <a:endParaRPr lang="en-US" sz="2800" dirty="0"/>
          </a:p>
        </p:txBody>
      </p:sp>
      <p:sp>
        <p:nvSpPr>
          <p:cNvPr id="4" name="Slide Number Placeholder 3"/>
          <p:cNvSpPr>
            <a:spLocks noGrp="1"/>
          </p:cNvSpPr>
          <p:nvPr>
            <p:ph type="sldNum" sz="quarter" idx="10"/>
          </p:nvPr>
        </p:nvSpPr>
        <p:spPr/>
        <p:txBody>
          <a:bodyPr/>
          <a:lstStyle/>
          <a:p>
            <a:fld id="{E497F7DE-CF39-4DDF-8246-CE97F09D91A0}" type="slidenum">
              <a:rPr lang="en-US" smtClean="0">
                <a:solidFill>
                  <a:srgbClr val="000000">
                    <a:tint val="75000"/>
                  </a:srgbClr>
                </a:solidFill>
              </a:rPr>
              <a:pPr/>
              <a:t>29</a:t>
            </a:fld>
            <a:endParaRPr lang="en-US" dirty="0">
              <a:solidFill>
                <a:srgbClr val="000000">
                  <a:tint val="75000"/>
                </a:srgbClr>
              </a:solidFill>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170" y="3480168"/>
            <a:ext cx="6400802" cy="3189145"/>
          </a:xfrm>
          <a:prstGeom prst="rect">
            <a:avLst/>
          </a:prstGeom>
        </p:spPr>
      </p:pic>
    </p:spTree>
    <p:extLst>
      <p:ext uri="{BB962C8B-B14F-4D97-AF65-F5344CB8AC3E}">
        <p14:creationId xmlns:p14="http://schemas.microsoft.com/office/powerpoint/2010/main" val="94740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497F7DE-CF39-4DDF-8246-CE97F09D91A0}" type="slidenum">
              <a:rPr lang="en-US" smtClean="0"/>
              <a:pPr/>
              <a:t>3</a:t>
            </a:fld>
            <a:endParaRPr lang="en-US" dirty="0"/>
          </a:p>
        </p:txBody>
      </p:sp>
      <p:sp>
        <p:nvSpPr>
          <p:cNvPr id="8" name="Content Placeholder 2"/>
          <p:cNvSpPr>
            <a:spLocks noGrp="1"/>
          </p:cNvSpPr>
          <p:nvPr>
            <p:ph idx="1"/>
          </p:nvPr>
        </p:nvSpPr>
        <p:spPr>
          <a:xfrm>
            <a:off x="350322" y="128787"/>
            <a:ext cx="8562109" cy="605307"/>
          </a:xfrm>
        </p:spPr>
        <p:txBody>
          <a:bodyPr/>
          <a:lstStyle/>
          <a:p>
            <a:pPr marL="0" indent="0">
              <a:buNone/>
            </a:pPr>
            <a:r>
              <a:rPr lang="en-US" dirty="0"/>
              <a:t>Development Phases</a:t>
            </a:r>
          </a:p>
        </p:txBody>
      </p:sp>
      <p:sp>
        <p:nvSpPr>
          <p:cNvPr id="10" name="Rectangle 9"/>
          <p:cNvSpPr/>
          <p:nvPr/>
        </p:nvSpPr>
        <p:spPr>
          <a:xfrm>
            <a:off x="955343" y="739914"/>
            <a:ext cx="1372211" cy="6093981"/>
          </a:xfrm>
          <a:prstGeom prst="rect">
            <a:avLst/>
          </a:prstGeom>
          <a:solidFill>
            <a:srgbClr val="89B4FB"/>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2337451" y="747002"/>
            <a:ext cx="1332015" cy="6072537"/>
          </a:xfrm>
          <a:prstGeom prst="rect">
            <a:avLst/>
          </a:prstGeom>
          <a:solidFill>
            <a:srgbClr val="FFFF9F"/>
          </a:solid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bwMode="auto">
          <a:xfrm>
            <a:off x="973767" y="867220"/>
            <a:ext cx="1330037" cy="492443"/>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300" u="none" kern="0" cap="none" spc="0" normalizeH="0" baseline="0" noProof="0" dirty="0">
                <a:ln>
                  <a:noFill/>
                </a:ln>
                <a:solidFill>
                  <a:srgbClr val="111135"/>
                </a:solidFill>
                <a:effectLst/>
                <a:uLnTx/>
                <a:uFillTx/>
                <a:latin typeface="Aharoni" pitchFamily="2" charset="-79"/>
                <a:ea typeface="+mj-ea"/>
                <a:cs typeface="Aharoni" pitchFamily="2" charset="-79"/>
              </a:rPr>
              <a:t>Requirements </a:t>
            </a:r>
            <a:br>
              <a:rPr kumimoji="0" lang="en-US" sz="1300" u="none" kern="0" cap="none" spc="0" normalizeH="0" baseline="0" noProof="0" dirty="0">
                <a:ln>
                  <a:noFill/>
                </a:ln>
                <a:solidFill>
                  <a:srgbClr val="111135"/>
                </a:solidFill>
                <a:effectLst/>
                <a:uLnTx/>
                <a:uFillTx/>
                <a:latin typeface="Aharoni" pitchFamily="2" charset="-79"/>
                <a:ea typeface="+mj-ea"/>
                <a:cs typeface="Aharoni" pitchFamily="2" charset="-79"/>
              </a:rPr>
            </a:br>
            <a:r>
              <a:rPr kumimoji="0" lang="en-US" sz="1300" u="none" kern="0" cap="none" spc="0" normalizeH="0" baseline="0" noProof="0" dirty="0">
                <a:ln>
                  <a:noFill/>
                </a:ln>
                <a:solidFill>
                  <a:srgbClr val="111135"/>
                </a:solidFill>
                <a:effectLst/>
                <a:uLnTx/>
                <a:uFillTx/>
                <a:latin typeface="Aharoni" pitchFamily="2" charset="-79"/>
                <a:ea typeface="+mj-ea"/>
                <a:cs typeface="Aharoni" pitchFamily="2" charset="-79"/>
              </a:rPr>
              <a:t>Phase</a:t>
            </a:r>
          </a:p>
        </p:txBody>
      </p:sp>
      <p:sp>
        <p:nvSpPr>
          <p:cNvPr id="13" name="TextBox 12"/>
          <p:cNvSpPr txBox="1"/>
          <p:nvPr/>
        </p:nvSpPr>
        <p:spPr bwMode="auto">
          <a:xfrm>
            <a:off x="2527454" y="865241"/>
            <a:ext cx="987633" cy="492443"/>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300" u="none" kern="0" cap="none" spc="0" normalizeH="0" baseline="0" noProof="0" dirty="0">
                <a:ln>
                  <a:noFill/>
                </a:ln>
                <a:solidFill>
                  <a:srgbClr val="111135"/>
                </a:solidFill>
                <a:effectLst/>
                <a:uLnTx/>
                <a:uFillTx/>
                <a:latin typeface="Aharoni" pitchFamily="2" charset="-79"/>
                <a:ea typeface="+mj-ea"/>
                <a:cs typeface="Aharoni" pitchFamily="2" charset="-79"/>
              </a:rPr>
              <a:t>Design</a:t>
            </a:r>
            <a:br>
              <a:rPr kumimoji="0" lang="en-US" sz="1300" u="none" kern="0" cap="none" spc="0" normalizeH="0" baseline="0" noProof="0" dirty="0">
                <a:ln>
                  <a:noFill/>
                </a:ln>
                <a:solidFill>
                  <a:srgbClr val="111135"/>
                </a:solidFill>
                <a:effectLst/>
                <a:uLnTx/>
                <a:uFillTx/>
                <a:latin typeface="Aharoni" pitchFamily="2" charset="-79"/>
                <a:ea typeface="+mj-ea"/>
                <a:cs typeface="Aharoni" pitchFamily="2" charset="-79"/>
              </a:rPr>
            </a:br>
            <a:r>
              <a:rPr kumimoji="0" lang="en-US" sz="1300" u="none" kern="0" cap="none" spc="0" normalizeH="0" baseline="0" noProof="0" dirty="0">
                <a:ln>
                  <a:noFill/>
                </a:ln>
                <a:solidFill>
                  <a:srgbClr val="111135"/>
                </a:solidFill>
                <a:effectLst/>
                <a:uLnTx/>
                <a:uFillTx/>
                <a:latin typeface="Aharoni" pitchFamily="2" charset="-79"/>
                <a:ea typeface="+mj-ea"/>
                <a:cs typeface="Aharoni" pitchFamily="2" charset="-79"/>
              </a:rPr>
              <a:t>Phase</a:t>
            </a:r>
          </a:p>
        </p:txBody>
      </p:sp>
      <p:sp>
        <p:nvSpPr>
          <p:cNvPr id="14" name="Rectangle 13"/>
          <p:cNvSpPr/>
          <p:nvPr/>
        </p:nvSpPr>
        <p:spPr>
          <a:xfrm>
            <a:off x="3631860" y="748049"/>
            <a:ext cx="1353787" cy="6072537"/>
          </a:xfrm>
          <a:prstGeom prst="rect">
            <a:avLst/>
          </a:prstGeom>
          <a:solidFill>
            <a:srgbClr val="89B4FB"/>
          </a:solid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bwMode="auto">
          <a:xfrm>
            <a:off x="3550722" y="865241"/>
            <a:ext cx="1496291" cy="492443"/>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300" u="none" kern="0" cap="none" spc="0" normalizeH="0" baseline="0" noProof="0" dirty="0">
                <a:ln>
                  <a:noFill/>
                </a:ln>
                <a:solidFill>
                  <a:srgbClr val="111135"/>
                </a:solidFill>
                <a:effectLst/>
                <a:uLnTx/>
                <a:uFillTx/>
                <a:latin typeface="Aharoni" pitchFamily="2" charset="-79"/>
                <a:ea typeface="+mj-ea"/>
                <a:cs typeface="Aharoni" pitchFamily="2" charset="-79"/>
              </a:rPr>
              <a:t>Implementation</a:t>
            </a:r>
            <a:br>
              <a:rPr kumimoji="0" lang="en-US" sz="1300" u="none" kern="0" cap="none" spc="0" normalizeH="0" baseline="0" noProof="0" dirty="0">
                <a:ln>
                  <a:noFill/>
                </a:ln>
                <a:solidFill>
                  <a:srgbClr val="111135"/>
                </a:solidFill>
                <a:effectLst/>
                <a:uLnTx/>
                <a:uFillTx/>
                <a:latin typeface="Aharoni" pitchFamily="2" charset="-79"/>
                <a:ea typeface="+mj-ea"/>
                <a:cs typeface="Aharoni" pitchFamily="2" charset="-79"/>
              </a:rPr>
            </a:br>
            <a:r>
              <a:rPr kumimoji="0" lang="en-US" sz="1300" u="none" kern="0" cap="none" spc="0" normalizeH="0" baseline="0" noProof="0" dirty="0">
                <a:ln>
                  <a:noFill/>
                </a:ln>
                <a:solidFill>
                  <a:srgbClr val="111135"/>
                </a:solidFill>
                <a:effectLst/>
                <a:uLnTx/>
                <a:uFillTx/>
                <a:latin typeface="Aharoni" pitchFamily="2" charset="-79"/>
                <a:ea typeface="+mj-ea"/>
                <a:cs typeface="Aharoni" pitchFamily="2" charset="-79"/>
              </a:rPr>
              <a:t>Phase</a:t>
            </a:r>
          </a:p>
        </p:txBody>
      </p:sp>
      <p:sp>
        <p:nvSpPr>
          <p:cNvPr id="16" name="Rectangle 15"/>
          <p:cNvSpPr/>
          <p:nvPr/>
        </p:nvSpPr>
        <p:spPr>
          <a:xfrm>
            <a:off x="4983670" y="750012"/>
            <a:ext cx="1332015" cy="6072537"/>
          </a:xfrm>
          <a:prstGeom prst="rect">
            <a:avLst/>
          </a:prstGeom>
          <a:solidFill>
            <a:srgbClr val="FFFF9F"/>
          </a:solid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bwMode="auto">
          <a:xfrm>
            <a:off x="5011378" y="863262"/>
            <a:ext cx="1306285" cy="492443"/>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300" u="none" kern="0" cap="none" spc="0" normalizeH="0" baseline="0" noProof="0" dirty="0">
                <a:ln>
                  <a:noFill/>
                </a:ln>
                <a:solidFill>
                  <a:srgbClr val="111135"/>
                </a:solidFill>
                <a:effectLst/>
                <a:uLnTx/>
                <a:uFillTx/>
                <a:latin typeface="Aharoni" pitchFamily="2" charset="-79"/>
                <a:ea typeface="+mj-ea"/>
                <a:cs typeface="Aharoni" pitchFamily="2" charset="-79"/>
              </a:rPr>
              <a:t>Integration </a:t>
            </a:r>
            <a:br>
              <a:rPr kumimoji="0" lang="en-US" sz="1300" u="none" kern="0" cap="none" spc="0" normalizeH="0" baseline="0" noProof="0" dirty="0">
                <a:ln>
                  <a:noFill/>
                </a:ln>
                <a:solidFill>
                  <a:srgbClr val="111135"/>
                </a:solidFill>
                <a:effectLst/>
                <a:uLnTx/>
                <a:uFillTx/>
                <a:latin typeface="Aharoni" pitchFamily="2" charset="-79"/>
                <a:ea typeface="+mj-ea"/>
                <a:cs typeface="Aharoni" pitchFamily="2" charset="-79"/>
              </a:rPr>
            </a:br>
            <a:r>
              <a:rPr kumimoji="0" lang="en-US" sz="1300" u="none" kern="0" cap="none" spc="0" normalizeH="0" baseline="0" noProof="0" dirty="0">
                <a:ln>
                  <a:noFill/>
                </a:ln>
                <a:solidFill>
                  <a:srgbClr val="111135"/>
                </a:solidFill>
                <a:effectLst/>
                <a:uLnTx/>
                <a:uFillTx/>
                <a:latin typeface="Aharoni" pitchFamily="2" charset="-79"/>
                <a:ea typeface="+mj-ea"/>
                <a:cs typeface="Aharoni" pitchFamily="2" charset="-79"/>
              </a:rPr>
              <a:t>Phase</a:t>
            </a:r>
          </a:p>
        </p:txBody>
      </p:sp>
      <p:sp>
        <p:nvSpPr>
          <p:cNvPr id="18" name="Rectangle 17"/>
          <p:cNvSpPr/>
          <p:nvPr/>
        </p:nvSpPr>
        <p:spPr>
          <a:xfrm>
            <a:off x="6313636" y="746975"/>
            <a:ext cx="1476578" cy="6083513"/>
          </a:xfrm>
          <a:prstGeom prst="rect">
            <a:avLst/>
          </a:prstGeom>
          <a:solidFill>
            <a:srgbClr val="89B4FB"/>
          </a:solid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bwMode="auto">
          <a:xfrm>
            <a:off x="6349262" y="863266"/>
            <a:ext cx="1330037" cy="492443"/>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300" u="none" kern="0" cap="none" spc="0" normalizeH="0" baseline="0" noProof="0" dirty="0">
                <a:ln>
                  <a:noFill/>
                </a:ln>
                <a:solidFill>
                  <a:srgbClr val="111135"/>
                </a:solidFill>
                <a:effectLst/>
                <a:uLnTx/>
                <a:uFillTx/>
                <a:latin typeface="Aharoni" pitchFamily="2" charset="-79"/>
                <a:ea typeface="+mj-ea"/>
                <a:cs typeface="Aharoni" pitchFamily="2" charset="-79"/>
              </a:rPr>
              <a:t>System Test</a:t>
            </a:r>
            <a:br>
              <a:rPr kumimoji="0" lang="en-US" sz="1300" u="none" kern="0" cap="none" spc="0" normalizeH="0" baseline="0" noProof="0" dirty="0">
                <a:ln>
                  <a:noFill/>
                </a:ln>
                <a:solidFill>
                  <a:srgbClr val="111135"/>
                </a:solidFill>
                <a:effectLst/>
                <a:uLnTx/>
                <a:uFillTx/>
                <a:latin typeface="Aharoni" pitchFamily="2" charset="-79"/>
                <a:ea typeface="+mj-ea"/>
                <a:cs typeface="Aharoni" pitchFamily="2" charset="-79"/>
              </a:rPr>
            </a:br>
            <a:r>
              <a:rPr kumimoji="0" lang="en-US" sz="1300" u="none" kern="0" cap="none" spc="0" normalizeH="0" baseline="0" noProof="0" dirty="0">
                <a:ln>
                  <a:noFill/>
                </a:ln>
                <a:solidFill>
                  <a:srgbClr val="111135"/>
                </a:solidFill>
                <a:effectLst/>
                <a:uLnTx/>
                <a:uFillTx/>
                <a:latin typeface="Aharoni" pitchFamily="2" charset="-79"/>
                <a:ea typeface="+mj-ea"/>
                <a:cs typeface="Aharoni" pitchFamily="2" charset="-79"/>
              </a:rPr>
              <a:t>Phase</a:t>
            </a:r>
          </a:p>
        </p:txBody>
      </p:sp>
      <p:sp>
        <p:nvSpPr>
          <p:cNvPr id="20" name="Rectangle 19"/>
          <p:cNvSpPr/>
          <p:nvPr/>
        </p:nvSpPr>
        <p:spPr>
          <a:xfrm>
            <a:off x="7790213" y="744094"/>
            <a:ext cx="1128153" cy="6072537"/>
          </a:xfrm>
          <a:prstGeom prst="rect">
            <a:avLst/>
          </a:prstGeom>
          <a:solidFill>
            <a:srgbClr val="FFFF9F"/>
          </a:solid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bwMode="auto">
          <a:xfrm>
            <a:off x="7801554" y="861286"/>
            <a:ext cx="1140031" cy="492443"/>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300" u="none" kern="0" cap="none" spc="0" normalizeH="0" baseline="0" noProof="0" dirty="0">
                <a:ln>
                  <a:noFill/>
                </a:ln>
                <a:solidFill>
                  <a:srgbClr val="111135"/>
                </a:solidFill>
                <a:effectLst/>
                <a:uLnTx/>
                <a:uFillTx/>
                <a:latin typeface="Aharoni" pitchFamily="2" charset="-79"/>
                <a:ea typeface="+mj-ea"/>
                <a:cs typeface="Aharoni" pitchFamily="2" charset="-79"/>
              </a:rPr>
              <a:t>Release</a:t>
            </a:r>
            <a:br>
              <a:rPr kumimoji="0" lang="en-US" sz="1300" u="none" kern="0" cap="none" spc="0" normalizeH="0" baseline="0" noProof="0" dirty="0">
                <a:ln>
                  <a:noFill/>
                </a:ln>
                <a:solidFill>
                  <a:srgbClr val="111135"/>
                </a:solidFill>
                <a:effectLst/>
                <a:uLnTx/>
                <a:uFillTx/>
                <a:latin typeface="Aharoni" pitchFamily="2" charset="-79"/>
                <a:ea typeface="+mj-ea"/>
                <a:cs typeface="Aharoni" pitchFamily="2" charset="-79"/>
              </a:rPr>
            </a:br>
            <a:r>
              <a:rPr kumimoji="0" lang="en-US" sz="1300" u="none" kern="0" cap="none" spc="0" normalizeH="0" baseline="0" noProof="0" dirty="0">
                <a:ln>
                  <a:noFill/>
                </a:ln>
                <a:solidFill>
                  <a:srgbClr val="111135"/>
                </a:solidFill>
                <a:effectLst/>
                <a:uLnTx/>
                <a:uFillTx/>
                <a:latin typeface="Aharoni" pitchFamily="2" charset="-79"/>
                <a:ea typeface="+mj-ea"/>
                <a:cs typeface="Aharoni" pitchFamily="2" charset="-79"/>
              </a:rPr>
              <a:t>Operations</a:t>
            </a:r>
          </a:p>
        </p:txBody>
      </p:sp>
      <p:sp>
        <p:nvSpPr>
          <p:cNvPr id="22" name="Rectangle 21">
            <a:hlinkClick r:id="rId2" action="ppaction://hlinkfile"/>
          </p:cNvPr>
          <p:cNvSpPr/>
          <p:nvPr/>
        </p:nvSpPr>
        <p:spPr>
          <a:xfrm>
            <a:off x="968991" y="1484532"/>
            <a:ext cx="1351126" cy="3516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System Requirements</a:t>
            </a:r>
          </a:p>
        </p:txBody>
      </p:sp>
      <p:cxnSp>
        <p:nvCxnSpPr>
          <p:cNvPr id="23" name="Straight Connector 22"/>
          <p:cNvCxnSpPr/>
          <p:nvPr/>
        </p:nvCxnSpPr>
        <p:spPr>
          <a:xfrm flipV="1">
            <a:off x="486886" y="1905480"/>
            <a:ext cx="8393875" cy="196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95000" y="1452446"/>
            <a:ext cx="843147" cy="332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Product Manager</a:t>
            </a:r>
          </a:p>
        </p:txBody>
      </p:sp>
      <p:sp>
        <p:nvSpPr>
          <p:cNvPr id="25" name="Rectangle 24">
            <a:hlinkClick r:id="rId3" action="ppaction://hlinkfile"/>
          </p:cNvPr>
          <p:cNvSpPr/>
          <p:nvPr/>
        </p:nvSpPr>
        <p:spPr>
          <a:xfrm>
            <a:off x="1460667" y="2016795"/>
            <a:ext cx="973775" cy="5463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High Level Architecture &amp; Use Cases</a:t>
            </a:r>
          </a:p>
        </p:txBody>
      </p:sp>
      <p:cxnSp>
        <p:nvCxnSpPr>
          <p:cNvPr id="26" name="Straight Connector 25"/>
          <p:cNvCxnSpPr/>
          <p:nvPr/>
        </p:nvCxnSpPr>
        <p:spPr>
          <a:xfrm flipV="1">
            <a:off x="463135" y="2661733"/>
            <a:ext cx="8451276" cy="3965"/>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95000" y="2164744"/>
            <a:ext cx="843147" cy="332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Solution</a:t>
            </a:r>
          </a:p>
          <a:p>
            <a:r>
              <a:rPr lang="en-US" sz="1200" b="1" dirty="0">
                <a:solidFill>
                  <a:schemeClr val="tx1"/>
                </a:solidFill>
              </a:rPr>
              <a:t>Architect</a:t>
            </a:r>
          </a:p>
        </p:txBody>
      </p:sp>
      <p:cxnSp>
        <p:nvCxnSpPr>
          <p:cNvPr id="28" name="Shape 34"/>
          <p:cNvCxnSpPr/>
          <p:nvPr/>
        </p:nvCxnSpPr>
        <p:spPr>
          <a:xfrm rot="16200000" flipH="1">
            <a:off x="1067252" y="1978980"/>
            <a:ext cx="466195" cy="320636"/>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755075" y="2753774"/>
            <a:ext cx="771896" cy="3538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Detailed Design</a:t>
            </a:r>
          </a:p>
        </p:txBody>
      </p:sp>
      <p:cxnSp>
        <p:nvCxnSpPr>
          <p:cNvPr id="30" name="Straight Connector 29"/>
          <p:cNvCxnSpPr/>
          <p:nvPr/>
        </p:nvCxnSpPr>
        <p:spPr>
          <a:xfrm flipV="1">
            <a:off x="484907" y="3192542"/>
            <a:ext cx="8451276" cy="3965"/>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283527" y="3277663"/>
            <a:ext cx="825335" cy="358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Coding</a:t>
            </a:r>
          </a:p>
        </p:txBody>
      </p:sp>
      <p:sp>
        <p:nvSpPr>
          <p:cNvPr id="32" name="Rectangle 31"/>
          <p:cNvSpPr/>
          <p:nvPr/>
        </p:nvSpPr>
        <p:spPr>
          <a:xfrm>
            <a:off x="3716974" y="3786331"/>
            <a:ext cx="1021278" cy="358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Unit Testing</a:t>
            </a:r>
          </a:p>
        </p:txBody>
      </p:sp>
      <p:cxnSp>
        <p:nvCxnSpPr>
          <p:cNvPr id="33" name="Straight Connector 32"/>
          <p:cNvCxnSpPr/>
          <p:nvPr/>
        </p:nvCxnSpPr>
        <p:spPr>
          <a:xfrm flipV="1">
            <a:off x="480957" y="4684842"/>
            <a:ext cx="8451276" cy="3965"/>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95000" y="3489388"/>
            <a:ext cx="1029201" cy="39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Software Developers</a:t>
            </a:r>
          </a:p>
        </p:txBody>
      </p:sp>
      <p:sp>
        <p:nvSpPr>
          <p:cNvPr id="35" name="Rectangle 34"/>
          <p:cNvSpPr/>
          <p:nvPr/>
        </p:nvSpPr>
        <p:spPr>
          <a:xfrm>
            <a:off x="95000" y="2766085"/>
            <a:ext cx="843147" cy="332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Technical Expert</a:t>
            </a:r>
          </a:p>
        </p:txBody>
      </p:sp>
      <p:sp>
        <p:nvSpPr>
          <p:cNvPr id="36" name="Rectangle 35"/>
          <p:cNvSpPr/>
          <p:nvPr/>
        </p:nvSpPr>
        <p:spPr>
          <a:xfrm>
            <a:off x="94999" y="4758072"/>
            <a:ext cx="1246913" cy="2692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Config. Manager</a:t>
            </a:r>
          </a:p>
        </p:txBody>
      </p:sp>
      <p:cxnSp>
        <p:nvCxnSpPr>
          <p:cNvPr id="37" name="Straight Connector 36"/>
          <p:cNvCxnSpPr/>
          <p:nvPr/>
        </p:nvCxnSpPr>
        <p:spPr>
          <a:xfrm flipV="1">
            <a:off x="467107" y="5407242"/>
            <a:ext cx="8451276" cy="3965"/>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477003" y="6082155"/>
            <a:ext cx="8451276" cy="3965"/>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95000" y="5444859"/>
            <a:ext cx="1001483" cy="39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QA Engineer</a:t>
            </a:r>
          </a:p>
        </p:txBody>
      </p:sp>
      <p:sp>
        <p:nvSpPr>
          <p:cNvPr id="40" name="Rectangle 39"/>
          <p:cNvSpPr/>
          <p:nvPr/>
        </p:nvSpPr>
        <p:spPr>
          <a:xfrm>
            <a:off x="95000" y="6107894"/>
            <a:ext cx="1001483" cy="39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Technical Writers</a:t>
            </a:r>
          </a:p>
        </p:txBody>
      </p:sp>
      <p:sp>
        <p:nvSpPr>
          <p:cNvPr id="41" name="Rectangle 40"/>
          <p:cNvSpPr/>
          <p:nvPr/>
        </p:nvSpPr>
        <p:spPr>
          <a:xfrm>
            <a:off x="3313216" y="5478544"/>
            <a:ext cx="2719446" cy="2612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System Testing Design</a:t>
            </a:r>
          </a:p>
        </p:txBody>
      </p:sp>
      <p:sp>
        <p:nvSpPr>
          <p:cNvPr id="42" name="Rectangle 41"/>
          <p:cNvSpPr/>
          <p:nvPr/>
        </p:nvSpPr>
        <p:spPr>
          <a:xfrm>
            <a:off x="6365176" y="5502291"/>
            <a:ext cx="1353788" cy="237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Sys.Test Execution</a:t>
            </a:r>
          </a:p>
        </p:txBody>
      </p:sp>
      <p:sp>
        <p:nvSpPr>
          <p:cNvPr id="43" name="Rectangle 42"/>
          <p:cNvSpPr/>
          <p:nvPr/>
        </p:nvSpPr>
        <p:spPr>
          <a:xfrm>
            <a:off x="1947553" y="6159373"/>
            <a:ext cx="1175657" cy="358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Documentation Plan</a:t>
            </a:r>
          </a:p>
        </p:txBody>
      </p:sp>
      <p:cxnSp>
        <p:nvCxnSpPr>
          <p:cNvPr id="44" name="Straight Connector 43"/>
          <p:cNvCxnSpPr/>
          <p:nvPr/>
        </p:nvCxnSpPr>
        <p:spPr>
          <a:xfrm flipV="1">
            <a:off x="463153" y="6590805"/>
            <a:ext cx="8451276" cy="3965"/>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5" name="Shape 34"/>
          <p:cNvCxnSpPr>
            <a:endCxn id="43" idx="1"/>
          </p:cNvCxnSpPr>
          <p:nvPr/>
        </p:nvCxnSpPr>
        <p:spPr>
          <a:xfrm rot="16200000" flipH="1">
            <a:off x="-115814" y="4275306"/>
            <a:ext cx="3775968" cy="350765"/>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603168" y="2907733"/>
            <a:ext cx="116378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591294" y="5621044"/>
            <a:ext cx="21375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248893" y="4168304"/>
            <a:ext cx="855023" cy="4288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Integration</a:t>
            </a:r>
          </a:p>
          <a:p>
            <a:pPr algn="ctr"/>
            <a:r>
              <a:rPr lang="en-US" sz="1100" dirty="0">
                <a:solidFill>
                  <a:schemeClr val="tx1"/>
                </a:solidFill>
              </a:rPr>
              <a:t>Test</a:t>
            </a:r>
          </a:p>
        </p:txBody>
      </p:sp>
      <p:cxnSp>
        <p:nvCxnSpPr>
          <p:cNvPr id="49" name="Shape 34"/>
          <p:cNvCxnSpPr>
            <a:stCxn id="29" idx="2"/>
            <a:endCxn id="31" idx="1"/>
          </p:cNvCxnSpPr>
          <p:nvPr/>
        </p:nvCxnSpPr>
        <p:spPr>
          <a:xfrm rot="16200000" flipH="1">
            <a:off x="3037589" y="3211024"/>
            <a:ext cx="349373" cy="14250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a:off x="3829792" y="3715059"/>
            <a:ext cx="15438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1" idx="3"/>
            <a:endCxn id="42" idx="1"/>
          </p:cNvCxnSpPr>
          <p:nvPr/>
        </p:nvCxnSpPr>
        <p:spPr>
          <a:xfrm>
            <a:off x="6032662" y="5609171"/>
            <a:ext cx="33251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hape 126"/>
          <p:cNvCxnSpPr>
            <a:stCxn id="48" idx="3"/>
          </p:cNvCxnSpPr>
          <p:nvPr/>
        </p:nvCxnSpPr>
        <p:spPr>
          <a:xfrm>
            <a:off x="6103916" y="4382709"/>
            <a:ext cx="118754" cy="1226460"/>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130628" y="4283113"/>
            <a:ext cx="809504" cy="3285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Packaging</a:t>
            </a:r>
          </a:p>
        </p:txBody>
      </p:sp>
      <p:cxnSp>
        <p:nvCxnSpPr>
          <p:cNvPr id="54" name="Straight Arrow Connector 53"/>
          <p:cNvCxnSpPr>
            <a:endCxn id="48" idx="0"/>
          </p:cNvCxnSpPr>
          <p:nvPr/>
        </p:nvCxnSpPr>
        <p:spPr>
          <a:xfrm rot="16200000" flipH="1">
            <a:off x="5574077" y="4077852"/>
            <a:ext cx="18090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4195948" y="4211843"/>
            <a:ext cx="15438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549240" y="2016794"/>
            <a:ext cx="847111" cy="5382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Integration Plan</a:t>
            </a:r>
          </a:p>
        </p:txBody>
      </p:sp>
      <p:cxnSp>
        <p:nvCxnSpPr>
          <p:cNvPr id="57" name="Straight Arrow Connector 56"/>
          <p:cNvCxnSpPr/>
          <p:nvPr/>
        </p:nvCxnSpPr>
        <p:spPr>
          <a:xfrm flipV="1">
            <a:off x="2418615" y="2360644"/>
            <a:ext cx="1371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hape 34"/>
          <p:cNvCxnSpPr/>
          <p:nvPr/>
        </p:nvCxnSpPr>
        <p:spPr>
          <a:xfrm rot="16200000" flipH="1">
            <a:off x="2897583" y="2652039"/>
            <a:ext cx="237507" cy="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hlinkClick r:id="rId2" action="ppaction://hlinkfile"/>
          </p:cNvPr>
          <p:cNvSpPr/>
          <p:nvPr/>
        </p:nvSpPr>
        <p:spPr>
          <a:xfrm>
            <a:off x="1805049" y="5490419"/>
            <a:ext cx="1330037" cy="2375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System Testing Plan</a:t>
            </a:r>
          </a:p>
        </p:txBody>
      </p:sp>
      <p:cxnSp>
        <p:nvCxnSpPr>
          <p:cNvPr id="60" name="Straight Arrow Connector 59"/>
          <p:cNvCxnSpPr/>
          <p:nvPr/>
        </p:nvCxnSpPr>
        <p:spPr>
          <a:xfrm>
            <a:off x="3135086" y="5597296"/>
            <a:ext cx="17813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420094" y="6157394"/>
            <a:ext cx="3966357" cy="358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Documentation Writing</a:t>
            </a:r>
          </a:p>
        </p:txBody>
      </p:sp>
      <p:cxnSp>
        <p:nvCxnSpPr>
          <p:cNvPr id="62" name="Straight Arrow Connector 61"/>
          <p:cNvCxnSpPr>
            <a:endCxn id="61" idx="1"/>
          </p:cNvCxnSpPr>
          <p:nvPr/>
        </p:nvCxnSpPr>
        <p:spPr>
          <a:xfrm>
            <a:off x="3119252" y="6336694"/>
            <a:ext cx="30084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7802087" y="6157393"/>
            <a:ext cx="1150844" cy="358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Documentation Deliverables</a:t>
            </a:r>
          </a:p>
        </p:txBody>
      </p:sp>
      <p:cxnSp>
        <p:nvCxnSpPr>
          <p:cNvPr id="64" name="Straight Arrow Connector 63"/>
          <p:cNvCxnSpPr>
            <a:stCxn id="61" idx="3"/>
            <a:endCxn id="63" idx="1"/>
          </p:cNvCxnSpPr>
          <p:nvPr/>
        </p:nvCxnSpPr>
        <p:spPr>
          <a:xfrm flipV="1">
            <a:off x="7386451" y="6336693"/>
            <a:ext cx="415636"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hlinkClick r:id="rId2" action="ppaction://hlinkfile"/>
          </p:cNvPr>
          <p:cNvSpPr/>
          <p:nvPr/>
        </p:nvSpPr>
        <p:spPr>
          <a:xfrm>
            <a:off x="1931719" y="4764048"/>
            <a:ext cx="2129641" cy="2157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CM Planning &amp;  Implementation</a:t>
            </a:r>
          </a:p>
        </p:txBody>
      </p:sp>
      <p:cxnSp>
        <p:nvCxnSpPr>
          <p:cNvPr id="66" name="Straight Arrow Connector 65"/>
          <p:cNvCxnSpPr/>
          <p:nvPr/>
        </p:nvCxnSpPr>
        <p:spPr>
          <a:xfrm>
            <a:off x="1601190" y="4859053"/>
            <a:ext cx="33250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hape 34"/>
          <p:cNvCxnSpPr/>
          <p:nvPr/>
        </p:nvCxnSpPr>
        <p:spPr>
          <a:xfrm rot="16200000" flipV="1">
            <a:off x="2476006" y="4106941"/>
            <a:ext cx="1318158" cy="0"/>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5175664" y="3394429"/>
            <a:ext cx="1047007" cy="5878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Software Components Integration</a:t>
            </a:r>
          </a:p>
        </p:txBody>
      </p:sp>
      <p:cxnSp>
        <p:nvCxnSpPr>
          <p:cNvPr id="69" name="Shape 34"/>
          <p:cNvCxnSpPr/>
          <p:nvPr/>
        </p:nvCxnSpPr>
        <p:spPr>
          <a:xfrm rot="5400000">
            <a:off x="4273327" y="4849151"/>
            <a:ext cx="523312" cy="794"/>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451263" y="5062874"/>
            <a:ext cx="8490867" cy="34"/>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93022" y="5112353"/>
            <a:ext cx="1605151" cy="176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Deployment Engineer</a:t>
            </a:r>
          </a:p>
        </p:txBody>
      </p:sp>
      <p:sp>
        <p:nvSpPr>
          <p:cNvPr id="72" name="Rectangle 71">
            <a:hlinkClick r:id="rId2" action="ppaction://hlinkfile"/>
          </p:cNvPr>
          <p:cNvSpPr/>
          <p:nvPr/>
        </p:nvSpPr>
        <p:spPr>
          <a:xfrm>
            <a:off x="4031673" y="5130203"/>
            <a:ext cx="1359724" cy="2177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System Deployment</a:t>
            </a:r>
          </a:p>
        </p:txBody>
      </p:sp>
      <p:cxnSp>
        <p:nvCxnSpPr>
          <p:cNvPr id="73" name="Shape 151"/>
          <p:cNvCxnSpPr/>
          <p:nvPr/>
        </p:nvCxnSpPr>
        <p:spPr>
          <a:xfrm rot="10800000" flipV="1">
            <a:off x="5011388" y="3700215"/>
            <a:ext cx="164277" cy="1422071"/>
          </a:xfrm>
          <a:prstGeom prst="bentConnector2">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477003" y="5785274"/>
            <a:ext cx="8451276" cy="3965"/>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71254" y="5834768"/>
            <a:ext cx="1092530" cy="213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Perf. Engineer</a:t>
            </a:r>
          </a:p>
        </p:txBody>
      </p:sp>
      <p:sp>
        <p:nvSpPr>
          <p:cNvPr id="76" name="Rectangle 75">
            <a:hlinkClick r:id="rId2" action="ppaction://hlinkfile"/>
          </p:cNvPr>
          <p:cNvSpPr/>
          <p:nvPr/>
        </p:nvSpPr>
        <p:spPr>
          <a:xfrm>
            <a:off x="3194455" y="5832824"/>
            <a:ext cx="1187540" cy="2038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Perf. Testing Plan</a:t>
            </a:r>
          </a:p>
        </p:txBody>
      </p:sp>
      <p:sp>
        <p:nvSpPr>
          <p:cNvPr id="77" name="Rectangle 76">
            <a:hlinkClick r:id="rId2" action="ppaction://hlinkfile"/>
          </p:cNvPr>
          <p:cNvSpPr/>
          <p:nvPr/>
        </p:nvSpPr>
        <p:spPr>
          <a:xfrm>
            <a:off x="6434453" y="5830844"/>
            <a:ext cx="1332015" cy="2058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Perf. Test Execution</a:t>
            </a:r>
          </a:p>
        </p:txBody>
      </p:sp>
      <p:cxnSp>
        <p:nvCxnSpPr>
          <p:cNvPr id="78" name="Straight Arrow Connector 77"/>
          <p:cNvCxnSpPr/>
          <p:nvPr/>
        </p:nvCxnSpPr>
        <p:spPr>
          <a:xfrm>
            <a:off x="1603169" y="5946628"/>
            <a:ext cx="159128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77" idx="1"/>
          </p:cNvCxnSpPr>
          <p:nvPr/>
        </p:nvCxnSpPr>
        <p:spPr>
          <a:xfrm flipV="1">
            <a:off x="5913912" y="5933763"/>
            <a:ext cx="52054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7716979" y="5619067"/>
            <a:ext cx="54824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hape 201"/>
          <p:cNvCxnSpPr>
            <a:stCxn id="77" idx="3"/>
          </p:cNvCxnSpPr>
          <p:nvPr/>
        </p:nvCxnSpPr>
        <p:spPr>
          <a:xfrm flipV="1">
            <a:off x="7766468" y="5632920"/>
            <a:ext cx="166249" cy="300843"/>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tangle 81">
            <a:hlinkClick r:id="rId2" action="ppaction://hlinkfile"/>
          </p:cNvPr>
          <p:cNvSpPr/>
          <p:nvPr/>
        </p:nvSpPr>
        <p:spPr>
          <a:xfrm>
            <a:off x="4690752" y="5834799"/>
            <a:ext cx="1389413" cy="2018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Perf. Testing Design</a:t>
            </a:r>
          </a:p>
        </p:txBody>
      </p:sp>
      <p:cxnSp>
        <p:nvCxnSpPr>
          <p:cNvPr id="83" name="Straight Arrow Connector 82"/>
          <p:cNvCxnSpPr>
            <a:endCxn id="82" idx="1"/>
          </p:cNvCxnSpPr>
          <p:nvPr/>
        </p:nvCxnSpPr>
        <p:spPr>
          <a:xfrm>
            <a:off x="4380016" y="5932773"/>
            <a:ext cx="3107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72" idx="1"/>
          </p:cNvCxnSpPr>
          <p:nvPr/>
        </p:nvCxnSpPr>
        <p:spPr>
          <a:xfrm>
            <a:off x="1599210" y="5213333"/>
            <a:ext cx="243246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325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Qualities To Consider</a:t>
            </a:r>
          </a:p>
        </p:txBody>
      </p:sp>
      <p:sp>
        <p:nvSpPr>
          <p:cNvPr id="3" name="Content Placeholder 2"/>
          <p:cNvSpPr>
            <a:spLocks noGrp="1"/>
          </p:cNvSpPr>
          <p:nvPr>
            <p:ph idx="1"/>
          </p:nvPr>
        </p:nvSpPr>
        <p:spPr>
          <a:xfrm>
            <a:off x="299258" y="950296"/>
            <a:ext cx="3401886" cy="3868447"/>
          </a:xfrm>
        </p:spPr>
        <p:txBody>
          <a:bodyPr/>
          <a:lstStyle/>
          <a:p>
            <a:r>
              <a:rPr lang="en-US" sz="2800" dirty="0"/>
              <a:t>Performance</a:t>
            </a:r>
          </a:p>
          <a:p>
            <a:r>
              <a:rPr lang="en-US" sz="2800" dirty="0"/>
              <a:t>Scalability</a:t>
            </a:r>
          </a:p>
          <a:p>
            <a:r>
              <a:rPr lang="en-US" sz="2800" dirty="0"/>
              <a:t>Security</a:t>
            </a:r>
          </a:p>
          <a:p>
            <a:r>
              <a:rPr lang="en-US" sz="2800" dirty="0"/>
              <a:t>Availability</a:t>
            </a:r>
          </a:p>
          <a:p>
            <a:r>
              <a:rPr lang="en-US" sz="2800" dirty="0"/>
              <a:t>Localization</a:t>
            </a:r>
          </a:p>
          <a:p>
            <a:r>
              <a:rPr lang="en-US" sz="2800" dirty="0"/>
              <a:t>Reliability</a:t>
            </a:r>
          </a:p>
          <a:p>
            <a:r>
              <a:rPr lang="en-US" sz="2800" dirty="0"/>
              <a:t>Supportability</a:t>
            </a:r>
          </a:p>
          <a:p>
            <a:endParaRPr lang="en-US" sz="2800" dirty="0"/>
          </a:p>
          <a:p>
            <a:pPr lvl="1"/>
            <a:endParaRPr lang="en-US" sz="2400" dirty="0"/>
          </a:p>
          <a:p>
            <a:pPr marL="0" indent="0">
              <a:buNone/>
            </a:pPr>
            <a:endParaRPr lang="en-US" sz="2800" dirty="0"/>
          </a:p>
        </p:txBody>
      </p:sp>
      <p:sp>
        <p:nvSpPr>
          <p:cNvPr id="4" name="Slide Number Placeholder 3"/>
          <p:cNvSpPr>
            <a:spLocks noGrp="1"/>
          </p:cNvSpPr>
          <p:nvPr>
            <p:ph type="sldNum" sz="quarter" idx="10"/>
          </p:nvPr>
        </p:nvSpPr>
        <p:spPr/>
        <p:txBody>
          <a:bodyPr/>
          <a:lstStyle/>
          <a:p>
            <a:fld id="{E497F7DE-CF39-4DDF-8246-CE97F09D91A0}" type="slidenum">
              <a:rPr lang="en-US" smtClean="0">
                <a:solidFill>
                  <a:srgbClr val="000000">
                    <a:tint val="75000"/>
                  </a:srgbClr>
                </a:solidFill>
              </a:rPr>
              <a:pPr/>
              <a:t>30</a:t>
            </a:fld>
            <a:endParaRPr lang="en-US" dirty="0">
              <a:solidFill>
                <a:srgbClr val="000000">
                  <a:tint val="75000"/>
                </a:srgbClr>
              </a:solidFill>
            </a:endParaRPr>
          </a:p>
        </p:txBody>
      </p:sp>
      <p:sp>
        <p:nvSpPr>
          <p:cNvPr id="6" name="Content Placeholder 2"/>
          <p:cNvSpPr txBox="1">
            <a:spLocks/>
          </p:cNvSpPr>
          <p:nvPr/>
        </p:nvSpPr>
        <p:spPr bwMode="auto">
          <a:xfrm>
            <a:off x="4341422" y="954822"/>
            <a:ext cx="3401886" cy="386844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rgbClr val="111135"/>
                </a:solidFill>
                <a:latin typeface="+mn-lt"/>
                <a:ea typeface="+mn-ea"/>
                <a:cs typeface="+mn-cs"/>
              </a:defRPr>
            </a:lvl1pPr>
            <a:lvl2pPr marL="742950" indent="-285750" algn="l" rtl="0" eaLnBrk="1" fontAlgn="base" hangingPunct="1">
              <a:spcBef>
                <a:spcPct val="20000"/>
              </a:spcBef>
              <a:spcAft>
                <a:spcPct val="0"/>
              </a:spcAft>
              <a:buChar char="–"/>
              <a:defRPr sz="2000">
                <a:solidFill>
                  <a:srgbClr val="111135"/>
                </a:solidFill>
                <a:latin typeface="+mn-lt"/>
                <a:cs typeface="+mn-cs"/>
              </a:defRPr>
            </a:lvl2pPr>
            <a:lvl3pPr marL="1143000" indent="-228600" algn="l" rtl="0" eaLnBrk="1" fontAlgn="base" hangingPunct="1">
              <a:spcBef>
                <a:spcPct val="20000"/>
              </a:spcBef>
              <a:spcAft>
                <a:spcPct val="0"/>
              </a:spcAft>
              <a:buChar char="•"/>
              <a:defRPr>
                <a:solidFill>
                  <a:srgbClr val="111135"/>
                </a:solidFill>
                <a:latin typeface="+mn-lt"/>
                <a:cs typeface="+mn-cs"/>
              </a:defRPr>
            </a:lvl3pPr>
            <a:lvl4pPr marL="1600200" indent="-228600" algn="l" rtl="0" eaLnBrk="1" fontAlgn="base" hangingPunct="1">
              <a:spcBef>
                <a:spcPct val="20000"/>
              </a:spcBef>
              <a:spcAft>
                <a:spcPct val="0"/>
              </a:spcAft>
              <a:buChar char="–"/>
              <a:defRPr sz="1600">
                <a:solidFill>
                  <a:srgbClr val="111135"/>
                </a:solidFill>
                <a:latin typeface="+mn-lt"/>
                <a:cs typeface="+mn-cs"/>
              </a:defRPr>
            </a:lvl4pPr>
            <a:lvl5pPr marL="2057400" indent="-228600" algn="l" rtl="0" eaLnBrk="1" fontAlgn="base" hangingPunct="1">
              <a:spcBef>
                <a:spcPct val="20000"/>
              </a:spcBef>
              <a:spcAft>
                <a:spcPct val="0"/>
              </a:spcAft>
              <a:buChar char="»"/>
              <a:defRPr sz="1600">
                <a:solidFill>
                  <a:srgbClr val="111135"/>
                </a:solidFill>
                <a:latin typeface="+mn-lt"/>
                <a:cs typeface="+mn-cs"/>
              </a:defRPr>
            </a:lvl5pPr>
            <a:lvl6pPr marL="2514600" indent="-228600" algn="l" rtl="0" eaLnBrk="1" fontAlgn="base" hangingPunct="1">
              <a:spcBef>
                <a:spcPct val="20000"/>
              </a:spcBef>
              <a:spcAft>
                <a:spcPct val="0"/>
              </a:spcAft>
              <a:buChar char="»"/>
              <a:defRPr sz="1600">
                <a:solidFill>
                  <a:srgbClr val="111135"/>
                </a:solidFill>
                <a:latin typeface="+mn-lt"/>
                <a:cs typeface="+mn-cs"/>
              </a:defRPr>
            </a:lvl6pPr>
            <a:lvl7pPr marL="2971800" indent="-228600" algn="l" rtl="0" eaLnBrk="1" fontAlgn="base" hangingPunct="1">
              <a:spcBef>
                <a:spcPct val="20000"/>
              </a:spcBef>
              <a:spcAft>
                <a:spcPct val="0"/>
              </a:spcAft>
              <a:buChar char="»"/>
              <a:defRPr sz="1600">
                <a:solidFill>
                  <a:srgbClr val="111135"/>
                </a:solidFill>
                <a:latin typeface="+mn-lt"/>
                <a:cs typeface="+mn-cs"/>
              </a:defRPr>
            </a:lvl7pPr>
            <a:lvl8pPr marL="3429000" indent="-228600" algn="l" rtl="0" eaLnBrk="1" fontAlgn="base" hangingPunct="1">
              <a:spcBef>
                <a:spcPct val="20000"/>
              </a:spcBef>
              <a:spcAft>
                <a:spcPct val="0"/>
              </a:spcAft>
              <a:buChar char="»"/>
              <a:defRPr sz="1600">
                <a:solidFill>
                  <a:srgbClr val="111135"/>
                </a:solidFill>
                <a:latin typeface="+mn-lt"/>
                <a:cs typeface="+mn-cs"/>
              </a:defRPr>
            </a:lvl8pPr>
            <a:lvl9pPr marL="3886200" indent="-228600" algn="l" rtl="0" eaLnBrk="1" fontAlgn="base" hangingPunct="1">
              <a:spcBef>
                <a:spcPct val="20000"/>
              </a:spcBef>
              <a:spcAft>
                <a:spcPct val="0"/>
              </a:spcAft>
              <a:buChar char="»"/>
              <a:defRPr sz="1600">
                <a:solidFill>
                  <a:srgbClr val="111135"/>
                </a:solidFill>
                <a:latin typeface="+mn-lt"/>
                <a:cs typeface="+mn-cs"/>
              </a:defRPr>
            </a:lvl9pPr>
          </a:lstStyle>
          <a:p>
            <a:r>
              <a:rPr lang="en-US" sz="2800" kern="0" dirty="0"/>
              <a:t>Maintainability</a:t>
            </a:r>
          </a:p>
          <a:p>
            <a:r>
              <a:rPr lang="en-US" sz="2800" kern="0" dirty="0"/>
              <a:t>Safety</a:t>
            </a:r>
          </a:p>
          <a:p>
            <a:r>
              <a:rPr lang="en-US" sz="2800" kern="0" dirty="0"/>
              <a:t>Cost</a:t>
            </a:r>
          </a:p>
          <a:p>
            <a:r>
              <a:rPr lang="en-US" sz="2800" kern="0" dirty="0"/>
              <a:t>….</a:t>
            </a:r>
          </a:p>
          <a:p>
            <a:endParaRPr lang="en-US" sz="2800" kern="0" dirty="0"/>
          </a:p>
          <a:p>
            <a:endParaRPr lang="en-US" sz="2800" kern="0" dirty="0"/>
          </a:p>
          <a:p>
            <a:pPr lvl="1"/>
            <a:endParaRPr lang="en-US" sz="2400" kern="0" dirty="0"/>
          </a:p>
          <a:p>
            <a:pPr marL="0" indent="0">
              <a:buFontTx/>
              <a:buNone/>
            </a:pPr>
            <a:endParaRPr lang="en-US" sz="2800" kern="0" dirty="0"/>
          </a:p>
        </p:txBody>
      </p:sp>
    </p:spTree>
    <p:extLst>
      <p:ext uri="{BB962C8B-B14F-4D97-AF65-F5344CB8AC3E}">
        <p14:creationId xmlns:p14="http://schemas.microsoft.com/office/powerpoint/2010/main" val="3218192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Perspectives</a:t>
            </a:r>
          </a:p>
        </p:txBody>
      </p:sp>
      <p:sp>
        <p:nvSpPr>
          <p:cNvPr id="4" name="Slide Number Placeholder 3"/>
          <p:cNvSpPr>
            <a:spLocks noGrp="1"/>
          </p:cNvSpPr>
          <p:nvPr>
            <p:ph type="sldNum" sz="quarter" idx="10"/>
          </p:nvPr>
        </p:nvSpPr>
        <p:spPr/>
        <p:txBody>
          <a:bodyPr/>
          <a:lstStyle/>
          <a:p>
            <a:fld id="{E497F7DE-CF39-4DDF-8246-CE97F09D91A0}" type="slidenum">
              <a:rPr lang="en-US" smtClean="0"/>
              <a:pPr/>
              <a:t>31</a:t>
            </a:fld>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441" y="1247470"/>
            <a:ext cx="8183118" cy="4363059"/>
          </a:xfrm>
          <a:prstGeom prst="rect">
            <a:avLst/>
          </a:prstGeom>
        </p:spPr>
      </p:pic>
    </p:spTree>
    <p:extLst>
      <p:ext uri="{BB962C8B-B14F-4D97-AF65-F5344CB8AC3E}">
        <p14:creationId xmlns:p14="http://schemas.microsoft.com/office/powerpoint/2010/main" val="3189453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Perspectives vs. Viewpoints</a:t>
            </a:r>
          </a:p>
        </p:txBody>
      </p:sp>
      <p:sp>
        <p:nvSpPr>
          <p:cNvPr id="4" name="Slide Number Placeholder 3"/>
          <p:cNvSpPr>
            <a:spLocks noGrp="1"/>
          </p:cNvSpPr>
          <p:nvPr>
            <p:ph type="sldNum" sz="quarter" idx="10"/>
          </p:nvPr>
        </p:nvSpPr>
        <p:spPr/>
        <p:txBody>
          <a:bodyPr/>
          <a:lstStyle/>
          <a:p>
            <a:fld id="{E497F7DE-CF39-4DDF-8246-CE97F09D91A0}" type="slidenum">
              <a:rPr lang="en-US" smtClean="0"/>
              <a:pPr/>
              <a:t>32</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35" y="1409418"/>
            <a:ext cx="8621329" cy="4039164"/>
          </a:xfrm>
          <a:prstGeom prst="rect">
            <a:avLst/>
          </a:prstGeom>
        </p:spPr>
      </p:pic>
    </p:spTree>
    <p:extLst>
      <p:ext uri="{BB962C8B-B14F-4D97-AF65-F5344CB8AC3E}">
        <p14:creationId xmlns:p14="http://schemas.microsoft.com/office/powerpoint/2010/main" val="4194871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Perspectives  and Views</a:t>
            </a:r>
          </a:p>
        </p:txBody>
      </p:sp>
      <p:sp>
        <p:nvSpPr>
          <p:cNvPr id="4" name="Slide Number Placeholder 3"/>
          <p:cNvSpPr>
            <a:spLocks noGrp="1"/>
          </p:cNvSpPr>
          <p:nvPr>
            <p:ph type="sldNum" sz="quarter" idx="10"/>
          </p:nvPr>
        </p:nvSpPr>
        <p:spPr/>
        <p:txBody>
          <a:bodyPr/>
          <a:lstStyle/>
          <a:p>
            <a:fld id="{E497F7DE-CF39-4DDF-8246-CE97F09D91A0}" type="slidenum">
              <a:rPr lang="en-US" smtClean="0"/>
              <a:pPr/>
              <a:t>33</a:t>
            </a:fld>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15" y="1011335"/>
            <a:ext cx="8021170" cy="5096587"/>
          </a:xfrm>
          <a:prstGeom prst="rect">
            <a:avLst/>
          </a:prstGeom>
        </p:spPr>
      </p:pic>
    </p:spTree>
    <p:extLst>
      <p:ext uri="{BB962C8B-B14F-4D97-AF65-F5344CB8AC3E}">
        <p14:creationId xmlns:p14="http://schemas.microsoft.com/office/powerpoint/2010/main" val="4110774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Perspectives  and Views</a:t>
            </a:r>
          </a:p>
        </p:txBody>
      </p:sp>
      <p:sp>
        <p:nvSpPr>
          <p:cNvPr id="4" name="Slide Number Placeholder 3"/>
          <p:cNvSpPr>
            <a:spLocks noGrp="1"/>
          </p:cNvSpPr>
          <p:nvPr>
            <p:ph type="sldNum" sz="quarter" idx="10"/>
          </p:nvPr>
        </p:nvSpPr>
        <p:spPr/>
        <p:txBody>
          <a:bodyPr/>
          <a:lstStyle/>
          <a:p>
            <a:fld id="{E497F7DE-CF39-4DDF-8246-CE97F09D91A0}" type="slidenum">
              <a:rPr lang="en-US" smtClean="0"/>
              <a:pPr/>
              <a:t>34</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624" y="883891"/>
            <a:ext cx="7450249" cy="5154052"/>
          </a:xfrm>
          <a:prstGeom prst="rect">
            <a:avLst/>
          </a:prstGeom>
        </p:spPr>
      </p:pic>
    </p:spTree>
    <p:extLst>
      <p:ext uri="{BB962C8B-B14F-4D97-AF65-F5344CB8AC3E}">
        <p14:creationId xmlns:p14="http://schemas.microsoft.com/office/powerpoint/2010/main" val="3708953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Perspectives  and Views</a:t>
            </a:r>
          </a:p>
        </p:txBody>
      </p:sp>
      <p:sp>
        <p:nvSpPr>
          <p:cNvPr id="4" name="Slide Number Placeholder 3"/>
          <p:cNvSpPr>
            <a:spLocks noGrp="1"/>
          </p:cNvSpPr>
          <p:nvPr>
            <p:ph type="sldNum" sz="quarter" idx="10"/>
          </p:nvPr>
        </p:nvSpPr>
        <p:spPr/>
        <p:txBody>
          <a:bodyPr/>
          <a:lstStyle/>
          <a:p>
            <a:fld id="{E497F7DE-CF39-4DDF-8246-CE97F09D91A0}" type="slidenum">
              <a:rPr lang="en-US" smtClean="0"/>
              <a:pPr/>
              <a:t>35</a:t>
            </a:fld>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88" y="711204"/>
            <a:ext cx="7777234" cy="5610657"/>
          </a:xfrm>
          <a:prstGeom prst="rect">
            <a:avLst/>
          </a:prstGeom>
        </p:spPr>
      </p:pic>
    </p:spTree>
    <p:extLst>
      <p:ext uri="{BB962C8B-B14F-4D97-AF65-F5344CB8AC3E}">
        <p14:creationId xmlns:p14="http://schemas.microsoft.com/office/powerpoint/2010/main" val="1303964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Perspectives  and Views</a:t>
            </a:r>
          </a:p>
        </p:txBody>
      </p:sp>
      <p:sp>
        <p:nvSpPr>
          <p:cNvPr id="4" name="Slide Number Placeholder 3"/>
          <p:cNvSpPr>
            <a:spLocks noGrp="1"/>
          </p:cNvSpPr>
          <p:nvPr>
            <p:ph type="sldNum" sz="quarter" idx="10"/>
          </p:nvPr>
        </p:nvSpPr>
        <p:spPr/>
        <p:txBody>
          <a:bodyPr/>
          <a:lstStyle/>
          <a:p>
            <a:fld id="{E497F7DE-CF39-4DDF-8246-CE97F09D91A0}" type="slidenum">
              <a:rPr lang="en-US" smtClean="0"/>
              <a:pPr/>
              <a:t>36</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756" y="952409"/>
            <a:ext cx="7837187" cy="5548831"/>
          </a:xfrm>
          <a:prstGeom prst="rect">
            <a:avLst/>
          </a:prstGeom>
        </p:spPr>
      </p:pic>
    </p:spTree>
    <p:extLst>
      <p:ext uri="{BB962C8B-B14F-4D97-AF65-F5344CB8AC3E}">
        <p14:creationId xmlns:p14="http://schemas.microsoft.com/office/powerpoint/2010/main" val="425501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Perspectives  and Views</a:t>
            </a:r>
          </a:p>
        </p:txBody>
      </p:sp>
      <p:sp>
        <p:nvSpPr>
          <p:cNvPr id="4" name="Slide Number Placeholder 3"/>
          <p:cNvSpPr>
            <a:spLocks noGrp="1"/>
          </p:cNvSpPr>
          <p:nvPr>
            <p:ph type="sldNum" sz="quarter" idx="10"/>
          </p:nvPr>
        </p:nvSpPr>
        <p:spPr/>
        <p:txBody>
          <a:bodyPr/>
          <a:lstStyle/>
          <a:p>
            <a:fld id="{E497F7DE-CF39-4DDF-8246-CE97F09D91A0}" type="slidenum">
              <a:rPr lang="en-US" smtClean="0"/>
              <a:pPr/>
              <a:t>37</a:t>
            </a:fld>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78" y="812651"/>
            <a:ext cx="7731722" cy="5303720"/>
          </a:xfrm>
          <a:prstGeom prst="rect">
            <a:avLst/>
          </a:prstGeom>
        </p:spPr>
      </p:pic>
    </p:spTree>
    <p:extLst>
      <p:ext uri="{BB962C8B-B14F-4D97-AF65-F5344CB8AC3E}">
        <p14:creationId xmlns:p14="http://schemas.microsoft.com/office/powerpoint/2010/main" val="2680860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Applying Security Perspectives</a:t>
            </a:r>
          </a:p>
        </p:txBody>
      </p:sp>
      <p:sp>
        <p:nvSpPr>
          <p:cNvPr id="4" name="Slide Number Placeholder 3"/>
          <p:cNvSpPr>
            <a:spLocks noGrp="1"/>
          </p:cNvSpPr>
          <p:nvPr>
            <p:ph type="sldNum" sz="quarter" idx="10"/>
          </p:nvPr>
        </p:nvSpPr>
        <p:spPr/>
        <p:txBody>
          <a:bodyPr/>
          <a:lstStyle/>
          <a:p>
            <a:fld id="{E497F7DE-CF39-4DDF-8246-CE97F09D91A0}" type="slidenum">
              <a:rPr lang="en-US" smtClean="0"/>
              <a:pPr/>
              <a:t>38</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322" y="1554167"/>
            <a:ext cx="8078328" cy="4839376"/>
          </a:xfrm>
          <a:prstGeom prst="rect">
            <a:avLst/>
          </a:prstGeom>
        </p:spPr>
      </p:pic>
      <p:sp>
        <p:nvSpPr>
          <p:cNvPr id="6" name="Rectangle 5"/>
          <p:cNvSpPr/>
          <p:nvPr/>
        </p:nvSpPr>
        <p:spPr>
          <a:xfrm>
            <a:off x="349508" y="980105"/>
            <a:ext cx="1903470" cy="461665"/>
          </a:xfrm>
          <a:prstGeom prst="rect">
            <a:avLst/>
          </a:prstGeom>
        </p:spPr>
        <p:txBody>
          <a:bodyPr wrap="none">
            <a:spAutoFit/>
          </a:bodyPr>
          <a:lstStyle/>
          <a:p>
            <a:r>
              <a:rPr lang="en-US" sz="2400" dirty="0"/>
              <a:t>Decision Flow</a:t>
            </a:r>
          </a:p>
        </p:txBody>
      </p:sp>
    </p:spTree>
    <p:extLst>
      <p:ext uri="{BB962C8B-B14F-4D97-AF65-F5344CB8AC3E}">
        <p14:creationId xmlns:p14="http://schemas.microsoft.com/office/powerpoint/2010/main" val="185795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497F7DE-CF39-4DDF-8246-CE97F09D91A0}" type="slidenum">
              <a:rPr lang="en-US" smtClean="0"/>
              <a:pPr/>
              <a:t>39</a:t>
            </a:fld>
            <a:endParaRPr lang="en-US" dirty="0"/>
          </a:p>
        </p:txBody>
      </p:sp>
      <p:sp>
        <p:nvSpPr>
          <p:cNvPr id="5" name="Title 1"/>
          <p:cNvSpPr>
            <a:spLocks noGrp="1"/>
          </p:cNvSpPr>
          <p:nvPr>
            <p:ph type="title"/>
          </p:nvPr>
        </p:nvSpPr>
        <p:spPr>
          <a:xfrm>
            <a:off x="304799" y="152400"/>
            <a:ext cx="8556568" cy="868363"/>
          </a:xfrm>
        </p:spPr>
        <p:txBody>
          <a:bodyPr/>
          <a:lstStyle/>
          <a:p>
            <a:r>
              <a:rPr lang="en-US" dirty="0"/>
              <a:t>Example: Applying Security Perspectives</a:t>
            </a:r>
          </a:p>
        </p:txBody>
      </p:sp>
      <p:sp>
        <p:nvSpPr>
          <p:cNvPr id="6" name="Content Placeholder 2"/>
          <p:cNvSpPr>
            <a:spLocks noGrp="1"/>
          </p:cNvSpPr>
          <p:nvPr>
            <p:ph idx="1"/>
          </p:nvPr>
        </p:nvSpPr>
        <p:spPr>
          <a:xfrm>
            <a:off x="299257" y="950296"/>
            <a:ext cx="8562109" cy="5566618"/>
          </a:xfrm>
        </p:spPr>
        <p:txBody>
          <a:bodyPr/>
          <a:lstStyle/>
          <a:p>
            <a:r>
              <a:rPr lang="en-US" sz="2800" dirty="0"/>
              <a:t>Sensitive Resources</a:t>
            </a:r>
          </a:p>
          <a:p>
            <a:pPr lvl="1"/>
            <a:r>
              <a:rPr lang="en-US" sz="2400" dirty="0"/>
              <a:t>The data in the database</a:t>
            </a:r>
          </a:p>
          <a:p>
            <a:pPr lvl="1"/>
            <a:r>
              <a:rPr lang="en-US" sz="2400" dirty="0"/>
              <a:t>Visual elements and content on the screen</a:t>
            </a:r>
          </a:p>
          <a:p>
            <a:r>
              <a:rPr lang="en-US" sz="2800" dirty="0"/>
              <a:t>Security Threats</a:t>
            </a:r>
          </a:p>
          <a:p>
            <a:pPr lvl="1"/>
            <a:r>
              <a:rPr lang="en-US" sz="2400" dirty="0"/>
              <a:t>Operators stealing backups</a:t>
            </a:r>
          </a:p>
          <a:p>
            <a:pPr lvl="1"/>
            <a:r>
              <a:rPr lang="en-US" sz="2400" dirty="0"/>
              <a:t>Administrators querying data, seeing private data</a:t>
            </a:r>
          </a:p>
          <a:p>
            <a:pPr lvl="1"/>
            <a:r>
              <a:rPr lang="en-US" sz="2400" dirty="0"/>
              <a:t>Crack/guess passwords for user accounts</a:t>
            </a:r>
          </a:p>
          <a:p>
            <a:pPr lvl="1"/>
            <a:r>
              <a:rPr lang="en-US" sz="2400" dirty="0"/>
              <a:t>Internal attack on the database via network</a:t>
            </a:r>
          </a:p>
          <a:p>
            <a:pPr marL="342900" lvl="1" indent="-342900">
              <a:buChar char="•"/>
            </a:pPr>
            <a:r>
              <a:rPr lang="en-US" sz="2800" dirty="0">
                <a:ea typeface="+mn-ea"/>
              </a:rPr>
              <a:t>Security Countermeasures</a:t>
            </a:r>
          </a:p>
          <a:p>
            <a:pPr lvl="1"/>
            <a:r>
              <a:rPr lang="en-US" sz="2400" dirty="0"/>
              <a:t>Organization policy and Regulations</a:t>
            </a:r>
          </a:p>
          <a:p>
            <a:pPr lvl="1"/>
            <a:r>
              <a:rPr lang="en-US" sz="2400" dirty="0"/>
              <a:t>User profile management system</a:t>
            </a:r>
          </a:p>
          <a:p>
            <a:pPr lvl="1"/>
            <a:r>
              <a:rPr lang="en-US" sz="2400" dirty="0"/>
              <a:t>Firewalls, defending tools…</a:t>
            </a:r>
          </a:p>
          <a:p>
            <a:pPr lvl="1"/>
            <a:endParaRPr lang="en-US" sz="2400" dirty="0"/>
          </a:p>
          <a:p>
            <a:pPr marL="0" indent="0">
              <a:buNone/>
            </a:pPr>
            <a:endParaRPr lang="en-US" sz="2800" dirty="0"/>
          </a:p>
        </p:txBody>
      </p:sp>
    </p:spTree>
    <p:extLst>
      <p:ext uri="{BB962C8B-B14F-4D97-AF65-F5344CB8AC3E}">
        <p14:creationId xmlns:p14="http://schemas.microsoft.com/office/powerpoint/2010/main" val="2727966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a:t>
            </a:r>
          </a:p>
        </p:txBody>
      </p:sp>
      <p:sp>
        <p:nvSpPr>
          <p:cNvPr id="3" name="Content Placeholder 2"/>
          <p:cNvSpPr>
            <a:spLocks noGrp="1"/>
          </p:cNvSpPr>
          <p:nvPr>
            <p:ph idx="1"/>
          </p:nvPr>
        </p:nvSpPr>
        <p:spPr>
          <a:xfrm>
            <a:off x="299257" y="950296"/>
            <a:ext cx="8562109" cy="5566618"/>
          </a:xfrm>
        </p:spPr>
        <p:txBody>
          <a:bodyPr/>
          <a:lstStyle/>
          <a:p>
            <a:r>
              <a:rPr lang="en-US" dirty="0"/>
              <a:t>Identifying Stakeholders</a:t>
            </a:r>
          </a:p>
          <a:p>
            <a:pPr lvl="1"/>
            <a:r>
              <a:rPr lang="en-US" dirty="0"/>
              <a:t>People, Group, Entities</a:t>
            </a:r>
          </a:p>
          <a:p>
            <a:pPr lvl="1"/>
            <a:r>
              <a:rPr lang="en-US" dirty="0"/>
              <a:t>Those who have an interest in or concerns about the realization of the architecture</a:t>
            </a:r>
          </a:p>
          <a:p>
            <a:r>
              <a:rPr lang="en-US" dirty="0"/>
              <a:t>Importance of Stakeholders</a:t>
            </a:r>
          </a:p>
          <a:p>
            <a:pPr lvl="1"/>
            <a:r>
              <a:rPr lang="en-US" dirty="0"/>
              <a:t>Architecture are built for stakeholders</a:t>
            </a:r>
          </a:p>
          <a:p>
            <a:pPr lvl="1"/>
            <a:r>
              <a:rPr lang="en-US" dirty="0"/>
              <a:t>Decision must reflect stakeholder needs</a:t>
            </a:r>
          </a:p>
          <a:p>
            <a:pPr lvl="1"/>
            <a:r>
              <a:rPr lang="en-US" dirty="0"/>
              <a:t>Involving a wide stakeholder community increases your chances of success</a:t>
            </a:r>
          </a:p>
          <a:p>
            <a:r>
              <a:rPr lang="en-US" dirty="0"/>
              <a:t>Attributes of a good stakeholder</a:t>
            </a:r>
          </a:p>
          <a:p>
            <a:pPr lvl="1"/>
            <a:r>
              <a:rPr lang="en-US" dirty="0"/>
              <a:t>Informed, to allow them to make good decisions</a:t>
            </a:r>
          </a:p>
          <a:p>
            <a:pPr lvl="1"/>
            <a:r>
              <a:rPr lang="en-US" dirty="0"/>
              <a:t>Committed – to the process</a:t>
            </a:r>
          </a:p>
          <a:p>
            <a:pPr lvl="1"/>
            <a:r>
              <a:rPr lang="en-US" dirty="0"/>
              <a:t>Authorized, to make decisions</a:t>
            </a:r>
          </a:p>
          <a:p>
            <a:pPr lvl="1"/>
            <a:r>
              <a:rPr lang="en-US" dirty="0"/>
              <a:t>Representative, of their stakeholder group so that they present its views validly</a:t>
            </a:r>
          </a:p>
          <a:p>
            <a:pPr lvl="1"/>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E497F7DE-CF39-4DDF-8246-CE97F09D91A0}" type="slidenum">
              <a:rPr lang="en-US" smtClean="0"/>
              <a:pPr/>
              <a:t>4</a:t>
            </a:fld>
            <a:endParaRPr lang="en-US" dirty="0"/>
          </a:p>
        </p:txBody>
      </p:sp>
    </p:spTree>
    <p:extLst>
      <p:ext uri="{BB962C8B-B14F-4D97-AF65-F5344CB8AC3E}">
        <p14:creationId xmlns:p14="http://schemas.microsoft.com/office/powerpoint/2010/main" val="407302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497F7DE-CF39-4DDF-8246-CE97F09D91A0}" type="slidenum">
              <a:rPr lang="en-US" smtClean="0"/>
              <a:pPr/>
              <a:t>40</a:t>
            </a:fld>
            <a:endParaRPr lang="en-US" dirty="0"/>
          </a:p>
        </p:txBody>
      </p:sp>
      <p:sp>
        <p:nvSpPr>
          <p:cNvPr id="5" name="Title 1"/>
          <p:cNvSpPr>
            <a:spLocks noGrp="1"/>
          </p:cNvSpPr>
          <p:nvPr>
            <p:ph type="title"/>
          </p:nvPr>
        </p:nvSpPr>
        <p:spPr>
          <a:xfrm>
            <a:off x="304799" y="152400"/>
            <a:ext cx="8556568" cy="868363"/>
          </a:xfrm>
        </p:spPr>
        <p:txBody>
          <a:bodyPr/>
          <a:lstStyle/>
          <a:p>
            <a:r>
              <a:rPr lang="en-US" dirty="0"/>
              <a:t>Example: Applying Security Perspectives</a:t>
            </a:r>
          </a:p>
        </p:txBody>
      </p:sp>
      <p:sp>
        <p:nvSpPr>
          <p:cNvPr id="6" name="Content Placeholder 2"/>
          <p:cNvSpPr>
            <a:spLocks noGrp="1"/>
          </p:cNvSpPr>
          <p:nvPr>
            <p:ph idx="1"/>
          </p:nvPr>
        </p:nvSpPr>
        <p:spPr>
          <a:xfrm>
            <a:off x="299258" y="892240"/>
            <a:ext cx="4229200" cy="544675"/>
          </a:xfrm>
        </p:spPr>
        <p:txBody>
          <a:bodyPr/>
          <a:lstStyle/>
          <a:p>
            <a:pPr marL="0" indent="0">
              <a:buNone/>
            </a:pPr>
            <a:r>
              <a:rPr lang="en-US" sz="2800" dirty="0"/>
              <a:t>Impact on functional view…</a:t>
            </a:r>
          </a:p>
          <a:p>
            <a:pPr lvl="1"/>
            <a:endParaRPr lang="en-US" sz="2400" dirty="0"/>
          </a:p>
          <a:p>
            <a:pPr marL="0" indent="0">
              <a:buNone/>
            </a:pPr>
            <a:endParaRPr lang="en-US" sz="28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429" y="1431082"/>
            <a:ext cx="4194628" cy="5178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14164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497F7DE-CF39-4DDF-8246-CE97F09D91A0}" type="slidenum">
              <a:rPr lang="en-US" smtClean="0"/>
              <a:pPr/>
              <a:t>41</a:t>
            </a:fld>
            <a:endParaRPr lang="en-US" dirty="0"/>
          </a:p>
        </p:txBody>
      </p:sp>
      <p:sp>
        <p:nvSpPr>
          <p:cNvPr id="5" name="Title 1"/>
          <p:cNvSpPr>
            <a:spLocks noGrp="1"/>
          </p:cNvSpPr>
          <p:nvPr>
            <p:ph type="title"/>
          </p:nvPr>
        </p:nvSpPr>
        <p:spPr>
          <a:xfrm>
            <a:off x="304799" y="152400"/>
            <a:ext cx="8556568" cy="868363"/>
          </a:xfrm>
        </p:spPr>
        <p:txBody>
          <a:bodyPr/>
          <a:lstStyle/>
          <a:p>
            <a:r>
              <a:rPr lang="en-US" dirty="0"/>
              <a:t>Summary</a:t>
            </a:r>
          </a:p>
        </p:txBody>
      </p:sp>
      <p:sp>
        <p:nvSpPr>
          <p:cNvPr id="7" name="Content Placeholder 2"/>
          <p:cNvSpPr>
            <a:spLocks noGrp="1"/>
          </p:cNvSpPr>
          <p:nvPr>
            <p:ph idx="1"/>
          </p:nvPr>
        </p:nvSpPr>
        <p:spPr>
          <a:xfrm>
            <a:off x="299257" y="950296"/>
            <a:ext cx="8562109" cy="5566618"/>
          </a:xfrm>
        </p:spPr>
        <p:txBody>
          <a:bodyPr/>
          <a:lstStyle/>
          <a:p>
            <a:pPr marL="0" indent="0">
              <a:buNone/>
            </a:pPr>
            <a:r>
              <a:rPr lang="en-US" sz="2800" dirty="0"/>
              <a:t>Using Views and Perspectives</a:t>
            </a:r>
          </a:p>
          <a:p>
            <a:pPr>
              <a:buFont typeface="Wingdings" panose="05000000000000000000" pitchFamily="2" charset="2"/>
              <a:buChar char="§"/>
            </a:pPr>
            <a:r>
              <a:rPr lang="en-US" sz="2800" dirty="0"/>
              <a:t>A framework for organizing work</a:t>
            </a:r>
          </a:p>
          <a:p>
            <a:pPr>
              <a:buFont typeface="Wingdings" panose="05000000000000000000" pitchFamily="2" charset="2"/>
              <a:buChar char="§"/>
            </a:pPr>
            <a:r>
              <a:rPr lang="en-US" sz="2800" dirty="0"/>
              <a:t>A store of knowledge</a:t>
            </a:r>
          </a:p>
          <a:p>
            <a:pPr lvl="1"/>
            <a:r>
              <a:rPr lang="en-US" sz="2400" dirty="0"/>
              <a:t>Document proven practice</a:t>
            </a:r>
          </a:p>
          <a:p>
            <a:pPr lvl="1"/>
            <a:r>
              <a:rPr lang="en-US" sz="2400" dirty="0"/>
              <a:t>Help standardize language and approach</a:t>
            </a:r>
          </a:p>
          <a:p>
            <a:pPr marL="457200" lvl="1" indent="-457200">
              <a:buFont typeface="Wingdings" panose="05000000000000000000" pitchFamily="2" charset="2"/>
              <a:buChar char="§"/>
            </a:pPr>
            <a:r>
              <a:rPr lang="en-US" sz="2800" dirty="0">
                <a:ea typeface="+mn-ea"/>
              </a:rPr>
              <a:t>Viewpoints and Views</a:t>
            </a:r>
          </a:p>
          <a:p>
            <a:pPr lvl="1"/>
            <a:r>
              <a:rPr lang="en-US" sz="2400" dirty="0"/>
              <a:t>Views provide a convenient approach for effective architectural description</a:t>
            </a:r>
          </a:p>
          <a:p>
            <a:pPr lvl="1"/>
            <a:r>
              <a:rPr lang="en-US" sz="2400" dirty="0"/>
              <a:t>Viewpoints standardize views by defining their content</a:t>
            </a:r>
          </a:p>
          <a:p>
            <a:pPr lvl="1"/>
            <a:r>
              <a:rPr lang="en-US" sz="2400" dirty="0"/>
              <a:t>Viewpoints contain proven architectural knowledge for a particular domain</a:t>
            </a:r>
          </a:p>
          <a:p>
            <a:pPr lvl="1"/>
            <a:endParaRPr lang="en-US" sz="2400" dirty="0"/>
          </a:p>
          <a:p>
            <a:pPr marL="0" indent="0">
              <a:buNone/>
            </a:pPr>
            <a:endParaRPr lang="en-US" sz="2800" dirty="0"/>
          </a:p>
        </p:txBody>
      </p:sp>
    </p:spTree>
    <p:extLst>
      <p:ext uri="{BB962C8B-B14F-4D97-AF65-F5344CB8AC3E}">
        <p14:creationId xmlns:p14="http://schemas.microsoft.com/office/powerpoint/2010/main" val="4133088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497F7DE-CF39-4DDF-8246-CE97F09D91A0}" type="slidenum">
              <a:rPr lang="en-US" smtClean="0"/>
              <a:pPr/>
              <a:t>42</a:t>
            </a:fld>
            <a:endParaRPr lang="en-US" dirty="0"/>
          </a:p>
        </p:txBody>
      </p:sp>
      <p:sp>
        <p:nvSpPr>
          <p:cNvPr id="5" name="Title 1"/>
          <p:cNvSpPr>
            <a:spLocks noGrp="1"/>
          </p:cNvSpPr>
          <p:nvPr>
            <p:ph type="title"/>
          </p:nvPr>
        </p:nvSpPr>
        <p:spPr>
          <a:xfrm>
            <a:off x="304799" y="152400"/>
            <a:ext cx="8556568" cy="868363"/>
          </a:xfrm>
        </p:spPr>
        <p:txBody>
          <a:bodyPr/>
          <a:lstStyle/>
          <a:p>
            <a:r>
              <a:rPr lang="en-US" dirty="0"/>
              <a:t>Summary (ii)</a:t>
            </a:r>
          </a:p>
        </p:txBody>
      </p:sp>
      <p:sp>
        <p:nvSpPr>
          <p:cNvPr id="7" name="Content Placeholder 2"/>
          <p:cNvSpPr>
            <a:spLocks noGrp="1"/>
          </p:cNvSpPr>
          <p:nvPr>
            <p:ph idx="1"/>
          </p:nvPr>
        </p:nvSpPr>
        <p:spPr>
          <a:xfrm>
            <a:off x="299257" y="950296"/>
            <a:ext cx="8562109" cy="5566618"/>
          </a:xfrm>
        </p:spPr>
        <p:txBody>
          <a:bodyPr/>
          <a:lstStyle/>
          <a:p>
            <a:pPr marL="0" indent="0">
              <a:buNone/>
            </a:pPr>
            <a:r>
              <a:rPr lang="en-US" sz="2800" dirty="0"/>
              <a:t>Using Views and Perspectives</a:t>
            </a:r>
          </a:p>
          <a:p>
            <a:pPr marL="457200" lvl="1" indent="-457200">
              <a:buFont typeface="Wingdings" panose="05000000000000000000" pitchFamily="2" charset="2"/>
              <a:buChar char="§"/>
            </a:pPr>
            <a:r>
              <a:rPr lang="en-US" sz="2800" dirty="0">
                <a:ea typeface="+mn-ea"/>
              </a:rPr>
              <a:t>Perspectives</a:t>
            </a:r>
          </a:p>
          <a:p>
            <a:pPr lvl="1"/>
            <a:r>
              <a:rPr lang="en-US" sz="2400" dirty="0"/>
              <a:t>Viewpoints handle structure well, less convinced about quality properties</a:t>
            </a:r>
          </a:p>
          <a:p>
            <a:pPr lvl="1"/>
            <a:r>
              <a:rPr lang="en-US" sz="2400" dirty="0"/>
              <a:t>Perspectives provide similar guidance and knowledge sharing for quality properties </a:t>
            </a:r>
          </a:p>
          <a:p>
            <a:pPr lvl="1"/>
            <a:r>
              <a:rPr lang="en-US" sz="2400" dirty="0"/>
              <a:t>Perspectives suggest the design activities required to achieve a property</a:t>
            </a:r>
          </a:p>
          <a:p>
            <a:pPr lvl="1"/>
            <a:r>
              <a:rPr lang="en-US" sz="2400" dirty="0"/>
              <a:t>Perspectives provide proven practice, pitfalls, solutions and checklists to share experience</a:t>
            </a:r>
          </a:p>
          <a:p>
            <a:pPr lvl="1"/>
            <a:r>
              <a:rPr lang="en-US" sz="2400" b="1" dirty="0"/>
              <a:t>Applying perspectives modifies views</a:t>
            </a:r>
          </a:p>
          <a:p>
            <a:pPr lvl="1"/>
            <a:endParaRPr lang="en-US" sz="2400" dirty="0"/>
          </a:p>
          <a:p>
            <a:pPr marL="0" indent="0">
              <a:buNone/>
            </a:pPr>
            <a:endParaRPr lang="en-US" sz="2800" dirty="0"/>
          </a:p>
        </p:txBody>
      </p:sp>
    </p:spTree>
    <p:extLst>
      <p:ext uri="{BB962C8B-B14F-4D97-AF65-F5344CB8AC3E}">
        <p14:creationId xmlns:p14="http://schemas.microsoft.com/office/powerpoint/2010/main" val="32548376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5600" y="3112920"/>
            <a:ext cx="5950857" cy="559195"/>
          </a:xfrm>
        </p:spPr>
        <p:txBody>
          <a:bodyPr/>
          <a:lstStyle/>
          <a:p>
            <a:pPr marL="0" indent="0" algn="ctr">
              <a:buNone/>
            </a:pPr>
            <a:r>
              <a:rPr lang="en-US" sz="3600" dirty="0"/>
              <a:t>Comments and Questions?</a:t>
            </a:r>
          </a:p>
        </p:txBody>
      </p:sp>
      <p:sp>
        <p:nvSpPr>
          <p:cNvPr id="4" name="Slide Number Placeholder 3"/>
          <p:cNvSpPr>
            <a:spLocks noGrp="1"/>
          </p:cNvSpPr>
          <p:nvPr>
            <p:ph type="sldNum" sz="quarter" idx="10"/>
          </p:nvPr>
        </p:nvSpPr>
        <p:spPr/>
        <p:txBody>
          <a:bodyPr/>
          <a:lstStyle/>
          <a:p>
            <a:fld id="{E497F7DE-CF39-4DDF-8246-CE97F09D91A0}" type="slidenum">
              <a:rPr lang="en-US" smtClean="0"/>
              <a:pPr/>
              <a:t>43</a:t>
            </a:fld>
            <a:endParaRPr lang="en-US" dirty="0"/>
          </a:p>
        </p:txBody>
      </p:sp>
    </p:spTree>
    <p:extLst>
      <p:ext uri="{BB962C8B-B14F-4D97-AF65-F5344CB8AC3E}">
        <p14:creationId xmlns:p14="http://schemas.microsoft.com/office/powerpoint/2010/main" val="327847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Groups</a:t>
            </a:r>
          </a:p>
        </p:txBody>
      </p:sp>
      <p:sp>
        <p:nvSpPr>
          <p:cNvPr id="4" name="Slide Number Placeholder 3"/>
          <p:cNvSpPr>
            <a:spLocks noGrp="1"/>
          </p:cNvSpPr>
          <p:nvPr>
            <p:ph type="sldNum" sz="quarter" idx="10"/>
          </p:nvPr>
        </p:nvSpPr>
        <p:spPr/>
        <p:txBody>
          <a:bodyPr/>
          <a:lstStyle/>
          <a:p>
            <a:fld id="{E497F7DE-CF39-4DDF-8246-CE97F09D91A0}" type="slidenum">
              <a:rPr lang="en-US" smtClean="0"/>
              <a:pPr/>
              <a:t>5</a:t>
            </a:fld>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943" y="1117600"/>
            <a:ext cx="7871019" cy="3922492"/>
          </a:xfrm>
        </p:spPr>
      </p:pic>
    </p:spTree>
    <p:extLst>
      <p:ext uri="{BB962C8B-B14F-4D97-AF65-F5344CB8AC3E}">
        <p14:creationId xmlns:p14="http://schemas.microsoft.com/office/powerpoint/2010/main" val="233297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Requirements Definition</a:t>
            </a:r>
          </a:p>
        </p:txBody>
      </p:sp>
      <p:sp>
        <p:nvSpPr>
          <p:cNvPr id="3" name="Content Placeholder 2"/>
          <p:cNvSpPr>
            <a:spLocks noGrp="1"/>
          </p:cNvSpPr>
          <p:nvPr>
            <p:ph idx="1"/>
          </p:nvPr>
        </p:nvSpPr>
        <p:spPr>
          <a:xfrm>
            <a:off x="299258" y="1020763"/>
            <a:ext cx="8562109" cy="4929130"/>
          </a:xfrm>
        </p:spPr>
        <p:txBody>
          <a:bodyPr/>
          <a:lstStyle/>
          <a:p>
            <a:pPr marL="0" indent="0">
              <a:buNone/>
            </a:pPr>
            <a:r>
              <a:rPr lang="en-US" dirty="0"/>
              <a:t>Functional Requirements</a:t>
            </a:r>
          </a:p>
          <a:p>
            <a:pPr marL="0" indent="0">
              <a:buNone/>
            </a:pPr>
            <a:r>
              <a:rPr lang="en-US" sz="2000" dirty="0"/>
              <a:t>The functional requirements define the capabilities and functions that a System must be able to perform successfully.</a:t>
            </a:r>
          </a:p>
          <a:p>
            <a:pPr marL="0" indent="0">
              <a:buNone/>
            </a:pPr>
            <a:r>
              <a:rPr lang="en-US" sz="2000" dirty="0"/>
              <a:t>Functional Requirements should include:</a:t>
            </a:r>
          </a:p>
          <a:p>
            <a:pPr lvl="1" indent="-342900">
              <a:buFont typeface="Wingdings" panose="05000000000000000000" pitchFamily="2" charset="2"/>
              <a:buChar char="§"/>
            </a:pPr>
            <a:r>
              <a:rPr lang="en-US" dirty="0"/>
              <a:t>Descriptions of data to be entered into the system</a:t>
            </a:r>
          </a:p>
          <a:p>
            <a:pPr lvl="1" indent="-342900">
              <a:buFont typeface="Wingdings" panose="05000000000000000000" pitchFamily="2" charset="2"/>
              <a:buChar char="§"/>
            </a:pPr>
            <a:r>
              <a:rPr lang="en-US" dirty="0"/>
              <a:t>Descriptions of operations performed by each screen</a:t>
            </a:r>
          </a:p>
          <a:p>
            <a:pPr lvl="1" indent="-342900">
              <a:buFont typeface="Wingdings" panose="05000000000000000000" pitchFamily="2" charset="2"/>
              <a:buChar char="§"/>
            </a:pPr>
            <a:r>
              <a:rPr lang="en-US" dirty="0"/>
              <a:t>Descriptions of work-flows performed by the system</a:t>
            </a:r>
          </a:p>
          <a:p>
            <a:pPr lvl="1" indent="-342900">
              <a:buFont typeface="Wingdings" panose="05000000000000000000" pitchFamily="2" charset="2"/>
              <a:buChar char="§"/>
            </a:pPr>
            <a:r>
              <a:rPr lang="en-US" dirty="0"/>
              <a:t>Descriptions of system reports or other outputs</a:t>
            </a:r>
          </a:p>
          <a:p>
            <a:pPr lvl="1" indent="-342900">
              <a:buFont typeface="Wingdings" panose="05000000000000000000" pitchFamily="2" charset="2"/>
              <a:buChar char="§"/>
            </a:pPr>
            <a:r>
              <a:rPr lang="en-US" dirty="0"/>
              <a:t>Who can enter the data into the system.</a:t>
            </a:r>
          </a:p>
          <a:p>
            <a:pPr marL="400050" lvl="1" indent="0">
              <a:buNone/>
            </a:pPr>
            <a:endParaRPr lang="en-US" dirty="0"/>
          </a:p>
        </p:txBody>
      </p:sp>
      <p:sp>
        <p:nvSpPr>
          <p:cNvPr id="4" name="Slide Number Placeholder 3"/>
          <p:cNvSpPr>
            <a:spLocks noGrp="1"/>
          </p:cNvSpPr>
          <p:nvPr>
            <p:ph type="sldNum" sz="quarter" idx="10"/>
          </p:nvPr>
        </p:nvSpPr>
        <p:spPr/>
        <p:txBody>
          <a:bodyPr/>
          <a:lstStyle/>
          <a:p>
            <a:fld id="{E497F7DE-CF39-4DDF-8246-CE97F09D91A0}" type="slidenum">
              <a:rPr lang="en-US" smtClean="0"/>
              <a:pPr/>
              <a:t>6</a:t>
            </a:fld>
            <a:endParaRPr lang="en-US" dirty="0"/>
          </a:p>
        </p:txBody>
      </p:sp>
    </p:spTree>
    <p:extLst>
      <p:ext uri="{BB962C8B-B14F-4D97-AF65-F5344CB8AC3E}">
        <p14:creationId xmlns:p14="http://schemas.microsoft.com/office/powerpoint/2010/main" val="381307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Requirements Definition</a:t>
            </a:r>
          </a:p>
        </p:txBody>
      </p:sp>
      <p:sp>
        <p:nvSpPr>
          <p:cNvPr id="3" name="Content Placeholder 2"/>
          <p:cNvSpPr>
            <a:spLocks noGrp="1"/>
          </p:cNvSpPr>
          <p:nvPr>
            <p:ph idx="1"/>
          </p:nvPr>
        </p:nvSpPr>
        <p:spPr>
          <a:xfrm>
            <a:off x="299258" y="919654"/>
            <a:ext cx="8562109" cy="5938345"/>
          </a:xfrm>
        </p:spPr>
        <p:txBody>
          <a:bodyPr/>
          <a:lstStyle/>
          <a:p>
            <a:pPr marL="0" indent="0">
              <a:buNone/>
            </a:pPr>
            <a:r>
              <a:rPr lang="en-US" dirty="0"/>
              <a:t>Functional Requirements (examples)</a:t>
            </a:r>
          </a:p>
          <a:p>
            <a:pPr fontAlgn="ctr"/>
            <a:r>
              <a:rPr lang="en-US" sz="2000" b="1" dirty="0"/>
              <a:t>Manage Users Accounts (Credentials)</a:t>
            </a:r>
          </a:p>
          <a:p>
            <a:pPr marL="400050" lvl="1" indent="0">
              <a:buNone/>
            </a:pPr>
            <a:r>
              <a:rPr lang="en-US" sz="1800" dirty="0"/>
              <a:t>The system is required to store and maintain a list of client accounts in a persistent repository (add users, remove users, store user details, etc.)</a:t>
            </a:r>
          </a:p>
          <a:p>
            <a:pPr fontAlgn="ctr"/>
            <a:r>
              <a:rPr lang="en-US" sz="2000" b="1" dirty="0"/>
              <a:t>Exchange Medical Data</a:t>
            </a:r>
          </a:p>
          <a:p>
            <a:pPr marL="400050" lvl="1" indent="0">
              <a:buNone/>
            </a:pPr>
            <a:r>
              <a:rPr lang="en-US" sz="1800" dirty="0"/>
              <a:t>The system must be able to transfer / receive medical data to /from external systems using well-known data formats (schemas) for medical domains (for example, Medications). Access to this information sets will be provided through the web-based public interfaces (web services API).</a:t>
            </a:r>
          </a:p>
          <a:p>
            <a:pPr fontAlgn="ctr"/>
            <a:r>
              <a:rPr lang="en-US" sz="2000" b="1" dirty="0"/>
              <a:t>Expose Medical Data</a:t>
            </a:r>
          </a:p>
          <a:p>
            <a:pPr marL="400050" lvl="1" indent="0">
              <a:buNone/>
            </a:pPr>
            <a:r>
              <a:rPr lang="en-US" sz="1800" dirty="0"/>
              <a:t>The system must be able to provide read-only medical data to external systems using well-known data formats (schemas) for medical domains (for example, Medications).</a:t>
            </a:r>
          </a:p>
          <a:p>
            <a:pPr fontAlgn="ctr"/>
            <a:r>
              <a:rPr lang="en-US" sz="2000" b="1" dirty="0"/>
              <a:t>Apply Business Rules</a:t>
            </a:r>
          </a:p>
          <a:p>
            <a:pPr marL="400050" lvl="1" indent="0">
              <a:buNone/>
            </a:pPr>
            <a:r>
              <a:rPr lang="en-US" sz="1800" dirty="0"/>
              <a:t>The system must provide an ability to inject / apply business rules to the medical datasets as a part of the process model. Data filtering, data aggregation and calculation, applying user security profile provide  examples of  such business rules and must be planned on the early steps of design phase</a:t>
            </a:r>
          </a:p>
        </p:txBody>
      </p:sp>
      <p:sp>
        <p:nvSpPr>
          <p:cNvPr id="4" name="Slide Number Placeholder 3"/>
          <p:cNvSpPr>
            <a:spLocks noGrp="1"/>
          </p:cNvSpPr>
          <p:nvPr>
            <p:ph type="sldNum" sz="quarter" idx="10"/>
          </p:nvPr>
        </p:nvSpPr>
        <p:spPr/>
        <p:txBody>
          <a:bodyPr/>
          <a:lstStyle/>
          <a:p>
            <a:fld id="{E497F7DE-CF39-4DDF-8246-CE97F09D91A0}" type="slidenum">
              <a:rPr lang="en-US" smtClean="0"/>
              <a:pPr/>
              <a:t>7</a:t>
            </a:fld>
            <a:endParaRPr lang="en-US" dirty="0"/>
          </a:p>
        </p:txBody>
      </p:sp>
    </p:spTree>
    <p:extLst>
      <p:ext uri="{BB962C8B-B14F-4D97-AF65-F5344CB8AC3E}">
        <p14:creationId xmlns:p14="http://schemas.microsoft.com/office/powerpoint/2010/main" val="227434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Requirements Definition</a:t>
            </a:r>
          </a:p>
        </p:txBody>
      </p:sp>
      <p:sp>
        <p:nvSpPr>
          <p:cNvPr id="3" name="Content Placeholder 2"/>
          <p:cNvSpPr>
            <a:spLocks noGrp="1"/>
          </p:cNvSpPr>
          <p:nvPr>
            <p:ph idx="1"/>
          </p:nvPr>
        </p:nvSpPr>
        <p:spPr>
          <a:xfrm>
            <a:off x="299258" y="919654"/>
            <a:ext cx="8562109" cy="5938345"/>
          </a:xfrm>
        </p:spPr>
        <p:txBody>
          <a:bodyPr/>
          <a:lstStyle/>
          <a:p>
            <a:pPr marL="0" indent="0">
              <a:buNone/>
            </a:pPr>
            <a:r>
              <a:rPr lang="en-US" dirty="0"/>
              <a:t>Non-Functional Requirements (examples)</a:t>
            </a:r>
          </a:p>
          <a:p>
            <a:pPr marL="0" indent="0">
              <a:buNone/>
            </a:pPr>
            <a:r>
              <a:rPr lang="en-US" sz="1800" dirty="0"/>
              <a:t>Non-functional requirements relate to qualities of the system that cut across user facing features, such as security, reliability, and performance. A non-functional requirement is a requirement that specifies criteria that can be used to judge the operation of a system, rather than specific behaviors.</a:t>
            </a:r>
          </a:p>
          <a:p>
            <a:pPr fontAlgn="ctr"/>
            <a:r>
              <a:rPr lang="en-US" sz="2000" b="1" dirty="0"/>
              <a:t>Extensibility</a:t>
            </a:r>
          </a:p>
          <a:p>
            <a:pPr marL="400050" lvl="1" indent="0">
              <a:buNone/>
            </a:pPr>
            <a:r>
              <a:rPr lang="en-US" sz="1800" dirty="0"/>
              <a:t>System must be extendible to cope with new functionality such as new medical domains and different data conveyed to end users.</a:t>
            </a:r>
          </a:p>
          <a:p>
            <a:pPr fontAlgn="ctr"/>
            <a:r>
              <a:rPr lang="en-US" sz="2000" b="1" dirty="0"/>
              <a:t>Logging and tracing</a:t>
            </a:r>
          </a:p>
          <a:p>
            <a:pPr marL="400050" lvl="1" indent="0">
              <a:buNone/>
            </a:pPr>
            <a:r>
              <a:rPr lang="en-US" sz="1800" dirty="0"/>
              <a:t>System must save log records for any type of provided information in the context of user security profiles.</a:t>
            </a:r>
          </a:p>
          <a:p>
            <a:pPr marL="400050" lvl="1" indent="0">
              <a:buNone/>
            </a:pPr>
            <a:r>
              <a:rPr lang="en-US" sz="1800" dirty="0"/>
              <a:t>System must trace user activities and will be able to create tracing reports , based on the saved data.</a:t>
            </a:r>
          </a:p>
          <a:p>
            <a:pPr fontAlgn="ctr"/>
            <a:r>
              <a:rPr lang="en-US" sz="2000" b="1" dirty="0"/>
              <a:t>Performance</a:t>
            </a:r>
          </a:p>
          <a:p>
            <a:pPr marL="400050" lvl="1" indent="0">
              <a:buNone/>
            </a:pPr>
            <a:r>
              <a:rPr lang="en-US" sz="1800" dirty="0"/>
              <a:t>There needs to be reasonable data access speed on the Client side as well as the staff user side of the application.</a:t>
            </a:r>
          </a:p>
          <a:p>
            <a:pPr marL="400050" lvl="1" indent="0">
              <a:buNone/>
            </a:pPr>
            <a:r>
              <a:rPr lang="en-US" sz="1800" dirty="0"/>
              <a:t>The response time must be no longer than </a:t>
            </a:r>
            <a:r>
              <a:rPr lang="en-US" sz="1800" dirty="0">
                <a:solidFill>
                  <a:srgbClr val="FF0000"/>
                </a:solidFill>
              </a:rPr>
              <a:t>X</a:t>
            </a:r>
            <a:r>
              <a:rPr lang="en-US" sz="1800" dirty="0"/>
              <a:t> seconds</a:t>
            </a:r>
          </a:p>
          <a:p>
            <a:pPr marL="400050" lvl="1" indent="0">
              <a:buNone/>
            </a:pPr>
            <a:endParaRPr lang="en-US" sz="1800" dirty="0"/>
          </a:p>
        </p:txBody>
      </p:sp>
      <p:sp>
        <p:nvSpPr>
          <p:cNvPr id="4" name="Slide Number Placeholder 3"/>
          <p:cNvSpPr>
            <a:spLocks noGrp="1"/>
          </p:cNvSpPr>
          <p:nvPr>
            <p:ph type="sldNum" sz="quarter" idx="10"/>
          </p:nvPr>
        </p:nvSpPr>
        <p:spPr/>
        <p:txBody>
          <a:bodyPr/>
          <a:lstStyle/>
          <a:p>
            <a:fld id="{E497F7DE-CF39-4DDF-8246-CE97F09D91A0}" type="slidenum">
              <a:rPr lang="en-US" smtClean="0"/>
              <a:pPr/>
              <a:t>8</a:t>
            </a:fld>
            <a:endParaRPr lang="en-US" dirty="0"/>
          </a:p>
        </p:txBody>
      </p:sp>
    </p:spTree>
    <p:extLst>
      <p:ext uri="{BB962C8B-B14F-4D97-AF65-F5344CB8AC3E}">
        <p14:creationId xmlns:p14="http://schemas.microsoft.com/office/powerpoint/2010/main" val="482843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Requirements Definition</a:t>
            </a:r>
          </a:p>
        </p:txBody>
      </p:sp>
      <p:sp>
        <p:nvSpPr>
          <p:cNvPr id="3" name="Content Placeholder 2"/>
          <p:cNvSpPr>
            <a:spLocks noGrp="1"/>
          </p:cNvSpPr>
          <p:nvPr>
            <p:ph idx="1"/>
          </p:nvPr>
        </p:nvSpPr>
        <p:spPr>
          <a:xfrm>
            <a:off x="299258" y="919654"/>
            <a:ext cx="8562109" cy="5938345"/>
          </a:xfrm>
        </p:spPr>
        <p:txBody>
          <a:bodyPr/>
          <a:lstStyle/>
          <a:p>
            <a:pPr marL="0" indent="0">
              <a:buNone/>
            </a:pPr>
            <a:r>
              <a:rPr lang="en-US" dirty="0"/>
              <a:t>Non-Functional Requirements (examples) - Continued</a:t>
            </a:r>
            <a:endParaRPr lang="en-US" sz="1800" dirty="0"/>
          </a:p>
          <a:p>
            <a:pPr fontAlgn="ctr"/>
            <a:r>
              <a:rPr lang="en-US" sz="2000" b="1" dirty="0"/>
              <a:t>Security</a:t>
            </a:r>
          </a:p>
          <a:p>
            <a:pPr marL="400050" lvl="1" indent="0">
              <a:buNone/>
            </a:pPr>
            <a:r>
              <a:rPr lang="en-US" sz="1800" dirty="0"/>
              <a:t>All information provided to  the end users or external applications over web services or mobile services must be kept secure.</a:t>
            </a:r>
          </a:p>
          <a:p>
            <a:pPr fontAlgn="ctr"/>
            <a:r>
              <a:rPr lang="en-US" sz="2000" b="1" dirty="0"/>
              <a:t>Interoperability</a:t>
            </a:r>
          </a:p>
          <a:p>
            <a:pPr marL="400050" lvl="1" indent="0">
              <a:buNone/>
            </a:pPr>
            <a:r>
              <a:rPr lang="en-US" sz="1800" dirty="0"/>
              <a:t>System server side interfaces must have a universal data stream format (for example, JSON) that will be consumed and presented by different target platform / devices (like Android, </a:t>
            </a:r>
            <a:r>
              <a:rPr lang="en-US" sz="1800" dirty="0" err="1"/>
              <a:t>iOS</a:t>
            </a:r>
            <a:r>
              <a:rPr lang="en-US" sz="1800" dirty="0"/>
              <a:t>, Windows) in the similar way </a:t>
            </a:r>
          </a:p>
          <a:p>
            <a:pPr marL="400050" lvl="1" indent="0">
              <a:buNone/>
            </a:pPr>
            <a:endParaRPr lang="en-US" sz="1800" dirty="0">
              <a:hlinkClick r:id="rId2" action="ppaction://hlinkfile"/>
            </a:endParaRPr>
          </a:p>
          <a:p>
            <a:pPr marL="400050" lvl="1" indent="0">
              <a:buNone/>
            </a:pPr>
            <a:r>
              <a:rPr lang="en-US" sz="1800" dirty="0">
                <a:hlinkClick r:id="rId2" action="ppaction://hlinkfile"/>
              </a:rPr>
              <a:t>See Requirements Model example</a:t>
            </a:r>
            <a:r>
              <a:rPr lang="en-US" sz="1800" dirty="0"/>
              <a:t> (Enterprise Architect Model document)</a:t>
            </a:r>
          </a:p>
          <a:p>
            <a:pPr marL="400050" lvl="1" indent="0">
              <a:buNone/>
            </a:pPr>
            <a:r>
              <a:rPr lang="en-US" sz="1800" dirty="0">
                <a:hlinkClick r:id="rId3" action="ppaction://hlinkfile"/>
              </a:rPr>
              <a:t>See Requirements Template Example </a:t>
            </a:r>
            <a:r>
              <a:rPr lang="en-US" sz="1800" dirty="0"/>
              <a:t>(Word based document) </a:t>
            </a:r>
            <a:endParaRPr lang="en-US" sz="2800" dirty="0"/>
          </a:p>
          <a:p>
            <a:pPr marL="400050" lvl="1" indent="0">
              <a:buNone/>
            </a:pPr>
            <a:endParaRPr lang="en-US" sz="1800" dirty="0"/>
          </a:p>
          <a:p>
            <a:pPr marL="400050" lvl="1" indent="0">
              <a:buNone/>
            </a:pPr>
            <a:endParaRPr lang="en-US" sz="1800" dirty="0"/>
          </a:p>
        </p:txBody>
      </p:sp>
      <p:sp>
        <p:nvSpPr>
          <p:cNvPr id="4" name="Slide Number Placeholder 3"/>
          <p:cNvSpPr>
            <a:spLocks noGrp="1"/>
          </p:cNvSpPr>
          <p:nvPr>
            <p:ph type="sldNum" sz="quarter" idx="10"/>
          </p:nvPr>
        </p:nvSpPr>
        <p:spPr/>
        <p:txBody>
          <a:bodyPr/>
          <a:lstStyle/>
          <a:p>
            <a:fld id="{E497F7DE-CF39-4DDF-8246-CE97F09D91A0}" type="slidenum">
              <a:rPr lang="en-US" smtClean="0"/>
              <a:pPr/>
              <a:t>9</a:t>
            </a:fld>
            <a:endParaRPr lang="en-US" dirty="0"/>
          </a:p>
        </p:txBody>
      </p:sp>
    </p:spTree>
    <p:extLst>
      <p:ext uri="{BB962C8B-B14F-4D97-AF65-F5344CB8AC3E}">
        <p14:creationId xmlns:p14="http://schemas.microsoft.com/office/powerpoint/2010/main" val="1898867813"/>
      </p:ext>
    </p:extLst>
  </p:cSld>
  <p:clrMapOvr>
    <a:masterClrMapping/>
  </p:clrMapOvr>
</p:sld>
</file>

<file path=ppt/theme/theme1.xml><?xml version="1.0" encoding="utf-8"?>
<a:theme xmlns:a="http://schemas.openxmlformats.org/drawingml/2006/main" name="2010_Corporate_Template_Bria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0" sz="2400" b="0" u="none" strike="noStrike" kern="0" cap="none" spc="0" normalizeH="0" baseline="0" noProof="0" dirty="0" smtClean="0">
            <a:ln>
              <a:noFill/>
            </a:ln>
            <a:solidFill>
              <a:srgbClr val="111135"/>
            </a:solidFill>
            <a:effectLst/>
            <a:uLnTx/>
            <a:uFillTx/>
            <a:latin typeface="+mn-lt"/>
            <a:ea typeface="+mj-ea"/>
            <a:cs typeface="+mn-cs"/>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2010_Corporate_Template_Brian</Template>
  <TotalTime>30940</TotalTime>
  <Words>1598</Words>
  <Application>Microsoft Office PowerPoint</Application>
  <PresentationFormat>On-screen Show (4:3)</PresentationFormat>
  <Paragraphs>282</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Aharoni</vt:lpstr>
      <vt:lpstr>Arial</vt:lpstr>
      <vt:lpstr>Calibri</vt:lpstr>
      <vt:lpstr>Wingdings</vt:lpstr>
      <vt:lpstr>2010_Corporate_Template_Brian</vt:lpstr>
      <vt:lpstr>Software Development Lifecycle using Viewpoints and Perspective Architectural Approach</vt:lpstr>
      <vt:lpstr>Agenda</vt:lpstr>
      <vt:lpstr>PowerPoint Presentation</vt:lpstr>
      <vt:lpstr>Stakeholders</vt:lpstr>
      <vt:lpstr>Stakeholders Groups</vt:lpstr>
      <vt:lpstr>Project Requirements Definition</vt:lpstr>
      <vt:lpstr>Product Requirements Definition</vt:lpstr>
      <vt:lpstr>Product Requirements Definition</vt:lpstr>
      <vt:lpstr>Project Requirements Definition</vt:lpstr>
      <vt:lpstr>Analysis Scope</vt:lpstr>
      <vt:lpstr>Solution Architecture and Design</vt:lpstr>
      <vt:lpstr>Solution Architecture and Design</vt:lpstr>
      <vt:lpstr>Solution Architecture and Design</vt:lpstr>
      <vt:lpstr>Solution Architecture and Design</vt:lpstr>
      <vt:lpstr>Solution Architecture and Design</vt:lpstr>
      <vt:lpstr>Solution Architecture and Design</vt:lpstr>
      <vt:lpstr>Solution Architecture and Design</vt:lpstr>
      <vt:lpstr>Solution Architecture and Design</vt:lpstr>
      <vt:lpstr>Solution Architecture and Design</vt:lpstr>
      <vt:lpstr>Solution Architecture and Design</vt:lpstr>
      <vt:lpstr>Solution Architecture and Design</vt:lpstr>
      <vt:lpstr>Solution Architecture and Design</vt:lpstr>
      <vt:lpstr>Solution Architecture and Design</vt:lpstr>
      <vt:lpstr>Solution Architecture and Design</vt:lpstr>
      <vt:lpstr>Solution Architecture and Design</vt:lpstr>
      <vt:lpstr>Solution Architecture and Design</vt:lpstr>
      <vt:lpstr>Viewpoints and Views Recap</vt:lpstr>
      <vt:lpstr>Limitations of Viewpoints</vt:lpstr>
      <vt:lpstr>Qualities and Perspectives</vt:lpstr>
      <vt:lpstr>Possible Qualities To Consider</vt:lpstr>
      <vt:lpstr>Adding Perspectives</vt:lpstr>
      <vt:lpstr>Perspectives vs. Viewpoints</vt:lpstr>
      <vt:lpstr>Perspectives  and Views</vt:lpstr>
      <vt:lpstr>Perspectives  and Views</vt:lpstr>
      <vt:lpstr>Perspectives  and Views</vt:lpstr>
      <vt:lpstr>Perspectives  and Views</vt:lpstr>
      <vt:lpstr>Perspectives  and Views</vt:lpstr>
      <vt:lpstr>Example: Applying Security Perspectives</vt:lpstr>
      <vt:lpstr>Example: Applying Security Perspectives</vt:lpstr>
      <vt:lpstr>Example: Applying Security Perspectives</vt:lpstr>
      <vt:lpstr>Summary</vt:lpstr>
      <vt:lpstr>Summary (ii)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Services Core Planning Team Agenda</dc:title>
  <dc:creator>Brian Weiss</dc:creator>
  <cp:lastModifiedBy>Giterman, Boris</cp:lastModifiedBy>
  <cp:revision>477</cp:revision>
  <dcterms:created xsi:type="dcterms:W3CDTF">2010-04-15T12:05:35Z</dcterms:created>
  <dcterms:modified xsi:type="dcterms:W3CDTF">2018-11-05T14:19:50Z</dcterms:modified>
</cp:coreProperties>
</file>