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74" r:id="rId2"/>
    <p:sldId id="352" r:id="rId3"/>
    <p:sldId id="353" r:id="rId4"/>
    <p:sldId id="256" r:id="rId5"/>
    <p:sldId id="275" r:id="rId6"/>
    <p:sldId id="276" r:id="rId7"/>
    <p:sldId id="285" r:id="rId8"/>
    <p:sldId id="286" r:id="rId9"/>
    <p:sldId id="287" r:id="rId10"/>
    <p:sldId id="288" r:id="rId11"/>
    <p:sldId id="291" r:id="rId12"/>
    <p:sldId id="354" r:id="rId13"/>
    <p:sldId id="293" r:id="rId14"/>
    <p:sldId id="294" r:id="rId15"/>
    <p:sldId id="295" r:id="rId16"/>
    <p:sldId id="325" r:id="rId17"/>
    <p:sldId id="326" r:id="rId18"/>
    <p:sldId id="327" r:id="rId19"/>
    <p:sldId id="296" r:id="rId20"/>
    <p:sldId id="334" r:id="rId21"/>
    <p:sldId id="358" r:id="rId22"/>
    <p:sldId id="359" r:id="rId23"/>
    <p:sldId id="360" r:id="rId24"/>
    <p:sldId id="335" r:id="rId25"/>
    <p:sldId id="355" r:id="rId26"/>
    <p:sldId id="356" r:id="rId27"/>
    <p:sldId id="357" r:id="rId28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David" pitchFamily="34" charset="-79"/>
      </a:defRPr>
    </a:lvl1pPr>
    <a:lvl2pPr marL="457200" algn="ctr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David" pitchFamily="34" charset="-79"/>
      </a:defRPr>
    </a:lvl2pPr>
    <a:lvl3pPr marL="914400" algn="ctr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David" pitchFamily="34" charset="-79"/>
      </a:defRPr>
    </a:lvl3pPr>
    <a:lvl4pPr marL="1371600" algn="ctr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David" pitchFamily="34" charset="-79"/>
      </a:defRPr>
    </a:lvl4pPr>
    <a:lvl5pPr marL="1828800" algn="ctr" rtl="0" fontAlgn="base">
      <a:spcBef>
        <a:spcPct val="5000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+mn-ea"/>
        <a:cs typeface="David" pitchFamily="34" charset="-79"/>
      </a:defRPr>
    </a:lvl5pPr>
    <a:lvl6pPr marL="2286000" algn="r" defTabSz="914400" rtl="1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David" pitchFamily="34" charset="-79"/>
      </a:defRPr>
    </a:lvl6pPr>
    <a:lvl7pPr marL="2743200" algn="r" defTabSz="914400" rtl="1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David" pitchFamily="34" charset="-79"/>
      </a:defRPr>
    </a:lvl7pPr>
    <a:lvl8pPr marL="3200400" algn="r" defTabSz="914400" rtl="1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David" pitchFamily="34" charset="-79"/>
      </a:defRPr>
    </a:lvl8pPr>
    <a:lvl9pPr marL="3657600" algn="r" defTabSz="914400" rtl="1" eaLnBrk="1" latinLnBrk="0" hangingPunct="1">
      <a:defRPr sz="1400" b="1" kern="1200">
        <a:solidFill>
          <a:schemeClr val="tx1"/>
        </a:solidFill>
        <a:latin typeface="Times New Roman" pitchFamily="18" charset="0"/>
        <a:ea typeface="+mn-ea"/>
        <a:cs typeface="David" pitchFamily="34" charset="-79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6600"/>
    <a:srgbClr val="000099"/>
    <a:srgbClr val="A50021"/>
    <a:srgbClr val="530070"/>
    <a:srgbClr val="720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4035" autoAdjust="0"/>
  </p:normalViewPr>
  <p:slideViewPr>
    <p:cSldViewPr snapToGrid="0">
      <p:cViewPr varScale="1">
        <p:scale>
          <a:sx n="50" d="100"/>
          <a:sy n="50" d="100"/>
        </p:scale>
        <p:origin x="1740" y="32"/>
      </p:cViewPr>
      <p:guideLst>
        <p:guide orient="horz" pos="2167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69A8D-8D15-42B4-9505-18F3A77C5591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5669B725-9BD6-40D9-9E76-C4C67121C590}">
      <dgm:prSet phldrT="[Text]"/>
      <dgm:spPr/>
      <dgm:t>
        <a:bodyPr/>
        <a:lstStyle/>
        <a:p>
          <a:pPr rtl="1"/>
          <a:r>
            <a:rPr lang="he-IL" dirty="0">
              <a:latin typeface="David" panose="020E0502060401010101" pitchFamily="34" charset="-79"/>
              <a:cs typeface="David" panose="020E0502060401010101" pitchFamily="34" charset="-79"/>
            </a:rPr>
            <a:t>סמפטומים</a:t>
          </a:r>
        </a:p>
      </dgm:t>
    </dgm:pt>
    <dgm:pt modelId="{031E9500-DD69-479F-A9C5-E1EDA5FB8154}" type="parTrans" cxnId="{B0457764-8CAD-4DD4-9499-8D1F4BE0A16D}">
      <dgm:prSet/>
      <dgm:spPr/>
      <dgm:t>
        <a:bodyPr/>
        <a:lstStyle/>
        <a:p>
          <a:pPr rtl="1"/>
          <a:endParaRPr lang="he-IL"/>
        </a:p>
      </dgm:t>
    </dgm:pt>
    <dgm:pt modelId="{A1F7604B-C0B6-4092-804A-E429FA384CD2}" type="sibTrans" cxnId="{B0457764-8CAD-4DD4-9499-8D1F4BE0A16D}">
      <dgm:prSet/>
      <dgm:spPr/>
      <dgm:t>
        <a:bodyPr/>
        <a:lstStyle/>
        <a:p>
          <a:pPr rtl="1"/>
          <a:endParaRPr lang="he-IL"/>
        </a:p>
      </dgm:t>
    </dgm:pt>
    <dgm:pt modelId="{CAEA99FA-4870-4413-9421-7AFA39E33ECE}">
      <dgm:prSet phldrT="[Text]"/>
      <dgm:spPr/>
      <dgm:t>
        <a:bodyPr/>
        <a:lstStyle/>
        <a:p>
          <a:pPr rtl="1"/>
          <a:r>
            <a:rPr lang="he-IL" dirty="0">
              <a:latin typeface="David" panose="020E0502060401010101" pitchFamily="34" charset="-79"/>
              <a:cs typeface="David" panose="020E0502060401010101" pitchFamily="34" charset="-79"/>
            </a:rPr>
            <a:t>סמפטומים</a:t>
          </a:r>
        </a:p>
      </dgm:t>
    </dgm:pt>
    <dgm:pt modelId="{B08749E0-354B-4CFD-A155-98C1D84D22C9}" type="parTrans" cxnId="{DE9BA449-03C0-42CB-A26E-70298D0E3E92}">
      <dgm:prSet/>
      <dgm:spPr/>
      <dgm:t>
        <a:bodyPr/>
        <a:lstStyle/>
        <a:p>
          <a:pPr rtl="1"/>
          <a:endParaRPr lang="he-IL"/>
        </a:p>
      </dgm:t>
    </dgm:pt>
    <dgm:pt modelId="{F1DF9272-93A3-46B2-8212-B556623ED986}" type="sibTrans" cxnId="{DE9BA449-03C0-42CB-A26E-70298D0E3E92}">
      <dgm:prSet/>
      <dgm:spPr/>
      <dgm:t>
        <a:bodyPr/>
        <a:lstStyle/>
        <a:p>
          <a:pPr rtl="1"/>
          <a:endParaRPr lang="he-IL"/>
        </a:p>
      </dgm:t>
    </dgm:pt>
    <dgm:pt modelId="{7B940E67-EF76-4BAA-AD0B-6BF4020DCD97}">
      <dgm:prSet phldrT="[Text]"/>
      <dgm:spPr/>
      <dgm:t>
        <a:bodyPr/>
        <a:lstStyle/>
        <a:p>
          <a:pPr rtl="1"/>
          <a:r>
            <a:rPr lang="he-IL" dirty="0"/>
            <a:t>סמפטומים</a:t>
          </a:r>
        </a:p>
      </dgm:t>
    </dgm:pt>
    <dgm:pt modelId="{32030003-AF4D-4491-B2AB-CD5865F90298}" type="parTrans" cxnId="{D891ABD3-CD33-45EE-8EAA-D8AF5B70A25E}">
      <dgm:prSet/>
      <dgm:spPr/>
      <dgm:t>
        <a:bodyPr/>
        <a:lstStyle/>
        <a:p>
          <a:pPr rtl="1"/>
          <a:endParaRPr lang="he-IL"/>
        </a:p>
      </dgm:t>
    </dgm:pt>
    <dgm:pt modelId="{D937AB2E-8B06-4129-86FF-802BC5622EF3}" type="sibTrans" cxnId="{D891ABD3-CD33-45EE-8EAA-D8AF5B70A25E}">
      <dgm:prSet/>
      <dgm:spPr/>
      <dgm:t>
        <a:bodyPr/>
        <a:lstStyle/>
        <a:p>
          <a:pPr rtl="1"/>
          <a:endParaRPr lang="he-IL"/>
        </a:p>
      </dgm:t>
    </dgm:pt>
    <dgm:pt modelId="{1783F63D-9C1B-409C-B28C-9F2EDCE90405}">
      <dgm:prSet phldrT="[Text]" custT="1"/>
      <dgm:spPr/>
      <dgm:t>
        <a:bodyPr/>
        <a:lstStyle/>
        <a:p>
          <a:pPr rtl="1"/>
          <a:r>
            <a:rPr lang="he-IL" sz="4400" b="1" dirty="0">
              <a:latin typeface="David" panose="020E0502060401010101" pitchFamily="34" charset="-79"/>
              <a:cs typeface="David" panose="020E0502060401010101" pitchFamily="34" charset="-79"/>
            </a:rPr>
            <a:t>הגדרת הבעיה</a:t>
          </a:r>
        </a:p>
      </dgm:t>
    </dgm:pt>
    <dgm:pt modelId="{B6FE974F-1FE8-4EC6-85EE-6390B86EE8A9}" type="parTrans" cxnId="{7423C490-D7F0-40C5-A274-AF6732964557}">
      <dgm:prSet/>
      <dgm:spPr/>
      <dgm:t>
        <a:bodyPr/>
        <a:lstStyle/>
        <a:p>
          <a:pPr rtl="1"/>
          <a:endParaRPr lang="he-IL"/>
        </a:p>
      </dgm:t>
    </dgm:pt>
    <dgm:pt modelId="{6B45FF52-281E-41FD-B984-A21270621345}" type="sibTrans" cxnId="{7423C490-D7F0-40C5-A274-AF6732964557}">
      <dgm:prSet/>
      <dgm:spPr/>
      <dgm:t>
        <a:bodyPr/>
        <a:lstStyle/>
        <a:p>
          <a:pPr rtl="1"/>
          <a:endParaRPr lang="he-IL"/>
        </a:p>
      </dgm:t>
    </dgm:pt>
    <dgm:pt modelId="{1071BE68-0779-4DF7-A8E6-34C85383357E}" type="pres">
      <dgm:prSet presAssocID="{B0169A8D-8D15-42B4-9505-18F3A77C5591}" presName="Name0" presStyleCnt="0">
        <dgm:presLayoutVars>
          <dgm:chMax val="4"/>
          <dgm:resizeHandles val="exact"/>
        </dgm:presLayoutVars>
      </dgm:prSet>
      <dgm:spPr/>
    </dgm:pt>
    <dgm:pt modelId="{1A237E9B-E020-4D07-B515-DD7DC7B26F2B}" type="pres">
      <dgm:prSet presAssocID="{B0169A8D-8D15-42B4-9505-18F3A77C5591}" presName="ellipse" presStyleLbl="trBgShp" presStyleIdx="0" presStyleCnt="1"/>
      <dgm:spPr/>
    </dgm:pt>
    <dgm:pt modelId="{A2B7BCBD-73D9-44BC-AA7D-CC2987E65963}" type="pres">
      <dgm:prSet presAssocID="{B0169A8D-8D15-42B4-9505-18F3A77C5591}" presName="arrow1" presStyleLbl="fgShp" presStyleIdx="0" presStyleCnt="1"/>
      <dgm:spPr/>
    </dgm:pt>
    <dgm:pt modelId="{618A73CE-6B61-4489-B341-F60E6CED044E}" type="pres">
      <dgm:prSet presAssocID="{B0169A8D-8D15-42B4-9505-18F3A77C5591}" presName="rectangle" presStyleLbl="revTx" presStyleIdx="0" presStyleCnt="1" custScaleX="130062">
        <dgm:presLayoutVars>
          <dgm:bulletEnabled val="1"/>
        </dgm:presLayoutVars>
      </dgm:prSet>
      <dgm:spPr/>
    </dgm:pt>
    <dgm:pt modelId="{A8B7CA35-BCA3-46DF-BF52-7442A9172975}" type="pres">
      <dgm:prSet presAssocID="{CAEA99FA-4870-4413-9421-7AFA39E33ECE}" presName="item1" presStyleLbl="node1" presStyleIdx="0" presStyleCnt="3">
        <dgm:presLayoutVars>
          <dgm:bulletEnabled val="1"/>
        </dgm:presLayoutVars>
      </dgm:prSet>
      <dgm:spPr/>
    </dgm:pt>
    <dgm:pt modelId="{3EE9CB53-260F-4B28-92E7-8AA4697AEB30}" type="pres">
      <dgm:prSet presAssocID="{7B940E67-EF76-4BAA-AD0B-6BF4020DCD97}" presName="item2" presStyleLbl="node1" presStyleIdx="1" presStyleCnt="3">
        <dgm:presLayoutVars>
          <dgm:bulletEnabled val="1"/>
        </dgm:presLayoutVars>
      </dgm:prSet>
      <dgm:spPr/>
    </dgm:pt>
    <dgm:pt modelId="{DDAE869D-C5FA-4C1C-8EB5-4A358E426196}" type="pres">
      <dgm:prSet presAssocID="{1783F63D-9C1B-409C-B28C-9F2EDCE90405}" presName="item3" presStyleLbl="node1" presStyleIdx="2" presStyleCnt="3">
        <dgm:presLayoutVars>
          <dgm:bulletEnabled val="1"/>
        </dgm:presLayoutVars>
      </dgm:prSet>
      <dgm:spPr/>
    </dgm:pt>
    <dgm:pt modelId="{B5AFC502-8422-4BED-B3E4-FF6797FE30E7}" type="pres">
      <dgm:prSet presAssocID="{B0169A8D-8D15-42B4-9505-18F3A77C5591}" presName="funnel" presStyleLbl="trAlignAcc1" presStyleIdx="0" presStyleCnt="1"/>
      <dgm:spPr/>
    </dgm:pt>
  </dgm:ptLst>
  <dgm:cxnLst>
    <dgm:cxn modelId="{7D78263E-34F0-4D0A-8530-81A328C0080F}" type="presOf" srcId="{5669B725-9BD6-40D9-9E76-C4C67121C590}" destId="{DDAE869D-C5FA-4C1C-8EB5-4A358E426196}" srcOrd="0" destOrd="0" presId="urn:microsoft.com/office/officeart/2005/8/layout/funnel1"/>
    <dgm:cxn modelId="{B0457764-8CAD-4DD4-9499-8D1F4BE0A16D}" srcId="{B0169A8D-8D15-42B4-9505-18F3A77C5591}" destId="{5669B725-9BD6-40D9-9E76-C4C67121C590}" srcOrd="0" destOrd="0" parTransId="{031E9500-DD69-479F-A9C5-E1EDA5FB8154}" sibTransId="{A1F7604B-C0B6-4092-804A-E429FA384CD2}"/>
    <dgm:cxn modelId="{E7BAC466-2D0E-4D1C-8E35-6F0E9C10C937}" type="presOf" srcId="{B0169A8D-8D15-42B4-9505-18F3A77C5591}" destId="{1071BE68-0779-4DF7-A8E6-34C85383357E}" srcOrd="0" destOrd="0" presId="urn:microsoft.com/office/officeart/2005/8/layout/funnel1"/>
    <dgm:cxn modelId="{DE9BA449-03C0-42CB-A26E-70298D0E3E92}" srcId="{B0169A8D-8D15-42B4-9505-18F3A77C5591}" destId="{CAEA99FA-4870-4413-9421-7AFA39E33ECE}" srcOrd="1" destOrd="0" parTransId="{B08749E0-354B-4CFD-A155-98C1D84D22C9}" sibTransId="{F1DF9272-93A3-46B2-8212-B556623ED986}"/>
    <dgm:cxn modelId="{0056256F-AAB6-49FA-8458-3D39C1FF704B}" type="presOf" srcId="{1783F63D-9C1B-409C-B28C-9F2EDCE90405}" destId="{618A73CE-6B61-4489-B341-F60E6CED044E}" srcOrd="0" destOrd="0" presId="urn:microsoft.com/office/officeart/2005/8/layout/funnel1"/>
    <dgm:cxn modelId="{87058950-3FF2-420F-BC78-0F6E53153A8D}" type="presOf" srcId="{CAEA99FA-4870-4413-9421-7AFA39E33ECE}" destId="{3EE9CB53-260F-4B28-92E7-8AA4697AEB30}" srcOrd="0" destOrd="0" presId="urn:microsoft.com/office/officeart/2005/8/layout/funnel1"/>
    <dgm:cxn modelId="{7423C490-D7F0-40C5-A274-AF6732964557}" srcId="{B0169A8D-8D15-42B4-9505-18F3A77C5591}" destId="{1783F63D-9C1B-409C-B28C-9F2EDCE90405}" srcOrd="3" destOrd="0" parTransId="{B6FE974F-1FE8-4EC6-85EE-6390B86EE8A9}" sibTransId="{6B45FF52-281E-41FD-B984-A21270621345}"/>
    <dgm:cxn modelId="{81177EBC-5F50-4914-835D-9999F904160A}" type="presOf" srcId="{7B940E67-EF76-4BAA-AD0B-6BF4020DCD97}" destId="{A8B7CA35-BCA3-46DF-BF52-7442A9172975}" srcOrd="0" destOrd="0" presId="urn:microsoft.com/office/officeart/2005/8/layout/funnel1"/>
    <dgm:cxn modelId="{D891ABD3-CD33-45EE-8EAA-D8AF5B70A25E}" srcId="{B0169A8D-8D15-42B4-9505-18F3A77C5591}" destId="{7B940E67-EF76-4BAA-AD0B-6BF4020DCD97}" srcOrd="2" destOrd="0" parTransId="{32030003-AF4D-4491-B2AB-CD5865F90298}" sibTransId="{D937AB2E-8B06-4129-86FF-802BC5622EF3}"/>
    <dgm:cxn modelId="{82C435AF-038A-45CD-8516-4C8D5290FA12}" type="presParOf" srcId="{1071BE68-0779-4DF7-A8E6-34C85383357E}" destId="{1A237E9B-E020-4D07-B515-DD7DC7B26F2B}" srcOrd="0" destOrd="0" presId="urn:microsoft.com/office/officeart/2005/8/layout/funnel1"/>
    <dgm:cxn modelId="{D6F2500F-3B7F-4C0F-9726-093742FE1564}" type="presParOf" srcId="{1071BE68-0779-4DF7-A8E6-34C85383357E}" destId="{A2B7BCBD-73D9-44BC-AA7D-CC2987E65963}" srcOrd="1" destOrd="0" presId="urn:microsoft.com/office/officeart/2005/8/layout/funnel1"/>
    <dgm:cxn modelId="{5D2787FF-288B-42AF-9EA4-3A44332F4DC2}" type="presParOf" srcId="{1071BE68-0779-4DF7-A8E6-34C85383357E}" destId="{618A73CE-6B61-4489-B341-F60E6CED044E}" srcOrd="2" destOrd="0" presId="urn:microsoft.com/office/officeart/2005/8/layout/funnel1"/>
    <dgm:cxn modelId="{0E824A8A-FC01-48EC-BB93-46F5379A4C9E}" type="presParOf" srcId="{1071BE68-0779-4DF7-A8E6-34C85383357E}" destId="{A8B7CA35-BCA3-46DF-BF52-7442A9172975}" srcOrd="3" destOrd="0" presId="urn:microsoft.com/office/officeart/2005/8/layout/funnel1"/>
    <dgm:cxn modelId="{D113362D-F717-47B5-A962-135C8692B519}" type="presParOf" srcId="{1071BE68-0779-4DF7-A8E6-34C85383357E}" destId="{3EE9CB53-260F-4B28-92E7-8AA4697AEB30}" srcOrd="4" destOrd="0" presId="urn:microsoft.com/office/officeart/2005/8/layout/funnel1"/>
    <dgm:cxn modelId="{306EA3EE-46D5-4D35-ADA4-AAC55B505C3D}" type="presParOf" srcId="{1071BE68-0779-4DF7-A8E6-34C85383357E}" destId="{DDAE869D-C5FA-4C1C-8EB5-4A358E426196}" srcOrd="5" destOrd="0" presId="urn:microsoft.com/office/officeart/2005/8/layout/funnel1"/>
    <dgm:cxn modelId="{DB0BB06B-DB82-4188-A651-D7E6C1AFD53B}" type="presParOf" srcId="{1071BE68-0779-4DF7-A8E6-34C85383357E}" destId="{B5AFC502-8422-4BED-B3E4-FF6797FE30E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BAA10-BD5D-47B5-878E-6522406E9606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E232672C-BB48-4B65-8498-CBAADCDF4D6B}">
      <dgm:prSet phldrT="[Text]"/>
      <dgm:spPr/>
      <dgm:t>
        <a:bodyPr/>
        <a:lstStyle/>
        <a:p>
          <a:pPr rtl="1"/>
          <a:r>
            <a:rPr lang="he-IL" dirty="0">
              <a:latin typeface="David" panose="020E0502060401010101" pitchFamily="34" charset="-79"/>
              <a:cs typeface="David" panose="020E0502060401010101" pitchFamily="34" charset="-79"/>
            </a:rPr>
            <a:t>סיבה</a:t>
          </a:r>
        </a:p>
      </dgm:t>
    </dgm:pt>
    <dgm:pt modelId="{03E1F432-22E5-42B8-969B-ED0112FFACA8}" type="parTrans" cxnId="{97817514-94AA-4F9E-A18C-C664B78F3681}">
      <dgm:prSet/>
      <dgm:spPr/>
      <dgm:t>
        <a:bodyPr/>
        <a:lstStyle/>
        <a:p>
          <a:pPr rtl="1"/>
          <a:endParaRPr lang="he-IL"/>
        </a:p>
      </dgm:t>
    </dgm:pt>
    <dgm:pt modelId="{21BF7FEF-6263-4F1D-90F2-DB790AF0680B}" type="sibTrans" cxnId="{97817514-94AA-4F9E-A18C-C664B78F3681}">
      <dgm:prSet/>
      <dgm:spPr/>
      <dgm:t>
        <a:bodyPr/>
        <a:lstStyle/>
        <a:p>
          <a:pPr rtl="1"/>
          <a:endParaRPr lang="he-IL"/>
        </a:p>
      </dgm:t>
    </dgm:pt>
    <dgm:pt modelId="{18011F49-7B51-415C-A168-D883B8295866}">
      <dgm:prSet phldrT="[Text]"/>
      <dgm:spPr/>
      <dgm:t>
        <a:bodyPr/>
        <a:lstStyle/>
        <a:p>
          <a:pPr rtl="1"/>
          <a:r>
            <a:rPr lang="he-IL" dirty="0">
              <a:latin typeface="David" panose="020E0502060401010101" pitchFamily="34" charset="-79"/>
              <a:cs typeface="David" panose="020E0502060401010101" pitchFamily="34" charset="-79"/>
            </a:rPr>
            <a:t>תוצאה</a:t>
          </a:r>
        </a:p>
      </dgm:t>
    </dgm:pt>
    <dgm:pt modelId="{9C36E438-5B9B-46B8-B94E-3CB8AD1F6A28}" type="parTrans" cxnId="{4A2D2B7A-F9FF-41C9-9125-CEE9F4165073}">
      <dgm:prSet/>
      <dgm:spPr/>
      <dgm:t>
        <a:bodyPr/>
        <a:lstStyle/>
        <a:p>
          <a:pPr rtl="1"/>
          <a:endParaRPr lang="he-IL"/>
        </a:p>
      </dgm:t>
    </dgm:pt>
    <dgm:pt modelId="{8FCBA277-1AF9-46F0-A318-015705BEBFFD}" type="sibTrans" cxnId="{4A2D2B7A-F9FF-41C9-9125-CEE9F4165073}">
      <dgm:prSet/>
      <dgm:spPr/>
      <dgm:t>
        <a:bodyPr/>
        <a:lstStyle/>
        <a:p>
          <a:pPr rtl="1"/>
          <a:endParaRPr lang="he-IL"/>
        </a:p>
      </dgm:t>
    </dgm:pt>
    <dgm:pt modelId="{8835EC82-8552-491D-8DA2-FB24F0B16F08}" type="pres">
      <dgm:prSet presAssocID="{288BAA10-BD5D-47B5-878E-6522406E9606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27BAC8E-E9E3-48D9-934C-5A79667F7A41}" type="pres">
      <dgm:prSet presAssocID="{18011F49-7B51-415C-A168-D883B8295866}" presName="Accent2" presStyleCnt="0"/>
      <dgm:spPr/>
    </dgm:pt>
    <dgm:pt modelId="{0D59C237-E62B-442B-B035-AB34CFAC1D9C}" type="pres">
      <dgm:prSet presAssocID="{18011F49-7B51-415C-A168-D883B8295866}" presName="Accent" presStyleLbl="node1" presStyleIdx="0" presStyleCnt="2"/>
      <dgm:spPr/>
    </dgm:pt>
    <dgm:pt modelId="{88D492F2-686E-41FE-906A-ABE0235120F7}" type="pres">
      <dgm:prSet presAssocID="{18011F49-7B51-415C-A168-D883B8295866}" presName="ParentBackground2" presStyleCnt="0"/>
      <dgm:spPr/>
    </dgm:pt>
    <dgm:pt modelId="{1418F5D1-06AD-4D40-A304-E159BC14C9BB}" type="pres">
      <dgm:prSet presAssocID="{18011F49-7B51-415C-A168-D883B8295866}" presName="ParentBackground" presStyleLbl="fgAcc1" presStyleIdx="0" presStyleCnt="2"/>
      <dgm:spPr/>
    </dgm:pt>
    <dgm:pt modelId="{5DE1B9D3-B40C-4815-B5E6-16EA9BAEBF9F}" type="pres">
      <dgm:prSet presAssocID="{18011F49-7B51-415C-A168-D883B829586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F8AB0F1-87DF-403C-AF83-F38B99297975}" type="pres">
      <dgm:prSet presAssocID="{E232672C-BB48-4B65-8498-CBAADCDF4D6B}" presName="Accent1" presStyleCnt="0"/>
      <dgm:spPr/>
    </dgm:pt>
    <dgm:pt modelId="{B29BBFD2-18DA-45AD-9DBB-CFE063B5DFB6}" type="pres">
      <dgm:prSet presAssocID="{E232672C-BB48-4B65-8498-CBAADCDF4D6B}" presName="Accent" presStyleLbl="node1" presStyleIdx="1" presStyleCnt="2"/>
      <dgm:spPr/>
    </dgm:pt>
    <dgm:pt modelId="{D96C19D4-DDA5-495E-900F-BCAA77218ADE}" type="pres">
      <dgm:prSet presAssocID="{E232672C-BB48-4B65-8498-CBAADCDF4D6B}" presName="ParentBackground1" presStyleCnt="0"/>
      <dgm:spPr/>
    </dgm:pt>
    <dgm:pt modelId="{428DA9F1-5AE1-4D08-8761-20C33A0864B2}" type="pres">
      <dgm:prSet presAssocID="{E232672C-BB48-4B65-8498-CBAADCDF4D6B}" presName="ParentBackground" presStyleLbl="fgAcc1" presStyleIdx="1" presStyleCnt="2"/>
      <dgm:spPr/>
    </dgm:pt>
    <dgm:pt modelId="{1BD8AB1F-21BB-4712-9C1E-56614B74BBF0}" type="pres">
      <dgm:prSet presAssocID="{E232672C-BB48-4B65-8498-CBAADCDF4D6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7817514-94AA-4F9E-A18C-C664B78F3681}" srcId="{288BAA10-BD5D-47B5-878E-6522406E9606}" destId="{E232672C-BB48-4B65-8498-CBAADCDF4D6B}" srcOrd="0" destOrd="0" parTransId="{03E1F432-22E5-42B8-969B-ED0112FFACA8}" sibTransId="{21BF7FEF-6263-4F1D-90F2-DB790AF0680B}"/>
    <dgm:cxn modelId="{66696935-ED71-4949-AECB-BB9D3E9C955A}" type="presOf" srcId="{288BAA10-BD5D-47B5-878E-6522406E9606}" destId="{8835EC82-8552-491D-8DA2-FB24F0B16F08}" srcOrd="0" destOrd="0" presId="urn:microsoft.com/office/officeart/2011/layout/CircleProcess"/>
    <dgm:cxn modelId="{4A2D2B7A-F9FF-41C9-9125-CEE9F4165073}" srcId="{288BAA10-BD5D-47B5-878E-6522406E9606}" destId="{18011F49-7B51-415C-A168-D883B8295866}" srcOrd="1" destOrd="0" parTransId="{9C36E438-5B9B-46B8-B94E-3CB8AD1F6A28}" sibTransId="{8FCBA277-1AF9-46F0-A318-015705BEBFFD}"/>
    <dgm:cxn modelId="{2F6E8E84-EBBD-4B20-B62F-1031C5B172FC}" type="presOf" srcId="{18011F49-7B51-415C-A168-D883B8295866}" destId="{1418F5D1-06AD-4D40-A304-E159BC14C9BB}" srcOrd="0" destOrd="0" presId="urn:microsoft.com/office/officeart/2011/layout/CircleProcess"/>
    <dgm:cxn modelId="{03EA3799-32E2-48D1-BE7E-5DA7792F8500}" type="presOf" srcId="{E232672C-BB48-4B65-8498-CBAADCDF4D6B}" destId="{1BD8AB1F-21BB-4712-9C1E-56614B74BBF0}" srcOrd="1" destOrd="0" presId="urn:microsoft.com/office/officeart/2011/layout/CircleProcess"/>
    <dgm:cxn modelId="{53B321B7-A219-48DD-BD98-E125911B2496}" type="presOf" srcId="{18011F49-7B51-415C-A168-D883B8295866}" destId="{5DE1B9D3-B40C-4815-B5E6-16EA9BAEBF9F}" srcOrd="1" destOrd="0" presId="urn:microsoft.com/office/officeart/2011/layout/CircleProcess"/>
    <dgm:cxn modelId="{C12F1CBD-68EA-48E2-88F1-F346A6AD37BF}" type="presOf" srcId="{E232672C-BB48-4B65-8498-CBAADCDF4D6B}" destId="{428DA9F1-5AE1-4D08-8761-20C33A0864B2}" srcOrd="0" destOrd="0" presId="urn:microsoft.com/office/officeart/2011/layout/CircleProcess"/>
    <dgm:cxn modelId="{C8947076-02DF-4234-8927-0C625A1A1980}" type="presParOf" srcId="{8835EC82-8552-491D-8DA2-FB24F0B16F08}" destId="{027BAC8E-E9E3-48D9-934C-5A79667F7A41}" srcOrd="0" destOrd="0" presId="urn:microsoft.com/office/officeart/2011/layout/CircleProcess"/>
    <dgm:cxn modelId="{A73EFA36-32A2-4996-A64F-F0C91EB84E03}" type="presParOf" srcId="{027BAC8E-E9E3-48D9-934C-5A79667F7A41}" destId="{0D59C237-E62B-442B-B035-AB34CFAC1D9C}" srcOrd="0" destOrd="0" presId="urn:microsoft.com/office/officeart/2011/layout/CircleProcess"/>
    <dgm:cxn modelId="{6D93F042-C426-42FF-969A-8C604AE912D0}" type="presParOf" srcId="{8835EC82-8552-491D-8DA2-FB24F0B16F08}" destId="{88D492F2-686E-41FE-906A-ABE0235120F7}" srcOrd="1" destOrd="0" presId="urn:microsoft.com/office/officeart/2011/layout/CircleProcess"/>
    <dgm:cxn modelId="{8356C03B-50D6-4E25-AB76-5429D2867601}" type="presParOf" srcId="{88D492F2-686E-41FE-906A-ABE0235120F7}" destId="{1418F5D1-06AD-4D40-A304-E159BC14C9BB}" srcOrd="0" destOrd="0" presId="urn:microsoft.com/office/officeart/2011/layout/CircleProcess"/>
    <dgm:cxn modelId="{CC460D6D-E8D0-41FD-932C-E9FCAA14D4B9}" type="presParOf" srcId="{8835EC82-8552-491D-8DA2-FB24F0B16F08}" destId="{5DE1B9D3-B40C-4815-B5E6-16EA9BAEBF9F}" srcOrd="2" destOrd="0" presId="urn:microsoft.com/office/officeart/2011/layout/CircleProcess"/>
    <dgm:cxn modelId="{01D95BA0-3E7E-4CAA-B48A-68BF933B1CF5}" type="presParOf" srcId="{8835EC82-8552-491D-8DA2-FB24F0B16F08}" destId="{EF8AB0F1-87DF-403C-AF83-F38B99297975}" srcOrd="3" destOrd="0" presId="urn:microsoft.com/office/officeart/2011/layout/CircleProcess"/>
    <dgm:cxn modelId="{2AF1059A-0FD7-411A-8604-79F0D786D88A}" type="presParOf" srcId="{EF8AB0F1-87DF-403C-AF83-F38B99297975}" destId="{B29BBFD2-18DA-45AD-9DBB-CFE063B5DFB6}" srcOrd="0" destOrd="0" presId="urn:microsoft.com/office/officeart/2011/layout/CircleProcess"/>
    <dgm:cxn modelId="{8030E691-1C55-4E0A-9591-E07F013C353D}" type="presParOf" srcId="{8835EC82-8552-491D-8DA2-FB24F0B16F08}" destId="{D96C19D4-DDA5-495E-900F-BCAA77218ADE}" srcOrd="4" destOrd="0" presId="urn:microsoft.com/office/officeart/2011/layout/CircleProcess"/>
    <dgm:cxn modelId="{E6517765-C03C-41EE-B5BF-BAB48345B4B5}" type="presParOf" srcId="{D96C19D4-DDA5-495E-900F-BCAA77218ADE}" destId="{428DA9F1-5AE1-4D08-8761-20C33A0864B2}" srcOrd="0" destOrd="0" presId="urn:microsoft.com/office/officeart/2011/layout/CircleProcess"/>
    <dgm:cxn modelId="{8BE72EB4-3F02-4AF4-9D8C-99B75F889870}" type="presParOf" srcId="{8835EC82-8552-491D-8DA2-FB24F0B16F08}" destId="{1BD8AB1F-21BB-4712-9C1E-56614B74BBF0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9F5620-6821-4D8C-B049-AEF2D9512125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rtl="1"/>
          <a:endParaRPr lang="he-IL"/>
        </a:p>
      </dgm:t>
    </dgm:pt>
    <dgm:pt modelId="{12B19216-1C60-4A8A-A321-5D149F6B79A8}">
      <dgm:prSet phldrT="[Text]"/>
      <dgm:spPr/>
      <dgm:t>
        <a:bodyPr/>
        <a:lstStyle/>
        <a:p>
          <a:pPr rtl="1"/>
          <a:r>
            <a:rPr lang="he-IL" u="sng" dirty="0">
              <a:latin typeface="David" panose="020E0502060401010101" pitchFamily="34" charset="-79"/>
              <a:cs typeface="David" panose="020E0502060401010101" pitchFamily="34" charset="-79"/>
            </a:rPr>
            <a:t>הגדרת הבעיה</a:t>
          </a:r>
          <a:r>
            <a:rPr lang="he-IL" dirty="0">
              <a:latin typeface="David" panose="020E0502060401010101" pitchFamily="34" charset="-79"/>
              <a:cs typeface="David" panose="020E0502060401010101" pitchFamily="34" charset="-79"/>
            </a:rPr>
            <a:t>: קושי בבקרה תקציבית על תהליך הרכש</a:t>
          </a:r>
        </a:p>
      </dgm:t>
    </dgm:pt>
    <dgm:pt modelId="{48B5604F-95EA-4AF1-9B81-DE26BF9B584C}" type="parTrans" cxnId="{021EF2ED-D801-49D6-B14C-691FE5FDAFBA}">
      <dgm:prSet/>
      <dgm:spPr/>
      <dgm:t>
        <a:bodyPr/>
        <a:lstStyle/>
        <a:p>
          <a:pPr rtl="1"/>
          <a:endParaRPr lang="he-IL"/>
        </a:p>
      </dgm:t>
    </dgm:pt>
    <dgm:pt modelId="{E539D1BA-D2EF-469E-90B5-C79FEB9082C4}" type="sibTrans" cxnId="{021EF2ED-D801-49D6-B14C-691FE5FDAFBA}">
      <dgm:prSet/>
      <dgm:spPr/>
      <dgm:t>
        <a:bodyPr/>
        <a:lstStyle/>
        <a:p>
          <a:pPr rtl="1"/>
          <a:endParaRPr lang="he-IL"/>
        </a:p>
      </dgm:t>
    </dgm:pt>
    <dgm:pt modelId="{C85FB508-8F5B-4905-A690-78EC86A1D53D}">
      <dgm:prSet phldrT="[Text]"/>
      <dgm:spPr/>
      <dgm:t>
        <a:bodyPr/>
        <a:lstStyle/>
        <a:p>
          <a:pPr rtl="0"/>
          <a:r>
            <a:rPr lang="he-IL" u="sng" dirty="0">
              <a:latin typeface="David" panose="020E0502060401010101" pitchFamily="34" charset="-79"/>
              <a:cs typeface="David" panose="020E0502060401010101" pitchFamily="34" charset="-79"/>
            </a:rPr>
            <a:t>חומרה</a:t>
          </a:r>
          <a:r>
            <a:rPr lang="he-IL" dirty="0">
              <a:latin typeface="David" panose="020E0502060401010101" pitchFamily="34" charset="-79"/>
              <a:cs typeface="David" panose="020E0502060401010101" pitchFamily="34" charset="-79"/>
            </a:rPr>
            <a:t>:4</a:t>
          </a:r>
        </a:p>
      </dgm:t>
    </dgm:pt>
    <dgm:pt modelId="{EF00ED1A-318D-47DF-B313-4CCA51347652}" type="parTrans" cxnId="{FC9914C0-C60B-428D-B3DD-43FACF82EBD0}">
      <dgm:prSet/>
      <dgm:spPr/>
      <dgm:t>
        <a:bodyPr/>
        <a:lstStyle/>
        <a:p>
          <a:pPr rtl="1"/>
          <a:endParaRPr lang="he-IL"/>
        </a:p>
      </dgm:t>
    </dgm:pt>
    <dgm:pt modelId="{42E9E9B6-C3AC-4F1C-A270-ECB1F8D66950}" type="sibTrans" cxnId="{FC9914C0-C60B-428D-B3DD-43FACF82EBD0}">
      <dgm:prSet/>
      <dgm:spPr/>
      <dgm:t>
        <a:bodyPr/>
        <a:lstStyle/>
        <a:p>
          <a:pPr rtl="1"/>
          <a:endParaRPr lang="he-IL"/>
        </a:p>
      </dgm:t>
    </dgm:pt>
    <dgm:pt modelId="{E71D4253-A85F-47D6-BC6F-E91EE3558EE3}">
      <dgm:prSet phldrT="[Text]"/>
      <dgm:spPr/>
      <dgm:t>
        <a:bodyPr/>
        <a:lstStyle/>
        <a:p>
          <a:pPr rtl="0"/>
          <a:r>
            <a:rPr lang="he-IL" u="sng" dirty="0">
              <a:latin typeface="David" panose="020E0502060401010101" pitchFamily="34" charset="-79"/>
              <a:cs typeface="David" panose="020E0502060401010101" pitchFamily="34" charset="-79"/>
            </a:rPr>
            <a:t>סיבה</a:t>
          </a:r>
          <a:r>
            <a:rPr lang="he-IL" dirty="0">
              <a:latin typeface="David" panose="020E0502060401010101" pitchFamily="34" charset="-79"/>
              <a:cs typeface="David" panose="020E0502060401010101" pitchFamily="34" charset="-79"/>
            </a:rPr>
            <a:t>: חוסר עדכניות הנתונים במערכת</a:t>
          </a:r>
        </a:p>
      </dgm:t>
    </dgm:pt>
    <dgm:pt modelId="{1E72C539-79E7-4403-A625-CBA05B54EB3F}" type="parTrans" cxnId="{D92F9CC2-B770-4119-9919-C53A7AE881B4}">
      <dgm:prSet/>
      <dgm:spPr/>
      <dgm:t>
        <a:bodyPr/>
        <a:lstStyle/>
        <a:p>
          <a:pPr rtl="1"/>
          <a:endParaRPr lang="he-IL"/>
        </a:p>
      </dgm:t>
    </dgm:pt>
    <dgm:pt modelId="{A0B1A2E7-A19C-4CAE-ACF4-FC35314EEAC6}" type="sibTrans" cxnId="{D92F9CC2-B770-4119-9919-C53A7AE881B4}">
      <dgm:prSet/>
      <dgm:spPr/>
      <dgm:t>
        <a:bodyPr/>
        <a:lstStyle/>
        <a:p>
          <a:pPr rtl="1"/>
          <a:endParaRPr lang="he-IL"/>
        </a:p>
      </dgm:t>
    </dgm:pt>
    <dgm:pt modelId="{8F0B64CE-6109-44BB-9A6B-1DCC75150ECB}">
      <dgm:prSet phldrT="[Text]"/>
      <dgm:spPr/>
      <dgm:t>
        <a:bodyPr/>
        <a:lstStyle/>
        <a:p>
          <a:pPr rtl="0"/>
          <a:r>
            <a:rPr lang="he-IL" u="sng" dirty="0">
              <a:latin typeface="David" panose="020E0502060401010101" pitchFamily="34" charset="-79"/>
              <a:cs typeface="David" panose="020E0502060401010101" pitchFamily="34" charset="-79"/>
            </a:rPr>
            <a:t>תוצאה</a:t>
          </a:r>
          <a:r>
            <a:rPr lang="he-IL" dirty="0">
              <a:latin typeface="David" panose="020E0502060401010101" pitchFamily="34" charset="-79"/>
              <a:cs typeface="David" panose="020E0502060401010101" pitchFamily="34" charset="-79"/>
            </a:rPr>
            <a:t>: הפסד כספי משוער של 1 מש"ח בחודש</a:t>
          </a:r>
        </a:p>
      </dgm:t>
    </dgm:pt>
    <dgm:pt modelId="{3BD5B15B-F8BA-46F9-949E-B177B72C5B53}" type="parTrans" cxnId="{D039ABCD-7751-4A37-B86F-C3565CE35FAD}">
      <dgm:prSet/>
      <dgm:spPr/>
      <dgm:t>
        <a:bodyPr/>
        <a:lstStyle/>
        <a:p>
          <a:pPr rtl="1"/>
          <a:endParaRPr lang="he-IL"/>
        </a:p>
      </dgm:t>
    </dgm:pt>
    <dgm:pt modelId="{41900E41-8430-4897-9B33-767C27E4E50B}" type="sibTrans" cxnId="{D039ABCD-7751-4A37-B86F-C3565CE35FAD}">
      <dgm:prSet/>
      <dgm:spPr/>
      <dgm:t>
        <a:bodyPr/>
        <a:lstStyle/>
        <a:p>
          <a:pPr rtl="1"/>
          <a:endParaRPr lang="he-IL"/>
        </a:p>
      </dgm:t>
    </dgm:pt>
    <dgm:pt modelId="{53BE027C-10B9-4D58-843B-C48672808FF5}" type="pres">
      <dgm:prSet presAssocID="{6F9F5620-6821-4D8C-B049-AEF2D95121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D12EDB-B5F5-4883-90C9-C1AE21A53C83}" type="pres">
      <dgm:prSet presAssocID="{12B19216-1C60-4A8A-A321-5D149F6B79A8}" presName="vertOne" presStyleCnt="0"/>
      <dgm:spPr/>
    </dgm:pt>
    <dgm:pt modelId="{C3218F64-5CE5-4664-9AE4-90616BB25F6B}" type="pres">
      <dgm:prSet presAssocID="{12B19216-1C60-4A8A-A321-5D149F6B79A8}" presName="txOne" presStyleLbl="node0" presStyleIdx="0" presStyleCnt="1">
        <dgm:presLayoutVars>
          <dgm:chPref val="3"/>
        </dgm:presLayoutVars>
      </dgm:prSet>
      <dgm:spPr/>
    </dgm:pt>
    <dgm:pt modelId="{8617D122-4E63-463A-B554-849A98B9119B}" type="pres">
      <dgm:prSet presAssocID="{12B19216-1C60-4A8A-A321-5D149F6B79A8}" presName="parTransOne" presStyleCnt="0"/>
      <dgm:spPr/>
    </dgm:pt>
    <dgm:pt modelId="{76079C01-2D00-45E8-9B84-2EA08E22FD2C}" type="pres">
      <dgm:prSet presAssocID="{12B19216-1C60-4A8A-A321-5D149F6B79A8}" presName="horzOne" presStyleCnt="0"/>
      <dgm:spPr/>
    </dgm:pt>
    <dgm:pt modelId="{CD03BE31-99E8-4157-93F9-10AE8799F16E}" type="pres">
      <dgm:prSet presAssocID="{C85FB508-8F5B-4905-A690-78EC86A1D53D}" presName="vertTwo" presStyleCnt="0"/>
      <dgm:spPr/>
    </dgm:pt>
    <dgm:pt modelId="{DEA0316B-DD65-4434-9E11-92736B94B348}" type="pres">
      <dgm:prSet presAssocID="{C85FB508-8F5B-4905-A690-78EC86A1D53D}" presName="txTwo" presStyleLbl="node2" presStyleIdx="0" presStyleCnt="3">
        <dgm:presLayoutVars>
          <dgm:chPref val="3"/>
        </dgm:presLayoutVars>
      </dgm:prSet>
      <dgm:spPr/>
    </dgm:pt>
    <dgm:pt modelId="{749E1DE0-BD22-4695-B3D3-5C9E247E8E6D}" type="pres">
      <dgm:prSet presAssocID="{C85FB508-8F5B-4905-A690-78EC86A1D53D}" presName="horzTwo" presStyleCnt="0"/>
      <dgm:spPr/>
    </dgm:pt>
    <dgm:pt modelId="{92B8D130-2BB7-49B6-942D-6D5FA631B3AE}" type="pres">
      <dgm:prSet presAssocID="{42E9E9B6-C3AC-4F1C-A270-ECB1F8D66950}" presName="sibSpaceTwo" presStyleCnt="0"/>
      <dgm:spPr/>
    </dgm:pt>
    <dgm:pt modelId="{FD0E6454-8CD4-4F34-82B4-035CDB7201C9}" type="pres">
      <dgm:prSet presAssocID="{E71D4253-A85F-47D6-BC6F-E91EE3558EE3}" presName="vertTwo" presStyleCnt="0"/>
      <dgm:spPr/>
    </dgm:pt>
    <dgm:pt modelId="{81405C07-4E86-45E0-B25D-568886CC8C07}" type="pres">
      <dgm:prSet presAssocID="{E71D4253-A85F-47D6-BC6F-E91EE3558EE3}" presName="txTwo" presStyleLbl="node2" presStyleIdx="1" presStyleCnt="3">
        <dgm:presLayoutVars>
          <dgm:chPref val="3"/>
        </dgm:presLayoutVars>
      </dgm:prSet>
      <dgm:spPr/>
    </dgm:pt>
    <dgm:pt modelId="{30762657-12CA-47F5-8A41-E36A4B3DC628}" type="pres">
      <dgm:prSet presAssocID="{E71D4253-A85F-47D6-BC6F-E91EE3558EE3}" presName="horzTwo" presStyleCnt="0"/>
      <dgm:spPr/>
    </dgm:pt>
    <dgm:pt modelId="{2EAE393A-2311-440A-84C8-6F2BB931608E}" type="pres">
      <dgm:prSet presAssocID="{A0B1A2E7-A19C-4CAE-ACF4-FC35314EEAC6}" presName="sibSpaceTwo" presStyleCnt="0"/>
      <dgm:spPr/>
    </dgm:pt>
    <dgm:pt modelId="{3FD7AA86-A05A-4630-8254-08FD5E58FEC4}" type="pres">
      <dgm:prSet presAssocID="{8F0B64CE-6109-44BB-9A6B-1DCC75150ECB}" presName="vertTwo" presStyleCnt="0"/>
      <dgm:spPr/>
    </dgm:pt>
    <dgm:pt modelId="{27A8DFAA-D341-435A-B260-34273FA81F82}" type="pres">
      <dgm:prSet presAssocID="{8F0B64CE-6109-44BB-9A6B-1DCC75150ECB}" presName="txTwo" presStyleLbl="node2" presStyleIdx="2" presStyleCnt="3">
        <dgm:presLayoutVars>
          <dgm:chPref val="3"/>
        </dgm:presLayoutVars>
      </dgm:prSet>
      <dgm:spPr/>
    </dgm:pt>
    <dgm:pt modelId="{F220B533-CD0E-4B58-B610-ECF88AC75F5A}" type="pres">
      <dgm:prSet presAssocID="{8F0B64CE-6109-44BB-9A6B-1DCC75150ECB}" presName="horzTwo" presStyleCnt="0"/>
      <dgm:spPr/>
    </dgm:pt>
  </dgm:ptLst>
  <dgm:cxnLst>
    <dgm:cxn modelId="{E5CB3043-7F87-4A65-8866-062867F1ADF7}" type="presOf" srcId="{6F9F5620-6821-4D8C-B049-AEF2D9512125}" destId="{53BE027C-10B9-4D58-843B-C48672808FF5}" srcOrd="0" destOrd="0" presId="urn:microsoft.com/office/officeart/2005/8/layout/hierarchy4"/>
    <dgm:cxn modelId="{6C9978A6-3514-4443-A712-19950301D50B}" type="presOf" srcId="{C85FB508-8F5B-4905-A690-78EC86A1D53D}" destId="{DEA0316B-DD65-4434-9E11-92736B94B348}" srcOrd="0" destOrd="0" presId="urn:microsoft.com/office/officeart/2005/8/layout/hierarchy4"/>
    <dgm:cxn modelId="{4F29F2B6-3B91-49E0-A6A1-A29A5CC35FAC}" type="presOf" srcId="{12B19216-1C60-4A8A-A321-5D149F6B79A8}" destId="{C3218F64-5CE5-4664-9AE4-90616BB25F6B}" srcOrd="0" destOrd="0" presId="urn:microsoft.com/office/officeart/2005/8/layout/hierarchy4"/>
    <dgm:cxn modelId="{FC9914C0-C60B-428D-B3DD-43FACF82EBD0}" srcId="{12B19216-1C60-4A8A-A321-5D149F6B79A8}" destId="{C85FB508-8F5B-4905-A690-78EC86A1D53D}" srcOrd="0" destOrd="0" parTransId="{EF00ED1A-318D-47DF-B313-4CCA51347652}" sibTransId="{42E9E9B6-C3AC-4F1C-A270-ECB1F8D66950}"/>
    <dgm:cxn modelId="{D92F9CC2-B770-4119-9919-C53A7AE881B4}" srcId="{12B19216-1C60-4A8A-A321-5D149F6B79A8}" destId="{E71D4253-A85F-47D6-BC6F-E91EE3558EE3}" srcOrd="1" destOrd="0" parTransId="{1E72C539-79E7-4403-A625-CBA05B54EB3F}" sibTransId="{A0B1A2E7-A19C-4CAE-ACF4-FC35314EEAC6}"/>
    <dgm:cxn modelId="{D039ABCD-7751-4A37-B86F-C3565CE35FAD}" srcId="{12B19216-1C60-4A8A-A321-5D149F6B79A8}" destId="{8F0B64CE-6109-44BB-9A6B-1DCC75150ECB}" srcOrd="2" destOrd="0" parTransId="{3BD5B15B-F8BA-46F9-949E-B177B72C5B53}" sibTransId="{41900E41-8430-4897-9B33-767C27E4E50B}"/>
    <dgm:cxn modelId="{539840D5-B7EB-4E81-9E7A-DE4D5F83D981}" type="presOf" srcId="{E71D4253-A85F-47D6-BC6F-E91EE3558EE3}" destId="{81405C07-4E86-45E0-B25D-568886CC8C07}" srcOrd="0" destOrd="0" presId="urn:microsoft.com/office/officeart/2005/8/layout/hierarchy4"/>
    <dgm:cxn modelId="{3A2D6AE2-9BFE-4ADB-A59D-CB9A39D59120}" type="presOf" srcId="{8F0B64CE-6109-44BB-9A6B-1DCC75150ECB}" destId="{27A8DFAA-D341-435A-B260-34273FA81F82}" srcOrd="0" destOrd="0" presId="urn:microsoft.com/office/officeart/2005/8/layout/hierarchy4"/>
    <dgm:cxn modelId="{021EF2ED-D801-49D6-B14C-691FE5FDAFBA}" srcId="{6F9F5620-6821-4D8C-B049-AEF2D9512125}" destId="{12B19216-1C60-4A8A-A321-5D149F6B79A8}" srcOrd="0" destOrd="0" parTransId="{48B5604F-95EA-4AF1-9B81-DE26BF9B584C}" sibTransId="{E539D1BA-D2EF-469E-90B5-C79FEB9082C4}"/>
    <dgm:cxn modelId="{667AF967-9632-4B10-A42A-CBBBEF32BC9E}" type="presParOf" srcId="{53BE027C-10B9-4D58-843B-C48672808FF5}" destId="{F9D12EDB-B5F5-4883-90C9-C1AE21A53C83}" srcOrd="0" destOrd="0" presId="urn:microsoft.com/office/officeart/2005/8/layout/hierarchy4"/>
    <dgm:cxn modelId="{D81BD0EE-C48F-4584-A744-83DB1C8C9A12}" type="presParOf" srcId="{F9D12EDB-B5F5-4883-90C9-C1AE21A53C83}" destId="{C3218F64-5CE5-4664-9AE4-90616BB25F6B}" srcOrd="0" destOrd="0" presId="urn:microsoft.com/office/officeart/2005/8/layout/hierarchy4"/>
    <dgm:cxn modelId="{51368F4C-7A9B-4ECE-A0EC-5252F7A58001}" type="presParOf" srcId="{F9D12EDB-B5F5-4883-90C9-C1AE21A53C83}" destId="{8617D122-4E63-463A-B554-849A98B9119B}" srcOrd="1" destOrd="0" presId="urn:microsoft.com/office/officeart/2005/8/layout/hierarchy4"/>
    <dgm:cxn modelId="{1E40D71F-61C6-4B0C-9FFF-CD303CF79373}" type="presParOf" srcId="{F9D12EDB-B5F5-4883-90C9-C1AE21A53C83}" destId="{76079C01-2D00-45E8-9B84-2EA08E22FD2C}" srcOrd="2" destOrd="0" presId="urn:microsoft.com/office/officeart/2005/8/layout/hierarchy4"/>
    <dgm:cxn modelId="{3135CBAC-63BB-40E4-BBD3-E90E9DC321DF}" type="presParOf" srcId="{76079C01-2D00-45E8-9B84-2EA08E22FD2C}" destId="{CD03BE31-99E8-4157-93F9-10AE8799F16E}" srcOrd="0" destOrd="0" presId="urn:microsoft.com/office/officeart/2005/8/layout/hierarchy4"/>
    <dgm:cxn modelId="{C492E22C-BF2C-4049-8332-3BB5DA9951E6}" type="presParOf" srcId="{CD03BE31-99E8-4157-93F9-10AE8799F16E}" destId="{DEA0316B-DD65-4434-9E11-92736B94B348}" srcOrd="0" destOrd="0" presId="urn:microsoft.com/office/officeart/2005/8/layout/hierarchy4"/>
    <dgm:cxn modelId="{016327A9-2887-4A12-8896-09E3D5D66C49}" type="presParOf" srcId="{CD03BE31-99E8-4157-93F9-10AE8799F16E}" destId="{749E1DE0-BD22-4695-B3D3-5C9E247E8E6D}" srcOrd="1" destOrd="0" presId="urn:microsoft.com/office/officeart/2005/8/layout/hierarchy4"/>
    <dgm:cxn modelId="{C6904C9A-0816-4977-B43B-CF15B4BB1E84}" type="presParOf" srcId="{76079C01-2D00-45E8-9B84-2EA08E22FD2C}" destId="{92B8D130-2BB7-49B6-942D-6D5FA631B3AE}" srcOrd="1" destOrd="0" presId="urn:microsoft.com/office/officeart/2005/8/layout/hierarchy4"/>
    <dgm:cxn modelId="{D7DFD59D-545E-4BA6-B938-5936CA933F53}" type="presParOf" srcId="{76079C01-2D00-45E8-9B84-2EA08E22FD2C}" destId="{FD0E6454-8CD4-4F34-82B4-035CDB7201C9}" srcOrd="2" destOrd="0" presId="urn:microsoft.com/office/officeart/2005/8/layout/hierarchy4"/>
    <dgm:cxn modelId="{CEF0AA0C-C82D-43AA-850F-9D9122B0ED32}" type="presParOf" srcId="{FD0E6454-8CD4-4F34-82B4-035CDB7201C9}" destId="{81405C07-4E86-45E0-B25D-568886CC8C07}" srcOrd="0" destOrd="0" presId="urn:microsoft.com/office/officeart/2005/8/layout/hierarchy4"/>
    <dgm:cxn modelId="{8D36D8EB-47FD-47DC-A54E-A11CC6FCBE94}" type="presParOf" srcId="{FD0E6454-8CD4-4F34-82B4-035CDB7201C9}" destId="{30762657-12CA-47F5-8A41-E36A4B3DC628}" srcOrd="1" destOrd="0" presId="urn:microsoft.com/office/officeart/2005/8/layout/hierarchy4"/>
    <dgm:cxn modelId="{364CF596-F314-4FF7-884D-7D2502B0C418}" type="presParOf" srcId="{76079C01-2D00-45E8-9B84-2EA08E22FD2C}" destId="{2EAE393A-2311-440A-84C8-6F2BB931608E}" srcOrd="3" destOrd="0" presId="urn:microsoft.com/office/officeart/2005/8/layout/hierarchy4"/>
    <dgm:cxn modelId="{9AE683DD-3684-442A-96AB-8ACAD539D0D6}" type="presParOf" srcId="{76079C01-2D00-45E8-9B84-2EA08E22FD2C}" destId="{3FD7AA86-A05A-4630-8254-08FD5E58FEC4}" srcOrd="4" destOrd="0" presId="urn:microsoft.com/office/officeart/2005/8/layout/hierarchy4"/>
    <dgm:cxn modelId="{A9F47D6E-C080-47ED-B259-0FA8AF303996}" type="presParOf" srcId="{3FD7AA86-A05A-4630-8254-08FD5E58FEC4}" destId="{27A8DFAA-D341-435A-B260-34273FA81F82}" srcOrd="0" destOrd="0" presId="urn:microsoft.com/office/officeart/2005/8/layout/hierarchy4"/>
    <dgm:cxn modelId="{FE80B3CA-14CD-436A-992B-0CF1502AECCE}" type="presParOf" srcId="{3FD7AA86-A05A-4630-8254-08FD5E58FEC4}" destId="{F220B533-CD0E-4B58-B610-ECF88AC75F5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F7D33E-0EB0-4E70-AA65-1FAE626D6EC7}" type="doc">
      <dgm:prSet loTypeId="urn:microsoft.com/office/officeart/2005/8/layout/chevron1" loCatId="process" qsTypeId="urn:microsoft.com/office/officeart/2005/8/quickstyle/simple2" qsCatId="simple" csTypeId="urn:microsoft.com/office/officeart/2005/8/colors/accent6_3" csCatId="accent6" phldr="1"/>
      <dgm:spPr/>
    </dgm:pt>
    <dgm:pt modelId="{B785A774-B629-46A5-AF7F-253272EDF4C8}">
      <dgm:prSet phldrT="[Text]"/>
      <dgm:spPr/>
      <dgm:t>
        <a:bodyPr/>
        <a:lstStyle/>
        <a:p>
          <a:pPr rtl="1"/>
          <a:r>
            <a:rPr lang="he-IL" dirty="0">
              <a:latin typeface="David" panose="020E0502060401010101" pitchFamily="34" charset="-79"/>
              <a:cs typeface="David" panose="020E0502060401010101" pitchFamily="34" charset="-79"/>
            </a:rPr>
            <a:t>הבעיה</a:t>
          </a:r>
        </a:p>
      </dgm:t>
    </dgm:pt>
    <dgm:pt modelId="{D1D60A66-5DC1-4024-8ED2-549EA4C42CBA}" type="parTrans" cxnId="{D3467DF9-7F57-4633-93FC-2ABFD23A0F89}">
      <dgm:prSet/>
      <dgm:spPr/>
      <dgm:t>
        <a:bodyPr/>
        <a:lstStyle/>
        <a:p>
          <a:pPr rtl="1"/>
          <a:endParaRPr lang="he-IL"/>
        </a:p>
      </dgm:t>
    </dgm:pt>
    <dgm:pt modelId="{684F0991-0279-4B9A-9F9B-4B0DE5E9A36B}" type="sibTrans" cxnId="{D3467DF9-7F57-4633-93FC-2ABFD23A0F89}">
      <dgm:prSet/>
      <dgm:spPr/>
      <dgm:t>
        <a:bodyPr/>
        <a:lstStyle/>
        <a:p>
          <a:pPr rtl="1"/>
          <a:endParaRPr lang="he-IL"/>
        </a:p>
      </dgm:t>
    </dgm:pt>
    <dgm:pt modelId="{5D01A031-1D22-4788-934C-4A629E591CD8}">
      <dgm:prSet phldrT="[Text]"/>
      <dgm:spPr/>
      <dgm:t>
        <a:bodyPr/>
        <a:lstStyle/>
        <a:p>
          <a:pPr rtl="1"/>
          <a:r>
            <a:rPr lang="he-IL" dirty="0">
              <a:latin typeface="David" panose="020E0502060401010101" pitchFamily="34" charset="-79"/>
              <a:cs typeface="David" panose="020E0502060401010101" pitchFamily="34" charset="-79"/>
            </a:rPr>
            <a:t>סיבה</a:t>
          </a:r>
        </a:p>
      </dgm:t>
    </dgm:pt>
    <dgm:pt modelId="{C609DA41-CF30-404C-9FDC-0516F0B4B07C}" type="parTrans" cxnId="{2A7BD4F5-4F09-4582-B4DB-0D2E1AF907E9}">
      <dgm:prSet/>
      <dgm:spPr/>
      <dgm:t>
        <a:bodyPr/>
        <a:lstStyle/>
        <a:p>
          <a:pPr rtl="1"/>
          <a:endParaRPr lang="he-IL"/>
        </a:p>
      </dgm:t>
    </dgm:pt>
    <dgm:pt modelId="{10FB52D9-A58A-42A5-AC41-BF1CDD09E080}" type="sibTrans" cxnId="{2A7BD4F5-4F09-4582-B4DB-0D2E1AF907E9}">
      <dgm:prSet/>
      <dgm:spPr/>
      <dgm:t>
        <a:bodyPr/>
        <a:lstStyle/>
        <a:p>
          <a:pPr rtl="1"/>
          <a:endParaRPr lang="he-IL"/>
        </a:p>
      </dgm:t>
    </dgm:pt>
    <dgm:pt modelId="{AC7C03DB-BA8B-424E-BCEF-6D914357DBEA}">
      <dgm:prSet phldrT="[Text]"/>
      <dgm:spPr/>
      <dgm:t>
        <a:bodyPr/>
        <a:lstStyle/>
        <a:p>
          <a:pPr rtl="1"/>
          <a:r>
            <a:rPr lang="he-IL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rPr>
            <a:t>תוצאה</a:t>
          </a:r>
        </a:p>
      </dgm:t>
    </dgm:pt>
    <dgm:pt modelId="{5A3FB639-7660-431B-B597-55AD98547711}" type="parTrans" cxnId="{F98B297A-4C38-4137-B880-2FD46F0B4377}">
      <dgm:prSet/>
      <dgm:spPr/>
      <dgm:t>
        <a:bodyPr/>
        <a:lstStyle/>
        <a:p>
          <a:pPr rtl="1"/>
          <a:endParaRPr lang="he-IL"/>
        </a:p>
      </dgm:t>
    </dgm:pt>
    <dgm:pt modelId="{BD1D12A0-152D-43CA-9C01-1D64BB37E55C}" type="sibTrans" cxnId="{F98B297A-4C38-4137-B880-2FD46F0B4377}">
      <dgm:prSet/>
      <dgm:spPr/>
      <dgm:t>
        <a:bodyPr/>
        <a:lstStyle/>
        <a:p>
          <a:pPr rtl="1"/>
          <a:endParaRPr lang="he-IL"/>
        </a:p>
      </dgm:t>
    </dgm:pt>
    <dgm:pt modelId="{DEEF9A9C-EAEA-406B-96EA-4E499842D323}" type="pres">
      <dgm:prSet presAssocID="{96F7D33E-0EB0-4E70-AA65-1FAE626D6EC7}" presName="Name0" presStyleCnt="0">
        <dgm:presLayoutVars>
          <dgm:dir/>
          <dgm:animLvl val="lvl"/>
          <dgm:resizeHandles val="exact"/>
        </dgm:presLayoutVars>
      </dgm:prSet>
      <dgm:spPr/>
    </dgm:pt>
    <dgm:pt modelId="{E9E38E91-7094-4252-994E-FF7A10BCEBE6}" type="pres">
      <dgm:prSet presAssocID="{B785A774-B629-46A5-AF7F-253272EDF4C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0900113-702F-4A27-941F-D632B3955438}" type="pres">
      <dgm:prSet presAssocID="{684F0991-0279-4B9A-9F9B-4B0DE5E9A36B}" presName="parTxOnlySpace" presStyleCnt="0"/>
      <dgm:spPr/>
    </dgm:pt>
    <dgm:pt modelId="{3705A588-B3B6-466E-8BCC-24E8D1F27AA9}" type="pres">
      <dgm:prSet presAssocID="{5D01A031-1D22-4788-934C-4A629E591CD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81214A2-A56B-4F1D-82C4-913EEE635642}" type="pres">
      <dgm:prSet presAssocID="{10FB52D9-A58A-42A5-AC41-BF1CDD09E080}" presName="parTxOnlySpace" presStyleCnt="0"/>
      <dgm:spPr/>
    </dgm:pt>
    <dgm:pt modelId="{4E28B1EC-5922-4B02-B144-45AC031A1831}" type="pres">
      <dgm:prSet presAssocID="{AC7C03DB-BA8B-424E-BCEF-6D914357DBE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01A3334-824C-4757-B033-4BA4D8F4896E}" type="presOf" srcId="{B785A774-B629-46A5-AF7F-253272EDF4C8}" destId="{E9E38E91-7094-4252-994E-FF7A10BCEBE6}" srcOrd="0" destOrd="0" presId="urn:microsoft.com/office/officeart/2005/8/layout/chevron1"/>
    <dgm:cxn modelId="{96FB8E62-1B4F-4AE0-91EC-32E0F129DE71}" type="presOf" srcId="{5D01A031-1D22-4788-934C-4A629E591CD8}" destId="{3705A588-B3B6-466E-8BCC-24E8D1F27AA9}" srcOrd="0" destOrd="0" presId="urn:microsoft.com/office/officeart/2005/8/layout/chevron1"/>
    <dgm:cxn modelId="{EB6FB255-81F6-4D5F-BE16-43E196EF16D0}" type="presOf" srcId="{AC7C03DB-BA8B-424E-BCEF-6D914357DBEA}" destId="{4E28B1EC-5922-4B02-B144-45AC031A1831}" srcOrd="0" destOrd="0" presId="urn:microsoft.com/office/officeart/2005/8/layout/chevron1"/>
    <dgm:cxn modelId="{F98B297A-4C38-4137-B880-2FD46F0B4377}" srcId="{96F7D33E-0EB0-4E70-AA65-1FAE626D6EC7}" destId="{AC7C03DB-BA8B-424E-BCEF-6D914357DBEA}" srcOrd="2" destOrd="0" parTransId="{5A3FB639-7660-431B-B597-55AD98547711}" sibTransId="{BD1D12A0-152D-43CA-9C01-1D64BB37E55C}"/>
    <dgm:cxn modelId="{2A7BD4F5-4F09-4582-B4DB-0D2E1AF907E9}" srcId="{96F7D33E-0EB0-4E70-AA65-1FAE626D6EC7}" destId="{5D01A031-1D22-4788-934C-4A629E591CD8}" srcOrd="1" destOrd="0" parTransId="{C609DA41-CF30-404C-9FDC-0516F0B4B07C}" sibTransId="{10FB52D9-A58A-42A5-AC41-BF1CDD09E080}"/>
    <dgm:cxn modelId="{D4BCCBF6-F5CF-46FD-AFC6-D3200E5C55F4}" type="presOf" srcId="{96F7D33E-0EB0-4E70-AA65-1FAE626D6EC7}" destId="{DEEF9A9C-EAEA-406B-96EA-4E499842D323}" srcOrd="0" destOrd="0" presId="urn:microsoft.com/office/officeart/2005/8/layout/chevron1"/>
    <dgm:cxn modelId="{D3467DF9-7F57-4633-93FC-2ABFD23A0F89}" srcId="{96F7D33E-0EB0-4E70-AA65-1FAE626D6EC7}" destId="{B785A774-B629-46A5-AF7F-253272EDF4C8}" srcOrd="0" destOrd="0" parTransId="{D1D60A66-5DC1-4024-8ED2-549EA4C42CBA}" sibTransId="{684F0991-0279-4B9A-9F9B-4B0DE5E9A36B}"/>
    <dgm:cxn modelId="{4646D885-59A1-4E5E-8B54-D234CD685B5B}" type="presParOf" srcId="{DEEF9A9C-EAEA-406B-96EA-4E499842D323}" destId="{E9E38E91-7094-4252-994E-FF7A10BCEBE6}" srcOrd="0" destOrd="0" presId="urn:microsoft.com/office/officeart/2005/8/layout/chevron1"/>
    <dgm:cxn modelId="{DEBC6819-1FB0-4917-991C-084BB8E1BB26}" type="presParOf" srcId="{DEEF9A9C-EAEA-406B-96EA-4E499842D323}" destId="{60900113-702F-4A27-941F-D632B3955438}" srcOrd="1" destOrd="0" presId="urn:microsoft.com/office/officeart/2005/8/layout/chevron1"/>
    <dgm:cxn modelId="{90FADD39-3806-4004-A06E-39BB1B4CCE8D}" type="presParOf" srcId="{DEEF9A9C-EAEA-406B-96EA-4E499842D323}" destId="{3705A588-B3B6-466E-8BCC-24E8D1F27AA9}" srcOrd="2" destOrd="0" presId="urn:microsoft.com/office/officeart/2005/8/layout/chevron1"/>
    <dgm:cxn modelId="{FC89FFEE-F168-49EA-8D0A-515B073C8BD8}" type="presParOf" srcId="{DEEF9A9C-EAEA-406B-96EA-4E499842D323}" destId="{E81214A2-A56B-4F1D-82C4-913EEE635642}" srcOrd="3" destOrd="0" presId="urn:microsoft.com/office/officeart/2005/8/layout/chevron1"/>
    <dgm:cxn modelId="{C5F4C721-F3DB-4B95-B66A-4ED3011C074C}" type="presParOf" srcId="{DEEF9A9C-EAEA-406B-96EA-4E499842D323}" destId="{4E28B1EC-5922-4B02-B144-45AC031A183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37E9B-E020-4D07-B515-DD7DC7B26F2B}">
      <dsp:nvSpPr>
        <dsp:cNvPr id="0" name=""/>
        <dsp:cNvSpPr/>
      </dsp:nvSpPr>
      <dsp:spPr>
        <a:xfrm>
          <a:off x="1404619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7BCBD-73D9-44BC-AA7D-CC2987E65963}">
      <dsp:nvSpPr>
        <dsp:cNvPr id="0" name=""/>
        <dsp:cNvSpPr/>
      </dsp:nvSpPr>
      <dsp:spPr>
        <a:xfrm>
          <a:off x="2730499" y="2951479"/>
          <a:ext cx="635000" cy="4064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A73CE-6B61-4489-B341-F60E6CED044E}">
      <dsp:nvSpPr>
        <dsp:cNvPr id="0" name=""/>
        <dsp:cNvSpPr/>
      </dsp:nvSpPr>
      <dsp:spPr>
        <a:xfrm>
          <a:off x="1065855" y="3276600"/>
          <a:ext cx="3964289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b="1" kern="1200" dirty="0">
              <a:latin typeface="David" panose="020E0502060401010101" pitchFamily="34" charset="-79"/>
              <a:cs typeface="David" panose="020E0502060401010101" pitchFamily="34" charset="-79"/>
            </a:rPr>
            <a:t>הגדרת הבעיה</a:t>
          </a:r>
        </a:p>
      </dsp:txBody>
      <dsp:txXfrm>
        <a:off x="1065855" y="3276600"/>
        <a:ext cx="3964289" cy="762000"/>
      </dsp:txXfrm>
    </dsp:sp>
    <dsp:sp modelId="{A8B7CA35-BCA3-46DF-BF52-7442A9172975}">
      <dsp:nvSpPr>
        <dsp:cNvPr id="0" name=""/>
        <dsp:cNvSpPr/>
      </dsp:nvSpPr>
      <dsp:spPr>
        <a:xfrm>
          <a:off x="2595879" y="1390904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 dirty="0"/>
            <a:t>סמפטומים</a:t>
          </a:r>
        </a:p>
      </dsp:txBody>
      <dsp:txXfrm>
        <a:off x="2763267" y="1558292"/>
        <a:ext cx="808224" cy="808224"/>
      </dsp:txXfrm>
    </dsp:sp>
    <dsp:sp modelId="{3EE9CB53-260F-4B28-92E7-8AA4697AEB30}">
      <dsp:nvSpPr>
        <dsp:cNvPr id="0" name=""/>
        <dsp:cNvSpPr/>
      </dsp:nvSpPr>
      <dsp:spPr>
        <a:xfrm>
          <a:off x="1777999" y="533399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 dirty="0">
              <a:latin typeface="David" panose="020E0502060401010101" pitchFamily="34" charset="-79"/>
              <a:cs typeface="David" panose="020E0502060401010101" pitchFamily="34" charset="-79"/>
            </a:rPr>
            <a:t>סמפטומים</a:t>
          </a:r>
        </a:p>
      </dsp:txBody>
      <dsp:txXfrm>
        <a:off x="1945387" y="700787"/>
        <a:ext cx="808224" cy="808224"/>
      </dsp:txXfrm>
    </dsp:sp>
    <dsp:sp modelId="{DDAE869D-C5FA-4C1C-8EB5-4A358E426196}">
      <dsp:nvSpPr>
        <dsp:cNvPr id="0" name=""/>
        <dsp:cNvSpPr/>
      </dsp:nvSpPr>
      <dsp:spPr>
        <a:xfrm>
          <a:off x="2946399" y="257047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 dirty="0">
              <a:latin typeface="David" panose="020E0502060401010101" pitchFamily="34" charset="-79"/>
              <a:cs typeface="David" panose="020E0502060401010101" pitchFamily="34" charset="-79"/>
            </a:rPr>
            <a:t>סמפטומים</a:t>
          </a:r>
        </a:p>
      </dsp:txBody>
      <dsp:txXfrm>
        <a:off x="3113787" y="424435"/>
        <a:ext cx="808224" cy="808224"/>
      </dsp:txXfrm>
    </dsp:sp>
    <dsp:sp modelId="{B5AFC502-8422-4BED-B3E4-FF6797FE30E7}">
      <dsp:nvSpPr>
        <dsp:cNvPr id="0" name=""/>
        <dsp:cNvSpPr/>
      </dsp:nvSpPr>
      <dsp:spPr>
        <a:xfrm>
          <a:off x="1269999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9C237-E62B-442B-B035-AB34CFAC1D9C}">
      <dsp:nvSpPr>
        <dsp:cNvPr id="0" name=""/>
        <dsp:cNvSpPr/>
      </dsp:nvSpPr>
      <dsp:spPr>
        <a:xfrm>
          <a:off x="3326323" y="874166"/>
          <a:ext cx="2316106" cy="23160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8F5D1-06AD-4D40-A304-E159BC14C9BB}">
      <dsp:nvSpPr>
        <dsp:cNvPr id="0" name=""/>
        <dsp:cNvSpPr/>
      </dsp:nvSpPr>
      <dsp:spPr>
        <a:xfrm>
          <a:off x="3403493" y="951382"/>
          <a:ext cx="2161253" cy="21616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>
              <a:latin typeface="David" panose="020E0502060401010101" pitchFamily="34" charset="-79"/>
              <a:cs typeface="David" panose="020E0502060401010101" pitchFamily="34" charset="-79"/>
            </a:rPr>
            <a:t>תוצאה</a:t>
          </a:r>
        </a:p>
      </dsp:txBody>
      <dsp:txXfrm>
        <a:off x="3712684" y="1260246"/>
        <a:ext cx="1543899" cy="1543913"/>
      </dsp:txXfrm>
    </dsp:sp>
    <dsp:sp modelId="{B29BBFD2-18DA-45AD-9DBB-CFE063B5DFB6}">
      <dsp:nvSpPr>
        <dsp:cNvPr id="0" name=""/>
        <dsp:cNvSpPr/>
      </dsp:nvSpPr>
      <dsp:spPr>
        <a:xfrm rot="2700000">
          <a:off x="933266" y="873908"/>
          <a:ext cx="2316183" cy="231618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DA9F1-5AE1-4D08-8761-20C33A0864B2}">
      <dsp:nvSpPr>
        <dsp:cNvPr id="0" name=""/>
        <dsp:cNvSpPr/>
      </dsp:nvSpPr>
      <dsp:spPr>
        <a:xfrm>
          <a:off x="1010731" y="951382"/>
          <a:ext cx="2161253" cy="216164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>
              <a:latin typeface="David" panose="020E0502060401010101" pitchFamily="34" charset="-79"/>
              <a:cs typeface="David" panose="020E0502060401010101" pitchFamily="34" charset="-79"/>
            </a:rPr>
            <a:t>סיבה</a:t>
          </a:r>
        </a:p>
      </dsp:txBody>
      <dsp:txXfrm>
        <a:off x="1319408" y="1260246"/>
        <a:ext cx="1543899" cy="1543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18F64-5CE5-4664-9AE4-90616BB25F6B}">
      <dsp:nvSpPr>
        <dsp:cNvPr id="0" name=""/>
        <dsp:cNvSpPr/>
      </dsp:nvSpPr>
      <dsp:spPr>
        <a:xfrm>
          <a:off x="2953" y="394"/>
          <a:ext cx="8213898" cy="18872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5800" u="sng" kern="1200" dirty="0">
              <a:latin typeface="David" panose="020E0502060401010101" pitchFamily="34" charset="-79"/>
              <a:cs typeface="David" panose="020E0502060401010101" pitchFamily="34" charset="-79"/>
            </a:rPr>
            <a:t>הגדרת הבעיה</a:t>
          </a:r>
          <a:r>
            <a:rPr lang="he-IL" sz="5800" kern="1200" dirty="0">
              <a:latin typeface="David" panose="020E0502060401010101" pitchFamily="34" charset="-79"/>
              <a:cs typeface="David" panose="020E0502060401010101" pitchFamily="34" charset="-79"/>
            </a:rPr>
            <a:t>: קושי בבקרה תקציבית על תהליך הרכש</a:t>
          </a:r>
        </a:p>
      </dsp:txBody>
      <dsp:txXfrm>
        <a:off x="58228" y="55669"/>
        <a:ext cx="8103348" cy="1776676"/>
      </dsp:txXfrm>
    </dsp:sp>
    <dsp:sp modelId="{DEA0316B-DD65-4434-9E11-92736B94B348}">
      <dsp:nvSpPr>
        <dsp:cNvPr id="0" name=""/>
        <dsp:cNvSpPr/>
      </dsp:nvSpPr>
      <dsp:spPr>
        <a:xfrm>
          <a:off x="2953" y="2105188"/>
          <a:ext cx="2592770" cy="18872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u="sng" kern="1200" dirty="0">
              <a:latin typeface="David" panose="020E0502060401010101" pitchFamily="34" charset="-79"/>
              <a:cs typeface="David" panose="020E0502060401010101" pitchFamily="34" charset="-79"/>
            </a:rPr>
            <a:t>חומרה</a:t>
          </a:r>
          <a:r>
            <a:rPr lang="he-IL" sz="3300" kern="1200" dirty="0">
              <a:latin typeface="David" panose="020E0502060401010101" pitchFamily="34" charset="-79"/>
              <a:cs typeface="David" panose="020E0502060401010101" pitchFamily="34" charset="-79"/>
            </a:rPr>
            <a:t>:4</a:t>
          </a:r>
        </a:p>
      </dsp:txBody>
      <dsp:txXfrm>
        <a:off x="58228" y="2160463"/>
        <a:ext cx="2482220" cy="1776676"/>
      </dsp:txXfrm>
    </dsp:sp>
    <dsp:sp modelId="{81405C07-4E86-45E0-B25D-568886CC8C07}">
      <dsp:nvSpPr>
        <dsp:cNvPr id="0" name=""/>
        <dsp:cNvSpPr/>
      </dsp:nvSpPr>
      <dsp:spPr>
        <a:xfrm>
          <a:off x="2813517" y="2105188"/>
          <a:ext cx="2592770" cy="18872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u="sng" kern="1200" dirty="0">
              <a:latin typeface="David" panose="020E0502060401010101" pitchFamily="34" charset="-79"/>
              <a:cs typeface="David" panose="020E0502060401010101" pitchFamily="34" charset="-79"/>
            </a:rPr>
            <a:t>סיבה</a:t>
          </a:r>
          <a:r>
            <a:rPr lang="he-IL" sz="3300" kern="1200" dirty="0">
              <a:latin typeface="David" panose="020E0502060401010101" pitchFamily="34" charset="-79"/>
              <a:cs typeface="David" panose="020E0502060401010101" pitchFamily="34" charset="-79"/>
            </a:rPr>
            <a:t>: חוסר עדכניות הנתונים במערכת</a:t>
          </a:r>
        </a:p>
      </dsp:txBody>
      <dsp:txXfrm>
        <a:off x="2868792" y="2160463"/>
        <a:ext cx="2482220" cy="1776676"/>
      </dsp:txXfrm>
    </dsp:sp>
    <dsp:sp modelId="{27A8DFAA-D341-435A-B260-34273FA81F82}">
      <dsp:nvSpPr>
        <dsp:cNvPr id="0" name=""/>
        <dsp:cNvSpPr/>
      </dsp:nvSpPr>
      <dsp:spPr>
        <a:xfrm>
          <a:off x="5624081" y="2105188"/>
          <a:ext cx="2592770" cy="18872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u="sng" kern="1200" dirty="0">
              <a:latin typeface="David" panose="020E0502060401010101" pitchFamily="34" charset="-79"/>
              <a:cs typeface="David" panose="020E0502060401010101" pitchFamily="34" charset="-79"/>
            </a:rPr>
            <a:t>תוצאה</a:t>
          </a:r>
          <a:r>
            <a:rPr lang="he-IL" sz="3300" kern="1200" dirty="0">
              <a:latin typeface="David" panose="020E0502060401010101" pitchFamily="34" charset="-79"/>
              <a:cs typeface="David" panose="020E0502060401010101" pitchFamily="34" charset="-79"/>
            </a:rPr>
            <a:t>: הפסד כספי משוער של 1 מש"ח בחודש</a:t>
          </a:r>
        </a:p>
      </dsp:txBody>
      <dsp:txXfrm>
        <a:off x="5679356" y="2160463"/>
        <a:ext cx="2482220" cy="17766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38E91-7094-4252-994E-FF7A10BCEBE6}">
      <dsp:nvSpPr>
        <dsp:cNvPr id="0" name=""/>
        <dsp:cNvSpPr/>
      </dsp:nvSpPr>
      <dsp:spPr>
        <a:xfrm>
          <a:off x="2282" y="0"/>
          <a:ext cx="2781125" cy="824248"/>
        </a:xfrm>
        <a:prstGeom prst="chevron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026" tIns="69342" rIns="69342" bIns="69342" numCol="1" spcCol="1270" anchor="ctr" anchorCtr="0">
          <a:noAutofit/>
        </a:bodyPr>
        <a:lstStyle/>
        <a:p>
          <a:pPr marL="0" lvl="0" indent="0" algn="ctr" defTabSz="2311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5200" kern="1200" dirty="0">
              <a:latin typeface="David" panose="020E0502060401010101" pitchFamily="34" charset="-79"/>
              <a:cs typeface="David" panose="020E0502060401010101" pitchFamily="34" charset="-79"/>
            </a:rPr>
            <a:t>הבעיה</a:t>
          </a:r>
        </a:p>
      </dsp:txBody>
      <dsp:txXfrm>
        <a:off x="414406" y="0"/>
        <a:ext cx="1956877" cy="824248"/>
      </dsp:txXfrm>
    </dsp:sp>
    <dsp:sp modelId="{3705A588-B3B6-466E-8BCC-24E8D1F27AA9}">
      <dsp:nvSpPr>
        <dsp:cNvPr id="0" name=""/>
        <dsp:cNvSpPr/>
      </dsp:nvSpPr>
      <dsp:spPr>
        <a:xfrm>
          <a:off x="2505296" y="0"/>
          <a:ext cx="2781125" cy="824248"/>
        </a:xfrm>
        <a:prstGeom prst="chevron">
          <a:avLst/>
        </a:prstGeom>
        <a:solidFill>
          <a:schemeClr val="accent6">
            <a:shade val="80000"/>
            <a:hueOff val="-20342"/>
            <a:satOff val="-2388"/>
            <a:lumOff val="125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026" tIns="69342" rIns="69342" bIns="69342" numCol="1" spcCol="1270" anchor="ctr" anchorCtr="0">
          <a:noAutofit/>
        </a:bodyPr>
        <a:lstStyle/>
        <a:p>
          <a:pPr marL="0" lvl="0" indent="0" algn="ctr" defTabSz="2311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5200" kern="1200" dirty="0">
              <a:latin typeface="David" panose="020E0502060401010101" pitchFamily="34" charset="-79"/>
              <a:cs typeface="David" panose="020E0502060401010101" pitchFamily="34" charset="-79"/>
            </a:rPr>
            <a:t>סיבה</a:t>
          </a:r>
        </a:p>
      </dsp:txBody>
      <dsp:txXfrm>
        <a:off x="2917420" y="0"/>
        <a:ext cx="1956877" cy="824248"/>
      </dsp:txXfrm>
    </dsp:sp>
    <dsp:sp modelId="{4E28B1EC-5922-4B02-B144-45AC031A1831}">
      <dsp:nvSpPr>
        <dsp:cNvPr id="0" name=""/>
        <dsp:cNvSpPr/>
      </dsp:nvSpPr>
      <dsp:spPr>
        <a:xfrm>
          <a:off x="5008309" y="0"/>
          <a:ext cx="2781125" cy="824248"/>
        </a:xfrm>
        <a:prstGeom prst="chevron">
          <a:avLst/>
        </a:prstGeom>
        <a:solidFill>
          <a:schemeClr val="accent6">
            <a:shade val="80000"/>
            <a:hueOff val="-40683"/>
            <a:satOff val="-4776"/>
            <a:lumOff val="2513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026" tIns="69342" rIns="69342" bIns="69342" numCol="1" spcCol="1270" anchor="ctr" anchorCtr="0">
          <a:noAutofit/>
        </a:bodyPr>
        <a:lstStyle/>
        <a:p>
          <a:pPr marL="0" lvl="0" indent="0" algn="ctr" defTabSz="2311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5200" kern="1200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rPr>
            <a:t>תוצאה</a:t>
          </a:r>
        </a:p>
      </dsp:txBody>
      <dsp:txXfrm>
        <a:off x="5420433" y="0"/>
        <a:ext cx="1956877" cy="824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725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F7D726A-F584-4C5C-8557-EE19BE4F2EFD}" type="datetimeFigureOut">
              <a:rPr lang="he-IL" smtClean="0"/>
              <a:t>י'/חשון/תשע"ט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E0A67D-EB9A-4EF5-BF21-5A90105341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63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725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CEB6AA9-2BA6-4D92-896F-7C5B37BE173D}" type="datetimeFigureOut">
              <a:rPr lang="he-IL" smtClean="0"/>
              <a:t>י'/חשון/תשע"ט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725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B7900F-0119-474F-A5C7-BD4D2349D1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190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7900F-0119-474F-A5C7-BD4D2349D18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0390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7900F-0119-474F-A5C7-BD4D2349D18D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893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7900F-0119-474F-A5C7-BD4D2349D18D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1474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7900F-0119-474F-A5C7-BD4D2349D18D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7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7900F-0119-474F-A5C7-BD4D2349D18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909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7900F-0119-474F-A5C7-BD4D2349D18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375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7900F-0119-474F-A5C7-BD4D2349D18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831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7900F-0119-474F-A5C7-BD4D2349D18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8779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7900F-0119-474F-A5C7-BD4D2349D18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85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7900F-0119-474F-A5C7-BD4D2349D18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3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7900F-0119-474F-A5C7-BD4D2349D18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1465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7900F-0119-474F-A5C7-BD4D2349D18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65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19-10-18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19-10-18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4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19-10-18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21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19-10-18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19-10-18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0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19-10-18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0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19-10-18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0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19-10-18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3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19-10-18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7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19-10-18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0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19-10-18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1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19-10-18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1"/>
          <p:cNvGrpSpPr>
            <a:grpSpLocks/>
          </p:cNvGrpSpPr>
          <p:nvPr userDrawn="1"/>
        </p:nvGrpSpPr>
        <p:grpSpPr bwMode="auto">
          <a:xfrm>
            <a:off x="177800" y="230188"/>
            <a:ext cx="203200" cy="6410325"/>
            <a:chOff x="112" y="145"/>
            <a:chExt cx="128" cy="4097"/>
          </a:xfrm>
        </p:grpSpPr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5D8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00339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he-IL" sz="2400" b="0">
                <a:cs typeface="Times New Roman" pitchFamily="18" charset="0"/>
              </a:endParaRPr>
            </a:p>
          </p:txBody>
        </p:sp>
      </p:grpSp>
      <p:grpSp>
        <p:nvGrpSpPr>
          <p:cNvPr id="11" name="Group 14"/>
          <p:cNvGrpSpPr>
            <a:grpSpLocks/>
          </p:cNvGrpSpPr>
          <p:nvPr userDrawn="1"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 rot="-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rgbClr val="003399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rgbClr val="C5D8FF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4" name="Group 17"/>
          <p:cNvGrpSpPr>
            <a:grpSpLocks/>
          </p:cNvGrpSpPr>
          <p:nvPr userDrawn="1"/>
        </p:nvGrpSpPr>
        <p:grpSpPr bwMode="auto">
          <a:xfrm>
            <a:off x="412750" y="6426200"/>
            <a:ext cx="8686800" cy="228600"/>
            <a:chOff x="260" y="4080"/>
            <a:chExt cx="5472" cy="144"/>
          </a:xfrm>
        </p:grpSpPr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003399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" name="Rectangle 19"/>
            <p:cNvSpPr>
              <a:spLocks noChangeArrowheads="1"/>
            </p:cNvSpPr>
            <p:nvPr userDrawn="1"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5D8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17" name="Text Box 20"/>
          <p:cNvSpPr txBox="1">
            <a:spLocks noChangeArrowheads="1"/>
          </p:cNvSpPr>
          <p:nvPr userDrawn="1"/>
        </p:nvSpPr>
        <p:spPr bwMode="auto">
          <a:xfrm>
            <a:off x="0" y="6572250"/>
            <a:ext cx="1579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/>
            <a:r>
              <a:rPr lang="he-IL" sz="1600"/>
              <a:t>פרופ' פרץ שובל </a:t>
            </a:r>
            <a:r>
              <a:rPr lang="en-US" sz="1600">
                <a:cs typeface="Times New Roman" pitchFamily="18" charset="0"/>
              </a:rPr>
              <a:t>©</a:t>
            </a:r>
            <a:endParaRPr lang="en-US" sz="1600"/>
          </a:p>
        </p:txBody>
      </p:sp>
      <p:sp>
        <p:nvSpPr>
          <p:cNvPr id="18" name="Text Box 21"/>
          <p:cNvSpPr txBox="1">
            <a:spLocks noChangeArrowheads="1"/>
          </p:cNvSpPr>
          <p:nvPr userDrawn="1"/>
        </p:nvSpPr>
        <p:spPr bwMode="auto">
          <a:xfrm>
            <a:off x="6805613" y="6572250"/>
            <a:ext cx="2325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/>
            <a:r>
              <a:rPr lang="he-IL" sz="1600"/>
              <a:t>ניתוח ועיצוב מערכות מידע</a:t>
            </a:r>
            <a:endParaRPr lang="en-US" sz="1600"/>
          </a:p>
        </p:txBody>
      </p:sp>
      <p:sp>
        <p:nvSpPr>
          <p:cNvPr id="19" name="Text Box 22"/>
          <p:cNvSpPr txBox="1">
            <a:spLocks noChangeArrowheads="1"/>
          </p:cNvSpPr>
          <p:nvPr userDrawn="1"/>
        </p:nvSpPr>
        <p:spPr bwMode="auto">
          <a:xfrm>
            <a:off x="3349625" y="6572250"/>
            <a:ext cx="2432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/>
            <a:r>
              <a:rPr lang="he-IL" sz="1600"/>
              <a:t>עמ' </a:t>
            </a:r>
            <a:fld id="{7916C30A-B830-46FC-8597-DCD633F6C626}" type="slidenum">
              <a:rPr lang="he-IL" b="0">
                <a:cs typeface="Times New Roman" pitchFamily="18" charset="0"/>
              </a:rPr>
              <a:pPr rtl="1"/>
              <a:t>‹#›</a:t>
            </a:fld>
            <a:endParaRPr lang="en-US" b="0">
              <a:cs typeface="Times New Roman" pitchFamily="18" charset="0"/>
            </a:endParaRPr>
          </a:p>
        </p:txBody>
      </p:sp>
      <p:grpSp>
        <p:nvGrpSpPr>
          <p:cNvPr id="20" name="Group 23"/>
          <p:cNvGrpSpPr>
            <a:grpSpLocks/>
          </p:cNvGrpSpPr>
          <p:nvPr userDrawn="1"/>
        </p:nvGrpSpPr>
        <p:grpSpPr bwMode="auto">
          <a:xfrm>
            <a:off x="71438" y="112713"/>
            <a:ext cx="8745537" cy="161925"/>
            <a:chOff x="48" y="111"/>
            <a:chExt cx="5509" cy="102"/>
          </a:xfrm>
        </p:grpSpPr>
        <p:sp>
          <p:nvSpPr>
            <p:cNvPr id="21" name="Rectangle 24"/>
            <p:cNvSpPr>
              <a:spLocks noChangeArrowheads="1"/>
            </p:cNvSpPr>
            <p:nvPr userDrawn="1"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1">
              <a:gsLst>
                <a:gs pos="0">
                  <a:srgbClr val="C5D8FF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" name="Rectangle 25"/>
            <p:cNvSpPr>
              <a:spLocks noChangeArrowheads="1"/>
            </p:cNvSpPr>
            <p:nvPr userDrawn="1"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rgbClr val="003399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89729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www.project-documents.com/wp-content/uploads/2013/03/StartButt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8" y="437502"/>
            <a:ext cx="2159384" cy="207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WordArt 3"/>
          <p:cNvSpPr>
            <a:spLocks noChangeArrowheads="1" noChangeShapeType="1" noTextEdit="1"/>
          </p:cNvSpPr>
          <p:nvPr/>
        </p:nvSpPr>
        <p:spPr bwMode="auto">
          <a:xfrm>
            <a:off x="2512542" y="2426105"/>
            <a:ext cx="4071280" cy="106912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rtl="1"/>
            <a:r>
              <a:rPr lang="he-IL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שלב הייזום</a:t>
            </a:r>
          </a:p>
        </p:txBody>
      </p:sp>
      <p:pic>
        <p:nvPicPr>
          <p:cNvPr id="68612" name="Picture 4" descr="http://www.prince2primer.com/wp-content/uploads/2012/06/ra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16" y="3954829"/>
            <a:ext cx="3142112" cy="236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67" name="Group 27"/>
          <p:cNvGrpSpPr>
            <a:grpSpLocks/>
          </p:cNvGrpSpPr>
          <p:nvPr/>
        </p:nvGrpSpPr>
        <p:grpSpPr bwMode="auto">
          <a:xfrm>
            <a:off x="619125" y="2163763"/>
            <a:ext cx="8045450" cy="2501900"/>
            <a:chOff x="390" y="1363"/>
            <a:chExt cx="5068" cy="1576"/>
          </a:xfrm>
        </p:grpSpPr>
        <p:sp>
          <p:nvSpPr>
            <p:cNvPr id="35847" name="Text Box 7"/>
            <p:cNvSpPr txBox="1">
              <a:spLocks noChangeArrowheads="1"/>
            </p:cNvSpPr>
            <p:nvPr/>
          </p:nvSpPr>
          <p:spPr bwMode="auto">
            <a:xfrm>
              <a:off x="1552" y="1363"/>
              <a:ext cx="1495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/>
              <a:r>
                <a:rPr lang="he-IL" sz="2000"/>
                <a:t>ועדת מערכות מידע</a:t>
              </a:r>
              <a:endParaRPr lang="en-US" sz="2000"/>
            </a:p>
          </p:txBody>
        </p:sp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1552" y="1792"/>
              <a:ext cx="1495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/>
              <a:r>
                <a:rPr lang="he-IL" sz="2000"/>
                <a:t>ועדת היגוי</a:t>
              </a:r>
              <a:endParaRPr lang="en-US" sz="2000"/>
            </a:p>
          </p:txBody>
        </p:sp>
        <p:sp>
          <p:nvSpPr>
            <p:cNvPr id="35849" name="Text Box 9"/>
            <p:cNvSpPr txBox="1">
              <a:spLocks noChangeArrowheads="1"/>
            </p:cNvSpPr>
            <p:nvPr/>
          </p:nvSpPr>
          <p:spPr bwMode="auto">
            <a:xfrm>
              <a:off x="1552" y="2221"/>
              <a:ext cx="1495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/>
              <a:r>
                <a:rPr lang="he-IL" sz="2000"/>
                <a:t>צוות מקצועי</a:t>
              </a:r>
              <a:endParaRPr lang="en-US" sz="2000"/>
            </a:p>
          </p:txBody>
        </p:sp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599" y="2665"/>
              <a:ext cx="123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/>
              <a:r>
                <a:rPr lang="he-IL" sz="2000"/>
                <a:t>צוות פיקוח וניהול</a:t>
              </a:r>
              <a:endParaRPr lang="en-US" sz="2000"/>
            </a:p>
          </p:txBody>
        </p: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2695" y="2665"/>
              <a:ext cx="1230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/>
              <a:r>
                <a:rPr lang="he-IL" sz="2000"/>
                <a:t>צוות פיתוח</a:t>
              </a:r>
              <a:endParaRPr lang="en-US" sz="2000"/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2077" y="2651"/>
              <a:ext cx="3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rtl="1"/>
              <a:r>
                <a:rPr lang="he-IL" sz="2400"/>
                <a:t>או</a:t>
              </a:r>
              <a:endParaRPr lang="en-US" sz="2400"/>
            </a:p>
          </p:txBody>
        </p:sp>
        <p:cxnSp>
          <p:nvCxnSpPr>
            <p:cNvPr id="35854" name="AutoShape 14"/>
            <p:cNvCxnSpPr>
              <a:cxnSpLocks noChangeShapeType="1"/>
              <a:stCxn id="35848" idx="2"/>
              <a:endCxn id="35849" idx="0"/>
            </p:cNvCxnSpPr>
            <p:nvPr/>
          </p:nvCxnSpPr>
          <p:spPr bwMode="auto">
            <a:xfrm>
              <a:off x="2300" y="2069"/>
              <a:ext cx="0" cy="14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855" name="AutoShape 15"/>
            <p:cNvCxnSpPr>
              <a:cxnSpLocks noChangeShapeType="1"/>
              <a:stCxn id="35849" idx="2"/>
              <a:endCxn id="35850" idx="0"/>
            </p:cNvCxnSpPr>
            <p:nvPr/>
          </p:nvCxnSpPr>
          <p:spPr bwMode="auto">
            <a:xfrm rot="5400000">
              <a:off x="1678" y="2034"/>
              <a:ext cx="158" cy="108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35856" name="AutoShape 16"/>
            <p:cNvCxnSpPr>
              <a:cxnSpLocks noChangeShapeType="1"/>
              <a:stCxn id="35849" idx="2"/>
              <a:endCxn id="35851" idx="0"/>
            </p:cNvCxnSpPr>
            <p:nvPr/>
          </p:nvCxnSpPr>
          <p:spPr bwMode="auto">
            <a:xfrm rot="16200000" flipH="1">
              <a:off x="2726" y="2072"/>
              <a:ext cx="158" cy="101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35857" name="Text Box 17"/>
            <p:cNvSpPr txBox="1">
              <a:spLocks noChangeArrowheads="1"/>
            </p:cNvSpPr>
            <p:nvPr/>
          </p:nvSpPr>
          <p:spPr bwMode="auto">
            <a:xfrm>
              <a:off x="3242" y="2314"/>
              <a:ext cx="7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rtl="1"/>
              <a:r>
                <a:rPr lang="he-IL" sz="1600"/>
                <a:t>פיתוח בארגון</a:t>
              </a:r>
              <a:endParaRPr lang="en-US" sz="1600"/>
            </a:p>
          </p:txBody>
        </p:sp>
        <p:sp>
          <p:nvSpPr>
            <p:cNvPr id="35858" name="Text Box 18"/>
            <p:cNvSpPr txBox="1">
              <a:spLocks noChangeArrowheads="1"/>
            </p:cNvSpPr>
            <p:nvPr/>
          </p:nvSpPr>
          <p:spPr bwMode="auto">
            <a:xfrm>
              <a:off x="390" y="2322"/>
              <a:ext cx="9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rtl="1"/>
              <a:r>
                <a:rPr lang="he-IL" sz="1600"/>
                <a:t>פיתוח בבית תוכנה</a:t>
              </a:r>
              <a:endParaRPr lang="en-US" sz="1600"/>
            </a:p>
          </p:txBody>
        </p:sp>
        <p:sp>
          <p:nvSpPr>
            <p:cNvPr id="35859" name="Text Box 19"/>
            <p:cNvSpPr txBox="1">
              <a:spLocks noChangeArrowheads="1"/>
            </p:cNvSpPr>
            <p:nvPr/>
          </p:nvSpPr>
          <p:spPr bwMode="auto">
            <a:xfrm>
              <a:off x="4437" y="1363"/>
              <a:ext cx="69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e-IL" sz="1800"/>
                <a:t>(קבועה)</a:t>
              </a:r>
              <a:endParaRPr lang="en-US" sz="1800"/>
            </a:p>
          </p:txBody>
        </p:sp>
        <p:sp>
          <p:nvSpPr>
            <p:cNvPr id="35860" name="Text Box 20"/>
            <p:cNvSpPr txBox="1">
              <a:spLocks noChangeArrowheads="1"/>
            </p:cNvSpPr>
            <p:nvPr/>
          </p:nvSpPr>
          <p:spPr bwMode="auto">
            <a:xfrm>
              <a:off x="4112" y="1792"/>
              <a:ext cx="1346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e-IL" sz="1800"/>
                <a:t>(לכל שלבי הפרוייקט)</a:t>
              </a:r>
              <a:endParaRPr lang="en-US" sz="1800"/>
            </a:p>
          </p:txBody>
        </p:sp>
        <p:sp>
          <p:nvSpPr>
            <p:cNvPr id="35862" name="Text Box 22"/>
            <p:cNvSpPr txBox="1">
              <a:spLocks noChangeArrowheads="1"/>
            </p:cNvSpPr>
            <p:nvPr/>
          </p:nvSpPr>
          <p:spPr bwMode="auto">
            <a:xfrm>
              <a:off x="4170" y="2665"/>
              <a:ext cx="123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e-IL" sz="1800"/>
                <a:t>(ליתר שלבי הפיתוח)</a:t>
              </a:r>
              <a:endParaRPr lang="en-US" sz="1800"/>
            </a:p>
          </p:txBody>
        </p:sp>
      </p:grp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1190625" y="725488"/>
            <a:ext cx="5432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/>
            <a:r>
              <a:rPr lang="he-IL" sz="2800" u="sng">
                <a:solidFill>
                  <a:srgbClr val="000099"/>
                </a:solidFill>
              </a:rPr>
              <a:t>הגופים הפועלים והכפיפות ביניהם</a:t>
            </a:r>
            <a:endParaRPr lang="en-US" sz="2800" u="sng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WordArt 2"/>
          <p:cNvSpPr>
            <a:spLocks noChangeArrowheads="1" noChangeShapeType="1" noTextEdit="1"/>
          </p:cNvSpPr>
          <p:nvPr/>
        </p:nvSpPr>
        <p:spPr bwMode="auto">
          <a:xfrm>
            <a:off x="1427632" y="457200"/>
            <a:ext cx="6217947" cy="2069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rtl="1"/>
            <a:r>
              <a:rPr lang="he-IL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חקר המצב הקיים</a:t>
            </a:r>
          </a:p>
          <a:p>
            <a:pPr rtl="1"/>
            <a:r>
              <a:rPr lang="he-IL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וצורכי המידע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5" y="3058050"/>
            <a:ext cx="8312620" cy="3427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66738" y="2902888"/>
            <a:ext cx="764222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60425" lvl="1" indent="-379413" algn="r" rtl="1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ü"/>
            </a:pPr>
            <a:r>
              <a:rPr lang="he-IL" sz="2000" dirty="0"/>
              <a:t>לימוד הארגון – מטרות, מבנה, פונקציות וכו'</a:t>
            </a:r>
          </a:p>
          <a:p>
            <a:pPr marL="860425" lvl="1" indent="-379413" algn="r" rtl="1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ü"/>
            </a:pPr>
            <a:r>
              <a:rPr lang="he-IL" sz="2000" dirty="0"/>
              <a:t>לימוד מערכת המידע – מערכות משנה, מרכיבים, תהליכים וכו'</a:t>
            </a:r>
          </a:p>
          <a:p>
            <a:pPr marL="860425" lvl="1" indent="-379413" algn="r" rtl="1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ü"/>
            </a:pPr>
            <a:r>
              <a:rPr lang="he-IL" sz="2000" dirty="0"/>
              <a:t>לימוד הבעיות במערכת הקיימת </a:t>
            </a:r>
          </a:p>
          <a:p>
            <a:pPr marL="860425" lvl="1" indent="-379413" algn="r" rtl="1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ü"/>
            </a:pPr>
            <a:r>
              <a:rPr lang="he-IL" sz="2000" dirty="0"/>
              <a:t>איתור צורכי מידע נוספים שהמערכת הנוכחית לא מספקת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12975" y="4968226"/>
            <a:ext cx="6229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800" dirty="0">
                <a:solidFill>
                  <a:srgbClr val="000099"/>
                </a:solidFill>
              </a:rPr>
              <a:t>מי מבצע?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5511151"/>
            <a:ext cx="8201025" cy="40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r" rtl="1">
              <a:lnSpc>
                <a:spcPct val="90000"/>
              </a:lnSpc>
            </a:pPr>
            <a:r>
              <a:rPr lang="he-IL" sz="2200" dirty="0"/>
              <a:t>הצוות המקצועי</a:t>
            </a:r>
            <a:endParaRPr lang="he-IL" sz="1800" dirty="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403350" y="2321432"/>
            <a:ext cx="7062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r" rtl="1"/>
            <a:r>
              <a:rPr lang="he-IL" sz="2800" dirty="0">
                <a:solidFill>
                  <a:srgbClr val="000099"/>
                </a:solidFill>
              </a:rPr>
              <a:t>תיאור המטלות שיש לבצע בשלב זה: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22535" name="WordArt 7"/>
          <p:cNvSpPr>
            <a:spLocks noChangeArrowheads="1" noChangeShapeType="1" noTextEdit="1"/>
          </p:cNvSpPr>
          <p:nvPr/>
        </p:nvSpPr>
        <p:spPr bwMode="auto">
          <a:xfrm>
            <a:off x="4868561" y="346075"/>
            <a:ext cx="3827763" cy="4524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rtl="1"/>
            <a:r>
              <a:rPr lang="he-IL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חקר מצב קיים</a:t>
            </a:r>
          </a:p>
        </p:txBody>
      </p:sp>
      <p:sp>
        <p:nvSpPr>
          <p:cNvPr id="2" name="Rectangle 1"/>
          <p:cNvSpPr/>
          <p:nvPr/>
        </p:nvSpPr>
        <p:spPr>
          <a:xfrm>
            <a:off x="200968" y="1077895"/>
            <a:ext cx="837376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30000"/>
              </a:lnSpc>
            </a:pPr>
            <a:r>
              <a:rPr lang="he-IL" sz="2400" dirty="0"/>
              <a:t>איתור בעיות וליקויים בתהליכים ארגוניים שונים והצעת שינויים לא רק במערכת המידע אלא גם בתחומי פעילות נוספים של הארגון.</a:t>
            </a:r>
          </a:p>
        </p:txBody>
      </p:sp>
    </p:spTree>
    <p:extLst>
      <p:ext uri="{BB962C8B-B14F-4D97-AF65-F5344CB8AC3E}">
        <p14:creationId xmlns:p14="http://schemas.microsoft.com/office/powerpoint/2010/main" val="302338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465388" y="1285875"/>
            <a:ext cx="600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400">
                <a:solidFill>
                  <a:srgbClr val="000099"/>
                </a:solidFill>
              </a:rPr>
              <a:t>1. גישת ניתוח נתונים (</a:t>
            </a:r>
            <a:r>
              <a:rPr lang="en-US" sz="2400">
                <a:solidFill>
                  <a:srgbClr val="000099"/>
                </a:solidFill>
              </a:rPr>
              <a:t>data analysis</a:t>
            </a:r>
            <a:r>
              <a:rPr lang="he-IL" sz="2400">
                <a:solidFill>
                  <a:srgbClr val="000099"/>
                </a:solidFill>
              </a:rPr>
              <a:t>)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42913" y="1733550"/>
            <a:ext cx="7735887" cy="194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66763" indent="-766763" algn="r" rtl="1">
              <a:lnSpc>
                <a:spcPct val="90000"/>
              </a:lnSpc>
            </a:pPr>
            <a:r>
              <a:rPr lang="he-IL" sz="2000" dirty="0"/>
              <a:t>הגישה מניחה </a:t>
            </a:r>
            <a:r>
              <a:rPr lang="he-IL" sz="2000" dirty="0">
                <a:solidFill>
                  <a:srgbClr val="FF0000"/>
                </a:solidFill>
              </a:rPr>
              <a:t>שמ"מ החדשה צריכה להבנות על בסיס מ"מ הקיימת</a:t>
            </a:r>
            <a:r>
              <a:rPr lang="he-IL" sz="2000" dirty="0"/>
              <a:t>.</a:t>
            </a:r>
          </a:p>
          <a:p>
            <a:pPr marL="766763" indent="-766763" algn="r" rtl="1">
              <a:lnSpc>
                <a:spcPct val="90000"/>
              </a:lnSpc>
            </a:pPr>
            <a:r>
              <a:rPr lang="he-IL" sz="2000" u="sng" dirty="0"/>
              <a:t>יתרון</a:t>
            </a:r>
            <a:r>
              <a:rPr lang="he-IL" sz="2000" dirty="0"/>
              <a:t> – מעשית וטבעית.</a:t>
            </a:r>
          </a:p>
          <a:p>
            <a:pPr marL="766763" indent="-766763" algn="r" rtl="1">
              <a:lnSpc>
                <a:spcPct val="90000"/>
              </a:lnSpc>
            </a:pPr>
            <a:r>
              <a:rPr lang="he-IL" sz="2000" u="sng" dirty="0"/>
              <a:t>חסרון</a:t>
            </a:r>
            <a:r>
              <a:rPr lang="he-IL" sz="2000" dirty="0"/>
              <a:t> – 1. מ"מ העתידית עלולה להיות צמודה מידי להרגליהם של המשתמשים    </a:t>
            </a:r>
            <a:br>
              <a:rPr lang="en-US" sz="2000" dirty="0"/>
            </a:br>
            <a:r>
              <a:rPr lang="he-IL" sz="2000" dirty="0"/>
              <a:t>    ולא תחולל שינוי של ממש בנוהלי עבודתם. </a:t>
            </a:r>
          </a:p>
          <a:p>
            <a:pPr marL="766763" indent="-766763" algn="r" rtl="1">
              <a:lnSpc>
                <a:spcPct val="90000"/>
              </a:lnSpc>
            </a:pPr>
            <a:r>
              <a:rPr lang="he-IL" sz="2000" dirty="0"/>
              <a:t>	2. לימוד מעמיק של הארגון ושל המערכת הקיימת גוזל זמן רב.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750888" y="695325"/>
            <a:ext cx="7735887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r" rtl="1">
              <a:lnSpc>
                <a:spcPct val="90000"/>
              </a:lnSpc>
            </a:pPr>
            <a:r>
              <a:rPr lang="he-IL" sz="2400"/>
              <a:t>קיימות שתי גישות להגדרת צורכי המידע: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465388" y="3905250"/>
            <a:ext cx="600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400">
                <a:solidFill>
                  <a:srgbClr val="000099"/>
                </a:solidFill>
              </a:rPr>
              <a:t>2. גישת ניתוח החלטות (</a:t>
            </a:r>
            <a:r>
              <a:rPr lang="en-US" sz="2400">
                <a:solidFill>
                  <a:srgbClr val="000099"/>
                </a:solidFill>
              </a:rPr>
              <a:t>decision analysis</a:t>
            </a:r>
            <a:r>
              <a:rPr lang="he-IL" sz="2400">
                <a:solidFill>
                  <a:srgbClr val="000099"/>
                </a:solidFill>
              </a:rPr>
              <a:t>)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414338" y="4367213"/>
            <a:ext cx="7735887" cy="206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lnSpc>
                <a:spcPct val="90000"/>
              </a:lnSpc>
            </a:pPr>
            <a:r>
              <a:rPr lang="he-IL" sz="2000" dirty="0"/>
              <a:t>בגישה זו מתרכזים </a:t>
            </a:r>
            <a:r>
              <a:rPr lang="he-IL" sz="2000" dirty="0">
                <a:solidFill>
                  <a:srgbClr val="FF0000"/>
                </a:solidFill>
              </a:rPr>
              <a:t>בניתוח צורכי המידע ותכונות מערכת המידע החדשה ומתעלמים ממערכת המידע הקיימת</a:t>
            </a:r>
            <a:r>
              <a:rPr lang="he-IL" sz="2000" dirty="0"/>
              <a:t>.</a:t>
            </a:r>
          </a:p>
          <a:p>
            <a:pPr algn="r" rtl="1">
              <a:lnSpc>
                <a:spcPct val="90000"/>
              </a:lnSpc>
            </a:pPr>
            <a:r>
              <a:rPr lang="he-IL" sz="2000" u="sng" dirty="0"/>
              <a:t>יתרון</a:t>
            </a:r>
            <a:r>
              <a:rPr lang="he-IL" sz="2000" dirty="0"/>
              <a:t> – השתחררות מ"כבלי" מ"מ הקיימת והיכולת להגדיר מ"מ חדשה – "אידיאלית". קיים גם חסכון בזמן העבודה של הצוות בשלב זה.</a:t>
            </a:r>
          </a:p>
          <a:p>
            <a:pPr algn="r" rtl="1">
              <a:lnSpc>
                <a:spcPct val="90000"/>
              </a:lnSpc>
            </a:pPr>
            <a:r>
              <a:rPr lang="he-IL" sz="2000" u="sng" dirty="0"/>
              <a:t>חסרון</a:t>
            </a:r>
            <a:r>
              <a:rPr lang="he-IL" sz="2000" dirty="0"/>
              <a:t> – עלולה להוביל להגדרת מ"מ ערטילאית, רחוקה מהוויית הארגון. עלולה להיות קשה ליישום ואף לא להתקבל ע"י המשתמשים.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WordArt 2"/>
          <p:cNvSpPr>
            <a:spLocks noChangeArrowheads="1" noChangeShapeType="1" noTextEdit="1"/>
          </p:cNvSpPr>
          <p:nvPr/>
        </p:nvSpPr>
        <p:spPr bwMode="auto">
          <a:xfrm>
            <a:off x="2322513" y="319088"/>
            <a:ext cx="6373812" cy="479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rtl="1"/>
            <a:r>
              <a:rPr lang="he-IL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לימוד המצב הקיים, הבעיות והצרכים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699125" y="984250"/>
            <a:ext cx="2767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400" dirty="0">
                <a:solidFill>
                  <a:srgbClr val="000099"/>
                </a:solidFill>
              </a:rPr>
              <a:t>1. לימוד הארגון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14338" y="1446213"/>
            <a:ext cx="7735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66763" indent="-766763" algn="r" rtl="1">
              <a:lnSpc>
                <a:spcPct val="90000"/>
              </a:lnSpc>
            </a:pPr>
            <a:r>
              <a:rPr lang="he-IL" sz="2000" dirty="0"/>
              <a:t>הכרת המבנה הארגוני, מטרות הארגון ואת הפעולות העיקריות המתבצעות בו.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465388" y="1968500"/>
            <a:ext cx="600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400" dirty="0">
                <a:solidFill>
                  <a:srgbClr val="000099"/>
                </a:solidFill>
              </a:rPr>
              <a:t>2. לימוד מערכת המידע הקיימת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14338" y="2487613"/>
            <a:ext cx="7735887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r" rtl="1">
              <a:lnSpc>
                <a:spcPct val="80000"/>
              </a:lnSpc>
            </a:pPr>
            <a:r>
              <a:rPr lang="he-IL" sz="2000" dirty="0"/>
              <a:t>לימוד מערכת המידע הקיימת בין שהיא ידנית או ממוחשבת. התיאור יכלול:</a:t>
            </a:r>
          </a:p>
          <a:p>
            <a:pPr marL="290513" indent="-290513" algn="r" rt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he-IL" sz="2000" dirty="0"/>
              <a:t>תשתית החומרה, התוכנה הבסיסית והתקשורת שעליה היא פועלת.</a:t>
            </a:r>
          </a:p>
          <a:p>
            <a:pPr marL="290513" indent="-290513" algn="r" rt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he-IL" sz="2000" dirty="0"/>
              <a:t>מערכות המשנה של מערכת המידע.</a:t>
            </a:r>
          </a:p>
          <a:p>
            <a:pPr marL="290513" indent="-290513" algn="r" rt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he-IL" sz="2000" dirty="0"/>
              <a:t>המשתמשים השונים.</a:t>
            </a:r>
          </a:p>
          <a:p>
            <a:pPr marL="290513" indent="-290513" algn="r" rt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he-IL" sz="2000" dirty="0"/>
              <a:t>הקשרים עם מ"מ אחרות.</a:t>
            </a:r>
          </a:p>
          <a:p>
            <a:pPr marL="290513" indent="-290513" algn="r" rt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he-IL" sz="2000" dirty="0"/>
              <a:t>תיאור תהליכי המחשב.</a:t>
            </a:r>
          </a:p>
          <a:p>
            <a:pPr marL="290513" indent="-290513" algn="r" rt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he-IL" sz="2000" dirty="0"/>
              <a:t>תיאור בסיס הנתונים.</a:t>
            </a:r>
          </a:p>
          <a:p>
            <a:pPr marL="290513" indent="-290513" algn="r" rt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he-IL" sz="2000" dirty="0"/>
              <a:t>תיאור הממשק בין המערכת למשתמשים.</a:t>
            </a:r>
          </a:p>
          <a:p>
            <a:pPr marL="290513" indent="-290513" algn="r" rt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he-IL" sz="2000" dirty="0"/>
              <a:t>נהלים ידניים הקשורים להפעלת המערכת.</a:t>
            </a:r>
          </a:p>
          <a:p>
            <a:pPr marL="290513" indent="-290513" algn="r" rtl="1">
              <a:lnSpc>
                <a:spcPct val="80000"/>
              </a:lnSpc>
              <a:buFontTx/>
              <a:buBlip>
                <a:blip r:embed="rId2"/>
              </a:buBlip>
            </a:pPr>
            <a:r>
              <a:rPr lang="he-IL" sz="2000" dirty="0"/>
              <a:t>שיטת ההפעלה והאחזקה של המערכת.</a:t>
            </a:r>
          </a:p>
        </p:txBody>
      </p:sp>
      <p:pic>
        <p:nvPicPr>
          <p:cNvPr id="74754" name="Picture 2" descr="תוצאת תמונה עבור מערכת מיד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3790950"/>
            <a:ext cx="2190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571750" y="1354138"/>
            <a:ext cx="589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400" dirty="0">
                <a:solidFill>
                  <a:srgbClr val="000099"/>
                </a:solidFill>
              </a:rPr>
              <a:t>3. לימוד הבעיות במערכת המידע הקיימת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14338" y="1816100"/>
            <a:ext cx="7735887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lnSpc>
                <a:spcPct val="120000"/>
              </a:lnSpc>
            </a:pPr>
            <a:r>
              <a:rPr lang="he-IL" sz="2000" dirty="0"/>
              <a:t>שלב זה משלים את לימוד המערכת עצמה. לכל נושא או מרכיב של המערכת שנמנו לעיל, יש לפרט את מה הבעיה (אם קיימת) באופן מפורט. </a:t>
            </a:r>
            <a:br>
              <a:rPr lang="en-US" sz="2000" dirty="0"/>
            </a:br>
            <a:r>
              <a:rPr lang="he-IL" sz="2000" dirty="0"/>
              <a:t>לכל בעיה יש לציין מהו הפתרון המתבקש.</a:t>
            </a:r>
          </a:p>
          <a:p>
            <a:pPr algn="r" rtl="1">
              <a:lnSpc>
                <a:spcPct val="120000"/>
              </a:lnSpc>
            </a:pPr>
            <a:r>
              <a:rPr lang="he-IL" sz="2000" dirty="0"/>
              <a:t>לימוד הבעיות </a:t>
            </a:r>
            <a:r>
              <a:rPr lang="he-IL" sz="2000" dirty="0">
                <a:sym typeface="Wingdings" panose="05000000000000000000" pitchFamily="2" charset="2"/>
              </a:rPr>
              <a:t> הגדרה ראשונית של הדרישות</a:t>
            </a:r>
            <a:endParaRPr lang="he-IL" sz="2000" dirty="0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2543175" y="4315244"/>
            <a:ext cx="600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400" dirty="0">
                <a:solidFill>
                  <a:srgbClr val="000099"/>
                </a:solidFill>
              </a:rPr>
              <a:t>4. לימוד הצרכים הנוספים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92125" y="4834357"/>
            <a:ext cx="77358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lnSpc>
                <a:spcPct val="120000"/>
              </a:lnSpc>
            </a:pPr>
            <a:r>
              <a:rPr lang="he-IL" sz="2000" dirty="0"/>
              <a:t>שלב זה משלים ונעשה במקביל לשלב הקודם. </a:t>
            </a:r>
            <a:br>
              <a:rPr lang="en-US" sz="2000" dirty="0"/>
            </a:br>
            <a:r>
              <a:rPr lang="he-IL" sz="2000" dirty="0"/>
              <a:t>איתור צרכים נוספים תלוי בניסיון, יוזמה, בדמיון ועוד, הן של המשתמשים והן של איש הצוות המקצועי.</a:t>
            </a:r>
          </a:p>
        </p:txBody>
      </p:sp>
      <p:sp>
        <p:nvSpPr>
          <p:cNvPr id="43017" name="WordArt 9"/>
          <p:cNvSpPr>
            <a:spLocks noChangeArrowheads="1" noChangeShapeType="1" noTextEdit="1"/>
          </p:cNvSpPr>
          <p:nvPr/>
        </p:nvSpPr>
        <p:spPr bwMode="auto">
          <a:xfrm>
            <a:off x="2322513" y="319088"/>
            <a:ext cx="6373812" cy="479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rtl="1"/>
            <a:r>
              <a:rPr lang="he-IL" sz="3600" kern="1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לימוד המצב הקיים, הבעיות והצרכים</a:t>
            </a:r>
          </a:p>
        </p:txBody>
      </p:sp>
      <p:pic>
        <p:nvPicPr>
          <p:cNvPr id="73730" name="Picture 2" descr="http://4.bp.blogspot.com/-LhZDPWRenMc/TrbiebZJc5I/AAAAAAAAuk4/gSApBvoPw8M/s1600/Problem_Driven_Solutions.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205946"/>
            <a:ext cx="2535280" cy="19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83894" y="3362133"/>
            <a:ext cx="8083742" cy="349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פונקציונאלי/תהליכי עבודה (שרות לקוי, אובדן כספים...)</a:t>
            </a:r>
          </a:p>
          <a:p>
            <a:pPr marL="457200" indent="-45720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טכנולוגיה (אמינות חומרה, ביצועים, גמישות, תפעול ..)</a:t>
            </a:r>
          </a:p>
          <a:p>
            <a:pPr marL="457200" indent="-45720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ארגון ושיטות</a:t>
            </a:r>
          </a:p>
          <a:p>
            <a:pPr marL="457200" indent="-45720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מידע ונתונים</a:t>
            </a:r>
          </a:p>
          <a:p>
            <a:pPr marL="457200" indent="-45720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sz="2800" dirty="0"/>
              <a:t>חוקיות</a:t>
            </a:r>
          </a:p>
          <a:p>
            <a:pPr algn="r" rtl="1">
              <a:lnSpc>
                <a:spcPct val="90000"/>
              </a:lnSpc>
            </a:pPr>
            <a:endParaRPr lang="he-IL" sz="2800" dirty="0"/>
          </a:p>
        </p:txBody>
      </p:sp>
      <p:sp>
        <p:nvSpPr>
          <p:cNvPr id="3" name="WordArt 2"/>
          <p:cNvSpPr>
            <a:spLocks noChangeArrowheads="1" noChangeShapeType="1" noTextEdit="1"/>
          </p:cNvSpPr>
          <p:nvPr/>
        </p:nvSpPr>
        <p:spPr bwMode="auto">
          <a:xfrm>
            <a:off x="5229225" y="319088"/>
            <a:ext cx="3467099" cy="479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rtl="1"/>
            <a:r>
              <a:rPr lang="he-IL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קצת על בעיות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71604" y="2597933"/>
            <a:ext cx="58943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3600" dirty="0">
                <a:solidFill>
                  <a:srgbClr val="000099"/>
                </a:solidFill>
              </a:rPr>
              <a:t>סוגי בעיות:</a:t>
            </a:r>
            <a:endParaRPr lang="en-US" sz="3600" dirty="0">
              <a:solidFill>
                <a:srgbClr val="000099"/>
              </a:solidFill>
            </a:endParaRPr>
          </a:p>
        </p:txBody>
      </p:sp>
      <p:pic>
        <p:nvPicPr>
          <p:cNvPr id="68612" name="Picture 4" descr="https://ccmit.mit.edu/wp-content/uploads/2014/09/ps-ide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" y="4528457"/>
            <a:ext cx="2200305" cy="218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8404" y="798513"/>
            <a:ext cx="8567588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7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he-IL" sz="2800" dirty="0"/>
              <a:t>בעיה עסקית הינה בעיה שפוגעת במטרות העסקיות של הארגון </a:t>
            </a:r>
          </a:p>
          <a:p>
            <a:pPr algn="r" rtl="1">
              <a:lnSpc>
                <a:spcPct val="17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he-IL" sz="2800" dirty="0"/>
              <a:t>(חסכון בהוצאות, גידול הרווח ושיפור שירות). </a:t>
            </a:r>
          </a:p>
        </p:txBody>
      </p:sp>
    </p:spTree>
    <p:extLst>
      <p:ext uri="{BB962C8B-B14F-4D97-AF65-F5344CB8AC3E}">
        <p14:creationId xmlns:p14="http://schemas.microsoft.com/office/powerpoint/2010/main" val="2655485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60437" y="1156036"/>
            <a:ext cx="7735887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lnSpc>
                <a:spcPct val="90000"/>
              </a:lnSpc>
            </a:pPr>
            <a:r>
              <a:rPr lang="he-IL" sz="2800" dirty="0"/>
              <a:t>בעיה תהיה תוצאה של השאלה: מה הארגון רוצה/צריך לעשות והוא מתקשה או לא יכול לבצע</a:t>
            </a:r>
          </a:p>
          <a:p>
            <a:pPr algn="r" rtl="1">
              <a:lnSpc>
                <a:spcPct val="90000"/>
              </a:lnSpc>
            </a:pPr>
            <a:endParaRPr lang="he-IL" sz="2800" dirty="0"/>
          </a:p>
        </p:txBody>
      </p:sp>
      <p:sp>
        <p:nvSpPr>
          <p:cNvPr id="3" name="WordArt 2"/>
          <p:cNvSpPr>
            <a:spLocks noChangeArrowheads="1" noChangeShapeType="1" noTextEdit="1"/>
          </p:cNvSpPr>
          <p:nvPr/>
        </p:nvSpPr>
        <p:spPr bwMode="auto">
          <a:xfrm>
            <a:off x="4726545" y="319088"/>
            <a:ext cx="3969779" cy="479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rtl="1"/>
            <a:r>
              <a:rPr lang="he-IL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הגדרת בעיות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61204373"/>
              </p:ext>
            </p:extLst>
          </p:nvPr>
        </p:nvGraphicFramePr>
        <p:xfrm>
          <a:off x="-653727" y="222124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18044529"/>
              </p:ext>
            </p:extLst>
          </p:nvPr>
        </p:nvGraphicFramePr>
        <p:xfrm>
          <a:off x="3159617" y="29955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1086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AFC502-8422-4BED-B3E4-FF6797FE3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B5AFC502-8422-4BED-B3E4-FF6797FE30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B5AFC502-8422-4BED-B3E4-FF6797FE3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B5AFC502-8422-4BED-B3E4-FF6797FE3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237E9B-E020-4D07-B515-DD7DC7B26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1A237E9B-E020-4D07-B515-DD7DC7B26F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1A237E9B-E020-4D07-B515-DD7DC7B26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1A237E9B-E020-4D07-B515-DD7DC7B26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B7BCBD-73D9-44BC-AA7D-CC2987E65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2B7BCBD-73D9-44BC-AA7D-CC2987E659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A2B7BCBD-73D9-44BC-AA7D-CC2987E65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A2B7BCBD-73D9-44BC-AA7D-CC2987E65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AE869D-C5FA-4C1C-8EB5-4A358E426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DDAE869D-C5FA-4C1C-8EB5-4A358E4261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DDAE869D-C5FA-4C1C-8EB5-4A358E426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DDAE869D-C5FA-4C1C-8EB5-4A358E426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E9CB53-260F-4B28-92E7-8AA4697AE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3EE9CB53-260F-4B28-92E7-8AA4697AEB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3EE9CB53-260F-4B28-92E7-8AA4697AE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3EE9CB53-260F-4B28-92E7-8AA4697AE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B7CA35-BCA3-46DF-BF52-7442A9172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A8B7CA35-BCA3-46DF-BF52-7442A91729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A8B7CA35-BCA3-46DF-BF52-7442A9172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A8B7CA35-BCA3-46DF-BF52-7442A9172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8A73CE-6B61-4489-B341-F60E6CED0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618A73CE-6B61-4489-B341-F60E6CED04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618A73CE-6B61-4489-B341-F60E6CED0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618A73CE-6B61-4489-B341-F60E6CED0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29BBFD2-18DA-45AD-9DBB-CFE063B5D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graphicEl>
                                              <a:dgm id="{B29BBFD2-18DA-45AD-9DBB-CFE063B5DF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8DA9F1-5AE1-4D08-8761-20C33A086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428DA9F1-5AE1-4D08-8761-20C33A0864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D59C237-E62B-442B-B035-AB34CFAC1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0D59C237-E62B-442B-B035-AB34CFAC1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18F5D1-06AD-4D40-A304-E159BC14C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dgm id="{1418F5D1-06AD-4D40-A304-E159BC14C9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Graphic spid="6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2"/>
          <p:cNvSpPr>
            <a:spLocks noChangeArrowheads="1" noChangeShapeType="1" noTextEdit="1"/>
          </p:cNvSpPr>
          <p:nvPr/>
        </p:nvSpPr>
        <p:spPr bwMode="auto">
          <a:xfrm>
            <a:off x="4726545" y="319088"/>
            <a:ext cx="3969779" cy="479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rtl="1"/>
            <a:r>
              <a:rPr lang="he-IL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הגדרת בעיות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07217501"/>
              </p:ext>
            </p:extLst>
          </p:nvPr>
        </p:nvGraphicFramePr>
        <p:xfrm>
          <a:off x="476518" y="2292438"/>
          <a:ext cx="8219806" cy="3992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44091567"/>
              </p:ext>
            </p:extLst>
          </p:nvPr>
        </p:nvGraphicFramePr>
        <p:xfrm>
          <a:off x="746975" y="1133341"/>
          <a:ext cx="7791718" cy="82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345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218F64-5CE5-4664-9AE4-90616BB25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3218F64-5CE5-4664-9AE4-90616BB25F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A0316B-DD65-4434-9E11-92736B94B3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EA0316B-DD65-4434-9E11-92736B94B3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405C07-4E86-45E0-B25D-568886CC8C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1405C07-4E86-45E0-B25D-568886CC8C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A8DFAA-D341-435A-B260-34273FA81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7A8DFAA-D341-435A-B260-34273FA81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WordArt 2"/>
          <p:cNvSpPr>
            <a:spLocks noChangeArrowheads="1" noChangeShapeType="1" noTextEdit="1"/>
          </p:cNvSpPr>
          <p:nvPr/>
        </p:nvSpPr>
        <p:spPr bwMode="auto">
          <a:xfrm>
            <a:off x="730250" y="346075"/>
            <a:ext cx="7419975" cy="520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rtl="1"/>
            <a:r>
              <a:rPr lang="he-IL" sz="3600" kern="1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טכניקות לאיסוף נתונים על המצב הקיים ועל הצרכים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603221" y="1442673"/>
            <a:ext cx="589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400" dirty="0">
                <a:solidFill>
                  <a:srgbClr val="000099"/>
                </a:solidFill>
              </a:rPr>
              <a:t>1. איסוף מסמכים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496859" y="1945625"/>
            <a:ext cx="600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400" dirty="0">
                <a:solidFill>
                  <a:srgbClr val="000099"/>
                </a:solidFill>
              </a:rPr>
              <a:t>2. ראיונות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348918" y="2468651"/>
            <a:ext cx="7056438" cy="191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r"/>
            <a:r>
              <a:rPr lang="en-US" sz="2400" dirty="0">
                <a:solidFill>
                  <a:srgbClr val="000099"/>
                </a:solidFill>
              </a:rPr>
              <a:t>Joint Application Development – JAD</a:t>
            </a:r>
            <a:r>
              <a:rPr lang="he-IL" sz="2400" dirty="0">
                <a:solidFill>
                  <a:srgbClr val="000099"/>
                </a:solidFill>
              </a:rPr>
              <a:t>3. סיעור מוחות - </a:t>
            </a:r>
            <a:endParaRPr lang="en-US" sz="2400" dirty="0">
              <a:solidFill>
                <a:srgbClr val="000099"/>
              </a:solidFill>
            </a:endParaRPr>
          </a:p>
          <a:p>
            <a:pPr algn="r"/>
            <a:r>
              <a:rPr lang="he-IL" sz="2200" dirty="0"/>
              <a:t>במקום ראיונות פרטניים – ריכוז "נבחרת" של מרואיינים                במסגרת סמינר שנמשך מספר ימים ובו מקיימים                                 "סיעור מוחות" של כל המשתתפים, בהנחיית צוות מנתחי                 המערכת.</a:t>
            </a:r>
            <a:r>
              <a:rPr lang="en-US" dirty="0"/>
              <a:t>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18569" y="4449114"/>
            <a:ext cx="600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400" dirty="0">
                <a:solidFill>
                  <a:srgbClr val="000099"/>
                </a:solidFill>
              </a:rPr>
              <a:t>4. שימוש בשאלונים</a:t>
            </a:r>
            <a:endParaRPr lang="en-US" sz="2400" dirty="0">
              <a:solidFill>
                <a:srgbClr val="000099"/>
              </a:solidFill>
            </a:endParaRPr>
          </a:p>
        </p:txBody>
      </p:sp>
      <p:pic>
        <p:nvPicPr>
          <p:cNvPr id="11" name="Picture 2" descr="תוצאת תמונה עבור סיעור מוחות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7" y="5046405"/>
            <a:ext cx="2339302" cy="167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96859" y="4972140"/>
            <a:ext cx="600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400" dirty="0">
                <a:solidFill>
                  <a:srgbClr val="000099"/>
                </a:solidFill>
              </a:rPr>
              <a:t>5. תצפיות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2720" y="6018192"/>
            <a:ext cx="6126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b="0" dirty="0">
                <a:solidFill>
                  <a:srgbClr val="222222"/>
                </a:solidFill>
                <a:latin typeface="Arial" panose="020B0604020202020204" pitchFamily="34" charset="0"/>
              </a:rPr>
              <a:t>"זה ממש קשה לאפיין מוצרים על-פי קבוצות מיקוד. פעמים רבות, אנשים לא יודעים מה הם רוצים עד שמראים להם את זה‬" ~ </a:t>
            </a:r>
            <a:r>
              <a:rPr lang="en-US" b="0" i="1" dirty="0">
                <a:solidFill>
                  <a:srgbClr val="222222"/>
                </a:solidFill>
                <a:latin typeface="Arial" panose="020B0604020202020204" pitchFamily="34" charset="0"/>
              </a:rPr>
              <a:t>BusinessWeek</a:t>
            </a:r>
            <a:r>
              <a:rPr lang="en-US" b="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he-IL" b="0" dirty="0">
                <a:solidFill>
                  <a:srgbClr val="222222"/>
                </a:solidFill>
                <a:latin typeface="Arial" panose="020B0604020202020204" pitchFamily="34" charset="0"/>
              </a:rPr>
              <a:t> מאי 1998</a:t>
            </a:r>
            <a:endParaRPr lang="he-IL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138"/>
            <a:ext cx="8534400" cy="4691062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he-IL" altLang="he-IL" sz="2800" b="1" dirty="0">
                <a:solidFill>
                  <a:srgbClr val="000099"/>
                </a:solidFill>
                <a:latin typeface="Times New Roman" pitchFamily="18" charset="0"/>
                <a:cs typeface="David" pitchFamily="34" charset="-79"/>
              </a:rPr>
              <a:t>מרכיבי הפרויקט: משאבים, תכולה ועלות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altLang="he-IL" sz="2800" b="1" dirty="0">
                <a:solidFill>
                  <a:srgbClr val="000099"/>
                </a:solidFill>
                <a:latin typeface="Times New Roman" pitchFamily="18" charset="0"/>
                <a:cs typeface="David" pitchFamily="34" charset="-79"/>
              </a:rPr>
              <a:t>מרכיבי ביצוע הפרויקט: אנשים, תהליכי מימוש הפרויקט, מוצר, טכנולוגיה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altLang="he-IL" sz="2800" b="1" dirty="0">
                <a:solidFill>
                  <a:srgbClr val="000099"/>
                </a:solidFill>
                <a:latin typeface="Times New Roman" pitchFamily="18" charset="0"/>
                <a:cs typeface="David" pitchFamily="34" charset="-79"/>
              </a:rPr>
              <a:t>מערכת מידע היא מערכת המורכבת מקבוצת אנשים, אמצעים, נתונים ותהליכים הפועלים יחד כדי להשיג מטרה משותפת של ניהול מידע</a:t>
            </a:r>
          </a:p>
          <a:p>
            <a:pPr algn="r" rtl="1" eaLnBrk="1" hangingPunct="1"/>
            <a:endParaRPr lang="he-IL" altLang="he-IL" sz="3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endParaRPr lang="he-IL" altLang="he-IL" sz="3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endParaRPr lang="he-I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60638"/>
            <a:ext cx="8229600" cy="1143000"/>
          </a:xfrm>
        </p:spPr>
        <p:txBody>
          <a:bodyPr>
            <a:normAutofit/>
          </a:bodyPr>
          <a:lstStyle/>
          <a:p>
            <a:pPr algn="r" rtl="1"/>
            <a:r>
              <a:rPr lang="he-IL" sz="3600" b="1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ea typeface="+mn-ea"/>
                <a:cs typeface="David"/>
              </a:rPr>
              <a:t>בשיעור שעבר...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8E14D1-B656-4AF8-BE0A-7D6BFBD41148}"/>
              </a:ext>
            </a:extLst>
          </p:cNvPr>
          <p:cNvSpPr/>
          <p:nvPr/>
        </p:nvSpPr>
        <p:spPr>
          <a:xfrm>
            <a:off x="2705100" y="1303638"/>
            <a:ext cx="3225800" cy="664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45B9E-40FB-4F2C-A85D-00DDB4C99087}"/>
              </a:ext>
            </a:extLst>
          </p:cNvPr>
          <p:cNvSpPr/>
          <p:nvPr/>
        </p:nvSpPr>
        <p:spPr>
          <a:xfrm>
            <a:off x="609600" y="2114207"/>
            <a:ext cx="4584700" cy="664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B54BD-010F-4AF1-8820-1020AB108B0F}"/>
              </a:ext>
            </a:extLst>
          </p:cNvPr>
          <p:cNvSpPr/>
          <p:nvPr/>
        </p:nvSpPr>
        <p:spPr>
          <a:xfrm>
            <a:off x="457200" y="3412138"/>
            <a:ext cx="8229600" cy="746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F898EB-D016-4D13-9F43-C30F369CA63F}"/>
              </a:ext>
            </a:extLst>
          </p:cNvPr>
          <p:cNvSpPr/>
          <p:nvPr/>
        </p:nvSpPr>
        <p:spPr>
          <a:xfrm>
            <a:off x="330200" y="3079707"/>
            <a:ext cx="5727700" cy="746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CFD592-1249-47C8-9C9D-6FD4F670FDE3}"/>
              </a:ext>
            </a:extLst>
          </p:cNvPr>
          <p:cNvSpPr/>
          <p:nvPr/>
        </p:nvSpPr>
        <p:spPr>
          <a:xfrm>
            <a:off x="4102100" y="2414846"/>
            <a:ext cx="4584700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49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8"/>
          <p:cNvSpPr>
            <a:spLocks noChangeArrowheads="1" noChangeShapeType="1" noTextEdit="1"/>
          </p:cNvSpPr>
          <p:nvPr/>
        </p:nvSpPr>
        <p:spPr bwMode="auto">
          <a:xfrm>
            <a:off x="1925638" y="373063"/>
            <a:ext cx="5665787" cy="481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he-IL" sz="3600" kern="1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 panose="020E0502060401010101" pitchFamily="34" charset="-79"/>
              </a:rPr>
              <a:t>פעילויות עסקיות ותהליכי מחשב</a:t>
            </a:r>
          </a:p>
        </p:txBody>
      </p:sp>
      <p:sp>
        <p:nvSpPr>
          <p:cNvPr id="9219" name="Text Box 9"/>
          <p:cNvSpPr txBox="1">
            <a:spLocks noChangeArrowheads="1"/>
          </p:cNvSpPr>
          <p:nvPr/>
        </p:nvSpPr>
        <p:spPr bwMode="auto">
          <a:xfrm>
            <a:off x="833438" y="1755775"/>
            <a:ext cx="7642225" cy="385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34988" indent="-35560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lvl="1" algn="r" rtl="1" eaLnBrk="1" hangingPunct="1">
              <a:spcBef>
                <a:spcPct val="70000"/>
              </a:spcBef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he-IL" altLang="he-IL" sz="2200" dirty="0"/>
              <a:t>"תהליך עסקי" (</a:t>
            </a:r>
            <a:r>
              <a:rPr lang="en-US" altLang="he-IL" sz="2200" dirty="0"/>
              <a:t>business process</a:t>
            </a:r>
            <a:r>
              <a:rPr lang="he-IL" altLang="he-IL" sz="2200" dirty="0"/>
              <a:t>) הוא מהווה מטלה שעובד מבצע במסגרת תפקידו – לאו דווקא בקשר עם מחשב.</a:t>
            </a:r>
          </a:p>
          <a:p>
            <a:pPr lvl="1" algn="r" rtl="1" eaLnBrk="1" hangingPunct="1">
              <a:spcBef>
                <a:spcPct val="70000"/>
              </a:spcBef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he-IL" altLang="he-IL" sz="2200" dirty="0"/>
              <a:t>תהליך עסקי יכול להתבצע בצורות שונות; אנו מתעניינים באלה שיכולים להתבצע בסיוע מערכת מידע ממוחשבת, אותם נגדיר כ"תהליכי מחשב".</a:t>
            </a:r>
          </a:p>
          <a:p>
            <a:pPr lvl="1" algn="r" rtl="1" eaLnBrk="1" hangingPunct="1">
              <a:spcBef>
                <a:spcPct val="70000"/>
              </a:spcBef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he-IL" altLang="he-IL" sz="2200" dirty="0"/>
              <a:t>המטרה היא לאתר ולהגדיר את תהליכי המחשב שמהם תורכב מערכת המידע הדרושה לארגון.</a:t>
            </a:r>
          </a:p>
          <a:p>
            <a:pPr lvl="1" algn="r" rtl="1" eaLnBrk="1" hangingPunct="1">
              <a:spcBef>
                <a:spcPct val="70000"/>
              </a:spcBef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he-IL" altLang="he-IL" sz="2200" dirty="0"/>
              <a:t>בארגון גדול, שיש בו מערכת מידע גדולה, עשויים להיות תהליכים רבים ורצוי לסווגם/לקבצם בצורה הגיונית/</a:t>
            </a:r>
            <a:r>
              <a:rPr lang="he-IL" altLang="he-IL" sz="2200" dirty="0" err="1"/>
              <a:t>עיקבית</a:t>
            </a:r>
            <a:r>
              <a:rPr lang="he-IL" altLang="he-IL" sz="2200" dirty="0"/>
              <a:t>.</a:t>
            </a:r>
          </a:p>
        </p:txBody>
      </p:sp>
      <p:sp>
        <p:nvSpPr>
          <p:cNvPr id="9220" name="Text Box 10"/>
          <p:cNvSpPr txBox="1">
            <a:spLocks noChangeArrowheads="1"/>
          </p:cNvSpPr>
          <p:nvPr/>
        </p:nvSpPr>
        <p:spPr bwMode="auto">
          <a:xfrm>
            <a:off x="487363" y="1095375"/>
            <a:ext cx="8048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rgbClr val="000099"/>
                </a:solidFill>
              </a:rPr>
              <a:t>הבחנה בין תהליך עסקי לתהליך מחשב</a:t>
            </a:r>
            <a:endParaRPr lang="en-US" altLang="he-IL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0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8"/>
          <p:cNvSpPr>
            <a:spLocks noChangeArrowheads="1" noChangeShapeType="1" noTextEdit="1"/>
          </p:cNvSpPr>
          <p:nvPr/>
        </p:nvSpPr>
        <p:spPr bwMode="auto">
          <a:xfrm>
            <a:off x="1925638" y="373063"/>
            <a:ext cx="5665787" cy="481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he-IL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 panose="020E0502060401010101" pitchFamily="34" charset="-79"/>
              </a:rPr>
              <a:t>הבנת התהליכים בארגון</a:t>
            </a:r>
          </a:p>
        </p:txBody>
      </p:sp>
      <p:graphicFrame>
        <p:nvGraphicFramePr>
          <p:cNvPr id="5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483069"/>
              </p:ext>
            </p:extLst>
          </p:nvPr>
        </p:nvGraphicFramePr>
        <p:xfrm>
          <a:off x="1319632" y="1608438"/>
          <a:ext cx="6411836" cy="3892840"/>
        </p:xfrm>
        <a:graphic>
          <a:graphicData uri="http://schemas.openxmlformats.org/drawingml/2006/table">
            <a:tbl>
              <a:tblPr rtl="1"/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3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071"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מספר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פעולה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מבצע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תיאור מילולי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849"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מילוי טופס בקשה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מועמד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995"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ראיון עבודה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מנהל כח אדם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756"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החלטת קבלה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מנהל </a:t>
                      </a:r>
                      <a:r>
                        <a:rPr kumimoji="0" lang="he-IL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כח</a:t>
                      </a: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אדם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169"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הכנת מכתב הודעה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פקידת </a:t>
                      </a:r>
                      <a:r>
                        <a:rPr kumimoji="0" lang="he-IL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כח</a:t>
                      </a:r>
                      <a:r>
                        <a:rPr kumimoji="0" lang="he-IL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אדם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47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8"/>
          <p:cNvSpPr>
            <a:spLocks noChangeArrowheads="1" noChangeShapeType="1" noTextEdit="1"/>
          </p:cNvSpPr>
          <p:nvPr/>
        </p:nvSpPr>
        <p:spPr bwMode="auto">
          <a:xfrm>
            <a:off x="963827" y="422490"/>
            <a:ext cx="7080679" cy="481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he-IL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 panose="020E0502060401010101" pitchFamily="34" charset="-79"/>
              </a:rPr>
              <a:t>תיאור התהליכים באופן היררכי (</a:t>
            </a:r>
            <a:r>
              <a:rPr lang="en-US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 panose="020E0502060401010101" pitchFamily="34" charset="-79"/>
              </a:rPr>
              <a:t>VTOC</a:t>
            </a:r>
            <a:r>
              <a:rPr lang="he-IL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 panose="020E0502060401010101" pitchFamily="34" charset="-79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932" y="1234087"/>
            <a:ext cx="8756468" cy="4978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/>
              <a:t>(Vertical Table of Contents) VTOC</a:t>
            </a:r>
            <a:r>
              <a:rPr lang="he-IL" sz="2800" dirty="0"/>
              <a:t> הינו תרשים היררכי של התהליכים העסקיים בארגון או ביחידה עבורה בונים מערכת מידע.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כלי גרפי המציג את התהליכים במערכת ואת הפירוק של כל תהליך מורכב לתת תהליכים.</a:t>
            </a:r>
            <a:endParaRPr lang="en-US" sz="2800" dirty="0"/>
          </a:p>
          <a:p>
            <a:pPr algn="r" rtl="1"/>
            <a:endParaRPr lang="he-IL" sz="600" dirty="0">
              <a:solidFill>
                <a:srgbClr val="000099"/>
              </a:solidFill>
            </a:endParaRPr>
          </a:p>
          <a:p>
            <a:pPr algn="r" rtl="1"/>
            <a:r>
              <a:rPr lang="he-IL" sz="2800" dirty="0">
                <a:solidFill>
                  <a:srgbClr val="000099"/>
                </a:solidFill>
              </a:rPr>
              <a:t>שיטות לבניית </a:t>
            </a:r>
            <a:r>
              <a:rPr lang="en-US" sz="2800" dirty="0">
                <a:solidFill>
                  <a:srgbClr val="000099"/>
                </a:solidFill>
              </a:rPr>
              <a:t>VTOC</a:t>
            </a:r>
            <a:r>
              <a:rPr lang="he-IL" sz="2800" dirty="0">
                <a:solidFill>
                  <a:srgbClr val="000099"/>
                </a:solidFill>
              </a:rPr>
              <a:t>: </a:t>
            </a:r>
          </a:p>
          <a:p>
            <a:pPr marL="800100" lvl="1" indent="-342900" algn="r" rtl="1">
              <a:buFont typeface="Wingdings" panose="05000000000000000000" pitchFamily="2" charset="2"/>
              <a:buChar char="ü"/>
            </a:pPr>
            <a:r>
              <a:rPr lang="en-US" altLang="he-IL" sz="2200" dirty="0"/>
              <a:t>Bottom-Up</a:t>
            </a:r>
          </a:p>
          <a:p>
            <a:pPr marL="800100" lvl="1" indent="-342900" algn="r" rtl="1">
              <a:buFont typeface="Wingdings" panose="05000000000000000000" pitchFamily="2" charset="2"/>
              <a:buChar char="ü"/>
            </a:pPr>
            <a:r>
              <a:rPr lang="en-US" altLang="he-IL" sz="2200" dirty="0"/>
              <a:t>Top-Down</a:t>
            </a:r>
            <a:endParaRPr lang="en-US" sz="2800" dirty="0"/>
          </a:p>
          <a:p>
            <a:pPr algn="r" rtl="1"/>
            <a:endParaRPr lang="he-IL" sz="2800" dirty="0"/>
          </a:p>
        </p:txBody>
      </p:sp>
      <p:sp>
        <p:nvSpPr>
          <p:cNvPr id="4" name="Rectangle 3"/>
          <p:cNvSpPr/>
          <p:nvPr/>
        </p:nvSpPr>
        <p:spPr>
          <a:xfrm>
            <a:off x="3217816" y="601657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dirty="0"/>
              <a:t>רמה נוספת-פירוק תהליך שנמצא ברמה מעל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 l="1208" t="2650" r="4589" b="9893"/>
          <a:stretch>
            <a:fillRect/>
          </a:stretch>
        </p:blipFill>
        <p:spPr bwMode="auto">
          <a:xfrm>
            <a:off x="75287" y="4664126"/>
            <a:ext cx="4662172" cy="1972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Straight Connector 12"/>
          <p:cNvCxnSpPr/>
          <p:nvPr/>
        </p:nvCxnSpPr>
        <p:spPr>
          <a:xfrm>
            <a:off x="3004456" y="5024848"/>
            <a:ext cx="2029097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140925" y="5710006"/>
            <a:ext cx="2372175" cy="56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91779" y="6317262"/>
            <a:ext cx="3098037" cy="149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86134" y="4719764"/>
            <a:ext cx="2465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he-IL" dirty="0"/>
              <a:t>ברמה 0-שורש העץ-המערכת כולה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72020" y="5402229"/>
            <a:ext cx="2541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/>
              <a:t>ברמה 1-תהליכים ראשיים עיקריים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01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8"/>
          <p:cNvSpPr>
            <a:spLocks noChangeArrowheads="1" noChangeShapeType="1" noTextEdit="1"/>
          </p:cNvSpPr>
          <p:nvPr/>
        </p:nvSpPr>
        <p:spPr bwMode="auto">
          <a:xfrm>
            <a:off x="963827" y="422490"/>
            <a:ext cx="7080679" cy="481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he-IL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 panose="020E0502060401010101" pitchFamily="34" charset="-79"/>
              </a:rPr>
              <a:t>תיאור התהליכים באופן היררכי (</a:t>
            </a:r>
            <a:r>
              <a:rPr lang="en-US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 panose="020E0502060401010101" pitchFamily="34" charset="-79"/>
              </a:rPr>
              <a:t>VTOC</a:t>
            </a:r>
            <a:r>
              <a:rPr lang="he-IL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 panose="020E0502060401010101" pitchFamily="34" charset="-79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932" y="1234087"/>
            <a:ext cx="8756468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>
                <a:solidFill>
                  <a:srgbClr val="000099"/>
                </a:solidFill>
              </a:rPr>
              <a:t>דרכים לפירוק מערכת מידע לתהליכים:</a:t>
            </a:r>
            <a:endParaRPr lang="en-US" sz="2800" dirty="0">
              <a:solidFill>
                <a:srgbClr val="000099"/>
              </a:solidFill>
            </a:endParaRPr>
          </a:p>
          <a:p>
            <a:pPr marL="342900" lvl="0" indent="-342900" algn="r" rtl="1">
              <a:buFont typeface="Wingdings" panose="05000000000000000000" pitchFamily="2" charset="2"/>
              <a:buChar char="ü"/>
            </a:pPr>
            <a:r>
              <a:rPr lang="he-IL" sz="2200" dirty="0"/>
              <a:t>לפי אירועים (פעולות): מונחי זמן או מונחי מידע</a:t>
            </a:r>
            <a:endParaRPr lang="en-US" sz="2200" dirty="0"/>
          </a:p>
          <a:p>
            <a:pPr marL="342900" lvl="0" indent="-342900" algn="r" rtl="1">
              <a:buFont typeface="Wingdings" panose="05000000000000000000" pitchFamily="2" charset="2"/>
              <a:buChar char="ü"/>
            </a:pPr>
            <a:r>
              <a:rPr lang="he-IL" sz="2200" dirty="0"/>
              <a:t>שימוש בתיאורים מילוליים לפי פועל ושם עצם "הכנת חשבון"</a:t>
            </a:r>
            <a:endParaRPr lang="en-US" sz="2200" dirty="0"/>
          </a:p>
          <a:p>
            <a:pPr marL="342900" lvl="0" indent="-342900" algn="r" rtl="1">
              <a:buFont typeface="Wingdings" panose="05000000000000000000" pitchFamily="2" charset="2"/>
              <a:buChar char="ü"/>
            </a:pPr>
            <a:r>
              <a:rPr lang="he-IL" sz="2200" dirty="0"/>
              <a:t>חלוקה לפי קריטריונים: תהליכים העוסקים בפלט או בקלט, בעיבוד, או לפי תרומתם להשגת המטרות.</a:t>
            </a:r>
            <a:endParaRPr lang="en-US" sz="22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2800" dirty="0">
              <a:solidFill>
                <a:srgbClr val="000099"/>
              </a:solidFill>
            </a:endParaRPr>
          </a:p>
          <a:p>
            <a:pPr algn="r" rtl="1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360533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3562350" y="730250"/>
            <a:ext cx="5709837" cy="53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636588" indent="-45720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093788" indent="350838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lvl="1" algn="r" rtl="1" eaLnBrk="1" hangingPunct="1"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he-IL" altLang="he-IL" sz="2200" dirty="0"/>
              <a:t>תיאור התהליך הלוגי </a:t>
            </a:r>
            <a:r>
              <a:rPr lang="en-US" altLang="he-IL" sz="2200" dirty="0"/>
              <a:t>(process logic)</a:t>
            </a:r>
            <a:r>
              <a:rPr lang="he-IL" altLang="he-IL" sz="2200" dirty="0"/>
              <a:t> יוצק מובן חד-משמעי לתהליך, ומגדיר מה נעשה בנתונים השונים, מהיכן הם באים ולהיכן הם הולכים; מה נעשה בתחילה ומה מאוחר יותר; באילו תנאים וכדומה.</a:t>
            </a:r>
          </a:p>
          <a:p>
            <a:pPr lvl="1" algn="r" rtl="1" eaLnBrk="1" hangingPunct="1"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he-IL" altLang="he-IL" sz="2200" dirty="0"/>
              <a:t>טכניקות אפשריות לתיאור לוגיקת תהליך:</a:t>
            </a:r>
          </a:p>
          <a:p>
            <a:pPr lvl="3" algn="r" rtl="1" eaLnBrk="1" hangingPunct="1"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AutoNum type="arabicPeriod"/>
            </a:pPr>
            <a:r>
              <a:rPr lang="he-IL" altLang="he-IL" sz="2200" dirty="0"/>
              <a:t>שפה טבעית</a:t>
            </a:r>
          </a:p>
          <a:p>
            <a:pPr lvl="3" algn="r" rtl="1" eaLnBrk="1" hangingPunct="1"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AutoNum type="arabicPeriod"/>
            </a:pPr>
            <a:r>
              <a:rPr lang="he-IL" altLang="he-IL" sz="2200" dirty="0"/>
              <a:t>כתיבה מובנית</a:t>
            </a:r>
          </a:p>
          <a:p>
            <a:pPr lvl="3" algn="r" rtl="1" eaLnBrk="1" hangingPunct="1"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AutoNum type="arabicPeriod"/>
            </a:pPr>
            <a:r>
              <a:rPr lang="he-IL" altLang="he-IL" sz="2200" dirty="0"/>
              <a:t>תרשים זרימה</a:t>
            </a:r>
          </a:p>
          <a:p>
            <a:pPr lvl="3" algn="r" rtl="1" eaLnBrk="1" hangingPunct="1"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AutoNum type="arabicPeriod"/>
            </a:pPr>
            <a:r>
              <a:rPr lang="he-IL" altLang="he-IL" sz="2200" dirty="0"/>
              <a:t>תרשים זרימת מידע (</a:t>
            </a:r>
            <a:r>
              <a:rPr lang="en-US" altLang="he-IL" sz="2200" dirty="0"/>
              <a:t>DFD</a:t>
            </a:r>
            <a:r>
              <a:rPr lang="he-IL" altLang="he-IL" sz="2200" dirty="0"/>
              <a:t>) - בהמשך</a:t>
            </a:r>
          </a:p>
          <a:p>
            <a:pPr lvl="3" algn="r" rtl="1" eaLnBrk="1" hangingPunct="1"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AutoNum type="arabicPeriod"/>
            </a:pPr>
            <a:r>
              <a:rPr lang="he-IL" altLang="he-IL" sz="2200" dirty="0"/>
              <a:t>תרחיש שימוש </a:t>
            </a:r>
            <a:r>
              <a:rPr lang="en-US" altLang="he-IL" sz="2200" dirty="0"/>
              <a:t>(Use Case)</a:t>
            </a:r>
            <a:r>
              <a:rPr lang="he-IL" altLang="he-IL" sz="2200" dirty="0"/>
              <a:t> - בהמשך</a:t>
            </a:r>
          </a:p>
          <a:p>
            <a:pPr lvl="3" algn="r" rtl="1" eaLnBrk="1" hangingPunct="1"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AutoNum type="arabicPeriod"/>
            </a:pPr>
            <a:endParaRPr lang="he-IL" altLang="he-IL" sz="2200" dirty="0">
              <a:solidFill>
                <a:schemeClr val="accent2"/>
              </a:solidFill>
            </a:endParaRPr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676275" y="211138"/>
            <a:ext cx="8048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he-IL" sz="2800">
                <a:solidFill>
                  <a:srgbClr val="000099"/>
                </a:solidFill>
              </a:rPr>
              <a:t>תיאור לוגיקת התהליך</a:t>
            </a:r>
            <a:endParaRPr lang="en-US" altLang="he-IL" sz="2800">
              <a:solidFill>
                <a:srgbClr val="000099"/>
              </a:solidFill>
            </a:endParaRP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0" y="860425"/>
            <a:ext cx="3477853" cy="513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190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WordArt 2"/>
          <p:cNvSpPr>
            <a:spLocks noChangeArrowheads="1" noChangeShapeType="1" noTextEdit="1"/>
          </p:cNvSpPr>
          <p:nvPr/>
        </p:nvSpPr>
        <p:spPr bwMode="auto">
          <a:xfrm>
            <a:off x="799070" y="379413"/>
            <a:ext cx="7304132" cy="57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rtl="1"/>
            <a:r>
              <a:rPr lang="he-IL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דוגמאות לטכניקות לתיאור לוגי של תהליכים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63525" y="1770063"/>
            <a:ext cx="80676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lnSpc>
                <a:spcPct val="120000"/>
              </a:lnSpc>
            </a:pPr>
            <a:r>
              <a:rPr lang="he-IL" sz="2000"/>
              <a:t>תיאור מילולי בשפה המדוברת הוא הברירה הטבעית והנוחה ביותר לכותב ולקורא.</a:t>
            </a:r>
            <a:br>
              <a:rPr lang="en-US" sz="2000"/>
            </a:br>
            <a:r>
              <a:rPr lang="he-IL" sz="2000" u="sng"/>
              <a:t>יתרון</a:t>
            </a:r>
            <a:r>
              <a:rPr lang="he-IL" sz="2000"/>
              <a:t> – ניתן לבטא רעיונות, בעיות וצרכים באופן שכמעט כל אחד יכול לקרוא ולהבין.</a:t>
            </a:r>
            <a:br>
              <a:rPr lang="en-US" sz="2000"/>
            </a:br>
            <a:r>
              <a:rPr lang="he-IL" sz="2000" u="sng"/>
              <a:t>חסרון</a:t>
            </a:r>
            <a:r>
              <a:rPr lang="he-IL" sz="2000"/>
              <a:t> – התיאור תופס מקום רב, דורש זמן רב לקריאתו לא תמיד ברור ומדויק.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238375" y="1265238"/>
            <a:ext cx="625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400" dirty="0">
                <a:solidFill>
                  <a:srgbClr val="000099"/>
                </a:solidFill>
              </a:rPr>
              <a:t>1. תיאור מילולי בשפה טבעית (</a:t>
            </a:r>
            <a:r>
              <a:rPr lang="en-US" sz="2400" dirty="0">
                <a:solidFill>
                  <a:srgbClr val="000099"/>
                </a:solidFill>
              </a:rPr>
              <a:t>natural language</a:t>
            </a:r>
            <a:r>
              <a:rPr lang="he-IL" sz="2400" dirty="0">
                <a:solidFill>
                  <a:srgbClr val="000099"/>
                </a:solidFill>
              </a:rPr>
              <a:t>)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14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2525713" y="395288"/>
            <a:ext cx="600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400">
                <a:solidFill>
                  <a:srgbClr val="000099"/>
                </a:solidFill>
              </a:rPr>
              <a:t>2. כתיבה מובנית (</a:t>
            </a:r>
            <a:r>
              <a:rPr lang="en-US" sz="2400">
                <a:solidFill>
                  <a:srgbClr val="000099"/>
                </a:solidFill>
              </a:rPr>
              <a:t>structured language</a:t>
            </a:r>
            <a:r>
              <a:rPr lang="he-IL" sz="2400">
                <a:solidFill>
                  <a:srgbClr val="000099"/>
                </a:solidFill>
              </a:rPr>
              <a:t>)</a:t>
            </a:r>
            <a:endParaRPr lang="en-US" sz="2400">
              <a:solidFill>
                <a:srgbClr val="000099"/>
              </a:solidFill>
            </a:endParaRPr>
          </a:p>
        </p:txBody>
      </p:sp>
      <p:grpSp>
        <p:nvGrpSpPr>
          <p:cNvPr id="66575" name="Group 15"/>
          <p:cNvGrpSpPr>
            <a:grpSpLocks/>
          </p:cNvGrpSpPr>
          <p:nvPr/>
        </p:nvGrpSpPr>
        <p:grpSpPr bwMode="auto">
          <a:xfrm>
            <a:off x="504279" y="1592263"/>
            <a:ext cx="7690396" cy="4357688"/>
            <a:chOff x="798" y="1174"/>
            <a:chExt cx="4619" cy="2745"/>
          </a:xfrm>
        </p:grpSpPr>
        <p:sp>
          <p:nvSpPr>
            <p:cNvPr id="66564" name="Text Box 4"/>
            <p:cNvSpPr txBox="1">
              <a:spLocks noChangeArrowheads="1"/>
            </p:cNvSpPr>
            <p:nvPr/>
          </p:nvSpPr>
          <p:spPr bwMode="auto">
            <a:xfrm>
              <a:off x="798" y="1174"/>
              <a:ext cx="4619" cy="274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algn="r" defTabSz="277813" rtl="1">
                <a:lnSpc>
                  <a:spcPct val="110000"/>
                </a:lnSpc>
              </a:pPr>
              <a:r>
                <a:rPr lang="he-IL" dirty="0">
                  <a:latin typeface="Arial" pitchFamily="34" charset="0"/>
                  <a:cs typeface="Arial" pitchFamily="34" charset="0"/>
                </a:rPr>
                <a:t>1. התחלה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2. </a:t>
              </a:r>
              <a:r>
                <a:rPr lang="en-US" b="0" dirty="0" err="1">
                  <a:latin typeface="Arial" pitchFamily="34" charset="0"/>
                  <a:cs typeface="Arial" pitchFamily="34" charset="0"/>
                </a:rPr>
                <a:t>totalgrade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 = 0, </a:t>
              </a:r>
              <a:r>
                <a:rPr lang="en-US" b="0" dirty="0" err="1">
                  <a:latin typeface="Arial" pitchFamily="34" charset="0"/>
                  <a:cs typeface="Arial" pitchFamily="34" charset="0"/>
                </a:rPr>
                <a:t>n_students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 = 0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3. 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more = “y”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4. כל עוד 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more = “y”</a:t>
              </a:r>
              <a:r>
                <a:rPr lang="he-IL" b="0" dirty="0">
                  <a:latin typeface="Arial" pitchFamily="34" charset="0"/>
                  <a:cs typeface="Arial" pitchFamily="34" charset="0"/>
                </a:rPr>
                <a:t> בצע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	4.1 הצג "הזן שם </a:t>
              </a:r>
              <a:r>
                <a:rPr lang="he-IL" b="0" dirty="0" err="1">
                  <a:latin typeface="Arial" pitchFamily="34" charset="0"/>
                  <a:cs typeface="Arial" pitchFamily="34" charset="0"/>
                </a:rPr>
                <a:t>תלמיד,קוד</a:t>
              </a:r>
              <a:r>
                <a:rPr lang="he-IL" b="0" dirty="0">
                  <a:latin typeface="Arial" pitchFamily="34" charset="0"/>
                  <a:cs typeface="Arial" pitchFamily="34" charset="0"/>
                </a:rPr>
                <a:t> קורס, ציון“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	4.2 קלוט למשתנים  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grade, </a:t>
              </a:r>
              <a:r>
                <a:rPr lang="en-US" b="0" dirty="0" err="1">
                  <a:latin typeface="Arial" pitchFamily="34" charset="0"/>
                  <a:cs typeface="Arial" pitchFamily="34" charset="0"/>
                </a:rPr>
                <a:t>course_code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b="0" dirty="0" err="1">
                  <a:latin typeface="Arial" pitchFamily="34" charset="0"/>
                  <a:cs typeface="Arial" pitchFamily="34" charset="0"/>
                </a:rPr>
                <a:t>s_name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	4.3 בצע מקרה :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		4.3.1 אם 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grade   95 </a:t>
              </a:r>
              <a:r>
                <a:rPr lang="he-IL" b="0" dirty="0">
                  <a:latin typeface="Arial" pitchFamily="34" charset="0"/>
                  <a:cs typeface="Arial" pitchFamily="34" charset="0"/>
                </a:rPr>
                <a:t> אזי הדפס  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grade, </a:t>
              </a:r>
              <a:r>
                <a:rPr lang="en-US" b="0" dirty="0" err="1">
                  <a:latin typeface="Arial" pitchFamily="34" charset="0"/>
                  <a:cs typeface="Arial" pitchFamily="34" charset="0"/>
                </a:rPr>
                <a:t>course_code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b="0" dirty="0" err="1">
                  <a:latin typeface="Arial" pitchFamily="34" charset="0"/>
                  <a:cs typeface="Arial" pitchFamily="34" charset="0"/>
                </a:rPr>
                <a:t>s_name</a:t>
              </a:r>
              <a:r>
                <a:rPr lang="he-IL" b="0" dirty="0">
                  <a:latin typeface="Arial" pitchFamily="34" charset="0"/>
                  <a:cs typeface="Arial" pitchFamily="34" charset="0"/>
                </a:rPr>
                <a:t>, "מצטיין“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		4.3.2 אם  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grade    85</a:t>
              </a:r>
              <a:r>
                <a:rPr lang="he-IL" b="0" dirty="0">
                  <a:latin typeface="Arial" pitchFamily="34" charset="0"/>
                  <a:cs typeface="Arial" pitchFamily="34" charset="0"/>
                </a:rPr>
                <a:t> אזי הדפס 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grade, </a:t>
              </a:r>
              <a:r>
                <a:rPr lang="en-US" b="0" dirty="0" err="1">
                  <a:latin typeface="Arial" pitchFamily="34" charset="0"/>
                  <a:cs typeface="Arial" pitchFamily="34" charset="0"/>
                </a:rPr>
                <a:t>course_code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b="0" dirty="0" err="1">
                  <a:latin typeface="Arial" pitchFamily="34" charset="0"/>
                  <a:cs typeface="Arial" pitchFamily="34" charset="0"/>
                </a:rPr>
                <a:t>s_name</a:t>
              </a:r>
              <a:r>
                <a:rPr lang="he-IL" b="0" dirty="0">
                  <a:latin typeface="Arial" pitchFamily="34" charset="0"/>
                  <a:cs typeface="Arial" pitchFamily="34" charset="0"/>
                </a:rPr>
                <a:t>, "טוב“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		4.3.3. אם 6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grade    5</a:t>
              </a:r>
              <a:r>
                <a:rPr lang="he-IL" b="0" dirty="0">
                  <a:latin typeface="Arial" pitchFamily="34" charset="0"/>
                  <a:cs typeface="Arial" pitchFamily="34" charset="0"/>
                </a:rPr>
                <a:t> אזי הדפס 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grade, </a:t>
              </a:r>
              <a:r>
                <a:rPr lang="en-US" b="0" dirty="0" err="1">
                  <a:latin typeface="Arial" pitchFamily="34" charset="0"/>
                  <a:cs typeface="Arial" pitchFamily="34" charset="0"/>
                </a:rPr>
                <a:t>course_code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b="0" dirty="0" err="1">
                  <a:latin typeface="Arial" pitchFamily="34" charset="0"/>
                  <a:cs typeface="Arial" pitchFamily="34" charset="0"/>
                </a:rPr>
                <a:t>s_name</a:t>
              </a:r>
              <a:r>
                <a:rPr lang="he-IL" b="0" dirty="0">
                  <a:latin typeface="Arial" pitchFamily="34" charset="0"/>
                  <a:cs typeface="Arial" pitchFamily="34" charset="0"/>
                </a:rPr>
                <a:t>, "נכשל“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		הוסף 1 ל </a:t>
              </a:r>
              <a:r>
                <a:rPr lang="en-US" b="0" dirty="0" err="1">
                  <a:latin typeface="Arial" pitchFamily="34" charset="0"/>
                  <a:cs typeface="Arial" pitchFamily="34" charset="0"/>
                </a:rPr>
                <a:t>n_students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	4.4 הוסף 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grade</a:t>
              </a:r>
              <a:r>
                <a:rPr lang="he-IL" b="0" dirty="0">
                  <a:latin typeface="Arial" pitchFamily="34" charset="0"/>
                  <a:cs typeface="Arial" pitchFamily="34" charset="0"/>
                </a:rPr>
                <a:t> ל </a:t>
              </a:r>
              <a:r>
                <a:rPr lang="en-US" b="0" dirty="0" err="1">
                  <a:latin typeface="Arial" pitchFamily="34" charset="0"/>
                  <a:cs typeface="Arial" pitchFamily="34" charset="0"/>
                </a:rPr>
                <a:t>totalgrade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	4.5 הצג "האם יש עוד ציונים? הקש 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y</a:t>
              </a:r>
              <a:r>
                <a:rPr lang="he-IL" b="0" dirty="0">
                  <a:latin typeface="Arial" pitchFamily="34" charset="0"/>
                  <a:cs typeface="Arial" pitchFamily="34" charset="0"/>
                </a:rPr>
                <a:t> או 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n</a:t>
              </a:r>
              <a:r>
                <a:rPr lang="he-IL" b="0" dirty="0">
                  <a:latin typeface="Arial" pitchFamily="34" charset="0"/>
                  <a:cs typeface="Arial" pitchFamily="34" charset="0"/>
                </a:rPr>
                <a:t>“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	4.6 קלוט למשתנה 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more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5. סוף כל עוד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6. הדפס "מספר התלמידים ="</a:t>
              </a:r>
              <a:r>
                <a:rPr lang="en-US" b="0" dirty="0" err="1">
                  <a:latin typeface="Arial" pitchFamily="34" charset="0"/>
                  <a:cs typeface="Arial" pitchFamily="34" charset="0"/>
                </a:rPr>
                <a:t>n_students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7. הדפס "ציון ממוצע="</a:t>
              </a:r>
              <a:r>
                <a:rPr lang="en-US" b="0" dirty="0" err="1">
                  <a:latin typeface="Arial" pitchFamily="34" charset="0"/>
                  <a:cs typeface="Arial" pitchFamily="34" charset="0"/>
                </a:rPr>
                <a:t>totalgrade</a:t>
              </a:r>
              <a:r>
                <a:rPr lang="en-US" b="0" dirty="0">
                  <a:latin typeface="Arial" pitchFamily="34" charset="0"/>
                  <a:cs typeface="Arial" pitchFamily="34" charset="0"/>
                </a:rPr>
                <a:t>/</a:t>
              </a:r>
              <a:r>
                <a:rPr lang="en-US" b="0" dirty="0" err="1">
                  <a:latin typeface="Arial" pitchFamily="34" charset="0"/>
                  <a:cs typeface="Arial" pitchFamily="34" charset="0"/>
                </a:rPr>
                <a:t>n_students</a:t>
              </a:r>
              <a:r>
                <a:rPr lang="he-IL" b="0" dirty="0">
                  <a:latin typeface="Arial" pitchFamily="34" charset="0"/>
                  <a:cs typeface="Arial" pitchFamily="34" charset="0"/>
                </a:rPr>
                <a:t>"  </a:t>
              </a:r>
              <a:br>
                <a:rPr lang="en-US" b="0" dirty="0">
                  <a:latin typeface="Arial" pitchFamily="34" charset="0"/>
                  <a:cs typeface="Arial" pitchFamily="34" charset="0"/>
                </a:rPr>
              </a:br>
              <a:r>
                <a:rPr lang="he-IL" b="0" dirty="0">
                  <a:latin typeface="Arial" pitchFamily="34" charset="0"/>
                  <a:cs typeface="Arial" pitchFamily="34" charset="0"/>
                </a:rPr>
                <a:t>8. </a:t>
              </a:r>
              <a:r>
                <a:rPr lang="he-IL" dirty="0">
                  <a:latin typeface="Arial" pitchFamily="34" charset="0"/>
                  <a:cs typeface="Arial" pitchFamily="34" charset="0"/>
                </a:rPr>
                <a:t>סיום</a:t>
              </a:r>
            </a:p>
          </p:txBody>
        </p:sp>
        <p:graphicFrame>
          <p:nvGraphicFramePr>
            <p:cNvPr id="66565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4354" y="2572"/>
            <a:ext cx="82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0" name="Equation" r:id="rId3" imgW="126720" imgH="152280" progId="Equation.3">
                    <p:embed/>
                  </p:oleObj>
                </mc:Choice>
                <mc:Fallback>
                  <p:oleObj name="Equation" r:id="rId3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2572"/>
                          <a:ext cx="82" cy="1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7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4374" y="2258"/>
            <a:ext cx="71" cy="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1" name="Equation" r:id="rId5" imgW="126720" imgH="152280" progId="Equation.3">
                    <p:embed/>
                  </p:oleObj>
                </mc:Choice>
                <mc:Fallback>
                  <p:oleObj name="Equation" r:id="rId5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4" y="2258"/>
                          <a:ext cx="71" cy="9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365" y="2425"/>
            <a:ext cx="71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2" name="Equation" r:id="rId7" imgW="126720" imgH="152280" progId="Equation.3">
                    <p:embed/>
                  </p:oleObj>
                </mc:Choice>
                <mc:Fallback>
                  <p:oleObj name="Equation" r:id="rId7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" y="2425"/>
                          <a:ext cx="71" cy="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50445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555875" y="338138"/>
            <a:ext cx="600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400">
                <a:solidFill>
                  <a:srgbClr val="000099"/>
                </a:solidFill>
              </a:rPr>
              <a:t>3. תרשים זרימת תכנית (</a:t>
            </a:r>
            <a:r>
              <a:rPr lang="en-US" sz="2400">
                <a:solidFill>
                  <a:srgbClr val="000099"/>
                </a:solidFill>
              </a:rPr>
              <a:t>program flowchart</a:t>
            </a:r>
            <a:r>
              <a:rPr lang="he-IL" sz="2400">
                <a:solidFill>
                  <a:srgbClr val="000099"/>
                </a:solidFill>
              </a:rPr>
              <a:t>)</a:t>
            </a:r>
            <a:endParaRPr lang="en-US" sz="2400">
              <a:solidFill>
                <a:srgbClr val="000099"/>
              </a:solidFill>
            </a:endParaRPr>
          </a:p>
        </p:txBody>
      </p:sp>
      <p:grpSp>
        <p:nvGrpSpPr>
          <p:cNvPr id="67703" name="Group 119"/>
          <p:cNvGrpSpPr>
            <a:grpSpLocks/>
          </p:cNvGrpSpPr>
          <p:nvPr/>
        </p:nvGrpSpPr>
        <p:grpSpPr bwMode="auto">
          <a:xfrm>
            <a:off x="901700" y="350838"/>
            <a:ext cx="2692400" cy="5940425"/>
            <a:chOff x="568" y="221"/>
            <a:chExt cx="1696" cy="3742"/>
          </a:xfrm>
        </p:grpSpPr>
        <p:sp>
          <p:nvSpPr>
            <p:cNvPr id="67595" name="AutoShape 11"/>
            <p:cNvSpPr>
              <a:spLocks noChangeArrowheads="1"/>
            </p:cNvSpPr>
            <p:nvPr/>
          </p:nvSpPr>
          <p:spPr bwMode="auto">
            <a:xfrm>
              <a:off x="784" y="221"/>
              <a:ext cx="542" cy="1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he-IL" sz="1200"/>
                <a:t>התחלה</a:t>
              </a:r>
              <a:endParaRPr lang="en-US" sz="1200"/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704" y="509"/>
              <a:ext cx="700" cy="2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en-US" sz="1200"/>
                <a:t>N_students=0</a:t>
              </a:r>
              <a:br>
                <a:rPr lang="en-US" sz="1200"/>
              </a:br>
              <a:r>
                <a:rPr lang="en-US" sz="1200"/>
                <a:t>totalgrade=0</a:t>
              </a:r>
            </a:p>
          </p:txBody>
        </p:sp>
        <p:sp>
          <p:nvSpPr>
            <p:cNvPr id="67597" name="Text Box 13"/>
            <p:cNvSpPr txBox="1">
              <a:spLocks noChangeArrowheads="1"/>
            </p:cNvSpPr>
            <p:nvPr/>
          </p:nvSpPr>
          <p:spPr bwMode="auto">
            <a:xfrm>
              <a:off x="704" y="884"/>
              <a:ext cx="700" cy="2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sz="1200"/>
                <a:t>More = “y”</a:t>
              </a:r>
            </a:p>
          </p:txBody>
        </p:sp>
        <p:grpSp>
          <p:nvGrpSpPr>
            <p:cNvPr id="67665" name="Group 81"/>
            <p:cNvGrpSpPr>
              <a:grpSpLocks/>
            </p:cNvGrpSpPr>
            <p:nvPr/>
          </p:nvGrpSpPr>
          <p:grpSpPr bwMode="auto">
            <a:xfrm>
              <a:off x="574" y="1291"/>
              <a:ext cx="960" cy="357"/>
              <a:chOff x="195" y="1225"/>
              <a:chExt cx="960" cy="364"/>
            </a:xfrm>
          </p:grpSpPr>
          <p:sp>
            <p:nvSpPr>
              <p:cNvPr id="67598" name="Text Box 14"/>
              <p:cNvSpPr txBox="1">
                <a:spLocks noChangeArrowheads="1"/>
              </p:cNvSpPr>
              <p:nvPr/>
            </p:nvSpPr>
            <p:spPr bwMode="auto">
              <a:xfrm>
                <a:off x="337" y="1267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70000"/>
                  </a:lnSpc>
                </a:pPr>
                <a:r>
                  <a:rPr lang="he-IL"/>
                  <a:t>כל עוד</a:t>
                </a:r>
                <a:br>
                  <a:rPr lang="en-US"/>
                </a:br>
                <a:r>
                  <a:rPr lang="en-US"/>
                  <a:t>More = “y”</a:t>
                </a:r>
                <a:br>
                  <a:rPr lang="en-US"/>
                </a:br>
                <a:r>
                  <a:rPr lang="he-IL"/>
                  <a:t>בצע</a:t>
                </a:r>
                <a:endParaRPr lang="en-US"/>
              </a:p>
            </p:txBody>
          </p:sp>
          <p:sp>
            <p:nvSpPr>
              <p:cNvPr id="67599" name="AutoShape 15"/>
              <p:cNvSpPr>
                <a:spLocks noChangeArrowheads="1"/>
              </p:cNvSpPr>
              <p:nvPr/>
            </p:nvSpPr>
            <p:spPr bwMode="auto">
              <a:xfrm>
                <a:off x="195" y="1225"/>
                <a:ext cx="960" cy="364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endParaRPr lang="he-IL"/>
              </a:p>
            </p:txBody>
          </p:sp>
        </p:grpSp>
        <p:sp>
          <p:nvSpPr>
            <p:cNvPr id="67601" name="AutoShape 17"/>
            <p:cNvSpPr>
              <a:spLocks noChangeArrowheads="1"/>
            </p:cNvSpPr>
            <p:nvPr/>
          </p:nvSpPr>
          <p:spPr bwMode="auto">
            <a:xfrm>
              <a:off x="704" y="1764"/>
              <a:ext cx="700" cy="283"/>
            </a:xfrm>
            <a:prstGeom prst="flowChartPredefinedProcess">
              <a:avLst/>
            </a:prstGeom>
            <a:noFill/>
            <a:ln w="1905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he-IL" sz="1200"/>
                <a:t>בצע "הזנת ציון"</a:t>
              </a:r>
              <a:endParaRPr lang="en-US" sz="1200"/>
            </a:p>
          </p:txBody>
        </p:sp>
        <p:sp>
          <p:nvSpPr>
            <p:cNvPr id="67602" name="AutoShape 18"/>
            <p:cNvSpPr>
              <a:spLocks noChangeArrowheads="1"/>
            </p:cNvSpPr>
            <p:nvPr/>
          </p:nvSpPr>
          <p:spPr bwMode="auto">
            <a:xfrm>
              <a:off x="704" y="2147"/>
              <a:ext cx="700" cy="283"/>
            </a:xfrm>
            <a:prstGeom prst="flowChartPredefinedProcess">
              <a:avLst/>
            </a:prstGeom>
            <a:noFill/>
            <a:ln w="19050">
              <a:solidFill>
                <a:srgbClr val="A5002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he-IL" sz="1200"/>
                <a:t>בצע "סוג ציון"</a:t>
              </a:r>
              <a:endParaRPr lang="en-US" sz="1200"/>
            </a:p>
          </p:txBody>
        </p:sp>
        <p:sp>
          <p:nvSpPr>
            <p:cNvPr id="67603" name="AutoShape 19"/>
            <p:cNvSpPr>
              <a:spLocks noChangeArrowheads="1"/>
            </p:cNvSpPr>
            <p:nvPr/>
          </p:nvSpPr>
          <p:spPr bwMode="auto">
            <a:xfrm>
              <a:off x="704" y="2530"/>
              <a:ext cx="700" cy="283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he-IL" sz="1200"/>
                <a:t>הוסף 1 ל </a:t>
              </a:r>
              <a:r>
                <a:rPr lang="en-US" sz="1200"/>
                <a:t>n_students</a:t>
              </a:r>
            </a:p>
          </p:txBody>
        </p:sp>
        <p:sp>
          <p:nvSpPr>
            <p:cNvPr id="67604" name="AutoShape 20"/>
            <p:cNvSpPr>
              <a:spLocks noChangeArrowheads="1"/>
            </p:cNvSpPr>
            <p:nvPr/>
          </p:nvSpPr>
          <p:spPr bwMode="auto">
            <a:xfrm>
              <a:off x="704" y="2913"/>
              <a:ext cx="700" cy="283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rtl="1"/>
              <a:r>
                <a:rPr lang="he-IL" sz="1200"/>
                <a:t>הוסף </a:t>
              </a:r>
              <a:r>
                <a:rPr lang="en-US" sz="1200"/>
                <a:t>grade</a:t>
              </a:r>
              <a:r>
                <a:rPr lang="he-IL" sz="1200"/>
                <a:t> ל </a:t>
              </a:r>
              <a:r>
                <a:rPr lang="en-US" sz="1200"/>
                <a:t>totalgrade</a:t>
              </a:r>
            </a:p>
          </p:txBody>
        </p:sp>
        <p:sp>
          <p:nvSpPr>
            <p:cNvPr id="67605" name="AutoShape 21"/>
            <p:cNvSpPr>
              <a:spLocks noChangeArrowheads="1"/>
            </p:cNvSpPr>
            <p:nvPr/>
          </p:nvSpPr>
          <p:spPr bwMode="auto">
            <a:xfrm>
              <a:off x="704" y="3296"/>
              <a:ext cx="700" cy="283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rtl="1"/>
              <a:r>
                <a:rPr lang="he-IL" sz="1200"/>
                <a:t>הצג "האם יש עוד ציונים? (</a:t>
              </a:r>
              <a:r>
                <a:rPr lang="en-US" sz="1200"/>
                <a:t>n/y</a:t>
              </a:r>
              <a:r>
                <a:rPr lang="he-IL" sz="1200"/>
                <a:t>)"</a:t>
              </a:r>
              <a:endParaRPr lang="en-US" sz="1200"/>
            </a:p>
          </p:txBody>
        </p:sp>
        <p:sp>
          <p:nvSpPr>
            <p:cNvPr id="67606" name="AutoShape 22"/>
            <p:cNvSpPr>
              <a:spLocks noChangeArrowheads="1"/>
            </p:cNvSpPr>
            <p:nvPr/>
          </p:nvSpPr>
          <p:spPr bwMode="auto">
            <a:xfrm>
              <a:off x="704" y="3680"/>
              <a:ext cx="700" cy="283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rtl="1"/>
              <a:r>
                <a:rPr lang="he-IL" sz="1200"/>
                <a:t>קלוט למשתנה </a:t>
              </a:r>
              <a:r>
                <a:rPr lang="en-US" sz="1200"/>
                <a:t>more</a:t>
              </a:r>
            </a:p>
          </p:txBody>
        </p:sp>
        <p:sp>
          <p:nvSpPr>
            <p:cNvPr id="67607" name="AutoShape 23"/>
            <p:cNvSpPr>
              <a:spLocks noChangeArrowheads="1"/>
            </p:cNvSpPr>
            <p:nvPr/>
          </p:nvSpPr>
          <p:spPr bwMode="auto">
            <a:xfrm>
              <a:off x="1564" y="1764"/>
              <a:ext cx="700" cy="283"/>
            </a:xfrm>
            <a:prstGeom prst="flowChartPredefinedProcess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he-IL" sz="1200"/>
                <a:t>בצע "הדפסות סיום"</a:t>
              </a:r>
              <a:endParaRPr lang="en-US" sz="1200"/>
            </a:p>
          </p:txBody>
        </p:sp>
        <p:sp>
          <p:nvSpPr>
            <p:cNvPr id="67608" name="AutoShape 24"/>
            <p:cNvSpPr>
              <a:spLocks noChangeArrowheads="1"/>
            </p:cNvSpPr>
            <p:nvPr/>
          </p:nvSpPr>
          <p:spPr bwMode="auto">
            <a:xfrm>
              <a:off x="1644" y="2209"/>
              <a:ext cx="542" cy="1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he-IL" sz="1200"/>
                <a:t>סיום</a:t>
              </a:r>
              <a:endParaRPr lang="en-US" sz="1200"/>
            </a:p>
          </p:txBody>
        </p:sp>
        <p:cxnSp>
          <p:nvCxnSpPr>
            <p:cNvPr id="67609" name="AutoShape 25"/>
            <p:cNvCxnSpPr>
              <a:cxnSpLocks noChangeShapeType="1"/>
              <a:stCxn id="67595" idx="2"/>
              <a:endCxn id="67596" idx="0"/>
            </p:cNvCxnSpPr>
            <p:nvPr/>
          </p:nvCxnSpPr>
          <p:spPr bwMode="auto">
            <a:xfrm flipH="1">
              <a:off x="1054" y="407"/>
              <a:ext cx="1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610" name="AutoShape 26"/>
            <p:cNvCxnSpPr>
              <a:cxnSpLocks noChangeShapeType="1"/>
              <a:stCxn id="67596" idx="2"/>
              <a:endCxn id="67597" idx="0"/>
            </p:cNvCxnSpPr>
            <p:nvPr/>
          </p:nvCxnSpPr>
          <p:spPr bwMode="auto">
            <a:xfrm>
              <a:off x="1054" y="766"/>
              <a:ext cx="0" cy="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611" name="AutoShape 27"/>
            <p:cNvCxnSpPr>
              <a:cxnSpLocks noChangeShapeType="1"/>
              <a:stCxn id="67597" idx="2"/>
              <a:endCxn id="67599" idx="0"/>
            </p:cNvCxnSpPr>
            <p:nvPr/>
          </p:nvCxnSpPr>
          <p:spPr bwMode="auto">
            <a:xfrm>
              <a:off x="1054" y="1173"/>
              <a:ext cx="0" cy="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612" name="AutoShape 28"/>
            <p:cNvCxnSpPr>
              <a:cxnSpLocks noChangeShapeType="1"/>
              <a:stCxn id="67599" idx="2"/>
              <a:endCxn id="67601" idx="0"/>
            </p:cNvCxnSpPr>
            <p:nvPr/>
          </p:nvCxnSpPr>
          <p:spPr bwMode="auto">
            <a:xfrm>
              <a:off x="1054" y="1654"/>
              <a:ext cx="0" cy="1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613" name="AutoShape 29"/>
            <p:cNvCxnSpPr>
              <a:cxnSpLocks noChangeShapeType="1"/>
              <a:stCxn id="67601" idx="2"/>
              <a:endCxn id="67602" idx="0"/>
            </p:cNvCxnSpPr>
            <p:nvPr/>
          </p:nvCxnSpPr>
          <p:spPr bwMode="auto">
            <a:xfrm>
              <a:off x="1054" y="2053"/>
              <a:ext cx="0" cy="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614" name="AutoShape 30"/>
            <p:cNvCxnSpPr>
              <a:cxnSpLocks noChangeShapeType="1"/>
              <a:stCxn id="67602" idx="2"/>
              <a:endCxn id="67603" idx="0"/>
            </p:cNvCxnSpPr>
            <p:nvPr/>
          </p:nvCxnSpPr>
          <p:spPr bwMode="auto">
            <a:xfrm>
              <a:off x="1054" y="2436"/>
              <a:ext cx="0" cy="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615" name="AutoShape 31"/>
            <p:cNvCxnSpPr>
              <a:cxnSpLocks noChangeShapeType="1"/>
              <a:stCxn id="67603" idx="2"/>
              <a:endCxn id="67604" idx="0"/>
            </p:cNvCxnSpPr>
            <p:nvPr/>
          </p:nvCxnSpPr>
          <p:spPr bwMode="auto">
            <a:xfrm>
              <a:off x="1054" y="2819"/>
              <a:ext cx="0" cy="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616" name="AutoShape 32"/>
            <p:cNvCxnSpPr>
              <a:cxnSpLocks noChangeShapeType="1"/>
              <a:stCxn id="67604" idx="2"/>
              <a:endCxn id="67605" idx="0"/>
            </p:cNvCxnSpPr>
            <p:nvPr/>
          </p:nvCxnSpPr>
          <p:spPr bwMode="auto">
            <a:xfrm>
              <a:off x="1054" y="3202"/>
              <a:ext cx="0" cy="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617" name="AutoShape 33"/>
            <p:cNvCxnSpPr>
              <a:cxnSpLocks noChangeShapeType="1"/>
              <a:stCxn id="67605" idx="2"/>
              <a:endCxn id="67606" idx="0"/>
            </p:cNvCxnSpPr>
            <p:nvPr/>
          </p:nvCxnSpPr>
          <p:spPr bwMode="auto">
            <a:xfrm>
              <a:off x="1054" y="3585"/>
              <a:ext cx="0" cy="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618" name="AutoShape 34"/>
            <p:cNvCxnSpPr>
              <a:cxnSpLocks noChangeShapeType="1"/>
              <a:endCxn id="67599" idx="1"/>
            </p:cNvCxnSpPr>
            <p:nvPr/>
          </p:nvCxnSpPr>
          <p:spPr bwMode="auto">
            <a:xfrm rot="5400000" flipH="1">
              <a:off x="-576" y="2614"/>
              <a:ext cx="2389" cy="102"/>
            </a:xfrm>
            <a:prstGeom prst="bentConnector4">
              <a:avLst>
                <a:gd name="adj1" fmla="val -463"/>
                <a:gd name="adj2" fmla="val 23529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67619" name="AutoShape 35"/>
            <p:cNvCxnSpPr>
              <a:cxnSpLocks noChangeShapeType="1"/>
              <a:stCxn id="67599" idx="3"/>
              <a:endCxn id="67607" idx="0"/>
            </p:cNvCxnSpPr>
            <p:nvPr/>
          </p:nvCxnSpPr>
          <p:spPr bwMode="auto">
            <a:xfrm>
              <a:off x="1540" y="1469"/>
              <a:ext cx="374" cy="289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67620" name="AutoShape 36"/>
            <p:cNvCxnSpPr>
              <a:cxnSpLocks noChangeShapeType="1"/>
              <a:stCxn id="67607" idx="2"/>
              <a:endCxn id="67608" idx="0"/>
            </p:cNvCxnSpPr>
            <p:nvPr/>
          </p:nvCxnSpPr>
          <p:spPr bwMode="auto">
            <a:xfrm>
              <a:off x="1914" y="2053"/>
              <a:ext cx="1" cy="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7693" name="Group 109"/>
          <p:cNvGrpSpPr>
            <a:grpSpLocks/>
          </p:cNvGrpSpPr>
          <p:nvPr/>
        </p:nvGrpSpPr>
        <p:grpSpPr bwMode="auto">
          <a:xfrm>
            <a:off x="4321175" y="1354138"/>
            <a:ext cx="1296988" cy="2041525"/>
            <a:chOff x="2464" y="853"/>
            <a:chExt cx="817" cy="1286"/>
          </a:xfrm>
        </p:grpSpPr>
        <p:sp>
          <p:nvSpPr>
            <p:cNvPr id="67622" name="AutoShape 38"/>
            <p:cNvSpPr>
              <a:spLocks noChangeArrowheads="1"/>
            </p:cNvSpPr>
            <p:nvPr/>
          </p:nvSpPr>
          <p:spPr bwMode="auto">
            <a:xfrm>
              <a:off x="2506" y="853"/>
              <a:ext cx="734" cy="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he-IL" sz="1200"/>
                <a:t>"הזנת ציון"</a:t>
              </a:r>
              <a:endParaRPr lang="en-US" sz="1200"/>
            </a:p>
          </p:txBody>
        </p:sp>
        <p:sp>
          <p:nvSpPr>
            <p:cNvPr id="67623" name="Text Box 39"/>
            <p:cNvSpPr txBox="1">
              <a:spLocks noChangeArrowheads="1"/>
            </p:cNvSpPr>
            <p:nvPr/>
          </p:nvSpPr>
          <p:spPr bwMode="auto">
            <a:xfrm>
              <a:off x="2464" y="1154"/>
              <a:ext cx="817" cy="288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he-IL" sz="1200"/>
                <a:t>הצג "הזן שם תלמיד, קוד קורס וציון"</a:t>
              </a:r>
              <a:endParaRPr lang="en-US" sz="1200"/>
            </a:p>
          </p:txBody>
        </p:sp>
        <p:sp>
          <p:nvSpPr>
            <p:cNvPr id="67624" name="Text Box 40"/>
            <p:cNvSpPr txBox="1">
              <a:spLocks noChangeArrowheads="1"/>
            </p:cNvSpPr>
            <p:nvPr/>
          </p:nvSpPr>
          <p:spPr bwMode="auto">
            <a:xfrm>
              <a:off x="2464" y="1560"/>
              <a:ext cx="817" cy="288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he-IL" sz="1000" b="0"/>
                <a:t>קלוט למשתנים </a:t>
              </a:r>
            </a:p>
            <a:p>
              <a:pPr>
                <a:spcBef>
                  <a:spcPct val="0"/>
                </a:spcBef>
              </a:pPr>
              <a:r>
                <a:rPr lang="he-IL" sz="1000" b="0"/>
                <a:t> </a:t>
              </a:r>
              <a:r>
                <a:rPr lang="en-US" sz="1000" b="0"/>
                <a:t>grade, course_code, s_name</a:t>
              </a:r>
            </a:p>
          </p:txBody>
        </p:sp>
        <p:cxnSp>
          <p:nvCxnSpPr>
            <p:cNvPr id="67625" name="AutoShape 41"/>
            <p:cNvCxnSpPr>
              <a:cxnSpLocks noChangeShapeType="1"/>
              <a:stCxn id="67622" idx="2"/>
              <a:endCxn id="67623" idx="0"/>
            </p:cNvCxnSpPr>
            <p:nvPr/>
          </p:nvCxnSpPr>
          <p:spPr bwMode="auto">
            <a:xfrm>
              <a:off x="2873" y="1042"/>
              <a:ext cx="0" cy="106"/>
            </a:xfrm>
            <a:prstGeom prst="straightConnector1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626" name="AutoShape 42"/>
            <p:cNvCxnSpPr>
              <a:cxnSpLocks noChangeShapeType="1"/>
              <a:stCxn id="67623" idx="2"/>
              <a:endCxn id="67624" idx="0"/>
            </p:cNvCxnSpPr>
            <p:nvPr/>
          </p:nvCxnSpPr>
          <p:spPr bwMode="auto">
            <a:xfrm>
              <a:off x="2873" y="1448"/>
              <a:ext cx="0" cy="106"/>
            </a:xfrm>
            <a:prstGeom prst="straightConnector1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627" name="AutoShape 43"/>
            <p:cNvCxnSpPr>
              <a:cxnSpLocks noChangeShapeType="1"/>
              <a:stCxn id="67624" idx="2"/>
              <a:endCxn id="67628" idx="0"/>
            </p:cNvCxnSpPr>
            <p:nvPr/>
          </p:nvCxnSpPr>
          <p:spPr bwMode="auto">
            <a:xfrm>
              <a:off x="2873" y="1854"/>
              <a:ext cx="0" cy="96"/>
            </a:xfrm>
            <a:prstGeom prst="straightConnector1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7628" name="AutoShape 44"/>
            <p:cNvSpPr>
              <a:spLocks noChangeArrowheads="1"/>
            </p:cNvSpPr>
            <p:nvPr/>
          </p:nvSpPr>
          <p:spPr bwMode="auto">
            <a:xfrm>
              <a:off x="2506" y="1956"/>
              <a:ext cx="734" cy="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he-IL" sz="1200"/>
                <a:t>סיום</a:t>
              </a:r>
              <a:endParaRPr lang="en-US" sz="1200"/>
            </a:p>
          </p:txBody>
        </p:sp>
      </p:grpSp>
      <p:grpSp>
        <p:nvGrpSpPr>
          <p:cNvPr id="67692" name="Group 108"/>
          <p:cNvGrpSpPr>
            <a:grpSpLocks/>
          </p:cNvGrpSpPr>
          <p:nvPr/>
        </p:nvGrpSpPr>
        <p:grpSpPr bwMode="auto">
          <a:xfrm>
            <a:off x="6851650" y="1350963"/>
            <a:ext cx="1536700" cy="2041525"/>
            <a:chOff x="4216" y="851"/>
            <a:chExt cx="968" cy="1286"/>
          </a:xfrm>
        </p:grpSpPr>
        <p:sp>
          <p:nvSpPr>
            <p:cNvPr id="67654" name="AutoShape 70"/>
            <p:cNvSpPr>
              <a:spLocks noChangeArrowheads="1"/>
            </p:cNvSpPr>
            <p:nvPr/>
          </p:nvSpPr>
          <p:spPr bwMode="auto">
            <a:xfrm>
              <a:off x="4334" y="851"/>
              <a:ext cx="734" cy="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he-IL" sz="1200"/>
                <a:t>"הדפסת סיום"</a:t>
              </a:r>
              <a:endParaRPr lang="en-US" sz="1200"/>
            </a:p>
          </p:txBody>
        </p:sp>
        <p:sp>
          <p:nvSpPr>
            <p:cNvPr id="67655" name="Text Box 71"/>
            <p:cNvSpPr txBox="1">
              <a:spLocks noChangeArrowheads="1"/>
            </p:cNvSpPr>
            <p:nvPr/>
          </p:nvSpPr>
          <p:spPr bwMode="auto">
            <a:xfrm>
              <a:off x="4216" y="1152"/>
              <a:ext cx="968" cy="288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rtl="1"/>
              <a:r>
                <a:rPr lang="he-IL" sz="1200"/>
                <a:t>הדפס "מספר התלמידים", </a:t>
              </a:r>
              <a:r>
                <a:rPr lang="en-US" sz="1200"/>
                <a:t>n_students</a:t>
              </a:r>
            </a:p>
          </p:txBody>
        </p:sp>
        <p:sp>
          <p:nvSpPr>
            <p:cNvPr id="67656" name="Text Box 72"/>
            <p:cNvSpPr txBox="1">
              <a:spLocks noChangeArrowheads="1"/>
            </p:cNvSpPr>
            <p:nvPr/>
          </p:nvSpPr>
          <p:spPr bwMode="auto">
            <a:xfrm>
              <a:off x="4216" y="1558"/>
              <a:ext cx="968" cy="288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rtl="1"/>
              <a:r>
                <a:rPr lang="he-IL" sz="1200"/>
                <a:t>הדפס "ציון ממוצע" </a:t>
              </a:r>
              <a:r>
                <a:rPr lang="en-US" sz="1200"/>
                <a:t>totalgrade_students</a:t>
              </a:r>
            </a:p>
          </p:txBody>
        </p:sp>
        <p:cxnSp>
          <p:nvCxnSpPr>
            <p:cNvPr id="67657" name="AutoShape 73"/>
            <p:cNvCxnSpPr>
              <a:cxnSpLocks noChangeShapeType="1"/>
              <a:stCxn id="67654" idx="2"/>
              <a:endCxn id="67655" idx="0"/>
            </p:cNvCxnSpPr>
            <p:nvPr/>
          </p:nvCxnSpPr>
          <p:spPr bwMode="auto">
            <a:xfrm flipH="1">
              <a:off x="4700" y="1040"/>
              <a:ext cx="1" cy="106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658" name="AutoShape 74"/>
            <p:cNvCxnSpPr>
              <a:cxnSpLocks noChangeShapeType="1"/>
              <a:stCxn id="67655" idx="2"/>
              <a:endCxn id="67656" idx="0"/>
            </p:cNvCxnSpPr>
            <p:nvPr/>
          </p:nvCxnSpPr>
          <p:spPr bwMode="auto">
            <a:xfrm>
              <a:off x="4700" y="1446"/>
              <a:ext cx="0" cy="106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659" name="AutoShape 75"/>
            <p:cNvCxnSpPr>
              <a:cxnSpLocks noChangeShapeType="1"/>
              <a:stCxn id="67656" idx="2"/>
              <a:endCxn id="67660" idx="0"/>
            </p:cNvCxnSpPr>
            <p:nvPr/>
          </p:nvCxnSpPr>
          <p:spPr bwMode="auto">
            <a:xfrm>
              <a:off x="4700" y="1852"/>
              <a:ext cx="1" cy="96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7660" name="AutoShape 76"/>
            <p:cNvSpPr>
              <a:spLocks noChangeArrowheads="1"/>
            </p:cNvSpPr>
            <p:nvPr/>
          </p:nvSpPr>
          <p:spPr bwMode="auto">
            <a:xfrm>
              <a:off x="4334" y="1954"/>
              <a:ext cx="734" cy="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he-IL" sz="1200"/>
                <a:t>סיום</a:t>
              </a:r>
              <a:endParaRPr lang="en-US" sz="1200"/>
            </a:p>
          </p:txBody>
        </p:sp>
      </p:grpSp>
      <p:grpSp>
        <p:nvGrpSpPr>
          <p:cNvPr id="67702" name="Group 118"/>
          <p:cNvGrpSpPr>
            <a:grpSpLocks/>
          </p:cNvGrpSpPr>
          <p:nvPr/>
        </p:nvGrpSpPr>
        <p:grpSpPr bwMode="auto">
          <a:xfrm>
            <a:off x="3714750" y="3463925"/>
            <a:ext cx="4808538" cy="2828925"/>
            <a:chOff x="2395" y="2182"/>
            <a:chExt cx="3029" cy="1782"/>
          </a:xfrm>
        </p:grpSpPr>
        <p:sp>
          <p:nvSpPr>
            <p:cNvPr id="67671" name="Text Box 87"/>
            <p:cNvSpPr txBox="1">
              <a:spLocks noChangeArrowheads="1"/>
            </p:cNvSpPr>
            <p:nvPr/>
          </p:nvSpPr>
          <p:spPr bwMode="auto">
            <a:xfrm>
              <a:off x="4607" y="3254"/>
              <a:ext cx="817" cy="371"/>
            </a:xfrm>
            <a:prstGeom prst="rect">
              <a:avLst/>
            </a:prstGeom>
            <a:noFill/>
            <a:ln w="19050">
              <a:solidFill>
                <a:srgbClr val="A5002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rtl="1"/>
              <a:r>
                <a:rPr lang="he-IL" sz="1200"/>
                <a:t>הדפס </a:t>
              </a:r>
              <a:r>
                <a:rPr lang="en-US" sz="1200"/>
                <a:t>grade, course_code, s_name</a:t>
              </a:r>
              <a:r>
                <a:rPr lang="he-IL" sz="1200"/>
                <a:t>, "נכשל“</a:t>
              </a:r>
              <a:endParaRPr lang="en-US" sz="1200"/>
            </a:p>
          </p:txBody>
        </p:sp>
        <p:sp>
          <p:nvSpPr>
            <p:cNvPr id="67675" name="Text Box 91"/>
            <p:cNvSpPr txBox="1">
              <a:spLocks noChangeArrowheads="1"/>
            </p:cNvSpPr>
            <p:nvPr/>
          </p:nvSpPr>
          <p:spPr bwMode="auto">
            <a:xfrm>
              <a:off x="4607" y="3007"/>
              <a:ext cx="817" cy="1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r>
                <a:rPr lang="en-US" sz="1200"/>
                <a:t>Grade &lt;  56</a:t>
              </a:r>
            </a:p>
          </p:txBody>
        </p:sp>
        <p:sp>
          <p:nvSpPr>
            <p:cNvPr id="67669" name="Text Box 85"/>
            <p:cNvSpPr txBox="1">
              <a:spLocks noChangeArrowheads="1"/>
            </p:cNvSpPr>
            <p:nvPr/>
          </p:nvSpPr>
          <p:spPr bwMode="auto">
            <a:xfrm>
              <a:off x="2395" y="3254"/>
              <a:ext cx="817" cy="371"/>
            </a:xfrm>
            <a:prstGeom prst="rect">
              <a:avLst/>
            </a:prstGeom>
            <a:noFill/>
            <a:ln w="19050">
              <a:solidFill>
                <a:srgbClr val="A5002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rtl="1"/>
              <a:r>
                <a:rPr lang="he-IL" sz="1200"/>
                <a:t>הדפס  </a:t>
              </a:r>
              <a:r>
                <a:rPr lang="en-US" sz="1200"/>
                <a:t>grade, course_code, s_name</a:t>
              </a:r>
              <a:r>
                <a:rPr lang="he-IL" sz="1200"/>
                <a:t>, "מצטיין“</a:t>
              </a:r>
              <a:endParaRPr lang="en-US" sz="1200"/>
            </a:p>
          </p:txBody>
        </p:sp>
        <p:sp>
          <p:nvSpPr>
            <p:cNvPr id="67673" name="Text Box 89"/>
            <p:cNvSpPr txBox="1">
              <a:spLocks noChangeArrowheads="1"/>
            </p:cNvSpPr>
            <p:nvPr/>
          </p:nvSpPr>
          <p:spPr bwMode="auto">
            <a:xfrm>
              <a:off x="2395" y="3007"/>
              <a:ext cx="817" cy="1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r>
                <a:rPr lang="en-US" sz="1200"/>
                <a:t>Grade     95</a:t>
              </a:r>
            </a:p>
          </p:txBody>
        </p:sp>
        <p:graphicFrame>
          <p:nvGraphicFramePr>
            <p:cNvPr id="67677" name="Object 93"/>
            <p:cNvGraphicFramePr>
              <a:graphicFrameLocks noChangeAspect="1"/>
            </p:cNvGraphicFramePr>
            <p:nvPr/>
          </p:nvGraphicFramePr>
          <p:xfrm>
            <a:off x="2852" y="3026"/>
            <a:ext cx="71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4" name="Equation" r:id="rId3" imgW="126720" imgH="152280" progId="Equation.3">
                    <p:embed/>
                  </p:oleObj>
                </mc:Choice>
                <mc:Fallback>
                  <p:oleObj name="Equation" r:id="rId3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" y="3026"/>
                          <a:ext cx="71" cy="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61" name="AutoShape 77"/>
            <p:cNvSpPr>
              <a:spLocks noChangeArrowheads="1"/>
            </p:cNvSpPr>
            <p:nvPr/>
          </p:nvSpPr>
          <p:spPr bwMode="auto">
            <a:xfrm>
              <a:off x="3638" y="2182"/>
              <a:ext cx="542" cy="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he-IL" sz="1200"/>
                <a:t>התחלה</a:t>
              </a:r>
              <a:endParaRPr lang="en-US" sz="1200"/>
            </a:p>
          </p:txBody>
        </p:sp>
        <p:sp>
          <p:nvSpPr>
            <p:cNvPr id="67667" name="Text Box 83"/>
            <p:cNvSpPr txBox="1">
              <a:spLocks noChangeArrowheads="1"/>
            </p:cNvSpPr>
            <p:nvPr/>
          </p:nvSpPr>
          <p:spPr bwMode="auto">
            <a:xfrm>
              <a:off x="3571" y="2532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70000"/>
                </a:lnSpc>
              </a:pPr>
              <a:r>
                <a:rPr lang="he-IL"/>
                <a:t>בצע מקרה</a:t>
              </a:r>
              <a:endParaRPr lang="en-US"/>
            </a:p>
          </p:txBody>
        </p:sp>
        <p:sp>
          <p:nvSpPr>
            <p:cNvPr id="67668" name="AutoShape 84"/>
            <p:cNvSpPr>
              <a:spLocks noChangeArrowheads="1"/>
            </p:cNvSpPr>
            <p:nvPr/>
          </p:nvSpPr>
          <p:spPr bwMode="auto">
            <a:xfrm>
              <a:off x="3429" y="2474"/>
              <a:ext cx="960" cy="364"/>
            </a:xfrm>
            <a:prstGeom prst="flowChartDecision">
              <a:avLst/>
            </a:prstGeom>
            <a:noFill/>
            <a:ln w="19050">
              <a:solidFill>
                <a:srgbClr val="A5002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endParaRPr lang="he-IL"/>
            </a:p>
          </p:txBody>
        </p:sp>
        <p:sp>
          <p:nvSpPr>
            <p:cNvPr id="67670" name="Text Box 86"/>
            <p:cNvSpPr txBox="1">
              <a:spLocks noChangeArrowheads="1"/>
            </p:cNvSpPr>
            <p:nvPr/>
          </p:nvSpPr>
          <p:spPr bwMode="auto">
            <a:xfrm>
              <a:off x="3493" y="3254"/>
              <a:ext cx="817" cy="371"/>
            </a:xfrm>
            <a:prstGeom prst="rect">
              <a:avLst/>
            </a:prstGeom>
            <a:noFill/>
            <a:ln w="19050">
              <a:solidFill>
                <a:srgbClr val="A5002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rtl="1"/>
              <a:r>
                <a:rPr lang="he-IL" sz="1200"/>
                <a:t>הדפס </a:t>
              </a:r>
              <a:r>
                <a:rPr lang="en-US" sz="1200"/>
                <a:t>grade, course_code, s_name</a:t>
              </a:r>
              <a:r>
                <a:rPr lang="he-IL" sz="1200"/>
                <a:t>, "טוב“</a:t>
              </a:r>
              <a:endParaRPr lang="en-US" sz="1200"/>
            </a:p>
          </p:txBody>
        </p:sp>
        <p:sp>
          <p:nvSpPr>
            <p:cNvPr id="67672" name="AutoShape 88"/>
            <p:cNvSpPr>
              <a:spLocks noChangeArrowheads="1"/>
            </p:cNvSpPr>
            <p:nvPr/>
          </p:nvSpPr>
          <p:spPr bwMode="auto">
            <a:xfrm>
              <a:off x="3534" y="3781"/>
              <a:ext cx="734" cy="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he-IL" sz="1200"/>
                <a:t>סיום</a:t>
              </a:r>
              <a:endParaRPr lang="en-US" sz="1200"/>
            </a:p>
          </p:txBody>
        </p:sp>
        <p:sp>
          <p:nvSpPr>
            <p:cNvPr id="67674" name="Text Box 90"/>
            <p:cNvSpPr txBox="1">
              <a:spLocks noChangeArrowheads="1"/>
            </p:cNvSpPr>
            <p:nvPr/>
          </p:nvSpPr>
          <p:spPr bwMode="auto">
            <a:xfrm>
              <a:off x="3493" y="3007"/>
              <a:ext cx="817" cy="1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r>
                <a:rPr lang="en-US" sz="1200"/>
                <a:t>Grade      85</a:t>
              </a:r>
            </a:p>
          </p:txBody>
        </p:sp>
        <p:graphicFrame>
          <p:nvGraphicFramePr>
            <p:cNvPr id="67678" name="Object 94"/>
            <p:cNvGraphicFramePr>
              <a:graphicFrameLocks noChangeAspect="1"/>
            </p:cNvGraphicFramePr>
            <p:nvPr/>
          </p:nvGraphicFramePr>
          <p:xfrm>
            <a:off x="3931" y="3035"/>
            <a:ext cx="71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5" name="Equation" r:id="rId5" imgW="126720" imgH="152280" progId="Equation.3">
                    <p:embed/>
                  </p:oleObj>
                </mc:Choice>
                <mc:Fallback>
                  <p:oleObj name="Equation" r:id="rId5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1" y="3035"/>
                          <a:ext cx="71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7682" name="AutoShape 98"/>
            <p:cNvCxnSpPr>
              <a:cxnSpLocks noChangeShapeType="1"/>
              <a:stCxn id="67661" idx="2"/>
              <a:endCxn id="67668" idx="0"/>
            </p:cNvCxnSpPr>
            <p:nvPr/>
          </p:nvCxnSpPr>
          <p:spPr bwMode="auto">
            <a:xfrm>
              <a:off x="3909" y="2371"/>
              <a:ext cx="0" cy="97"/>
            </a:xfrm>
            <a:prstGeom prst="straightConnector1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683" name="AutoShape 99"/>
            <p:cNvCxnSpPr>
              <a:cxnSpLocks noChangeShapeType="1"/>
              <a:stCxn id="67668" idx="2"/>
              <a:endCxn id="67674" idx="0"/>
            </p:cNvCxnSpPr>
            <p:nvPr/>
          </p:nvCxnSpPr>
          <p:spPr bwMode="auto">
            <a:xfrm flipH="1">
              <a:off x="3902" y="2844"/>
              <a:ext cx="7" cy="163"/>
            </a:xfrm>
            <a:prstGeom prst="straightConnector1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684" name="AutoShape 100"/>
            <p:cNvCxnSpPr>
              <a:cxnSpLocks noChangeShapeType="1"/>
              <a:stCxn id="67673" idx="0"/>
              <a:endCxn id="67675" idx="0"/>
            </p:cNvCxnSpPr>
            <p:nvPr/>
          </p:nvCxnSpPr>
          <p:spPr bwMode="auto">
            <a:xfrm rot="5400000" flipV="1">
              <a:off x="3909" y="1902"/>
              <a:ext cx="1" cy="2212"/>
            </a:xfrm>
            <a:prstGeom prst="bentConnector3">
              <a:avLst>
                <a:gd name="adj1" fmla="val -14400000"/>
              </a:avLst>
            </a:prstGeom>
            <a:noFill/>
            <a:ln w="19050">
              <a:solidFill>
                <a:srgbClr val="A5002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67686" name="AutoShape 102"/>
            <p:cNvCxnSpPr>
              <a:cxnSpLocks noChangeShapeType="1"/>
              <a:stCxn id="67673" idx="2"/>
              <a:endCxn id="67669" idx="0"/>
            </p:cNvCxnSpPr>
            <p:nvPr/>
          </p:nvCxnSpPr>
          <p:spPr bwMode="auto">
            <a:xfrm>
              <a:off x="2804" y="3136"/>
              <a:ext cx="0" cy="112"/>
            </a:xfrm>
            <a:prstGeom prst="straightConnector1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</p:spPr>
        </p:cxnSp>
        <p:cxnSp>
          <p:nvCxnSpPr>
            <p:cNvPr id="67687" name="AutoShape 103"/>
            <p:cNvCxnSpPr>
              <a:cxnSpLocks noChangeShapeType="1"/>
              <a:stCxn id="67674" idx="2"/>
              <a:endCxn id="67670" idx="0"/>
            </p:cNvCxnSpPr>
            <p:nvPr/>
          </p:nvCxnSpPr>
          <p:spPr bwMode="auto">
            <a:xfrm>
              <a:off x="3902" y="3136"/>
              <a:ext cx="0" cy="112"/>
            </a:xfrm>
            <a:prstGeom prst="straightConnector1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</p:spPr>
        </p:cxnSp>
        <p:cxnSp>
          <p:nvCxnSpPr>
            <p:cNvPr id="67688" name="AutoShape 104"/>
            <p:cNvCxnSpPr>
              <a:cxnSpLocks noChangeShapeType="1"/>
              <a:stCxn id="67675" idx="2"/>
              <a:endCxn id="67671" idx="0"/>
            </p:cNvCxnSpPr>
            <p:nvPr/>
          </p:nvCxnSpPr>
          <p:spPr bwMode="auto">
            <a:xfrm>
              <a:off x="5016" y="3136"/>
              <a:ext cx="0" cy="112"/>
            </a:xfrm>
            <a:prstGeom prst="straightConnector1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/>
            </a:ln>
            <a:effectLst/>
          </p:spPr>
        </p:cxnSp>
        <p:cxnSp>
          <p:nvCxnSpPr>
            <p:cNvPr id="67689" name="AutoShape 105"/>
            <p:cNvCxnSpPr>
              <a:cxnSpLocks noChangeShapeType="1"/>
              <a:stCxn id="67670" idx="2"/>
              <a:endCxn id="67672" idx="0"/>
            </p:cNvCxnSpPr>
            <p:nvPr/>
          </p:nvCxnSpPr>
          <p:spPr bwMode="auto">
            <a:xfrm flipH="1">
              <a:off x="3901" y="3631"/>
              <a:ext cx="1" cy="144"/>
            </a:xfrm>
            <a:prstGeom prst="straightConnector1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690" name="AutoShape 106"/>
            <p:cNvCxnSpPr>
              <a:cxnSpLocks noChangeShapeType="1"/>
              <a:stCxn id="67669" idx="2"/>
              <a:endCxn id="67671" idx="2"/>
            </p:cNvCxnSpPr>
            <p:nvPr/>
          </p:nvCxnSpPr>
          <p:spPr bwMode="auto">
            <a:xfrm rot="16200000" flipH="1">
              <a:off x="3909" y="2526"/>
              <a:ext cx="1" cy="2212"/>
            </a:xfrm>
            <a:prstGeom prst="bentConnector3">
              <a:avLst>
                <a:gd name="adj1" fmla="val 4499995"/>
              </a:avLst>
            </a:prstGeom>
            <a:noFill/>
            <a:ln w="19050">
              <a:solidFill>
                <a:srgbClr val="A50021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7778750" y="4543425"/>
            <a:ext cx="95885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lIns="18000" tIns="10800" rIns="18000" bIns="10800" anchor="ctr"/>
          <a:lstStyle/>
          <a:p>
            <a:endParaRPr lang="he-IL"/>
          </a:p>
        </p:txBody>
      </p:sp>
      <p:sp>
        <p:nvSpPr>
          <p:cNvPr id="67697" name="Text Box 113"/>
          <p:cNvSpPr txBox="1">
            <a:spLocks noChangeArrowheads="1"/>
          </p:cNvSpPr>
          <p:nvPr/>
        </p:nvSpPr>
        <p:spPr bwMode="auto">
          <a:xfrm>
            <a:off x="8388350" y="4789488"/>
            <a:ext cx="566738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r>
              <a:rPr lang="he-IL"/>
              <a:t>אחרת</a:t>
            </a:r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8723313" y="4543425"/>
            <a:ext cx="0" cy="246063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endParaRPr lang="he-IL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8723313" y="4992688"/>
            <a:ext cx="0" cy="871537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lIns="18000" tIns="10800" rIns="18000" bIns="10800" anchor="ctr"/>
          <a:lstStyle/>
          <a:p>
            <a:endParaRPr lang="he-IL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7735888" y="5835650"/>
            <a:ext cx="1016000" cy="14288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</p:spPr>
        <p:txBody>
          <a:bodyPr lIns="18000" tIns="10800" rIns="18000" bIns="10800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04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-533400" y="-226304"/>
            <a:ext cx="9372600" cy="1354217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en-US"/>
            </a:defPPr>
            <a:lvl1pPr algn="r">
              <a:defRPr sz="41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eaLnBrk="1" hangingPunct="1">
              <a:spcBef>
                <a:spcPct val="50000"/>
              </a:spcBef>
              <a:defRPr/>
            </a:pPr>
            <a:r>
              <a:rPr lang="he-IL" altLang="he-IL" sz="3600" kern="10" cap="all" spc="10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ea typeface="+mn-ea"/>
                <a:cs typeface="David"/>
              </a:rPr>
              <a:t>סקירת השלבים העיקריים בפיתוח מ"מ</a:t>
            </a:r>
            <a:endParaRPr lang="en-US" altLang="he-IL" sz="3600" kern="10" cap="all" spc="100" dirty="0">
              <a:ln w="3175">
                <a:solidFill>
                  <a:schemeClr val="bg2"/>
                </a:solidFill>
                <a:round/>
                <a:headEnd/>
                <a:tailEnd/>
              </a:ln>
              <a:solidFill>
                <a:srgbClr val="A50021"/>
              </a:solidFill>
              <a:latin typeface="David"/>
              <a:ea typeface="+mn-ea"/>
              <a:cs typeface="David"/>
            </a:endParaRPr>
          </a:p>
        </p:txBody>
      </p:sp>
      <p:grpSp>
        <p:nvGrpSpPr>
          <p:cNvPr id="4099" name="Group 39"/>
          <p:cNvGrpSpPr>
            <a:grpSpLocks/>
          </p:cNvGrpSpPr>
          <p:nvPr/>
        </p:nvGrpSpPr>
        <p:grpSpPr bwMode="auto">
          <a:xfrm>
            <a:off x="2347913" y="2144713"/>
            <a:ext cx="4887912" cy="3041650"/>
            <a:chOff x="1479" y="1702"/>
            <a:chExt cx="2931" cy="1565"/>
          </a:xfrm>
        </p:grpSpPr>
        <p:sp>
          <p:nvSpPr>
            <p:cNvPr id="71711" name="Text Box 4"/>
            <p:cNvSpPr txBox="1">
              <a:spLocks noChangeArrowheads="1"/>
            </p:cNvSpPr>
            <p:nvPr/>
          </p:nvSpPr>
          <p:spPr bwMode="auto">
            <a:xfrm>
              <a:off x="2352" y="2282"/>
              <a:ext cx="1048" cy="3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46800" rIns="18000" anchor="ctr" anchorCtr="1"/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rtl="1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 typeface="Wingdings 3" panose="05040102010807070707" pitchFamily="18" charset="2"/>
                <a:buNone/>
                <a:defRPr/>
              </a:pPr>
              <a:r>
                <a:rPr lang="he-IL" altLang="he-IL" sz="2000" b="1">
                  <a:latin typeface="David" panose="020E0502060401010101" pitchFamily="34" charset="-79"/>
                </a:rPr>
                <a:t>הערכה</a:t>
              </a:r>
              <a:endParaRPr lang="en-US" altLang="he-IL" sz="2000" b="1">
                <a:latin typeface="David" panose="020E0502060401010101" pitchFamily="34" charset="-79"/>
              </a:endParaRPr>
            </a:p>
          </p:txBody>
        </p:sp>
        <p:sp>
          <p:nvSpPr>
            <p:cNvPr id="71712" name="Line 31"/>
            <p:cNvSpPr>
              <a:spLocks noChangeShapeType="1"/>
            </p:cNvSpPr>
            <p:nvPr/>
          </p:nvSpPr>
          <p:spPr bwMode="auto">
            <a:xfrm flipH="1" flipV="1">
              <a:off x="2270" y="1702"/>
              <a:ext cx="258" cy="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he-IL">
                <a:latin typeface="David" panose="020E0502060401010101" pitchFamily="34" charset="-79"/>
              </a:endParaRPr>
            </a:p>
          </p:txBody>
        </p:sp>
        <p:sp>
          <p:nvSpPr>
            <p:cNvPr id="71713" name="Line 32"/>
            <p:cNvSpPr>
              <a:spLocks noChangeShapeType="1"/>
            </p:cNvSpPr>
            <p:nvPr/>
          </p:nvSpPr>
          <p:spPr bwMode="auto">
            <a:xfrm flipV="1">
              <a:off x="3198" y="1719"/>
              <a:ext cx="318" cy="5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he-IL">
                <a:latin typeface="David" panose="020E0502060401010101" pitchFamily="34" charset="-79"/>
              </a:endParaRPr>
            </a:p>
          </p:txBody>
        </p:sp>
        <p:sp>
          <p:nvSpPr>
            <p:cNvPr id="71714" name="Line 33"/>
            <p:cNvSpPr>
              <a:spLocks noChangeShapeType="1"/>
            </p:cNvSpPr>
            <p:nvPr/>
          </p:nvSpPr>
          <p:spPr bwMode="auto">
            <a:xfrm flipV="1">
              <a:off x="3396" y="2046"/>
              <a:ext cx="1014" cy="3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he-IL">
                <a:latin typeface="David" panose="020E0502060401010101" pitchFamily="34" charset="-79"/>
              </a:endParaRPr>
            </a:p>
          </p:txBody>
        </p:sp>
        <p:sp>
          <p:nvSpPr>
            <p:cNvPr id="71715" name="Line 34"/>
            <p:cNvSpPr>
              <a:spLocks noChangeShapeType="1"/>
            </p:cNvSpPr>
            <p:nvPr/>
          </p:nvSpPr>
          <p:spPr bwMode="auto">
            <a:xfrm>
              <a:off x="3396" y="2562"/>
              <a:ext cx="1014" cy="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he-IL">
                <a:latin typeface="David" panose="020E0502060401010101" pitchFamily="34" charset="-79"/>
              </a:endParaRPr>
            </a:p>
          </p:txBody>
        </p:sp>
        <p:sp>
          <p:nvSpPr>
            <p:cNvPr id="71716" name="Line 35"/>
            <p:cNvSpPr>
              <a:spLocks noChangeShapeType="1"/>
            </p:cNvSpPr>
            <p:nvPr/>
          </p:nvSpPr>
          <p:spPr bwMode="auto">
            <a:xfrm>
              <a:off x="3189" y="2674"/>
              <a:ext cx="353" cy="5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he-IL">
                <a:latin typeface="David" panose="020E0502060401010101" pitchFamily="34" charset="-79"/>
              </a:endParaRPr>
            </a:p>
          </p:txBody>
        </p:sp>
        <p:sp>
          <p:nvSpPr>
            <p:cNvPr id="71717" name="Line 36"/>
            <p:cNvSpPr>
              <a:spLocks noChangeShapeType="1"/>
            </p:cNvSpPr>
            <p:nvPr/>
          </p:nvSpPr>
          <p:spPr bwMode="auto">
            <a:xfrm flipH="1">
              <a:off x="2252" y="2674"/>
              <a:ext cx="327" cy="5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he-IL">
                <a:latin typeface="David" panose="020E0502060401010101" pitchFamily="34" charset="-79"/>
              </a:endParaRPr>
            </a:p>
          </p:txBody>
        </p:sp>
        <p:sp>
          <p:nvSpPr>
            <p:cNvPr id="71718" name="Line 37"/>
            <p:cNvSpPr>
              <a:spLocks noChangeShapeType="1"/>
            </p:cNvSpPr>
            <p:nvPr/>
          </p:nvSpPr>
          <p:spPr bwMode="auto">
            <a:xfrm flipH="1">
              <a:off x="1487" y="2571"/>
              <a:ext cx="869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he-IL">
                <a:latin typeface="David" panose="020E0502060401010101" pitchFamily="34" charset="-79"/>
              </a:endParaRPr>
            </a:p>
          </p:txBody>
        </p:sp>
        <p:sp>
          <p:nvSpPr>
            <p:cNvPr id="71719" name="Line 38"/>
            <p:cNvSpPr>
              <a:spLocks noChangeShapeType="1"/>
            </p:cNvSpPr>
            <p:nvPr/>
          </p:nvSpPr>
          <p:spPr bwMode="auto">
            <a:xfrm flipH="1" flipV="1">
              <a:off x="1479" y="2160"/>
              <a:ext cx="877" cy="2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he-IL">
                <a:latin typeface="David" panose="020E0502060401010101" pitchFamily="34" charset="-79"/>
              </a:endParaRPr>
            </a:p>
          </p:txBody>
        </p:sp>
      </p:grpSp>
      <p:grpSp>
        <p:nvGrpSpPr>
          <p:cNvPr id="4100" name="Group 49"/>
          <p:cNvGrpSpPr>
            <a:grpSpLocks/>
          </p:cNvGrpSpPr>
          <p:nvPr/>
        </p:nvGrpSpPr>
        <p:grpSpPr bwMode="auto">
          <a:xfrm>
            <a:off x="820738" y="1066800"/>
            <a:ext cx="7942262" cy="4759325"/>
            <a:chOff x="517" y="1221"/>
            <a:chExt cx="4762" cy="2449"/>
          </a:xfrm>
        </p:grpSpPr>
        <p:grpSp>
          <p:nvGrpSpPr>
            <p:cNvPr id="4101" name="Group 40"/>
            <p:cNvGrpSpPr>
              <a:grpSpLocks/>
            </p:cNvGrpSpPr>
            <p:nvPr/>
          </p:nvGrpSpPr>
          <p:grpSpPr bwMode="auto">
            <a:xfrm>
              <a:off x="517" y="1285"/>
              <a:ext cx="4719" cy="2385"/>
              <a:chOff x="517" y="1285"/>
              <a:chExt cx="4719" cy="2385"/>
            </a:xfrm>
          </p:grpSpPr>
          <p:sp>
            <p:nvSpPr>
              <p:cNvPr id="71694" name="Oval 21"/>
              <p:cNvSpPr>
                <a:spLocks noChangeArrowheads="1"/>
              </p:cNvSpPr>
              <p:nvPr/>
            </p:nvSpPr>
            <p:spPr bwMode="auto">
              <a:xfrm>
                <a:off x="1019" y="1488"/>
                <a:ext cx="3730" cy="196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endParaRPr lang="he-IL" altLang="he-IL" sz="2400" b="1">
                  <a:latin typeface="David" panose="020E0502060401010101" pitchFamily="34" charset="-79"/>
                </a:endParaRPr>
              </a:p>
            </p:txBody>
          </p:sp>
          <p:sp>
            <p:nvSpPr>
              <p:cNvPr id="71695" name="Text Box 6"/>
              <p:cNvSpPr txBox="1">
                <a:spLocks noChangeArrowheads="1"/>
              </p:cNvSpPr>
              <p:nvPr/>
            </p:nvSpPr>
            <p:spPr bwMode="auto">
              <a:xfrm>
                <a:off x="2356" y="1285"/>
                <a:ext cx="1048" cy="3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r>
                  <a:rPr lang="he-IL" altLang="he-IL" sz="2000" b="1" dirty="0">
                    <a:latin typeface="David" panose="020E0502060401010101" pitchFamily="34" charset="-79"/>
                  </a:rPr>
                  <a:t>ייזום</a:t>
                </a:r>
                <a:endParaRPr lang="en-US" altLang="he-IL" sz="2000" b="1" dirty="0">
                  <a:latin typeface="David" panose="020E0502060401010101" pitchFamily="34" charset="-79"/>
                </a:endParaRPr>
              </a:p>
            </p:txBody>
          </p:sp>
          <p:sp>
            <p:nvSpPr>
              <p:cNvPr id="71696" name="Text Box 7"/>
              <p:cNvSpPr txBox="1">
                <a:spLocks noChangeArrowheads="1"/>
              </p:cNvSpPr>
              <p:nvPr/>
            </p:nvSpPr>
            <p:spPr bwMode="auto">
              <a:xfrm>
                <a:off x="2356" y="3280"/>
                <a:ext cx="1048" cy="39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r>
                  <a:rPr lang="he-IL" altLang="he-IL" sz="2000" b="1">
                    <a:latin typeface="David" panose="020E0502060401010101" pitchFamily="34" charset="-79"/>
                  </a:rPr>
                  <a:t>עיצוב</a:t>
                </a:r>
                <a:endParaRPr lang="en-US" altLang="he-IL" sz="2000" b="1">
                  <a:latin typeface="David" panose="020E0502060401010101" pitchFamily="34" charset="-79"/>
                </a:endParaRPr>
              </a:p>
            </p:txBody>
          </p:sp>
          <p:sp>
            <p:nvSpPr>
              <p:cNvPr id="71697" name="Text Box 8"/>
              <p:cNvSpPr txBox="1">
                <a:spLocks noChangeArrowheads="1"/>
              </p:cNvSpPr>
              <p:nvPr/>
            </p:nvSpPr>
            <p:spPr bwMode="auto">
              <a:xfrm>
                <a:off x="4188" y="2282"/>
                <a:ext cx="1048" cy="39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r>
                  <a:rPr lang="he-IL" altLang="he-IL" sz="2000" b="1">
                    <a:latin typeface="David" panose="020E0502060401010101" pitchFamily="34" charset="-79"/>
                  </a:rPr>
                  <a:t>חקר יישימות</a:t>
                </a:r>
                <a:endParaRPr lang="en-US" altLang="he-IL" sz="2000" b="1">
                  <a:latin typeface="David" panose="020E0502060401010101" pitchFamily="34" charset="-79"/>
                </a:endParaRPr>
              </a:p>
            </p:txBody>
          </p:sp>
          <p:sp>
            <p:nvSpPr>
              <p:cNvPr id="71698" name="Text Box 9"/>
              <p:cNvSpPr txBox="1">
                <a:spLocks noChangeArrowheads="1"/>
              </p:cNvSpPr>
              <p:nvPr/>
            </p:nvSpPr>
            <p:spPr bwMode="auto">
              <a:xfrm>
                <a:off x="517" y="2282"/>
                <a:ext cx="1048" cy="39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r>
                  <a:rPr lang="he-IL" altLang="he-IL" sz="2000" b="1">
                    <a:latin typeface="David" panose="020E0502060401010101" pitchFamily="34" charset="-79"/>
                  </a:rPr>
                  <a:t>יישום</a:t>
                </a:r>
                <a:endParaRPr lang="en-US" altLang="he-IL" sz="2000" b="1">
                  <a:latin typeface="David" panose="020E0502060401010101" pitchFamily="34" charset="-79"/>
                </a:endParaRPr>
              </a:p>
            </p:txBody>
          </p:sp>
          <p:sp>
            <p:nvSpPr>
              <p:cNvPr id="71699" name="Text Box 10"/>
              <p:cNvSpPr txBox="1">
                <a:spLocks noChangeArrowheads="1"/>
              </p:cNvSpPr>
              <p:nvPr/>
            </p:nvSpPr>
            <p:spPr bwMode="auto">
              <a:xfrm>
                <a:off x="3637" y="1560"/>
                <a:ext cx="1048" cy="3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r>
                  <a:rPr lang="he-IL" altLang="he-IL" sz="2000" b="1">
                    <a:latin typeface="David" panose="020E0502060401010101" pitchFamily="34" charset="-79"/>
                  </a:rPr>
                  <a:t>חקר מצב קיים ואפיון ראשוני</a:t>
                </a:r>
                <a:endParaRPr lang="en-US" altLang="he-IL" sz="2000" b="1">
                  <a:latin typeface="David" panose="020E0502060401010101" pitchFamily="34" charset="-79"/>
                </a:endParaRPr>
              </a:p>
            </p:txBody>
          </p:sp>
          <p:sp>
            <p:nvSpPr>
              <p:cNvPr id="71700" name="Text Box 13"/>
              <p:cNvSpPr txBox="1">
                <a:spLocks noChangeArrowheads="1"/>
              </p:cNvSpPr>
              <p:nvPr/>
            </p:nvSpPr>
            <p:spPr bwMode="auto">
              <a:xfrm>
                <a:off x="3673" y="2961"/>
                <a:ext cx="1048" cy="39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r>
                  <a:rPr lang="he-IL" altLang="he-IL" sz="2000" b="1">
                    <a:latin typeface="David" panose="020E0502060401010101" pitchFamily="34" charset="-79"/>
                  </a:rPr>
                  <a:t>ניתוח</a:t>
                </a:r>
                <a:endParaRPr lang="en-US" altLang="he-IL" sz="2000" b="1">
                  <a:latin typeface="David" panose="020E0502060401010101" pitchFamily="34" charset="-79"/>
                </a:endParaRPr>
              </a:p>
            </p:txBody>
          </p:sp>
          <p:sp>
            <p:nvSpPr>
              <p:cNvPr id="71701" name="Text Box 14"/>
              <p:cNvSpPr txBox="1">
                <a:spLocks noChangeArrowheads="1"/>
              </p:cNvSpPr>
              <p:nvPr/>
            </p:nvSpPr>
            <p:spPr bwMode="auto">
              <a:xfrm>
                <a:off x="1092" y="1560"/>
                <a:ext cx="1048" cy="39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r>
                  <a:rPr lang="he-IL" altLang="he-IL" sz="2000" b="1" dirty="0">
                    <a:latin typeface="David" panose="020E0502060401010101" pitchFamily="34" charset="-79"/>
                  </a:rPr>
                  <a:t>תפעול שוטף ואחזקה</a:t>
                </a:r>
                <a:endParaRPr lang="en-US" altLang="he-IL" sz="2000" b="1" dirty="0">
                  <a:latin typeface="David" panose="020E0502060401010101" pitchFamily="34" charset="-79"/>
                </a:endParaRPr>
              </a:p>
            </p:txBody>
          </p:sp>
          <p:sp>
            <p:nvSpPr>
              <p:cNvPr id="71702" name="Text Box 15"/>
              <p:cNvSpPr txBox="1">
                <a:spLocks noChangeArrowheads="1"/>
              </p:cNvSpPr>
              <p:nvPr/>
            </p:nvSpPr>
            <p:spPr bwMode="auto">
              <a:xfrm>
                <a:off x="1056" y="2961"/>
                <a:ext cx="1048" cy="39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46800" rIns="18000" anchor="ctr" anchorCtr="1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rtl="1"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r>
                  <a:rPr lang="he-IL" altLang="he-IL" sz="2000" b="1">
                    <a:latin typeface="David" panose="020E0502060401010101" pitchFamily="34" charset="-79"/>
                  </a:rPr>
                  <a:t>הקמה</a:t>
                </a:r>
                <a:endParaRPr lang="en-US" altLang="he-IL" sz="2000" b="1">
                  <a:latin typeface="David" panose="020E0502060401010101" pitchFamily="34" charset="-79"/>
                </a:endParaRPr>
              </a:p>
            </p:txBody>
          </p:sp>
          <p:sp>
            <p:nvSpPr>
              <p:cNvPr id="71703" name="AutoShape 22"/>
              <p:cNvSpPr>
                <a:spLocks noChangeArrowheads="1"/>
              </p:cNvSpPr>
              <p:nvPr/>
            </p:nvSpPr>
            <p:spPr bwMode="auto">
              <a:xfrm rot="-5101162">
                <a:off x="1202" y="1950"/>
                <a:ext cx="99" cy="8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endParaRPr lang="he-IL" altLang="he-IL" sz="2400" b="1">
                  <a:latin typeface="David" panose="020E0502060401010101" pitchFamily="34" charset="-79"/>
                </a:endParaRPr>
              </a:p>
            </p:txBody>
          </p:sp>
          <p:sp>
            <p:nvSpPr>
              <p:cNvPr id="71704" name="AutoShape 23"/>
              <p:cNvSpPr>
                <a:spLocks noChangeArrowheads="1"/>
              </p:cNvSpPr>
              <p:nvPr/>
            </p:nvSpPr>
            <p:spPr bwMode="auto">
              <a:xfrm rot="5019858">
                <a:off x="2267" y="1491"/>
                <a:ext cx="99" cy="8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endParaRPr lang="he-IL" altLang="he-IL" sz="2400" b="1">
                  <a:latin typeface="David" panose="020E0502060401010101" pitchFamily="34" charset="-79"/>
                </a:endParaRPr>
              </a:p>
            </p:txBody>
          </p:sp>
          <p:sp>
            <p:nvSpPr>
              <p:cNvPr id="71705" name="AutoShape 24"/>
              <p:cNvSpPr>
                <a:spLocks noChangeArrowheads="1"/>
              </p:cNvSpPr>
              <p:nvPr/>
            </p:nvSpPr>
            <p:spPr bwMode="auto">
              <a:xfrm rot="-516537">
                <a:off x="3530" y="1495"/>
                <a:ext cx="99" cy="8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endParaRPr lang="he-IL" altLang="he-IL" sz="2400" b="1">
                  <a:latin typeface="David" panose="020E0502060401010101" pitchFamily="34" charset="-79"/>
                </a:endParaRPr>
              </a:p>
            </p:txBody>
          </p:sp>
          <p:sp>
            <p:nvSpPr>
              <p:cNvPr id="71706" name="AutoShape 25"/>
              <p:cNvSpPr>
                <a:spLocks noChangeArrowheads="1"/>
              </p:cNvSpPr>
              <p:nvPr/>
            </p:nvSpPr>
            <p:spPr bwMode="auto">
              <a:xfrm rot="-1280880">
                <a:off x="4489" y="2861"/>
                <a:ext cx="99" cy="8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endParaRPr lang="he-IL" altLang="he-IL" sz="2400" b="1">
                  <a:latin typeface="David" panose="020E0502060401010101" pitchFamily="34" charset="-79"/>
                </a:endParaRPr>
              </a:p>
            </p:txBody>
          </p:sp>
          <p:sp>
            <p:nvSpPr>
              <p:cNvPr id="71707" name="AutoShape 26"/>
              <p:cNvSpPr>
                <a:spLocks noChangeArrowheads="1"/>
              </p:cNvSpPr>
              <p:nvPr/>
            </p:nvSpPr>
            <p:spPr bwMode="auto">
              <a:xfrm rot="2048615">
                <a:off x="4649" y="2160"/>
                <a:ext cx="99" cy="8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endParaRPr lang="he-IL" altLang="he-IL" sz="2400" b="1">
                  <a:latin typeface="David" panose="020E0502060401010101" pitchFamily="34" charset="-79"/>
                </a:endParaRPr>
              </a:p>
            </p:txBody>
          </p:sp>
          <p:sp>
            <p:nvSpPr>
              <p:cNvPr id="71708" name="AutoShape 27"/>
              <p:cNvSpPr>
                <a:spLocks noChangeArrowheads="1"/>
              </p:cNvSpPr>
              <p:nvPr/>
            </p:nvSpPr>
            <p:spPr bwMode="auto">
              <a:xfrm rot="1197696">
                <a:off x="3420" y="3353"/>
                <a:ext cx="99" cy="8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endParaRPr lang="he-IL" altLang="he-IL" sz="2400" b="1">
                  <a:latin typeface="David" panose="020E0502060401010101" pitchFamily="34" charset="-79"/>
                </a:endParaRPr>
              </a:p>
            </p:txBody>
          </p:sp>
          <p:sp>
            <p:nvSpPr>
              <p:cNvPr id="71709" name="AutoShape 29"/>
              <p:cNvSpPr>
                <a:spLocks noChangeArrowheads="1"/>
              </p:cNvSpPr>
              <p:nvPr/>
            </p:nvSpPr>
            <p:spPr bwMode="auto">
              <a:xfrm rot="-1717592">
                <a:off x="1017" y="2670"/>
                <a:ext cx="99" cy="8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endParaRPr lang="he-IL" altLang="he-IL" sz="2400" b="1">
                  <a:latin typeface="David" panose="020E0502060401010101" pitchFamily="34" charset="-79"/>
                </a:endParaRPr>
              </a:p>
            </p:txBody>
          </p:sp>
          <p:sp>
            <p:nvSpPr>
              <p:cNvPr id="71710" name="AutoShape 30"/>
              <p:cNvSpPr>
                <a:spLocks noChangeArrowheads="1"/>
              </p:cNvSpPr>
              <p:nvPr/>
            </p:nvSpPr>
            <p:spPr bwMode="auto">
              <a:xfrm rot="2696933">
                <a:off x="2072" y="3314"/>
                <a:ext cx="99" cy="86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ts val="400"/>
                  </a:spcBef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27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ts val="325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3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1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19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ts val="35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35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Tx/>
                  <a:buSzTx/>
                  <a:buFont typeface="Wingdings 3" panose="05040102010807070707" pitchFamily="18" charset="2"/>
                  <a:buNone/>
                  <a:defRPr/>
                </a:pPr>
                <a:endParaRPr lang="he-IL" altLang="he-IL" sz="2400" b="1">
                  <a:latin typeface="David" panose="020E0502060401010101" pitchFamily="34" charset="-79"/>
                </a:endParaRPr>
              </a:p>
            </p:txBody>
          </p:sp>
        </p:grpSp>
        <p:sp>
          <p:nvSpPr>
            <p:cNvPr id="71686" name="Text Box 41"/>
            <p:cNvSpPr txBox="1">
              <a:spLocks noChangeArrowheads="1"/>
            </p:cNvSpPr>
            <p:nvPr/>
          </p:nvSpPr>
          <p:spPr bwMode="auto">
            <a:xfrm>
              <a:off x="3310" y="1221"/>
              <a:ext cx="130" cy="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54000" bIns="10800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  <a:buClrTx/>
                <a:buSzTx/>
                <a:buFont typeface="Wingdings 3" panose="05040102010807070707" pitchFamily="18" charset="2"/>
                <a:buNone/>
                <a:defRPr/>
              </a:pPr>
              <a:r>
                <a:rPr lang="he-IL" altLang="he-IL" sz="1400" b="1">
                  <a:solidFill>
                    <a:srgbClr val="A50021"/>
                  </a:solidFill>
                  <a:latin typeface="David" panose="020E0502060401010101" pitchFamily="34" charset="-79"/>
                </a:rPr>
                <a:t>1</a:t>
              </a:r>
              <a:endParaRPr lang="en-US" altLang="he-IL" sz="1400" b="1">
                <a:solidFill>
                  <a:srgbClr val="A50021"/>
                </a:solidFill>
                <a:latin typeface="David" panose="020E0502060401010101" pitchFamily="34" charset="-79"/>
              </a:endParaRPr>
            </a:p>
          </p:txBody>
        </p:sp>
        <p:sp>
          <p:nvSpPr>
            <p:cNvPr id="71687" name="Text Box 42"/>
            <p:cNvSpPr txBox="1">
              <a:spLocks noChangeArrowheads="1"/>
            </p:cNvSpPr>
            <p:nvPr/>
          </p:nvSpPr>
          <p:spPr bwMode="auto">
            <a:xfrm>
              <a:off x="4608" y="1470"/>
              <a:ext cx="130" cy="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54000" bIns="10800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  <a:buClrTx/>
                <a:buSzTx/>
                <a:buFont typeface="Wingdings 3" panose="05040102010807070707" pitchFamily="18" charset="2"/>
                <a:buNone/>
                <a:defRPr/>
              </a:pPr>
              <a:r>
                <a:rPr lang="he-IL" altLang="he-IL" sz="1400" b="1">
                  <a:solidFill>
                    <a:srgbClr val="A50021"/>
                  </a:solidFill>
                  <a:latin typeface="David" panose="020E0502060401010101" pitchFamily="34" charset="-79"/>
                </a:rPr>
                <a:t>2</a:t>
              </a:r>
              <a:endParaRPr lang="en-US" altLang="he-IL" sz="1400" b="1">
                <a:solidFill>
                  <a:srgbClr val="A50021"/>
                </a:solidFill>
                <a:latin typeface="David" panose="020E0502060401010101" pitchFamily="34" charset="-79"/>
              </a:endParaRPr>
            </a:p>
          </p:txBody>
        </p:sp>
        <p:sp>
          <p:nvSpPr>
            <p:cNvPr id="71688" name="Text Box 43"/>
            <p:cNvSpPr txBox="1">
              <a:spLocks noChangeArrowheads="1"/>
            </p:cNvSpPr>
            <p:nvPr/>
          </p:nvSpPr>
          <p:spPr bwMode="auto">
            <a:xfrm>
              <a:off x="5149" y="2187"/>
              <a:ext cx="130" cy="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54000" bIns="10800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  <a:buClrTx/>
                <a:buSzTx/>
                <a:buFont typeface="Wingdings 3" panose="05040102010807070707" pitchFamily="18" charset="2"/>
                <a:buNone/>
                <a:defRPr/>
              </a:pPr>
              <a:r>
                <a:rPr lang="he-IL" altLang="he-IL" sz="1400" b="1">
                  <a:solidFill>
                    <a:srgbClr val="A50021"/>
                  </a:solidFill>
                  <a:latin typeface="David" panose="020E0502060401010101" pitchFamily="34" charset="-79"/>
                </a:rPr>
                <a:t>3</a:t>
              </a:r>
              <a:endParaRPr lang="en-US" altLang="he-IL" sz="1400" b="1">
                <a:solidFill>
                  <a:srgbClr val="A50021"/>
                </a:solidFill>
                <a:latin typeface="David" panose="020E0502060401010101" pitchFamily="34" charset="-79"/>
              </a:endParaRPr>
            </a:p>
          </p:txBody>
        </p:sp>
        <p:sp>
          <p:nvSpPr>
            <p:cNvPr id="71689" name="Text Box 44"/>
            <p:cNvSpPr txBox="1">
              <a:spLocks noChangeArrowheads="1"/>
            </p:cNvSpPr>
            <p:nvPr/>
          </p:nvSpPr>
          <p:spPr bwMode="auto">
            <a:xfrm>
              <a:off x="4650" y="2874"/>
              <a:ext cx="130" cy="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54000" bIns="10800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  <a:buClrTx/>
                <a:buSzTx/>
                <a:buFont typeface="Wingdings 3" panose="05040102010807070707" pitchFamily="18" charset="2"/>
                <a:buNone/>
                <a:defRPr/>
              </a:pPr>
              <a:r>
                <a:rPr lang="he-IL" altLang="he-IL" sz="1400" b="1">
                  <a:solidFill>
                    <a:srgbClr val="A50021"/>
                  </a:solidFill>
                  <a:latin typeface="David" panose="020E0502060401010101" pitchFamily="34" charset="-79"/>
                </a:rPr>
                <a:t>4</a:t>
              </a:r>
              <a:endParaRPr lang="en-US" altLang="he-IL" sz="1400" b="1">
                <a:solidFill>
                  <a:srgbClr val="A50021"/>
                </a:solidFill>
                <a:latin typeface="David" panose="020E0502060401010101" pitchFamily="34" charset="-79"/>
              </a:endParaRPr>
            </a:p>
          </p:txBody>
        </p:sp>
        <p:sp>
          <p:nvSpPr>
            <p:cNvPr id="71690" name="Text Box 45"/>
            <p:cNvSpPr txBox="1">
              <a:spLocks noChangeArrowheads="1"/>
            </p:cNvSpPr>
            <p:nvPr/>
          </p:nvSpPr>
          <p:spPr bwMode="auto">
            <a:xfrm>
              <a:off x="3326" y="3209"/>
              <a:ext cx="130" cy="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54000" bIns="10800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  <a:buClrTx/>
                <a:buSzTx/>
                <a:buFont typeface="Wingdings 3" panose="05040102010807070707" pitchFamily="18" charset="2"/>
                <a:buNone/>
                <a:defRPr/>
              </a:pPr>
              <a:r>
                <a:rPr lang="he-IL" altLang="he-IL" sz="1400" b="1">
                  <a:solidFill>
                    <a:srgbClr val="A50021"/>
                  </a:solidFill>
                  <a:latin typeface="David" panose="020E0502060401010101" pitchFamily="34" charset="-79"/>
                </a:rPr>
                <a:t>5</a:t>
              </a:r>
              <a:endParaRPr lang="en-US" altLang="he-IL" sz="1400" b="1">
                <a:solidFill>
                  <a:srgbClr val="A50021"/>
                </a:solidFill>
                <a:latin typeface="David" panose="020E0502060401010101" pitchFamily="34" charset="-79"/>
              </a:endParaRPr>
            </a:p>
          </p:txBody>
        </p:sp>
        <p:sp>
          <p:nvSpPr>
            <p:cNvPr id="71691" name="Text Box 46"/>
            <p:cNvSpPr txBox="1">
              <a:spLocks noChangeArrowheads="1"/>
            </p:cNvSpPr>
            <p:nvPr/>
          </p:nvSpPr>
          <p:spPr bwMode="auto">
            <a:xfrm>
              <a:off x="1476" y="2228"/>
              <a:ext cx="128" cy="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54000" bIns="10800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  <a:buClrTx/>
                <a:buSzTx/>
                <a:buFont typeface="Wingdings 3" panose="05040102010807070707" pitchFamily="18" charset="2"/>
                <a:buNone/>
                <a:defRPr/>
              </a:pPr>
              <a:r>
                <a:rPr lang="he-IL" altLang="he-IL" sz="1400" b="1">
                  <a:solidFill>
                    <a:srgbClr val="A50021"/>
                  </a:solidFill>
                  <a:latin typeface="David" panose="020E0502060401010101" pitchFamily="34" charset="-79"/>
                </a:rPr>
                <a:t>7</a:t>
              </a:r>
              <a:endParaRPr lang="en-US" altLang="he-IL" sz="1400" b="1">
                <a:solidFill>
                  <a:srgbClr val="A50021"/>
                </a:solidFill>
                <a:latin typeface="David" panose="020E0502060401010101" pitchFamily="34" charset="-79"/>
              </a:endParaRPr>
            </a:p>
          </p:txBody>
        </p:sp>
        <p:sp>
          <p:nvSpPr>
            <p:cNvPr id="71692" name="Text Box 47"/>
            <p:cNvSpPr txBox="1">
              <a:spLocks noChangeArrowheads="1"/>
            </p:cNvSpPr>
            <p:nvPr/>
          </p:nvSpPr>
          <p:spPr bwMode="auto">
            <a:xfrm>
              <a:off x="2043" y="2882"/>
              <a:ext cx="130" cy="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54000" bIns="10800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  <a:buClrTx/>
                <a:buSzTx/>
                <a:buFont typeface="Wingdings 3" panose="05040102010807070707" pitchFamily="18" charset="2"/>
                <a:buNone/>
                <a:defRPr/>
              </a:pPr>
              <a:r>
                <a:rPr lang="he-IL" altLang="he-IL" sz="1400" b="1">
                  <a:solidFill>
                    <a:srgbClr val="A50021"/>
                  </a:solidFill>
                  <a:latin typeface="David" panose="020E0502060401010101" pitchFamily="34" charset="-79"/>
                </a:rPr>
                <a:t>6</a:t>
              </a:r>
              <a:endParaRPr lang="en-US" altLang="he-IL" sz="1400" b="1">
                <a:solidFill>
                  <a:srgbClr val="A50021"/>
                </a:solidFill>
                <a:latin typeface="David" panose="020E0502060401010101" pitchFamily="34" charset="-79"/>
              </a:endParaRPr>
            </a:p>
          </p:txBody>
        </p:sp>
        <p:sp>
          <p:nvSpPr>
            <p:cNvPr id="71693" name="Text Box 48"/>
            <p:cNvSpPr txBox="1">
              <a:spLocks noChangeArrowheads="1"/>
            </p:cNvSpPr>
            <p:nvPr/>
          </p:nvSpPr>
          <p:spPr bwMode="auto">
            <a:xfrm>
              <a:off x="2069" y="1471"/>
              <a:ext cx="128" cy="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54000" bIns="10800">
              <a:spAutoFit/>
            </a:bodyPr>
            <a:lstStyle>
              <a:lvl1pPr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ts val="325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  <a:buClrTx/>
                <a:buSzTx/>
                <a:buFont typeface="Wingdings 3" panose="05040102010807070707" pitchFamily="18" charset="2"/>
                <a:buNone/>
                <a:defRPr/>
              </a:pPr>
              <a:r>
                <a:rPr lang="he-IL" altLang="he-IL" sz="1400" b="1">
                  <a:solidFill>
                    <a:srgbClr val="A50021"/>
                  </a:solidFill>
                  <a:latin typeface="David" panose="020E0502060401010101" pitchFamily="34" charset="-79"/>
                </a:rPr>
                <a:t>8</a:t>
              </a:r>
              <a:endParaRPr lang="en-US" altLang="he-IL" sz="1400" b="1">
                <a:solidFill>
                  <a:srgbClr val="A50021"/>
                </a:solidFill>
                <a:latin typeface="David" panose="020E0502060401010101" pitchFamily="34" charset="-79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90977" y="908125"/>
            <a:ext cx="120097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מי מבצע? לקוח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18160" y="1453066"/>
            <a:ext cx="168347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מי מבצע? צוות מקצועי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98BBE7-1A6B-4095-8BE5-3F0439F2A0DA}"/>
              </a:ext>
            </a:extLst>
          </p:cNvPr>
          <p:cNvSpPr/>
          <p:nvPr/>
        </p:nvSpPr>
        <p:spPr>
          <a:xfrm>
            <a:off x="3659177" y="863965"/>
            <a:ext cx="8636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B10ECF-6B8A-478B-9721-6D38127ACF97}"/>
              </a:ext>
            </a:extLst>
          </p:cNvPr>
          <p:cNvSpPr/>
          <p:nvPr/>
        </p:nvSpPr>
        <p:spPr>
          <a:xfrm>
            <a:off x="6064601" y="1396811"/>
            <a:ext cx="8636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59578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76225" y="1044575"/>
            <a:ext cx="8189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800" dirty="0">
                <a:solidFill>
                  <a:srgbClr val="000099"/>
                </a:solidFill>
              </a:rPr>
              <a:t>1. אי שביעות רצון של המשתמשים ממערכת המידע הקיימת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2053" name="WordArt 5"/>
          <p:cNvSpPr>
            <a:spLocks noChangeArrowheads="1" noChangeShapeType="1" noTextEdit="1"/>
          </p:cNvSpPr>
          <p:nvPr/>
        </p:nvSpPr>
        <p:spPr bwMode="auto">
          <a:xfrm>
            <a:off x="2305050" y="346075"/>
            <a:ext cx="6391275" cy="4524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rtl="1"/>
            <a:r>
              <a:rPr lang="he-IL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הגורמים לייזום פיתוח של מערכת מידע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08000" y="1730375"/>
            <a:ext cx="7642225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 algn="r" rtl="1">
              <a:buFontTx/>
              <a:buBlip>
                <a:blip r:embed="rId3"/>
              </a:buBlip>
            </a:pPr>
            <a:r>
              <a:rPr lang="he-IL" sz="2200" u="sng" dirty="0"/>
              <a:t>מרכיבי אי שביעות רצון</a:t>
            </a:r>
            <a:r>
              <a:rPr lang="he-IL" sz="2200" dirty="0"/>
              <a:t>:</a:t>
            </a:r>
          </a:p>
          <a:p>
            <a:pPr marL="1143000" lvl="1" indent="-476250" algn="r" rtl="1">
              <a:buClr>
                <a:srgbClr val="A50021"/>
              </a:buClr>
              <a:buFont typeface="Wingdings" pitchFamily="2" charset="2"/>
              <a:buNone/>
            </a:pPr>
            <a:r>
              <a:rPr lang="he-IL" sz="2200" dirty="0"/>
              <a:t>א.  אי שביעות רצון מחומרה, תוכנה בסיסית ומתקשורת</a:t>
            </a:r>
          </a:p>
          <a:p>
            <a:pPr marL="1143000" lvl="1" indent="-476250" algn="r" rtl="1">
              <a:buClr>
                <a:srgbClr val="A50021"/>
              </a:buClr>
              <a:buFont typeface="Wingdings" pitchFamily="2" charset="2"/>
              <a:buNone/>
            </a:pPr>
            <a:r>
              <a:rPr lang="he-IL" sz="2200" dirty="0"/>
              <a:t>ב.  אי שביעות רצון מאיכות תוכנת היישום</a:t>
            </a:r>
          </a:p>
          <a:p>
            <a:pPr marL="1719263" lvl="2" indent="-385763" algn="r" rtl="1">
              <a:buClr>
                <a:srgbClr val="A50021"/>
              </a:buClr>
              <a:buFont typeface="Wingdings" pitchFamily="2" charset="2"/>
              <a:buChar char="ü"/>
            </a:pPr>
            <a:r>
              <a:rPr lang="he-IL" sz="2000" dirty="0"/>
              <a:t>מידע לא שלם		</a:t>
            </a:r>
            <a:r>
              <a:rPr lang="en-US" sz="2000" dirty="0">
                <a:solidFill>
                  <a:srgbClr val="A50021"/>
                </a:solidFill>
                <a:sym typeface="Wingdings" pitchFamily="2" charset="2"/>
              </a:rPr>
              <a:t></a:t>
            </a:r>
            <a:r>
              <a:rPr lang="he-IL" sz="2000" dirty="0"/>
              <a:t>  מידע לא מסוכם</a:t>
            </a:r>
          </a:p>
          <a:p>
            <a:pPr marL="1719263" lvl="2" indent="-385763" algn="r" rtl="1">
              <a:buClr>
                <a:srgbClr val="A50021"/>
              </a:buClr>
              <a:buFont typeface="Wingdings" pitchFamily="2" charset="2"/>
              <a:buChar char="ü"/>
            </a:pPr>
            <a:r>
              <a:rPr lang="he-IL" sz="2000" dirty="0"/>
              <a:t>מידע לא מדויק		 </a:t>
            </a:r>
            <a:r>
              <a:rPr lang="en-US" sz="2000" dirty="0">
                <a:solidFill>
                  <a:srgbClr val="A50021"/>
                </a:solidFill>
                <a:sym typeface="Wingdings" pitchFamily="2" charset="2"/>
              </a:rPr>
              <a:t></a:t>
            </a:r>
            <a:r>
              <a:rPr lang="he-IL" sz="2000" dirty="0"/>
              <a:t> מידע לא מפורט</a:t>
            </a:r>
          </a:p>
          <a:p>
            <a:pPr marL="1719263" lvl="2" indent="-385763" algn="r" rtl="1">
              <a:buClr>
                <a:srgbClr val="A50021"/>
              </a:buClr>
              <a:buFont typeface="Wingdings" pitchFamily="2" charset="2"/>
              <a:buChar char="ü"/>
            </a:pPr>
            <a:r>
              <a:rPr lang="he-IL" sz="2000" dirty="0"/>
              <a:t>מידע לא מעודכן		 </a:t>
            </a:r>
            <a:r>
              <a:rPr lang="en-US" sz="2000" dirty="0">
                <a:solidFill>
                  <a:srgbClr val="A50021"/>
                </a:solidFill>
                <a:sym typeface="Wingdings" pitchFamily="2" charset="2"/>
              </a:rPr>
              <a:t></a:t>
            </a:r>
            <a:r>
              <a:rPr lang="he-IL" sz="2000" dirty="0"/>
              <a:t> תדירות דיווח לא מספקת</a:t>
            </a:r>
          </a:p>
          <a:p>
            <a:pPr marL="1143000" lvl="1" indent="-476250" algn="r" rtl="1">
              <a:buClr>
                <a:srgbClr val="A50021"/>
              </a:buClr>
              <a:buFont typeface="Wingdings" pitchFamily="2" charset="2"/>
              <a:buNone/>
            </a:pPr>
            <a:r>
              <a:rPr lang="he-IL" sz="2200" dirty="0"/>
              <a:t>ג.  אי שביעות רצון מנוחות השימוש במערכת המידע</a:t>
            </a:r>
          </a:p>
          <a:p>
            <a:pPr marL="1719263" lvl="2" indent="-385763" algn="r" rtl="1">
              <a:buClr>
                <a:srgbClr val="A50021"/>
              </a:buClr>
              <a:buFont typeface="Wingdings" pitchFamily="2" charset="2"/>
              <a:buChar char="ü"/>
            </a:pPr>
            <a:r>
              <a:rPr lang="he-IL" sz="2000" dirty="0"/>
              <a:t>ממשק לא ידידותי		</a:t>
            </a:r>
            <a:r>
              <a:rPr lang="en-US" sz="2000" dirty="0">
                <a:solidFill>
                  <a:srgbClr val="A50021"/>
                </a:solidFill>
                <a:sym typeface="Wingdings" pitchFamily="2" charset="2"/>
              </a:rPr>
              <a:t></a:t>
            </a:r>
            <a:r>
              <a:rPr lang="he-IL" sz="2000" dirty="0"/>
              <a:t>  אמצעי פלט לא מספק</a:t>
            </a:r>
          </a:p>
          <a:p>
            <a:pPr marL="1719263" lvl="2" indent="-385763" algn="r" rtl="1">
              <a:buClr>
                <a:srgbClr val="A50021"/>
              </a:buClr>
              <a:buFont typeface="Wingdings" pitchFamily="2" charset="2"/>
              <a:buChar char="ü"/>
            </a:pPr>
            <a:r>
              <a:rPr lang="he-IL" sz="2000" dirty="0"/>
              <a:t>אמצעי קלט לא מספק</a:t>
            </a:r>
          </a:p>
          <a:p>
            <a:pPr marL="1143000" lvl="1" indent="-476250" algn="r" rtl="1">
              <a:buClr>
                <a:srgbClr val="A50021"/>
              </a:buClr>
              <a:buFont typeface="Wingdings" pitchFamily="2" charset="2"/>
              <a:buNone/>
            </a:pPr>
            <a:r>
              <a:rPr lang="he-IL" sz="2200" dirty="0"/>
              <a:t>ד.  אי שביעות רצון משירותי התפעול והאחזקה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55600" y="1128713"/>
            <a:ext cx="7959725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 algn="r" rtl="1">
              <a:buFontTx/>
              <a:buBlip>
                <a:blip r:embed="rId3"/>
              </a:buBlip>
            </a:pPr>
            <a:r>
              <a:rPr lang="he-IL" sz="2200" u="sng" dirty="0"/>
              <a:t>דרכים להבעת אי שביעות רצון</a:t>
            </a:r>
            <a:r>
              <a:rPr lang="he-IL" sz="2200" dirty="0"/>
              <a:t> :</a:t>
            </a:r>
          </a:p>
          <a:p>
            <a:pPr marL="381000" indent="-381000" algn="r" rtl="1">
              <a:buClr>
                <a:srgbClr val="A50021"/>
              </a:buClr>
              <a:buFont typeface="Wingdings" pitchFamily="2" charset="2"/>
              <a:buNone/>
            </a:pPr>
            <a:r>
              <a:rPr lang="he-IL" sz="2200" dirty="0"/>
              <a:t>      א.  אי שביעות רצון סבילה - "נטישת" המערכת </a:t>
            </a:r>
            <a:r>
              <a:rPr lang="he-IL" sz="2000" dirty="0"/>
              <a:t>(במערכות "וולונטריות").</a:t>
            </a:r>
          </a:p>
          <a:p>
            <a:pPr marL="381000" indent="-381000" algn="r" rtl="1">
              <a:buClr>
                <a:srgbClr val="A50021"/>
              </a:buClr>
              <a:buFont typeface="Wingdings" pitchFamily="2" charset="2"/>
              <a:buNone/>
            </a:pPr>
            <a:r>
              <a:rPr lang="he-IL" sz="2200" dirty="0"/>
              <a:t>      ב.  אי שביעות רצון פעילה – תלונות משתמשים.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76225" y="3165475"/>
            <a:ext cx="8189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800">
                <a:solidFill>
                  <a:srgbClr val="000099"/>
                </a:solidFill>
              </a:rPr>
              <a:t>2. סיבות לייזום הקשורות לשינויים בארגון ובסביבה</a:t>
            </a:r>
            <a:endParaRPr lang="en-US" sz="2800">
              <a:solidFill>
                <a:srgbClr val="000099"/>
              </a:solidFill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067175" y="3778250"/>
            <a:ext cx="4068763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r" rtl="1">
              <a:buFontTx/>
              <a:buAutoNum type="arabicPeriod"/>
            </a:pPr>
            <a:r>
              <a:rPr lang="he-IL" sz="2200"/>
              <a:t>ארגון חדש</a:t>
            </a:r>
          </a:p>
          <a:p>
            <a:pPr marL="457200" indent="-457200" algn="r" rtl="1">
              <a:buFontTx/>
              <a:buAutoNum type="arabicPeriod"/>
            </a:pPr>
            <a:r>
              <a:rPr lang="he-IL" sz="2200"/>
              <a:t>ארגון קיים ללא מחשוב מלא </a:t>
            </a:r>
          </a:p>
          <a:p>
            <a:pPr marL="457200" indent="-457200" algn="r" rtl="1">
              <a:buFontTx/>
              <a:buAutoNum type="arabicPeriod"/>
            </a:pPr>
            <a:r>
              <a:rPr lang="he-IL" sz="2200"/>
              <a:t>היערכות במסגרת תכנית למחשוב</a:t>
            </a:r>
          </a:p>
          <a:p>
            <a:pPr marL="457200" indent="-457200" algn="r" rtl="1">
              <a:buFontTx/>
              <a:buAutoNum type="arabicPeriod"/>
            </a:pPr>
            <a:r>
              <a:rPr lang="he-IL" sz="2200"/>
              <a:t>שינוי במבנה הארגון ובפעילותו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17500" y="3778250"/>
            <a:ext cx="3154363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r" rtl="1">
              <a:buFontTx/>
              <a:buAutoNum type="arabicPeriod" startAt="5"/>
            </a:pPr>
            <a:r>
              <a:rPr lang="he-IL" sz="2200"/>
              <a:t>שיפורים טכנולוגיים</a:t>
            </a:r>
          </a:p>
          <a:p>
            <a:pPr marL="457200" indent="-457200" algn="r" rtl="1">
              <a:buFontTx/>
              <a:buAutoNum type="arabicPeriod" startAt="5"/>
            </a:pPr>
            <a:r>
              <a:rPr lang="he-IL" sz="2200"/>
              <a:t>שיקולים חשבונאים</a:t>
            </a:r>
          </a:p>
          <a:p>
            <a:pPr marL="457200" indent="-457200" algn="r" rtl="1">
              <a:buFontTx/>
              <a:buAutoNum type="arabicPeriod" startAt="5"/>
            </a:pPr>
            <a:r>
              <a:rPr lang="he-IL" sz="2200"/>
              <a:t>השפעות חיצוניות</a:t>
            </a:r>
            <a:endParaRPr lang="en-US" sz="2200"/>
          </a:p>
        </p:txBody>
      </p:sp>
      <p:sp>
        <p:nvSpPr>
          <p:cNvPr id="21515" name="WordArt 11"/>
          <p:cNvSpPr>
            <a:spLocks noChangeArrowheads="1" noChangeShapeType="1" noTextEdit="1"/>
          </p:cNvSpPr>
          <p:nvPr/>
        </p:nvSpPr>
        <p:spPr bwMode="auto">
          <a:xfrm>
            <a:off x="2305050" y="346075"/>
            <a:ext cx="6391275" cy="4524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rtl="1"/>
            <a:r>
              <a:rPr lang="he-IL" sz="3600" kern="1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הגורמים לייזום פיתוח של מערכת מידע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66738" y="1527175"/>
            <a:ext cx="7642225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indent="-381000" algn="r" rtl="1">
              <a:buFontTx/>
              <a:buBlip>
                <a:blip r:embed="rId3"/>
              </a:buBlip>
            </a:pPr>
            <a:r>
              <a:rPr lang="he-IL" sz="2200" dirty="0"/>
              <a:t>נערך במערכות מידע בהן יש בעיות חוזרות ונשנות.</a:t>
            </a:r>
          </a:p>
          <a:p>
            <a:pPr marL="381000" indent="-381000" algn="r" rtl="1">
              <a:buFontTx/>
              <a:buBlip>
                <a:blip r:embed="rId3"/>
              </a:buBlip>
            </a:pPr>
            <a:r>
              <a:rPr lang="he-IL" sz="2200" dirty="0"/>
              <a:t>מטרה – בדיקת הבעיות והיקפן והמלצה על דרך פעולה.</a:t>
            </a:r>
          </a:p>
          <a:p>
            <a:pPr marL="381000" indent="-381000" algn="r" rtl="1">
              <a:buFontTx/>
              <a:buBlip>
                <a:blip r:embed="rId3"/>
              </a:buBlip>
            </a:pPr>
            <a:r>
              <a:rPr lang="he-IL" sz="2200" dirty="0"/>
              <a:t>מבוצע ע"י צוות קטן מהארגון ונמשך ימים ספורים.</a:t>
            </a:r>
          </a:p>
          <a:p>
            <a:pPr marL="381000" indent="-381000" algn="r" rtl="1">
              <a:buFontTx/>
              <a:buBlip>
                <a:blip r:embed="rId3"/>
              </a:buBlip>
            </a:pPr>
            <a:r>
              <a:rPr lang="he-IL" sz="2200" dirty="0"/>
              <a:t>המלצה על שינוי, או שיפור ותוספות, בחינה של צורך במ"מ חדשה.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12975" y="3592513"/>
            <a:ext cx="6229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800">
                <a:solidFill>
                  <a:srgbClr val="000099"/>
                </a:solidFill>
              </a:rPr>
              <a:t>2. הכנת מסמך ייזום</a:t>
            </a:r>
            <a:endParaRPr lang="en-US" sz="2800">
              <a:solidFill>
                <a:srgbClr val="000099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4135438"/>
            <a:ext cx="8201025" cy="232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r" rtl="1">
              <a:lnSpc>
                <a:spcPct val="90000"/>
              </a:lnSpc>
            </a:pPr>
            <a:r>
              <a:rPr lang="he-IL" sz="2200" dirty="0"/>
              <a:t>מסמך שמכין הלקוח ונדרש בנהלי פיתוח מוגדרים, הכולל :</a:t>
            </a:r>
          </a:p>
          <a:p>
            <a:pPr marL="457200" indent="-457200" algn="r" rtl="1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ü"/>
            </a:pPr>
            <a:r>
              <a:rPr lang="he-IL" sz="1800" dirty="0"/>
              <a:t>הגדרת הלקוח.				 </a:t>
            </a:r>
            <a:r>
              <a:rPr lang="en-US" sz="1800" dirty="0">
                <a:solidFill>
                  <a:srgbClr val="A50021"/>
                </a:solidFill>
                <a:sym typeface="Wingdings" pitchFamily="2" charset="2"/>
              </a:rPr>
              <a:t></a:t>
            </a:r>
            <a:r>
              <a:rPr lang="he-IL" sz="1800" dirty="0">
                <a:solidFill>
                  <a:srgbClr val="A50021"/>
                </a:solidFill>
              </a:rPr>
              <a:t> </a:t>
            </a:r>
            <a:r>
              <a:rPr lang="he-IL" sz="1800" dirty="0"/>
              <a:t>תיאור אופי מ"מ הדרושה.</a:t>
            </a:r>
          </a:p>
          <a:p>
            <a:pPr marL="457200" indent="-457200" algn="r" rtl="1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ü"/>
            </a:pPr>
            <a:r>
              <a:rPr lang="he-IL" sz="1800" dirty="0"/>
              <a:t>סקירה כללית של הארגון ושל מ"מ הקיימת בו.	 </a:t>
            </a:r>
            <a:r>
              <a:rPr lang="en-US" sz="1800" dirty="0">
                <a:solidFill>
                  <a:srgbClr val="A50021"/>
                </a:solidFill>
                <a:sym typeface="Wingdings" pitchFamily="2" charset="2"/>
              </a:rPr>
              <a:t></a:t>
            </a:r>
            <a:r>
              <a:rPr lang="he-IL" sz="1800" dirty="0">
                <a:solidFill>
                  <a:srgbClr val="A50021"/>
                </a:solidFill>
              </a:rPr>
              <a:t> </a:t>
            </a:r>
            <a:r>
              <a:rPr lang="he-IL" sz="1800" dirty="0"/>
              <a:t>גורמים מעורבים.</a:t>
            </a:r>
          </a:p>
          <a:p>
            <a:pPr marL="457200" indent="-457200" algn="r" rtl="1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ü"/>
            </a:pPr>
            <a:r>
              <a:rPr lang="he-IL" sz="1800" dirty="0"/>
              <a:t>בעיות בתפקוד הארגון ומ"מ.</a:t>
            </a:r>
          </a:p>
          <a:p>
            <a:pPr marL="457200" indent="-457200" algn="r" rtl="1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ü"/>
            </a:pPr>
            <a:r>
              <a:rPr lang="he-IL" sz="1800" dirty="0"/>
              <a:t>הגדרת מטרות מ"מ החדשה המוצעת וסדרי עדיפות.</a:t>
            </a:r>
          </a:p>
          <a:p>
            <a:pPr marL="457200" indent="-457200" algn="r" rtl="1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ü"/>
            </a:pPr>
            <a:r>
              <a:rPr lang="he-IL" sz="1800" dirty="0"/>
              <a:t>תועלות וחסכונות הצפויים ממ"מ החדשה.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403350" y="1044575"/>
            <a:ext cx="7062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r" rtl="1"/>
            <a:r>
              <a:rPr lang="he-IL" sz="2800">
                <a:solidFill>
                  <a:srgbClr val="000099"/>
                </a:solidFill>
              </a:rPr>
              <a:t>1. ביצוע סקר ראשוני  (</a:t>
            </a:r>
            <a:r>
              <a:rPr lang="en-US" sz="2800">
                <a:solidFill>
                  <a:srgbClr val="000099"/>
                </a:solidFill>
              </a:rPr>
              <a:t>preliminary survey</a:t>
            </a:r>
            <a:r>
              <a:rPr lang="he-IL" sz="2800">
                <a:solidFill>
                  <a:srgbClr val="000099"/>
                </a:solidFill>
              </a:rPr>
              <a:t>)</a:t>
            </a:r>
            <a:endParaRPr lang="en-US" sz="2800">
              <a:solidFill>
                <a:srgbClr val="000099"/>
              </a:solidFill>
            </a:endParaRPr>
          </a:p>
        </p:txBody>
      </p:sp>
      <p:sp>
        <p:nvSpPr>
          <p:cNvPr id="22535" name="WordArt 7"/>
          <p:cNvSpPr>
            <a:spLocks noChangeArrowheads="1" noChangeShapeType="1" noTextEdit="1"/>
          </p:cNvSpPr>
          <p:nvPr/>
        </p:nvSpPr>
        <p:spPr bwMode="auto">
          <a:xfrm>
            <a:off x="5058031" y="346075"/>
            <a:ext cx="3638293" cy="4524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rtl="1"/>
            <a:r>
              <a:rPr lang="he-IL" sz="3600" kern="10" dirty="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תוצרי שלב הייזום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2"/>
          <p:cNvSpPr>
            <a:spLocks noChangeArrowheads="1" noChangeShapeType="1" noTextEdit="1"/>
          </p:cNvSpPr>
          <p:nvPr/>
        </p:nvSpPr>
        <p:spPr bwMode="auto">
          <a:xfrm>
            <a:off x="904875" y="346075"/>
            <a:ext cx="7312025" cy="4524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rtl="1"/>
            <a:r>
              <a:rPr lang="he-IL" sz="3600" kern="10">
                <a:ln w="317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rgbClr val="A50021"/>
                </a:solidFill>
                <a:latin typeface="David"/>
                <a:cs typeface="David"/>
              </a:rPr>
              <a:t>התארגנות לניהול פיתוח מערכת מידע ולביצועו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371975" y="1020763"/>
            <a:ext cx="4094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800">
                <a:solidFill>
                  <a:srgbClr val="000099"/>
                </a:solidFill>
              </a:rPr>
              <a:t>ועדת/הנהלת מערכות המידע</a:t>
            </a:r>
            <a:endParaRPr lang="en-US" sz="2800">
              <a:solidFill>
                <a:srgbClr val="000099"/>
              </a:solidFill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98513" y="1577975"/>
            <a:ext cx="7351712" cy="471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r" rtl="1"/>
            <a:r>
              <a:rPr lang="he-IL" sz="2200" dirty="0"/>
              <a:t>תפקידים:</a:t>
            </a:r>
          </a:p>
          <a:p>
            <a:pPr marL="457200" indent="-457200" algn="r" rtl="1">
              <a:spcBef>
                <a:spcPct val="30000"/>
              </a:spcBef>
            </a:pPr>
            <a:r>
              <a:rPr lang="he-IL" sz="2200" dirty="0"/>
              <a:t>א. קביעת מדיניות מערכות המידע</a:t>
            </a:r>
          </a:p>
          <a:p>
            <a:pPr marL="457200" indent="-457200" algn="r" rtl="1">
              <a:spcBef>
                <a:spcPct val="30000"/>
              </a:spcBef>
            </a:pPr>
            <a:r>
              <a:rPr lang="he-IL" sz="2200" dirty="0"/>
              <a:t>ב. פיתוח </a:t>
            </a:r>
            <a:r>
              <a:rPr lang="he-IL" sz="2200" dirty="0" err="1"/>
              <a:t>תוכנית</a:t>
            </a:r>
            <a:r>
              <a:rPr lang="he-IL" sz="2200" dirty="0"/>
              <a:t> אב למחשוב</a:t>
            </a:r>
          </a:p>
          <a:p>
            <a:pPr marL="457200" indent="-457200" algn="r" rtl="1">
              <a:spcBef>
                <a:spcPct val="30000"/>
              </a:spcBef>
            </a:pPr>
            <a:r>
              <a:rPr lang="he-IL" sz="2200" dirty="0"/>
              <a:t>ג. פיקוח על יישום התוכנית</a:t>
            </a:r>
          </a:p>
          <a:p>
            <a:pPr marL="457200" indent="-457200" algn="r" rtl="1">
              <a:spcBef>
                <a:spcPct val="30000"/>
              </a:spcBef>
            </a:pPr>
            <a:r>
              <a:rPr lang="he-IL" sz="2200" dirty="0"/>
              <a:t>ד. תפעול שוטף של המערכות ושל יחידות המידע בארגון</a:t>
            </a:r>
          </a:p>
          <a:p>
            <a:pPr marL="457200" indent="-457200" algn="r" rtl="1">
              <a:spcBef>
                <a:spcPct val="30000"/>
              </a:spcBef>
            </a:pPr>
            <a:r>
              <a:rPr lang="he-IL" sz="2200" dirty="0"/>
              <a:t>ה. דיון בבקשות להצטיידות או לפיתוח של מ"מ, בעקבות ביצוע שלב ייזום המערכת</a:t>
            </a:r>
          </a:p>
          <a:p>
            <a:pPr marL="457200" indent="-457200" algn="r" rtl="1">
              <a:spcBef>
                <a:spcPct val="75000"/>
              </a:spcBef>
            </a:pPr>
            <a:r>
              <a:rPr lang="he-IL" sz="2200" dirty="0"/>
              <a:t>עם פתיחת פרויקט של הצטיידות/פיתוח מערכת חדשה מכוננים שני גופים: </a:t>
            </a:r>
            <a:endParaRPr lang="he-IL" sz="2200" dirty="0">
              <a:solidFill>
                <a:srgbClr val="72009A"/>
              </a:solidFill>
            </a:endParaRPr>
          </a:p>
          <a:p>
            <a:pPr marL="938213" lvl="1" indent="-457200" algn="r" rtl="1">
              <a:spcBef>
                <a:spcPct val="10000"/>
              </a:spcBef>
              <a:buFontTx/>
              <a:buAutoNum type="arabicParenR"/>
            </a:pPr>
            <a:r>
              <a:rPr lang="he-IL" sz="2400" dirty="0">
                <a:solidFill>
                  <a:srgbClr val="72009A"/>
                </a:solidFill>
              </a:rPr>
              <a:t>ועדת היגוי</a:t>
            </a:r>
            <a:r>
              <a:rPr lang="he-IL" sz="2400" dirty="0"/>
              <a:t> </a:t>
            </a:r>
          </a:p>
          <a:p>
            <a:pPr marL="938213" lvl="1" indent="-457200" algn="r" rtl="1">
              <a:spcBef>
                <a:spcPct val="10000"/>
              </a:spcBef>
              <a:buFontTx/>
              <a:buAutoNum type="arabicParenR"/>
            </a:pPr>
            <a:r>
              <a:rPr lang="he-IL" sz="2400" dirty="0">
                <a:solidFill>
                  <a:srgbClr val="72009A"/>
                </a:solidFill>
              </a:rPr>
              <a:t>צוות מקצועי</a:t>
            </a:r>
            <a:endParaRPr lang="he-IL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400550" y="454025"/>
            <a:ext cx="4094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800" dirty="0">
                <a:solidFill>
                  <a:srgbClr val="000099"/>
                </a:solidFill>
              </a:rPr>
              <a:t>1) ועדת היגוי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449678" y="1793133"/>
            <a:ext cx="7351713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r" rtl="1">
              <a:buFontTx/>
              <a:buBlip>
                <a:blip r:embed="rId3"/>
              </a:buBlip>
            </a:pPr>
            <a:r>
              <a:rPr lang="he-IL" sz="2200" dirty="0"/>
              <a:t>תפקידה של הועדה הוא לנהל את הפרויקט.</a:t>
            </a:r>
          </a:p>
          <a:p>
            <a:pPr marL="290513" indent="-290513" algn="r" rtl="1">
              <a:buFontTx/>
              <a:buBlip>
                <a:blip r:embed="rId3"/>
              </a:buBlip>
            </a:pPr>
            <a:r>
              <a:rPr lang="he-IL" sz="2200" dirty="0"/>
              <a:t>לפקח על הצוות המקצועי המבצע אותו.</a:t>
            </a:r>
          </a:p>
          <a:p>
            <a:pPr marL="290513" indent="-290513" algn="r" rtl="1">
              <a:buFontTx/>
              <a:buBlip>
                <a:blip r:embed="rId3"/>
              </a:buBlip>
            </a:pPr>
            <a:r>
              <a:rPr lang="he-IL" sz="2200" dirty="0"/>
              <a:t>ראש הועדה - מנהל היחידה הארגונית שלמענה מפותחת המערכת.</a:t>
            </a:r>
          </a:p>
          <a:p>
            <a:pPr marL="290513" indent="-290513" algn="r" rtl="1">
              <a:buFontTx/>
              <a:buBlip>
                <a:blip r:embed="rId3"/>
              </a:buBlip>
            </a:pPr>
            <a:r>
              <a:rPr lang="he-IL" sz="2200" dirty="0"/>
              <a:t>חבריה - מנהלי יחידות המשנה שיהיו המשתמשים העיקריים במערכת ונציג ממערכות מידע.</a:t>
            </a:r>
          </a:p>
          <a:p>
            <a:pPr marL="290513" indent="-290513" algn="r" rtl="1">
              <a:buFontTx/>
              <a:buBlip>
                <a:blip r:embed="rId3"/>
              </a:buBlip>
            </a:pPr>
            <a:r>
              <a:rPr lang="he-IL" sz="2200" dirty="0"/>
              <a:t>לעיתים יצורף יועץ חיצוני, בלתי תלוי, שייעץ בנושאים מקצועיים.</a:t>
            </a:r>
          </a:p>
          <a:p>
            <a:pPr marL="290513" indent="-290513" algn="r" rtl="1">
              <a:buFontTx/>
              <a:buBlip>
                <a:blip r:embed="rId3"/>
              </a:buBlip>
            </a:pPr>
            <a:r>
              <a:rPr lang="he-IL" sz="2200" dirty="0"/>
              <a:t>לוועדה הסמכות והיכולת להקצות משאבים, לקבוע סדרי קדימויות, לשנותם, להניע אנשים בדרגים שונים ולדאוג לשיתוף פעולה בין הגורמים המעורבים.</a:t>
            </a:r>
          </a:p>
          <a:p>
            <a:pPr marL="290513" indent="-290513" algn="r" rtl="1">
              <a:buFontTx/>
              <a:buBlip>
                <a:blip r:embed="rId3"/>
              </a:buBlip>
            </a:pPr>
            <a:endParaRPr lang="he-IL" sz="2200" dirty="0"/>
          </a:p>
        </p:txBody>
      </p:sp>
      <p:pic>
        <p:nvPicPr>
          <p:cNvPr id="71682" name="Picture 2" descr="http://www.xn----4hcjjet7cgtq.net/wp-content/uploads/2014/05/David-Castillo-Dominic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4" y="195311"/>
            <a:ext cx="3167533" cy="237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357688" y="527050"/>
            <a:ext cx="4094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/>
            <a:r>
              <a:rPr lang="he-IL" sz="2800" dirty="0">
                <a:solidFill>
                  <a:srgbClr val="000099"/>
                </a:solidFill>
              </a:rPr>
              <a:t>2) צוות מקצועי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28625" y="1281113"/>
            <a:ext cx="80533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lnSpc>
                <a:spcPct val="130000"/>
              </a:lnSpc>
            </a:pPr>
            <a:r>
              <a:rPr lang="he-IL" sz="2400" dirty="0"/>
              <a:t>תפקידו של הצוות לבצע את חקר המצב הקיים, האפיון הראשוני, חקר הישימות וביצוע יתר שלבי הפיתוח או פיקוח על ביצועם. משתתפים: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60350" y="2454275"/>
            <a:ext cx="7812088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r" rtl="1">
              <a:lnSpc>
                <a:spcPct val="130000"/>
              </a:lnSpc>
            </a:pPr>
            <a:r>
              <a:rPr lang="he-IL" sz="2400" dirty="0"/>
              <a:t>א. </a:t>
            </a:r>
            <a:r>
              <a:rPr lang="he-IL" sz="2400" dirty="0">
                <a:solidFill>
                  <a:schemeClr val="accent2"/>
                </a:solidFill>
              </a:rPr>
              <a:t>מנתחי מערכות</a:t>
            </a:r>
            <a:r>
              <a:rPr lang="he-IL" sz="2400" dirty="0"/>
              <a:t> – מהיחידה הארגונית עצמה או חיצוניים.</a:t>
            </a:r>
          </a:p>
          <a:p>
            <a:pPr marL="290513" indent="-290513" algn="r" rtl="1">
              <a:lnSpc>
                <a:spcPct val="130000"/>
              </a:lnSpc>
            </a:pPr>
            <a:r>
              <a:rPr lang="he-IL" sz="2400" dirty="0"/>
              <a:t>ב. </a:t>
            </a:r>
            <a:r>
              <a:rPr lang="he-IL" sz="2400" dirty="0">
                <a:solidFill>
                  <a:schemeClr val="accent2"/>
                </a:solidFill>
              </a:rPr>
              <a:t>נציגי המשתמשים</a:t>
            </a:r>
            <a:r>
              <a:rPr lang="he-IL" sz="2400" dirty="0"/>
              <a:t>– בעלי ידע מסוים במערכות מידע, נקראים – "משתמשים מתוחכמים" (</a:t>
            </a:r>
            <a:r>
              <a:rPr lang="en-US" sz="2400" dirty="0"/>
              <a:t>sophisticated users</a:t>
            </a:r>
            <a:r>
              <a:rPr lang="he-IL" sz="2400" dirty="0"/>
              <a:t>) ובעלי עניין.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5277</TotalTime>
  <Words>1571</Words>
  <Application>Microsoft Office PowerPoint</Application>
  <PresentationFormat>On-screen Show (4:3)</PresentationFormat>
  <Paragraphs>266</Paragraphs>
  <Slides>27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David</vt:lpstr>
      <vt:lpstr>Levenim MT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Equation</vt:lpstr>
      <vt:lpstr>PowerPoint Presentation</vt:lpstr>
      <vt:lpstr>בשיעור שעבר...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Aloha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anat</dc:creator>
  <cp:lastModifiedBy>Adir Solomon</cp:lastModifiedBy>
  <cp:revision>405</cp:revision>
  <dcterms:created xsi:type="dcterms:W3CDTF">2002-01-28T21:03:53Z</dcterms:created>
  <dcterms:modified xsi:type="dcterms:W3CDTF">2018-10-19T11:06:21Z</dcterms:modified>
</cp:coreProperties>
</file>