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handoutMasterIdLst>
    <p:handoutMasterId r:id="rId35"/>
  </p:handoutMasterIdLst>
  <p:sldIdLst>
    <p:sldId id="361" r:id="rId2"/>
    <p:sldId id="415" r:id="rId3"/>
    <p:sldId id="362" r:id="rId4"/>
    <p:sldId id="363" r:id="rId5"/>
    <p:sldId id="364" r:id="rId6"/>
    <p:sldId id="368" r:id="rId7"/>
    <p:sldId id="369" r:id="rId8"/>
    <p:sldId id="370" r:id="rId9"/>
    <p:sldId id="371" r:id="rId10"/>
    <p:sldId id="372" r:id="rId11"/>
    <p:sldId id="373" r:id="rId12"/>
    <p:sldId id="374" r:id="rId13"/>
    <p:sldId id="375" r:id="rId14"/>
    <p:sldId id="377" r:id="rId15"/>
    <p:sldId id="378" r:id="rId16"/>
    <p:sldId id="379" r:id="rId17"/>
    <p:sldId id="380" r:id="rId18"/>
    <p:sldId id="416" r:id="rId19"/>
    <p:sldId id="381" r:id="rId20"/>
    <p:sldId id="385" r:id="rId21"/>
    <p:sldId id="383" r:id="rId22"/>
    <p:sldId id="382" r:id="rId23"/>
    <p:sldId id="387" r:id="rId24"/>
    <p:sldId id="391" r:id="rId25"/>
    <p:sldId id="392" r:id="rId26"/>
    <p:sldId id="396" r:id="rId27"/>
    <p:sldId id="397" r:id="rId28"/>
    <p:sldId id="406" r:id="rId29"/>
    <p:sldId id="409" r:id="rId30"/>
    <p:sldId id="408" r:id="rId31"/>
    <p:sldId id="411" r:id="rId32"/>
    <p:sldId id="412" r:id="rId33"/>
  </p:sldIdLst>
  <p:sldSz cx="9144000" cy="6858000" type="screen4x3"/>
  <p:notesSz cx="7099300" cy="10234613"/>
  <p:defaultTextStyle>
    <a:defPPr>
      <a:defRPr lang="en-US"/>
    </a:defPPr>
    <a:lvl1pPr algn="ctr" rtl="0" fontAlgn="base">
      <a:spcBef>
        <a:spcPct val="50000"/>
      </a:spcBef>
      <a:spcAft>
        <a:spcPct val="0"/>
      </a:spcAft>
      <a:defRPr sz="1400" b="1" kern="1200">
        <a:solidFill>
          <a:schemeClr val="tx1"/>
        </a:solidFill>
        <a:latin typeface="Times New Roman" pitchFamily="18" charset="0"/>
        <a:ea typeface="+mn-ea"/>
        <a:cs typeface="David" pitchFamily="34" charset="-79"/>
      </a:defRPr>
    </a:lvl1pPr>
    <a:lvl2pPr marL="457200" algn="ctr" rtl="0" fontAlgn="base">
      <a:spcBef>
        <a:spcPct val="50000"/>
      </a:spcBef>
      <a:spcAft>
        <a:spcPct val="0"/>
      </a:spcAft>
      <a:defRPr sz="1400" b="1" kern="1200">
        <a:solidFill>
          <a:schemeClr val="tx1"/>
        </a:solidFill>
        <a:latin typeface="Times New Roman" pitchFamily="18" charset="0"/>
        <a:ea typeface="+mn-ea"/>
        <a:cs typeface="David" pitchFamily="34" charset="-79"/>
      </a:defRPr>
    </a:lvl2pPr>
    <a:lvl3pPr marL="914400" algn="ctr" rtl="0" fontAlgn="base">
      <a:spcBef>
        <a:spcPct val="50000"/>
      </a:spcBef>
      <a:spcAft>
        <a:spcPct val="0"/>
      </a:spcAft>
      <a:defRPr sz="1400" b="1" kern="1200">
        <a:solidFill>
          <a:schemeClr val="tx1"/>
        </a:solidFill>
        <a:latin typeface="Times New Roman" pitchFamily="18" charset="0"/>
        <a:ea typeface="+mn-ea"/>
        <a:cs typeface="David" pitchFamily="34" charset="-79"/>
      </a:defRPr>
    </a:lvl3pPr>
    <a:lvl4pPr marL="1371600" algn="ctr" rtl="0" fontAlgn="base">
      <a:spcBef>
        <a:spcPct val="50000"/>
      </a:spcBef>
      <a:spcAft>
        <a:spcPct val="0"/>
      </a:spcAft>
      <a:defRPr sz="1400" b="1" kern="1200">
        <a:solidFill>
          <a:schemeClr val="tx1"/>
        </a:solidFill>
        <a:latin typeface="Times New Roman" pitchFamily="18" charset="0"/>
        <a:ea typeface="+mn-ea"/>
        <a:cs typeface="David" pitchFamily="34" charset="-79"/>
      </a:defRPr>
    </a:lvl4pPr>
    <a:lvl5pPr marL="1828800" algn="ctr" rtl="0" fontAlgn="base">
      <a:spcBef>
        <a:spcPct val="50000"/>
      </a:spcBef>
      <a:spcAft>
        <a:spcPct val="0"/>
      </a:spcAft>
      <a:defRPr sz="1400" b="1" kern="1200">
        <a:solidFill>
          <a:schemeClr val="tx1"/>
        </a:solidFill>
        <a:latin typeface="Times New Roman" pitchFamily="18" charset="0"/>
        <a:ea typeface="+mn-ea"/>
        <a:cs typeface="David" pitchFamily="34" charset="-79"/>
      </a:defRPr>
    </a:lvl5pPr>
    <a:lvl6pPr marL="2286000" algn="r" defTabSz="914400" rtl="1" eaLnBrk="1" latinLnBrk="0" hangingPunct="1">
      <a:defRPr sz="1400" b="1" kern="1200">
        <a:solidFill>
          <a:schemeClr val="tx1"/>
        </a:solidFill>
        <a:latin typeface="Times New Roman" pitchFamily="18" charset="0"/>
        <a:ea typeface="+mn-ea"/>
        <a:cs typeface="David" pitchFamily="34" charset="-79"/>
      </a:defRPr>
    </a:lvl6pPr>
    <a:lvl7pPr marL="2743200" algn="r" defTabSz="914400" rtl="1" eaLnBrk="1" latinLnBrk="0" hangingPunct="1">
      <a:defRPr sz="1400" b="1" kern="1200">
        <a:solidFill>
          <a:schemeClr val="tx1"/>
        </a:solidFill>
        <a:latin typeface="Times New Roman" pitchFamily="18" charset="0"/>
        <a:ea typeface="+mn-ea"/>
        <a:cs typeface="David" pitchFamily="34" charset="-79"/>
      </a:defRPr>
    </a:lvl7pPr>
    <a:lvl8pPr marL="3200400" algn="r" defTabSz="914400" rtl="1" eaLnBrk="1" latinLnBrk="0" hangingPunct="1">
      <a:defRPr sz="1400" b="1" kern="1200">
        <a:solidFill>
          <a:schemeClr val="tx1"/>
        </a:solidFill>
        <a:latin typeface="Times New Roman" pitchFamily="18" charset="0"/>
        <a:ea typeface="+mn-ea"/>
        <a:cs typeface="David" pitchFamily="34" charset="-79"/>
      </a:defRPr>
    </a:lvl8pPr>
    <a:lvl9pPr marL="3657600" algn="r" defTabSz="914400" rtl="1" eaLnBrk="1" latinLnBrk="0" hangingPunct="1">
      <a:defRPr sz="1400" b="1" kern="1200">
        <a:solidFill>
          <a:schemeClr val="tx1"/>
        </a:solidFill>
        <a:latin typeface="Times New Roman" pitchFamily="18" charset="0"/>
        <a:ea typeface="+mn-ea"/>
        <a:cs typeface="David" pitchFamily="34" charset="-79"/>
      </a:defRPr>
    </a:lvl9pPr>
  </p:defaultTextStyle>
  <p:extLst>
    <p:ext uri="{EFAFB233-063F-42B5-8137-9DF3F51BA10A}">
      <p15:sldGuideLst xmlns:p15="http://schemas.microsoft.com/office/powerpoint/2012/main">
        <p15:guide id="1" orient="horz" pos="2167">
          <p15:clr>
            <a:srgbClr val="A4A3A4"/>
          </p15:clr>
        </p15:guide>
        <p15:guide id="2" pos="28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009A"/>
    <a:srgbClr val="A50021"/>
    <a:srgbClr val="DDDDDD"/>
    <a:srgbClr val="006600"/>
    <a:srgbClr val="000099"/>
    <a:srgbClr val="530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5220" autoAdjust="0"/>
  </p:normalViewPr>
  <p:slideViewPr>
    <p:cSldViewPr snapToGrid="0">
      <p:cViewPr varScale="1">
        <p:scale>
          <a:sx n="57" d="100"/>
          <a:sy n="57" d="100"/>
        </p:scale>
        <p:origin x="1540" y="52"/>
      </p:cViewPr>
      <p:guideLst>
        <p:guide orient="horz" pos="2167"/>
        <p:guide pos="28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AAB559-0740-4E3F-AD1D-95FEF86231CC}" type="doc">
      <dgm:prSet loTypeId="urn:microsoft.com/office/officeart/2005/8/layout/radial3" loCatId="cycle" qsTypeId="urn:microsoft.com/office/officeart/2005/8/quickstyle/3d3" qsCatId="3D" csTypeId="urn:microsoft.com/office/officeart/2005/8/colors/colorful5" csCatId="colorful" phldr="1"/>
      <dgm:spPr/>
      <dgm:t>
        <a:bodyPr/>
        <a:lstStyle/>
        <a:p>
          <a:pPr rtl="1"/>
          <a:endParaRPr lang="he-IL"/>
        </a:p>
      </dgm:t>
    </dgm:pt>
    <dgm:pt modelId="{22F0EC7B-F97E-46D0-B1AF-B9FB4F86EE4A}">
      <dgm:prSet phldrT="[Text]" custT="1"/>
      <dgm:spPr/>
      <dgm:t>
        <a:bodyPr/>
        <a:lstStyle/>
        <a:p>
          <a:pPr rtl="1"/>
          <a:r>
            <a:rPr lang="he-IL" sz="6000" dirty="0">
              <a:latin typeface="David" panose="020E0502060401010101" pitchFamily="34" charset="-79"/>
              <a:cs typeface="David" panose="020E0502060401010101" pitchFamily="34" charset="-79"/>
            </a:rPr>
            <a:t>דרישה</a:t>
          </a:r>
        </a:p>
      </dgm:t>
    </dgm:pt>
    <dgm:pt modelId="{221FB589-9A57-4B7F-ADB8-B57D49006458}" type="parTrans" cxnId="{34069827-AEA0-4C44-ABEE-2033BAA8AC16}">
      <dgm:prSet/>
      <dgm:spPr/>
      <dgm:t>
        <a:bodyPr/>
        <a:lstStyle/>
        <a:p>
          <a:pPr rtl="1"/>
          <a:endParaRPr lang="he-IL"/>
        </a:p>
      </dgm:t>
    </dgm:pt>
    <dgm:pt modelId="{33544940-2F92-45B1-A448-18A948042867}" type="sibTrans" cxnId="{34069827-AEA0-4C44-ABEE-2033BAA8AC16}">
      <dgm:prSet/>
      <dgm:spPr/>
      <dgm:t>
        <a:bodyPr/>
        <a:lstStyle/>
        <a:p>
          <a:pPr rtl="1"/>
          <a:endParaRPr lang="he-IL"/>
        </a:p>
      </dgm:t>
    </dgm:pt>
    <dgm:pt modelId="{A4E25AD2-81F4-4E8F-8952-2902E63AB7EB}">
      <dgm:prSet phldrT="[Text]" custT="1"/>
      <dgm:spPr/>
      <dgm:t>
        <a:bodyPr/>
        <a:lstStyle/>
        <a:p>
          <a:pPr rtl="1"/>
          <a:r>
            <a:rPr lang="he-IL" sz="1800" dirty="0">
              <a:latin typeface="David" panose="020E0502060401010101" pitchFamily="34" charset="-79"/>
              <a:cs typeface="David" panose="020E0502060401010101" pitchFamily="34" charset="-79"/>
            </a:rPr>
            <a:t>המשתמשים (מי)</a:t>
          </a:r>
        </a:p>
      </dgm:t>
    </dgm:pt>
    <dgm:pt modelId="{77FDFBC6-440D-4B8B-A101-2C716EE828B5}" type="parTrans" cxnId="{3DE38524-8CD2-44E4-A200-689D2788D88B}">
      <dgm:prSet/>
      <dgm:spPr/>
      <dgm:t>
        <a:bodyPr/>
        <a:lstStyle/>
        <a:p>
          <a:pPr rtl="1"/>
          <a:endParaRPr lang="he-IL"/>
        </a:p>
      </dgm:t>
    </dgm:pt>
    <dgm:pt modelId="{8A184031-BB0E-4159-86EC-09186797BCE7}" type="sibTrans" cxnId="{3DE38524-8CD2-44E4-A200-689D2788D88B}">
      <dgm:prSet/>
      <dgm:spPr/>
      <dgm:t>
        <a:bodyPr/>
        <a:lstStyle/>
        <a:p>
          <a:pPr rtl="1"/>
          <a:endParaRPr lang="he-IL"/>
        </a:p>
      </dgm:t>
    </dgm:pt>
    <dgm:pt modelId="{2E01A115-56A3-4B4B-B350-BEA5735E92D9}">
      <dgm:prSet phldrT="[Text]" custT="1"/>
      <dgm:spPr/>
      <dgm:t>
        <a:bodyPr/>
        <a:lstStyle/>
        <a:p>
          <a:pPr rtl="1"/>
          <a:r>
            <a:rPr lang="en-US" sz="1800" dirty="0">
              <a:latin typeface="David" panose="020E0502060401010101" pitchFamily="34" charset="-79"/>
              <a:cs typeface="David" panose="020E0502060401010101" pitchFamily="34" charset="-79"/>
            </a:rPr>
            <a:t>Trigger</a:t>
          </a:r>
          <a:r>
            <a:rPr lang="he-IL" sz="1800" dirty="0">
              <a:latin typeface="David" panose="020E0502060401010101" pitchFamily="34" charset="-79"/>
              <a:cs typeface="David" panose="020E0502060401010101" pitchFamily="34" charset="-79"/>
            </a:rPr>
            <a:t> - האירוע שיגרום לדרישה</a:t>
          </a:r>
        </a:p>
      </dgm:t>
    </dgm:pt>
    <dgm:pt modelId="{B9A03291-E650-4DDF-B8CB-DBCE09B8C5C6}" type="parTrans" cxnId="{BC73A449-F61F-4213-A465-F9B09243CAED}">
      <dgm:prSet/>
      <dgm:spPr/>
      <dgm:t>
        <a:bodyPr/>
        <a:lstStyle/>
        <a:p>
          <a:pPr rtl="1"/>
          <a:endParaRPr lang="he-IL"/>
        </a:p>
      </dgm:t>
    </dgm:pt>
    <dgm:pt modelId="{B4BE0756-0E8B-4074-AA16-787072D9FC5E}" type="sibTrans" cxnId="{BC73A449-F61F-4213-A465-F9B09243CAED}">
      <dgm:prSet/>
      <dgm:spPr/>
      <dgm:t>
        <a:bodyPr/>
        <a:lstStyle/>
        <a:p>
          <a:pPr rtl="1"/>
          <a:endParaRPr lang="he-IL"/>
        </a:p>
      </dgm:t>
    </dgm:pt>
    <dgm:pt modelId="{59D6946A-6AAA-4F53-A4A7-4BBAF4DA6B71}">
      <dgm:prSet phldrT="[Text]" custT="1"/>
      <dgm:spPr/>
      <dgm:t>
        <a:bodyPr/>
        <a:lstStyle/>
        <a:p>
          <a:pPr rtl="1"/>
          <a:r>
            <a:rPr lang="he-IL" sz="1800" dirty="0">
              <a:latin typeface="David" panose="020E0502060401010101" pitchFamily="34" charset="-79"/>
              <a:cs typeface="David" panose="020E0502060401010101" pitchFamily="34" charset="-79"/>
            </a:rPr>
            <a:t>תדירות</a:t>
          </a:r>
        </a:p>
      </dgm:t>
    </dgm:pt>
    <dgm:pt modelId="{9337DD19-9E25-4831-93DA-9C80144E20CC}" type="parTrans" cxnId="{CA7EF6DC-F811-417A-B3A0-A5B5E246943C}">
      <dgm:prSet/>
      <dgm:spPr/>
      <dgm:t>
        <a:bodyPr/>
        <a:lstStyle/>
        <a:p>
          <a:pPr rtl="1"/>
          <a:endParaRPr lang="he-IL"/>
        </a:p>
      </dgm:t>
    </dgm:pt>
    <dgm:pt modelId="{ABDD8DE9-2BC5-4D0A-AECE-DF5C324252B7}" type="sibTrans" cxnId="{CA7EF6DC-F811-417A-B3A0-A5B5E246943C}">
      <dgm:prSet/>
      <dgm:spPr/>
      <dgm:t>
        <a:bodyPr/>
        <a:lstStyle/>
        <a:p>
          <a:pPr rtl="1"/>
          <a:endParaRPr lang="he-IL"/>
        </a:p>
      </dgm:t>
    </dgm:pt>
    <dgm:pt modelId="{93C9FFD1-8ABC-4E94-ACF2-8966DBDB401D}">
      <dgm:prSet phldrT="[Text]" custT="1"/>
      <dgm:spPr/>
      <dgm:t>
        <a:bodyPr/>
        <a:lstStyle/>
        <a:p>
          <a:pPr rtl="1"/>
          <a:r>
            <a:rPr lang="he-IL" sz="1800" dirty="0">
              <a:latin typeface="David" panose="020E0502060401010101" pitchFamily="34" charset="-79"/>
              <a:cs typeface="David" panose="020E0502060401010101" pitchFamily="34" charset="-79"/>
            </a:rPr>
            <a:t>הקלט של התהליך</a:t>
          </a:r>
        </a:p>
      </dgm:t>
    </dgm:pt>
    <dgm:pt modelId="{64B90D7C-5B44-4042-95ED-E50B3E26DFB1}" type="parTrans" cxnId="{4ACBD4CB-BC02-4977-B6DE-48A7599A7CB5}">
      <dgm:prSet/>
      <dgm:spPr/>
      <dgm:t>
        <a:bodyPr/>
        <a:lstStyle/>
        <a:p>
          <a:pPr rtl="1"/>
          <a:endParaRPr lang="he-IL"/>
        </a:p>
      </dgm:t>
    </dgm:pt>
    <dgm:pt modelId="{AC868CC2-997C-4B2D-B515-D3BAAF66EA1A}" type="sibTrans" cxnId="{4ACBD4CB-BC02-4977-B6DE-48A7599A7CB5}">
      <dgm:prSet/>
      <dgm:spPr/>
      <dgm:t>
        <a:bodyPr/>
        <a:lstStyle/>
        <a:p>
          <a:pPr rtl="1"/>
          <a:endParaRPr lang="he-IL"/>
        </a:p>
      </dgm:t>
    </dgm:pt>
    <dgm:pt modelId="{3C3D050C-846C-4B88-A664-C5991EE843FA}">
      <dgm:prSet phldrT="[Text]" custT="1"/>
      <dgm:spPr/>
      <dgm:t>
        <a:bodyPr/>
        <a:lstStyle/>
        <a:p>
          <a:pPr rtl="1"/>
          <a:r>
            <a:rPr lang="he-IL" sz="1800" dirty="0">
              <a:latin typeface="David" panose="020E0502060401010101" pitchFamily="34" charset="-79"/>
              <a:cs typeface="David" panose="020E0502060401010101" pitchFamily="34" charset="-79"/>
            </a:rPr>
            <a:t>הפלט של התהליך</a:t>
          </a:r>
        </a:p>
      </dgm:t>
    </dgm:pt>
    <dgm:pt modelId="{6A66C4D2-066E-4D53-8910-665CBB3C2909}" type="parTrans" cxnId="{6F419261-F994-41E3-9C6E-CDFB657CCBDF}">
      <dgm:prSet/>
      <dgm:spPr/>
      <dgm:t>
        <a:bodyPr/>
        <a:lstStyle/>
        <a:p>
          <a:pPr rtl="1"/>
          <a:endParaRPr lang="he-IL"/>
        </a:p>
      </dgm:t>
    </dgm:pt>
    <dgm:pt modelId="{FE642CA0-2939-49B9-9620-DDB6AEA09A10}" type="sibTrans" cxnId="{6F419261-F994-41E3-9C6E-CDFB657CCBDF}">
      <dgm:prSet/>
      <dgm:spPr/>
      <dgm:t>
        <a:bodyPr/>
        <a:lstStyle/>
        <a:p>
          <a:pPr rtl="1"/>
          <a:endParaRPr lang="he-IL"/>
        </a:p>
      </dgm:t>
    </dgm:pt>
    <dgm:pt modelId="{48328E34-9D2A-43EF-9C12-0423DB497E6F}">
      <dgm:prSet phldrT="[Text]" custT="1"/>
      <dgm:spPr/>
      <dgm:t>
        <a:bodyPr/>
        <a:lstStyle/>
        <a:p>
          <a:pPr rtl="1"/>
          <a:r>
            <a:rPr lang="he-IL" sz="2000" dirty="0">
              <a:latin typeface="David" panose="020E0502060401010101" pitchFamily="34" charset="-79"/>
              <a:cs typeface="David" panose="020E0502060401010101" pitchFamily="34" charset="-79"/>
            </a:rPr>
            <a:t>פעולת ביצוע (מה)</a:t>
          </a:r>
        </a:p>
      </dgm:t>
    </dgm:pt>
    <dgm:pt modelId="{06832285-0170-4FBF-AC03-11A05DBFA522}" type="parTrans" cxnId="{705EE828-9740-4A1E-A141-F4A492786652}">
      <dgm:prSet/>
      <dgm:spPr/>
      <dgm:t>
        <a:bodyPr/>
        <a:lstStyle/>
        <a:p>
          <a:pPr rtl="1"/>
          <a:endParaRPr lang="he-IL"/>
        </a:p>
      </dgm:t>
    </dgm:pt>
    <dgm:pt modelId="{023A5693-3819-49B0-B962-A8C68DFCEC3A}" type="sibTrans" cxnId="{705EE828-9740-4A1E-A141-F4A492786652}">
      <dgm:prSet/>
      <dgm:spPr/>
      <dgm:t>
        <a:bodyPr/>
        <a:lstStyle/>
        <a:p>
          <a:pPr rtl="1"/>
          <a:endParaRPr lang="he-IL"/>
        </a:p>
      </dgm:t>
    </dgm:pt>
    <dgm:pt modelId="{9CC94CF7-FCA6-4850-BE10-8FC7422B4E05}" type="pres">
      <dgm:prSet presAssocID="{54AAB559-0740-4E3F-AD1D-95FEF86231CC}" presName="composite" presStyleCnt="0">
        <dgm:presLayoutVars>
          <dgm:chMax val="1"/>
          <dgm:dir/>
          <dgm:resizeHandles val="exact"/>
        </dgm:presLayoutVars>
      </dgm:prSet>
      <dgm:spPr/>
    </dgm:pt>
    <dgm:pt modelId="{3B4BA477-034C-4716-8EB1-A4546987077A}" type="pres">
      <dgm:prSet presAssocID="{54AAB559-0740-4E3F-AD1D-95FEF86231CC}" presName="radial" presStyleCnt="0">
        <dgm:presLayoutVars>
          <dgm:animLvl val="ctr"/>
        </dgm:presLayoutVars>
      </dgm:prSet>
      <dgm:spPr/>
    </dgm:pt>
    <dgm:pt modelId="{170DC361-B2A1-4475-8480-49157709769F}" type="pres">
      <dgm:prSet presAssocID="{22F0EC7B-F97E-46D0-B1AF-B9FB4F86EE4A}" presName="centerShape" presStyleLbl="vennNode1" presStyleIdx="0" presStyleCnt="7"/>
      <dgm:spPr/>
    </dgm:pt>
    <dgm:pt modelId="{406E1D59-E480-462C-A25D-676782E232BE}" type="pres">
      <dgm:prSet presAssocID="{A4E25AD2-81F4-4E8F-8952-2902E63AB7EB}" presName="node" presStyleLbl="vennNode1" presStyleIdx="1" presStyleCnt="7" custScaleX="107131">
        <dgm:presLayoutVars>
          <dgm:bulletEnabled val="1"/>
        </dgm:presLayoutVars>
      </dgm:prSet>
      <dgm:spPr/>
    </dgm:pt>
    <dgm:pt modelId="{60C18A1E-0B8A-4D91-8326-0F6712E00743}" type="pres">
      <dgm:prSet presAssocID="{2E01A115-56A3-4B4B-B350-BEA5735E92D9}" presName="node" presStyleLbl="vennNode1" presStyleIdx="2" presStyleCnt="7">
        <dgm:presLayoutVars>
          <dgm:bulletEnabled val="1"/>
        </dgm:presLayoutVars>
      </dgm:prSet>
      <dgm:spPr/>
    </dgm:pt>
    <dgm:pt modelId="{C9C1BA99-BC72-4CE9-BE8E-B557B2ECDF91}" type="pres">
      <dgm:prSet presAssocID="{59D6946A-6AAA-4F53-A4A7-4BBAF4DA6B71}" presName="node" presStyleLbl="vennNode1" presStyleIdx="3" presStyleCnt="7">
        <dgm:presLayoutVars>
          <dgm:bulletEnabled val="1"/>
        </dgm:presLayoutVars>
      </dgm:prSet>
      <dgm:spPr/>
    </dgm:pt>
    <dgm:pt modelId="{8CB5442D-3411-4B03-8877-C959F2E4F44D}" type="pres">
      <dgm:prSet presAssocID="{93C9FFD1-8ABC-4E94-ACF2-8966DBDB401D}" presName="node" presStyleLbl="vennNode1" presStyleIdx="4" presStyleCnt="7">
        <dgm:presLayoutVars>
          <dgm:bulletEnabled val="1"/>
        </dgm:presLayoutVars>
      </dgm:prSet>
      <dgm:spPr/>
    </dgm:pt>
    <dgm:pt modelId="{967164BA-01A6-401E-A1E1-F0EB52DCE044}" type="pres">
      <dgm:prSet presAssocID="{3C3D050C-846C-4B88-A664-C5991EE843FA}" presName="node" presStyleLbl="vennNode1" presStyleIdx="5" presStyleCnt="7">
        <dgm:presLayoutVars>
          <dgm:bulletEnabled val="1"/>
        </dgm:presLayoutVars>
      </dgm:prSet>
      <dgm:spPr/>
    </dgm:pt>
    <dgm:pt modelId="{1B2E6628-A3DB-441B-B91B-FC1F25E2776B}" type="pres">
      <dgm:prSet presAssocID="{48328E34-9D2A-43EF-9C12-0423DB497E6F}" presName="node" presStyleLbl="vennNode1" presStyleIdx="6" presStyleCnt="7">
        <dgm:presLayoutVars>
          <dgm:bulletEnabled val="1"/>
        </dgm:presLayoutVars>
      </dgm:prSet>
      <dgm:spPr/>
    </dgm:pt>
  </dgm:ptLst>
  <dgm:cxnLst>
    <dgm:cxn modelId="{F6970501-F766-4992-A004-75DD3C2929CB}" type="presOf" srcId="{22F0EC7B-F97E-46D0-B1AF-B9FB4F86EE4A}" destId="{170DC361-B2A1-4475-8480-49157709769F}" srcOrd="0" destOrd="0" presId="urn:microsoft.com/office/officeart/2005/8/layout/radial3"/>
    <dgm:cxn modelId="{8CBDAD0E-3A2A-4C53-8CBF-FD0722659930}" type="presOf" srcId="{48328E34-9D2A-43EF-9C12-0423DB497E6F}" destId="{1B2E6628-A3DB-441B-B91B-FC1F25E2776B}" srcOrd="0" destOrd="0" presId="urn:microsoft.com/office/officeart/2005/8/layout/radial3"/>
    <dgm:cxn modelId="{3DE38524-8CD2-44E4-A200-689D2788D88B}" srcId="{22F0EC7B-F97E-46D0-B1AF-B9FB4F86EE4A}" destId="{A4E25AD2-81F4-4E8F-8952-2902E63AB7EB}" srcOrd="0" destOrd="0" parTransId="{77FDFBC6-440D-4B8B-A101-2C716EE828B5}" sibTransId="{8A184031-BB0E-4159-86EC-09186797BCE7}"/>
    <dgm:cxn modelId="{34069827-AEA0-4C44-ABEE-2033BAA8AC16}" srcId="{54AAB559-0740-4E3F-AD1D-95FEF86231CC}" destId="{22F0EC7B-F97E-46D0-B1AF-B9FB4F86EE4A}" srcOrd="0" destOrd="0" parTransId="{221FB589-9A57-4B7F-ADB8-B57D49006458}" sibTransId="{33544940-2F92-45B1-A448-18A948042867}"/>
    <dgm:cxn modelId="{705EE828-9740-4A1E-A141-F4A492786652}" srcId="{22F0EC7B-F97E-46D0-B1AF-B9FB4F86EE4A}" destId="{48328E34-9D2A-43EF-9C12-0423DB497E6F}" srcOrd="5" destOrd="0" parTransId="{06832285-0170-4FBF-AC03-11A05DBFA522}" sibTransId="{023A5693-3819-49B0-B962-A8C68DFCEC3A}"/>
    <dgm:cxn modelId="{034FB95C-9ADB-4BAF-A5FF-077503505114}" type="presOf" srcId="{54AAB559-0740-4E3F-AD1D-95FEF86231CC}" destId="{9CC94CF7-FCA6-4850-BE10-8FC7422B4E05}" srcOrd="0" destOrd="0" presId="urn:microsoft.com/office/officeart/2005/8/layout/radial3"/>
    <dgm:cxn modelId="{6F419261-F994-41E3-9C6E-CDFB657CCBDF}" srcId="{22F0EC7B-F97E-46D0-B1AF-B9FB4F86EE4A}" destId="{3C3D050C-846C-4B88-A664-C5991EE843FA}" srcOrd="4" destOrd="0" parTransId="{6A66C4D2-066E-4D53-8910-665CBB3C2909}" sibTransId="{FE642CA0-2939-49B9-9620-DDB6AEA09A10}"/>
    <dgm:cxn modelId="{BC73A449-F61F-4213-A465-F9B09243CAED}" srcId="{22F0EC7B-F97E-46D0-B1AF-B9FB4F86EE4A}" destId="{2E01A115-56A3-4B4B-B350-BEA5735E92D9}" srcOrd="1" destOrd="0" parTransId="{B9A03291-E650-4DDF-B8CB-DBCE09B8C5C6}" sibTransId="{B4BE0756-0E8B-4074-AA16-787072D9FC5E}"/>
    <dgm:cxn modelId="{8439934A-5D9F-4F03-B70D-102D1899909F}" type="presOf" srcId="{3C3D050C-846C-4B88-A664-C5991EE843FA}" destId="{967164BA-01A6-401E-A1E1-F0EB52DCE044}" srcOrd="0" destOrd="0" presId="urn:microsoft.com/office/officeart/2005/8/layout/radial3"/>
    <dgm:cxn modelId="{0BE19C4D-124B-45F9-BABF-0A884732D7CA}" type="presOf" srcId="{A4E25AD2-81F4-4E8F-8952-2902E63AB7EB}" destId="{406E1D59-E480-462C-A25D-676782E232BE}" srcOrd="0" destOrd="0" presId="urn:microsoft.com/office/officeart/2005/8/layout/radial3"/>
    <dgm:cxn modelId="{1D461D78-6FC8-4435-9EDF-D71DBC9D8CD9}" type="presOf" srcId="{59D6946A-6AAA-4F53-A4A7-4BBAF4DA6B71}" destId="{C9C1BA99-BC72-4CE9-BE8E-B557B2ECDF91}" srcOrd="0" destOrd="0" presId="urn:microsoft.com/office/officeart/2005/8/layout/radial3"/>
    <dgm:cxn modelId="{14FF2DA4-A0C4-4025-9732-1F2A8E658E6F}" type="presOf" srcId="{93C9FFD1-8ABC-4E94-ACF2-8966DBDB401D}" destId="{8CB5442D-3411-4B03-8877-C959F2E4F44D}" srcOrd="0" destOrd="0" presId="urn:microsoft.com/office/officeart/2005/8/layout/radial3"/>
    <dgm:cxn modelId="{DDC783B9-D9C8-4F80-9487-2FBC36B74ECB}" type="presOf" srcId="{2E01A115-56A3-4B4B-B350-BEA5735E92D9}" destId="{60C18A1E-0B8A-4D91-8326-0F6712E00743}" srcOrd="0" destOrd="0" presId="urn:microsoft.com/office/officeart/2005/8/layout/radial3"/>
    <dgm:cxn modelId="{4ACBD4CB-BC02-4977-B6DE-48A7599A7CB5}" srcId="{22F0EC7B-F97E-46D0-B1AF-B9FB4F86EE4A}" destId="{93C9FFD1-8ABC-4E94-ACF2-8966DBDB401D}" srcOrd="3" destOrd="0" parTransId="{64B90D7C-5B44-4042-95ED-E50B3E26DFB1}" sibTransId="{AC868CC2-997C-4B2D-B515-D3BAAF66EA1A}"/>
    <dgm:cxn modelId="{CA7EF6DC-F811-417A-B3A0-A5B5E246943C}" srcId="{22F0EC7B-F97E-46D0-B1AF-B9FB4F86EE4A}" destId="{59D6946A-6AAA-4F53-A4A7-4BBAF4DA6B71}" srcOrd="2" destOrd="0" parTransId="{9337DD19-9E25-4831-93DA-9C80144E20CC}" sibTransId="{ABDD8DE9-2BC5-4D0A-AECE-DF5C324252B7}"/>
    <dgm:cxn modelId="{1FCF4251-B8AA-4B71-87A5-D561CB0DD559}" type="presParOf" srcId="{9CC94CF7-FCA6-4850-BE10-8FC7422B4E05}" destId="{3B4BA477-034C-4716-8EB1-A4546987077A}" srcOrd="0" destOrd="0" presId="urn:microsoft.com/office/officeart/2005/8/layout/radial3"/>
    <dgm:cxn modelId="{71C55BEF-7E45-4799-9A4B-7B851F9D4F21}" type="presParOf" srcId="{3B4BA477-034C-4716-8EB1-A4546987077A}" destId="{170DC361-B2A1-4475-8480-49157709769F}" srcOrd="0" destOrd="0" presId="urn:microsoft.com/office/officeart/2005/8/layout/radial3"/>
    <dgm:cxn modelId="{FF48A573-4E13-4328-A5B1-6EACE8FACAC3}" type="presParOf" srcId="{3B4BA477-034C-4716-8EB1-A4546987077A}" destId="{406E1D59-E480-462C-A25D-676782E232BE}" srcOrd="1" destOrd="0" presId="urn:microsoft.com/office/officeart/2005/8/layout/radial3"/>
    <dgm:cxn modelId="{D30A77EC-68DF-49E2-A863-98737A290AB0}" type="presParOf" srcId="{3B4BA477-034C-4716-8EB1-A4546987077A}" destId="{60C18A1E-0B8A-4D91-8326-0F6712E00743}" srcOrd="2" destOrd="0" presId="urn:microsoft.com/office/officeart/2005/8/layout/radial3"/>
    <dgm:cxn modelId="{A2A8732D-FB9B-4647-8144-0BAA91FF6C02}" type="presParOf" srcId="{3B4BA477-034C-4716-8EB1-A4546987077A}" destId="{C9C1BA99-BC72-4CE9-BE8E-B557B2ECDF91}" srcOrd="3" destOrd="0" presId="urn:microsoft.com/office/officeart/2005/8/layout/radial3"/>
    <dgm:cxn modelId="{BB73C9CC-D63D-4A37-A75E-B33C8520D77F}" type="presParOf" srcId="{3B4BA477-034C-4716-8EB1-A4546987077A}" destId="{8CB5442D-3411-4B03-8877-C959F2E4F44D}" srcOrd="4" destOrd="0" presId="urn:microsoft.com/office/officeart/2005/8/layout/radial3"/>
    <dgm:cxn modelId="{546081AB-E207-4078-8E70-C8CDC8BE010C}" type="presParOf" srcId="{3B4BA477-034C-4716-8EB1-A4546987077A}" destId="{967164BA-01A6-401E-A1E1-F0EB52DCE044}" srcOrd="5" destOrd="0" presId="urn:microsoft.com/office/officeart/2005/8/layout/radial3"/>
    <dgm:cxn modelId="{FAE23C5E-550A-4596-ACCC-C71C22B4814C}" type="presParOf" srcId="{3B4BA477-034C-4716-8EB1-A4546987077A}" destId="{1B2E6628-A3DB-441B-B91B-FC1F25E2776B}" srcOrd="6"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DC361-B2A1-4475-8480-49157709769F}">
      <dsp:nvSpPr>
        <dsp:cNvPr id="0" name=""/>
        <dsp:cNvSpPr/>
      </dsp:nvSpPr>
      <dsp:spPr>
        <a:xfrm>
          <a:off x="2986644" y="1186444"/>
          <a:ext cx="2955703" cy="2955703"/>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2667000" rtl="1">
            <a:lnSpc>
              <a:spcPct val="90000"/>
            </a:lnSpc>
            <a:spcBef>
              <a:spcPct val="0"/>
            </a:spcBef>
            <a:spcAft>
              <a:spcPct val="35000"/>
            </a:spcAft>
            <a:buNone/>
          </a:pPr>
          <a:r>
            <a:rPr lang="he-IL" sz="6000" kern="1200" dirty="0">
              <a:latin typeface="David" panose="020E0502060401010101" pitchFamily="34" charset="-79"/>
              <a:cs typeface="David" panose="020E0502060401010101" pitchFamily="34" charset="-79"/>
            </a:rPr>
            <a:t>דרישה</a:t>
          </a:r>
        </a:p>
      </dsp:txBody>
      <dsp:txXfrm>
        <a:off x="3419497" y="1619297"/>
        <a:ext cx="2089997" cy="2089997"/>
      </dsp:txXfrm>
    </dsp:sp>
    <dsp:sp modelId="{406E1D59-E480-462C-A25D-676782E232BE}">
      <dsp:nvSpPr>
        <dsp:cNvPr id="0" name=""/>
        <dsp:cNvSpPr/>
      </dsp:nvSpPr>
      <dsp:spPr>
        <a:xfrm>
          <a:off x="3672877" y="527"/>
          <a:ext cx="1583237" cy="1477851"/>
        </a:xfrm>
        <a:prstGeom prst="ellipse">
          <a:avLst/>
        </a:prstGeom>
        <a:solidFill>
          <a:schemeClr val="accent5">
            <a:alpha val="50000"/>
            <a:hueOff val="392797"/>
            <a:satOff val="-1878"/>
            <a:lumOff val="2059"/>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he-IL" sz="1800" kern="1200" dirty="0">
              <a:latin typeface="David" panose="020E0502060401010101" pitchFamily="34" charset="-79"/>
              <a:cs typeface="David" panose="020E0502060401010101" pitchFamily="34" charset="-79"/>
            </a:rPr>
            <a:t>המשתמשים (מי)</a:t>
          </a:r>
        </a:p>
      </dsp:txBody>
      <dsp:txXfrm>
        <a:off x="3904737" y="216953"/>
        <a:ext cx="1119517" cy="1044999"/>
      </dsp:txXfrm>
    </dsp:sp>
    <dsp:sp modelId="{60C18A1E-0B8A-4D91-8326-0F6712E00743}">
      <dsp:nvSpPr>
        <dsp:cNvPr id="0" name=""/>
        <dsp:cNvSpPr/>
      </dsp:nvSpPr>
      <dsp:spPr>
        <a:xfrm>
          <a:off x="5392532" y="962948"/>
          <a:ext cx="1477851" cy="1477851"/>
        </a:xfrm>
        <a:prstGeom prst="ellipse">
          <a:avLst/>
        </a:prstGeom>
        <a:solidFill>
          <a:schemeClr val="accent5">
            <a:alpha val="50000"/>
            <a:hueOff val="785595"/>
            <a:satOff val="-3757"/>
            <a:lumOff val="411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en-US" sz="1800" kern="1200" dirty="0">
              <a:latin typeface="David" panose="020E0502060401010101" pitchFamily="34" charset="-79"/>
              <a:cs typeface="David" panose="020E0502060401010101" pitchFamily="34" charset="-79"/>
            </a:rPr>
            <a:t>Trigger</a:t>
          </a:r>
          <a:r>
            <a:rPr lang="he-IL" sz="1800" kern="1200" dirty="0">
              <a:latin typeface="David" panose="020E0502060401010101" pitchFamily="34" charset="-79"/>
              <a:cs typeface="David" panose="020E0502060401010101" pitchFamily="34" charset="-79"/>
            </a:rPr>
            <a:t> - האירוע שיגרום לדרישה</a:t>
          </a:r>
        </a:p>
      </dsp:txBody>
      <dsp:txXfrm>
        <a:off x="5608958" y="1179374"/>
        <a:ext cx="1044999" cy="1044999"/>
      </dsp:txXfrm>
    </dsp:sp>
    <dsp:sp modelId="{C9C1BA99-BC72-4CE9-BE8E-B557B2ECDF91}">
      <dsp:nvSpPr>
        <dsp:cNvPr id="0" name=""/>
        <dsp:cNvSpPr/>
      </dsp:nvSpPr>
      <dsp:spPr>
        <a:xfrm>
          <a:off x="5392532" y="2887791"/>
          <a:ext cx="1477851" cy="1477851"/>
        </a:xfrm>
        <a:prstGeom prst="ellipse">
          <a:avLst/>
        </a:prstGeom>
        <a:solidFill>
          <a:schemeClr val="accent5">
            <a:alpha val="50000"/>
            <a:hueOff val="1178392"/>
            <a:satOff val="-5635"/>
            <a:lumOff val="6177"/>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he-IL" sz="1800" kern="1200" dirty="0">
              <a:latin typeface="David" panose="020E0502060401010101" pitchFamily="34" charset="-79"/>
              <a:cs typeface="David" panose="020E0502060401010101" pitchFamily="34" charset="-79"/>
            </a:rPr>
            <a:t>תדירות</a:t>
          </a:r>
        </a:p>
      </dsp:txBody>
      <dsp:txXfrm>
        <a:off x="5608958" y="3104217"/>
        <a:ext cx="1044999" cy="1044999"/>
      </dsp:txXfrm>
    </dsp:sp>
    <dsp:sp modelId="{8CB5442D-3411-4B03-8877-C959F2E4F44D}">
      <dsp:nvSpPr>
        <dsp:cNvPr id="0" name=""/>
        <dsp:cNvSpPr/>
      </dsp:nvSpPr>
      <dsp:spPr>
        <a:xfrm>
          <a:off x="3725570" y="3850212"/>
          <a:ext cx="1477851" cy="1477851"/>
        </a:xfrm>
        <a:prstGeom prst="ellipse">
          <a:avLst/>
        </a:prstGeom>
        <a:solidFill>
          <a:schemeClr val="accent5">
            <a:alpha val="50000"/>
            <a:hueOff val="1571189"/>
            <a:satOff val="-7513"/>
            <a:lumOff val="8235"/>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he-IL" sz="1800" kern="1200" dirty="0">
              <a:latin typeface="David" panose="020E0502060401010101" pitchFamily="34" charset="-79"/>
              <a:cs typeface="David" panose="020E0502060401010101" pitchFamily="34" charset="-79"/>
            </a:rPr>
            <a:t>הקלט של התהליך</a:t>
          </a:r>
        </a:p>
      </dsp:txBody>
      <dsp:txXfrm>
        <a:off x="3941996" y="4066638"/>
        <a:ext cx="1044999" cy="1044999"/>
      </dsp:txXfrm>
    </dsp:sp>
    <dsp:sp modelId="{967164BA-01A6-401E-A1E1-F0EB52DCE044}">
      <dsp:nvSpPr>
        <dsp:cNvPr id="0" name=""/>
        <dsp:cNvSpPr/>
      </dsp:nvSpPr>
      <dsp:spPr>
        <a:xfrm>
          <a:off x="2058607" y="2887791"/>
          <a:ext cx="1477851" cy="1477851"/>
        </a:xfrm>
        <a:prstGeom prst="ellipse">
          <a:avLst/>
        </a:prstGeom>
        <a:solidFill>
          <a:schemeClr val="accent5">
            <a:alpha val="50000"/>
            <a:hueOff val="1963986"/>
            <a:satOff val="-9392"/>
            <a:lumOff val="10294"/>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he-IL" sz="1800" kern="1200" dirty="0">
              <a:latin typeface="David" panose="020E0502060401010101" pitchFamily="34" charset="-79"/>
              <a:cs typeface="David" panose="020E0502060401010101" pitchFamily="34" charset="-79"/>
            </a:rPr>
            <a:t>הפלט של התהליך</a:t>
          </a:r>
        </a:p>
      </dsp:txBody>
      <dsp:txXfrm>
        <a:off x="2275033" y="3104217"/>
        <a:ext cx="1044999" cy="1044999"/>
      </dsp:txXfrm>
    </dsp:sp>
    <dsp:sp modelId="{1B2E6628-A3DB-441B-B91B-FC1F25E2776B}">
      <dsp:nvSpPr>
        <dsp:cNvPr id="0" name=""/>
        <dsp:cNvSpPr/>
      </dsp:nvSpPr>
      <dsp:spPr>
        <a:xfrm>
          <a:off x="2058607" y="962948"/>
          <a:ext cx="1477851" cy="1477851"/>
        </a:xfrm>
        <a:prstGeom prst="ellipse">
          <a:avLst/>
        </a:prstGeom>
        <a:solidFill>
          <a:schemeClr val="accent5">
            <a:alpha val="50000"/>
            <a:hueOff val="2356783"/>
            <a:satOff val="-11270"/>
            <a:lumOff val="12353"/>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פעולת ביצוע (מה)</a:t>
          </a:r>
        </a:p>
      </dsp:txBody>
      <dsp:txXfrm>
        <a:off x="2275033" y="1179374"/>
        <a:ext cx="1044999" cy="1044999"/>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22725" y="0"/>
            <a:ext cx="3076575" cy="512763"/>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sz="quarter" idx="1"/>
          </p:nvPr>
        </p:nvSpPr>
        <p:spPr>
          <a:xfrm>
            <a:off x="1588" y="0"/>
            <a:ext cx="3076575" cy="512763"/>
          </a:xfrm>
          <a:prstGeom prst="rect">
            <a:avLst/>
          </a:prstGeom>
        </p:spPr>
        <p:txBody>
          <a:bodyPr vert="horz" lIns="91440" tIns="45720" rIns="91440" bIns="45720" rtlCol="1"/>
          <a:lstStyle>
            <a:lvl1pPr algn="l">
              <a:defRPr sz="1200"/>
            </a:lvl1pPr>
          </a:lstStyle>
          <a:p>
            <a:fld id="{7F7D726A-F584-4C5C-8557-EE19BE4F2EFD}" type="datetimeFigureOut">
              <a:rPr lang="he-IL" smtClean="0"/>
              <a:t>ד'/כסלו/תשע"ט</a:t>
            </a:fld>
            <a:endParaRPr lang="he-IL"/>
          </a:p>
        </p:txBody>
      </p:sp>
      <p:sp>
        <p:nvSpPr>
          <p:cNvPr id="4" name="Footer Placeholder 3"/>
          <p:cNvSpPr>
            <a:spLocks noGrp="1"/>
          </p:cNvSpPr>
          <p:nvPr>
            <p:ph type="ftr" sz="quarter" idx="2"/>
          </p:nvPr>
        </p:nvSpPr>
        <p:spPr>
          <a:xfrm>
            <a:off x="4022725" y="9721850"/>
            <a:ext cx="3076575" cy="512763"/>
          </a:xfrm>
          <a:prstGeom prst="rect">
            <a:avLst/>
          </a:prstGeom>
        </p:spPr>
        <p:txBody>
          <a:bodyPr vert="horz" lIns="91440" tIns="45720" rIns="91440" bIns="45720" rtlCol="1" anchor="b"/>
          <a:lstStyle>
            <a:lvl1pPr algn="r">
              <a:defRPr sz="1200"/>
            </a:lvl1pPr>
          </a:lstStyle>
          <a:p>
            <a:endParaRPr lang="he-IL"/>
          </a:p>
        </p:txBody>
      </p:sp>
      <p:sp>
        <p:nvSpPr>
          <p:cNvPr id="5" name="Slide Number Placeholder 4"/>
          <p:cNvSpPr>
            <a:spLocks noGrp="1"/>
          </p:cNvSpPr>
          <p:nvPr>
            <p:ph type="sldNum" sz="quarter" idx="3"/>
          </p:nvPr>
        </p:nvSpPr>
        <p:spPr>
          <a:xfrm>
            <a:off x="1588" y="9721850"/>
            <a:ext cx="3076575" cy="512763"/>
          </a:xfrm>
          <a:prstGeom prst="rect">
            <a:avLst/>
          </a:prstGeom>
        </p:spPr>
        <p:txBody>
          <a:bodyPr vert="horz" lIns="91440" tIns="45720" rIns="91440" bIns="45720" rtlCol="1" anchor="b"/>
          <a:lstStyle>
            <a:lvl1pPr algn="l">
              <a:defRPr sz="1200"/>
            </a:lvl1pPr>
          </a:lstStyle>
          <a:p>
            <a:fld id="{30E0A67D-EB9A-4EF5-BF21-5A901053418B}" type="slidenum">
              <a:rPr lang="he-IL" smtClean="0"/>
              <a:t>‹#›</a:t>
            </a:fld>
            <a:endParaRPr lang="he-IL"/>
          </a:p>
        </p:txBody>
      </p:sp>
    </p:spTree>
    <p:extLst>
      <p:ext uri="{BB962C8B-B14F-4D97-AF65-F5344CB8AC3E}">
        <p14:creationId xmlns:p14="http://schemas.microsoft.com/office/powerpoint/2010/main" val="1132630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22725" y="0"/>
            <a:ext cx="3076575" cy="512763"/>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3076575" cy="512763"/>
          </a:xfrm>
          <a:prstGeom prst="rect">
            <a:avLst/>
          </a:prstGeom>
        </p:spPr>
        <p:txBody>
          <a:bodyPr vert="horz" lIns="91440" tIns="45720" rIns="91440" bIns="45720" rtlCol="1"/>
          <a:lstStyle>
            <a:lvl1pPr algn="l">
              <a:defRPr sz="1200"/>
            </a:lvl1pPr>
          </a:lstStyle>
          <a:p>
            <a:fld id="{7CEB6AA9-2BA6-4D92-896F-7C5B37BE173D}" type="datetimeFigureOut">
              <a:rPr lang="he-IL" smtClean="0"/>
              <a:t>ד'/כסלו/תשע"ט</a:t>
            </a:fld>
            <a:endParaRPr lang="he-IL"/>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4022725" y="9721850"/>
            <a:ext cx="3076575" cy="512763"/>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9721850"/>
            <a:ext cx="3076575" cy="512763"/>
          </a:xfrm>
          <a:prstGeom prst="rect">
            <a:avLst/>
          </a:prstGeom>
        </p:spPr>
        <p:txBody>
          <a:bodyPr vert="horz" lIns="91440" tIns="45720" rIns="91440" bIns="45720" rtlCol="1" anchor="b"/>
          <a:lstStyle>
            <a:lvl1pPr algn="l">
              <a:defRPr sz="1200"/>
            </a:lvl1pPr>
          </a:lstStyle>
          <a:p>
            <a:fld id="{6CB7900F-0119-474F-A5C7-BD4D2349D18D}" type="slidenum">
              <a:rPr lang="he-IL" smtClean="0"/>
              <a:t>‹#›</a:t>
            </a:fld>
            <a:endParaRPr lang="he-IL"/>
          </a:p>
        </p:txBody>
      </p:sp>
    </p:spTree>
    <p:extLst>
      <p:ext uri="{BB962C8B-B14F-4D97-AF65-F5344CB8AC3E}">
        <p14:creationId xmlns:p14="http://schemas.microsoft.com/office/powerpoint/2010/main" val="236190136"/>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6CB7900F-0119-474F-A5C7-BD4D2349D18D}" type="slidenum">
              <a:rPr lang="he-IL" smtClean="0"/>
              <a:t>3</a:t>
            </a:fld>
            <a:endParaRPr lang="he-IL"/>
          </a:p>
        </p:txBody>
      </p:sp>
    </p:spTree>
    <p:extLst>
      <p:ext uri="{BB962C8B-B14F-4D97-AF65-F5344CB8AC3E}">
        <p14:creationId xmlns:p14="http://schemas.microsoft.com/office/powerpoint/2010/main" val="3904974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spcBef>
                <a:spcPct val="35000"/>
              </a:spcBef>
              <a:buClr>
                <a:schemeClr val="tx1"/>
              </a:buClr>
              <a:buSzPct val="115000"/>
              <a:buFontTx/>
              <a:buNone/>
            </a:pPr>
            <a:r>
              <a:rPr lang="he-IL" sz="1200" dirty="0">
                <a:latin typeface="David" panose="020E0502060401010101" pitchFamily="34" charset="-79"/>
              </a:rPr>
              <a:t>טיפ להבדלה בין שני הגבולות הללו: </a:t>
            </a:r>
          </a:p>
          <a:p>
            <a:pPr algn="r" rtl="1">
              <a:spcBef>
                <a:spcPct val="35000"/>
              </a:spcBef>
              <a:buClr>
                <a:schemeClr val="tx1"/>
              </a:buClr>
              <a:buSzPct val="115000"/>
              <a:buFontTx/>
              <a:buChar char="•"/>
            </a:pPr>
            <a:r>
              <a:rPr lang="he-IL" sz="1200" dirty="0">
                <a:latin typeface="David" panose="020E0502060401010101" pitchFamily="34" charset="-79"/>
              </a:rPr>
              <a:t>גבול צמצום באמצעות התייחסות רק לחלק מפונק' הארגון – המערכת לא תבצע את כל הפונקציונאליות שהארגון צריך.</a:t>
            </a:r>
          </a:p>
          <a:p>
            <a:pPr algn="r" rtl="1">
              <a:spcBef>
                <a:spcPct val="35000"/>
              </a:spcBef>
              <a:buClr>
                <a:schemeClr val="tx1"/>
              </a:buClr>
              <a:buSzPct val="115000"/>
              <a:buFontTx/>
              <a:buChar char="•"/>
            </a:pPr>
            <a:r>
              <a:rPr lang="he-IL" sz="1200" dirty="0">
                <a:latin typeface="David" panose="020E0502060401010101" pitchFamily="34" charset="-79"/>
              </a:rPr>
              <a:t>גבול צמצום לסוגי שירותים – במידה והארגון נותן או מקבל </a:t>
            </a:r>
            <a:r>
              <a:rPr lang="he-IL" sz="1200" u="sng" dirty="0">
                <a:latin typeface="David" panose="020E0502060401010101" pitchFamily="34" charset="-79"/>
              </a:rPr>
              <a:t>שירותים חיצוניים (שהם אינם פונק' ארגונית) </a:t>
            </a:r>
            <a:r>
              <a:rPr lang="he-IL" sz="1200" dirty="0">
                <a:latin typeface="David" panose="020E0502060401010101" pitchFamily="34" charset="-79"/>
              </a:rPr>
              <a:t>נחליט לקטוע אותו.</a:t>
            </a:r>
            <a:endParaRPr lang="he-IL" dirty="0"/>
          </a:p>
        </p:txBody>
      </p:sp>
      <p:sp>
        <p:nvSpPr>
          <p:cNvPr id="4" name="Slide Number Placeholder 3"/>
          <p:cNvSpPr>
            <a:spLocks noGrp="1"/>
          </p:cNvSpPr>
          <p:nvPr>
            <p:ph type="sldNum" sz="quarter" idx="10"/>
          </p:nvPr>
        </p:nvSpPr>
        <p:spPr/>
        <p:txBody>
          <a:bodyPr/>
          <a:lstStyle/>
          <a:p>
            <a:fld id="{6CB7900F-0119-474F-A5C7-BD4D2349D18D}" type="slidenum">
              <a:rPr lang="he-IL" smtClean="0"/>
              <a:t>4</a:t>
            </a:fld>
            <a:endParaRPr lang="he-IL"/>
          </a:p>
        </p:txBody>
      </p:sp>
    </p:spTree>
    <p:extLst>
      <p:ext uri="{BB962C8B-B14F-4D97-AF65-F5344CB8AC3E}">
        <p14:creationId xmlns:p14="http://schemas.microsoft.com/office/powerpoint/2010/main" val="2202050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בשלהי ההכנות האמריקניות לשילוח החללית המאוישת הראשונה בפרויקט אפולו (1961- 1969) עמדו המדענים האמריקנים בפני בעיה בלתי צפויה, אשר איימה על קיומו של המבצע המורכב כולו: חלק חשוב מתפקידם של האסטרונאוטים היה כתיבת דו"חות בזמן </a:t>
            </a:r>
            <a:r>
              <a:rPr lang="he-IL" dirty="0" err="1"/>
              <a:t>אמיתי</a:t>
            </a:r>
            <a:r>
              <a:rPr lang="he-IL" dirty="0"/>
              <a:t> בעת שהותם בחלל, אלא שהסתבר כי אין בנמצא עט הכותב בחלל. הסיבה היא שזרימת הדיו בעט נסמכת על חוקי הכבידה, אשר כידוע אינם פועלים היטב בחלל החיצון.</a:t>
            </a:r>
          </a:p>
          <a:p>
            <a:r>
              <a:rPr lang="he-IL" dirty="0"/>
              <a:t>האמריקנים - בעלי תושייה שכמותם - הבינו כי עוד השקעה קטנה שתתווסף לסכומי העתק שכבר הושקעו בפרויקט המהולל כדאית עד מאד, ואם בכך תלוי הפרויקט כולו הרי שאסור לוותר עליה. למזלם נמצא ממציא מוכשר אשר פיתח עבורם, בתמורה לתשלום הולם, את עט החלל מתוצרת פישר </a:t>
            </a:r>
            <a:r>
              <a:rPr lang="en-US" dirty="0"/>
              <a:t>AG-7. </a:t>
            </a:r>
            <a:r>
              <a:rPr lang="he-IL" dirty="0"/>
              <a:t>העט כותב בחלל, באוויר בים וביבשה, גם כשהוא הפוך על ראשו. הכול נשמו לרווחה, והחללית יצאה לדרכה.</a:t>
            </a:r>
          </a:p>
          <a:p>
            <a:r>
              <a:rPr lang="he-IL" dirty="0"/>
              <a:t>וכיצד פתרו זאת הרוסים? הם כתבו בעיפרון...</a:t>
            </a:r>
          </a:p>
          <a:p>
            <a:r>
              <a:rPr lang="he-IL" dirty="0"/>
              <a:t>מה קרה פה? כיצד בעיה נפתרת פעם אחת תוך הוצאות עתק, ופעם אחרת - ללא הוצאה כלל? הבעיה היא בהגדרת הבעיה. </a:t>
            </a:r>
          </a:p>
          <a:p>
            <a:r>
              <a:rPr lang="he-IL" dirty="0"/>
              <a:t>האמריקנים ניסחו את הבעיה: "כיצד לגרום לעט לכתוב בחלל?". הרוסים ניסחו אותה: "כיצד לכתוב בחלל?". ההבדל הקטן שבין שתי הגדרות אלו היה שווה 300 אלף דולר.</a:t>
            </a:r>
          </a:p>
        </p:txBody>
      </p:sp>
      <p:sp>
        <p:nvSpPr>
          <p:cNvPr id="4" name="Slide Number Placeholder 3"/>
          <p:cNvSpPr>
            <a:spLocks noGrp="1"/>
          </p:cNvSpPr>
          <p:nvPr>
            <p:ph type="sldNum" sz="quarter" idx="5"/>
          </p:nvPr>
        </p:nvSpPr>
        <p:spPr/>
        <p:txBody>
          <a:bodyPr/>
          <a:lstStyle/>
          <a:p>
            <a:fld id="{6CB7900F-0119-474F-A5C7-BD4D2349D18D}" type="slidenum">
              <a:rPr lang="he-IL" smtClean="0"/>
              <a:t>17</a:t>
            </a:fld>
            <a:endParaRPr lang="he-IL"/>
          </a:p>
        </p:txBody>
      </p:sp>
    </p:spTree>
    <p:extLst>
      <p:ext uri="{BB962C8B-B14F-4D97-AF65-F5344CB8AC3E}">
        <p14:creationId xmlns:p14="http://schemas.microsoft.com/office/powerpoint/2010/main" val="232228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he-IL" sz="1200" b="0" i="0" kern="1200" dirty="0">
                <a:solidFill>
                  <a:schemeClr val="tx1"/>
                </a:solidFill>
                <a:effectLst/>
                <a:latin typeface="+mn-lt"/>
                <a:ea typeface="+mn-ea"/>
                <a:cs typeface="+mn-cs"/>
              </a:rPr>
            </a:br>
            <a:r>
              <a:rPr lang="he-IL" sz="1200" b="0" i="0" kern="1200" dirty="0">
                <a:solidFill>
                  <a:schemeClr val="tx1"/>
                </a:solidFill>
                <a:effectLst/>
                <a:latin typeface="+mn-lt"/>
                <a:ea typeface="+mn-ea"/>
                <a:cs typeface="+mn-cs"/>
              </a:rPr>
              <a:t>"דאון </a:t>
            </a:r>
            <a:r>
              <a:rPr lang="he-IL" sz="1200" b="0" i="0" kern="1200" dirty="0" err="1">
                <a:solidFill>
                  <a:schemeClr val="tx1"/>
                </a:solidFill>
                <a:effectLst/>
                <a:latin typeface="+mn-lt"/>
                <a:ea typeface="+mn-ea"/>
                <a:cs typeface="+mn-cs"/>
              </a:rPr>
              <a:t>גימלי</a:t>
            </a:r>
            <a:r>
              <a:rPr lang="he-IL" sz="1200" b="0" i="0" kern="1200" dirty="0">
                <a:solidFill>
                  <a:schemeClr val="tx1"/>
                </a:solidFill>
                <a:effectLst/>
                <a:latin typeface="+mn-lt"/>
                <a:ea typeface="+mn-ea"/>
                <a:cs typeface="+mn-cs"/>
              </a:rPr>
              <a:t>", או: מה קורה כשמתבלבלים בין ק"ג </a:t>
            </a:r>
            <a:r>
              <a:rPr lang="he-IL" sz="1200" b="0" i="0" kern="1200" dirty="0" err="1">
                <a:solidFill>
                  <a:schemeClr val="tx1"/>
                </a:solidFill>
                <a:effectLst/>
                <a:latin typeface="+mn-lt"/>
                <a:ea typeface="+mn-ea"/>
                <a:cs typeface="+mn-cs"/>
              </a:rPr>
              <a:t>לפאונדים</a:t>
            </a:r>
            <a:r>
              <a:rPr lang="he-IL" sz="1200" b="0" i="0" kern="1200" dirty="0">
                <a:solidFill>
                  <a:schemeClr val="tx1"/>
                </a:solidFill>
                <a:effectLst/>
                <a:latin typeface="+mn-lt"/>
                <a:ea typeface="+mn-ea"/>
                <a:cs typeface="+mn-cs"/>
              </a:rPr>
              <a:t>.</a:t>
            </a:r>
          </a:p>
          <a:p>
            <a:r>
              <a:rPr lang="he-IL" sz="1200" b="0" i="0" kern="1200" dirty="0">
                <a:solidFill>
                  <a:schemeClr val="tx1"/>
                </a:solidFill>
                <a:effectLst/>
                <a:latin typeface="+mn-lt"/>
                <a:ea typeface="+mn-ea"/>
                <a:cs typeface="+mn-cs"/>
              </a:rPr>
              <a:t>ב-23 ביולי 83' המריאה טיסת אייר קנדה ממונטריאול לאדמונטון כולל עצירת ביניים באוטווה. מדובר היה בבואינג 767 - המילה האחרונה מבחינת טכנולוגית במטוסי נוסעים דאז. עקב תקלה מינורית במערכת כמות הדלק במטוס נאלצו המכונאים למדוד את כמות הדלק שהייתה במטוס בצורה ידנית. זה לא הליך מסובך, ואכן במדידה נמצא כי במטוס לפני ההמראה יש 11,525 ליטר. לאחר מכן בוצע החישוב אשר עושה התאמה למשקל הדלק </a:t>
            </a:r>
            <a:r>
              <a:rPr lang="he-IL" sz="1200" b="0" i="0" kern="1200" dirty="0" err="1">
                <a:solidFill>
                  <a:schemeClr val="tx1"/>
                </a:solidFill>
                <a:effectLst/>
                <a:latin typeface="+mn-lt"/>
                <a:ea typeface="+mn-ea"/>
                <a:cs typeface="+mn-cs"/>
              </a:rPr>
              <a:t>בפאונדים</a:t>
            </a:r>
            <a:r>
              <a:rPr lang="he-IL" sz="1200" b="0" i="0" kern="1200" dirty="0">
                <a:solidFill>
                  <a:schemeClr val="tx1"/>
                </a:solidFill>
                <a:effectLst/>
                <a:latin typeface="+mn-lt"/>
                <a:ea typeface="+mn-ea"/>
                <a:cs typeface="+mn-cs"/>
              </a:rPr>
              <a:t> (כ-20,400 פאונד) והמטוס יצא לדרך.</a:t>
            </a:r>
          </a:p>
          <a:p>
            <a:r>
              <a:rPr lang="he-IL" sz="1200" b="0" i="0" kern="1200" dirty="0">
                <a:solidFill>
                  <a:schemeClr val="tx1"/>
                </a:solidFill>
                <a:effectLst/>
                <a:latin typeface="+mn-lt"/>
                <a:ea typeface="+mn-ea"/>
                <a:cs typeface="+mn-cs"/>
              </a:rPr>
              <a:t>כאן הגיע הפנצ'ר: בבואינג 767 נמדד משקל הדלק בק"ג, בעוד ברוב מטוסי אייר קנדה האחרים בימים ההם נמדד המשקל </a:t>
            </a:r>
            <a:r>
              <a:rPr lang="he-IL" sz="1200" b="0" i="0" kern="1200" dirty="0" err="1">
                <a:solidFill>
                  <a:schemeClr val="tx1"/>
                </a:solidFill>
                <a:effectLst/>
                <a:latin typeface="+mn-lt"/>
                <a:ea typeface="+mn-ea"/>
                <a:cs typeface="+mn-cs"/>
              </a:rPr>
              <a:t>בפאונדים</a:t>
            </a:r>
            <a:r>
              <a:rPr lang="he-IL" sz="1200" b="0" i="0" kern="1200" dirty="0">
                <a:solidFill>
                  <a:schemeClr val="tx1"/>
                </a:solidFill>
                <a:effectLst/>
                <a:latin typeface="+mn-lt"/>
                <a:ea typeface="+mn-ea"/>
                <a:cs typeface="+mn-cs"/>
              </a:rPr>
              <a:t>. אנשי צוות הקרקע הזינו את הערך רק שהתכוונו </a:t>
            </a:r>
            <a:r>
              <a:rPr lang="he-IL" sz="1200" b="0" i="0" kern="1200" dirty="0" err="1">
                <a:solidFill>
                  <a:schemeClr val="tx1"/>
                </a:solidFill>
                <a:effectLst/>
                <a:latin typeface="+mn-lt"/>
                <a:ea typeface="+mn-ea"/>
                <a:cs typeface="+mn-cs"/>
              </a:rPr>
              <a:t>לפאונדים</a:t>
            </a:r>
            <a:r>
              <a:rPr lang="he-IL" sz="1200" b="0" i="0" kern="1200" dirty="0">
                <a:solidFill>
                  <a:schemeClr val="tx1"/>
                </a:solidFill>
                <a:effectLst/>
                <a:latin typeface="+mn-lt"/>
                <a:ea typeface="+mn-ea"/>
                <a:cs typeface="+mn-cs"/>
              </a:rPr>
              <a:t>, בעוד מחשבי המטוס "חשבו" שמדובר בק"ג. מאחר וק"ג שווה קצת מעל 2 פאונד, מחשבי המטוס חיוו כי כמובן יש מספיק דלק לטיסה למרות שבפועל היו על המטוס רק כ-9,255 ק"ג דלק, מה שלא מספיק.</a:t>
            </a:r>
          </a:p>
          <a:p>
            <a:r>
              <a:rPr lang="he-IL" sz="1200" b="0" i="0" kern="1200" dirty="0">
                <a:solidFill>
                  <a:schemeClr val="tx1"/>
                </a:solidFill>
                <a:effectLst/>
                <a:latin typeface="+mn-lt"/>
                <a:ea typeface="+mn-ea"/>
                <a:cs typeface="+mn-cs"/>
              </a:rPr>
              <a:t>המטוס יצא לדרך וביצע את נחיתת הביניים שלו לאחר זמן טיסה קצר, ולאחר מכן יצא למקטע הארוך יותר - לאדמונטון. באמצע הטיסה קיבלו הטייסים התרעה על בעיה במנוע אחד, וזמן קצר לאחר מכן - הוא כבה. כל אותו הזמן המשיך מחשב המטוס לתת נתונים לפיהן יש עוד לא מעט דלק מאחר ושוב - "מבחינתו" הזינו למטוס כ-20,400 ק"ג דלק ולא כ-9,255 ק"ג. זמן קצר לאחר מכן הגיעה התרעה נוספת - גם המנוע הימני כבה.</a:t>
            </a:r>
          </a:p>
          <a:p>
            <a:r>
              <a:rPr lang="he-IL" sz="1200" b="0" i="0" kern="1200" dirty="0">
                <a:solidFill>
                  <a:schemeClr val="tx1"/>
                </a:solidFill>
                <a:effectLst/>
                <a:latin typeface="+mn-lt"/>
                <a:ea typeface="+mn-ea"/>
                <a:cs typeface="+mn-cs"/>
              </a:rPr>
              <a:t>עתה מה שנותר לטייסים לעשות הוא לנסות ולבצע דאייה בתקווה להגיע לשדה תעופה כלשהו ולנחות שם. חישוב מהיר העלה כי לא יוכלו לנחות בשדה התעופה בעיר וויניפג. שדה התעופה שחשבו עליו היה </a:t>
            </a:r>
            <a:r>
              <a:rPr lang="he-IL" sz="1200" b="0" i="0" kern="1200" dirty="0" err="1">
                <a:solidFill>
                  <a:schemeClr val="tx1"/>
                </a:solidFill>
                <a:effectLst/>
                <a:latin typeface="+mn-lt"/>
                <a:ea typeface="+mn-ea"/>
                <a:cs typeface="+mn-cs"/>
              </a:rPr>
              <a:t>גימלי</a:t>
            </a:r>
            <a:r>
              <a:rPr lang="he-IL" sz="1200" b="0" i="0" kern="1200" dirty="0">
                <a:solidFill>
                  <a:schemeClr val="tx1"/>
                </a:solidFill>
                <a:effectLst/>
                <a:latin typeface="+mn-lt"/>
                <a:ea typeface="+mn-ea"/>
                <a:cs typeface="+mn-cs"/>
              </a:rPr>
              <a:t> - שהיה שדה תעופה צבאי אבל באותם ימים כבר לא שימש ככזה אלא כאתר למרוצי מכוניות ואירועים. באותו יום נערך במקום </a:t>
            </a:r>
            <a:r>
              <a:rPr lang="he-IL" sz="1200" b="0" i="0" kern="1200" dirty="0" err="1">
                <a:solidFill>
                  <a:schemeClr val="tx1"/>
                </a:solidFill>
                <a:effectLst/>
                <a:latin typeface="+mn-lt"/>
                <a:ea typeface="+mn-ea"/>
                <a:cs typeface="+mn-cs"/>
              </a:rPr>
              <a:t>הפניניג</a:t>
            </a:r>
            <a:r>
              <a:rPr lang="he-IL" sz="1200" b="0" i="0" kern="1200" dirty="0">
                <a:solidFill>
                  <a:schemeClr val="tx1"/>
                </a:solidFill>
                <a:effectLst/>
                <a:latin typeface="+mn-lt"/>
                <a:ea typeface="+mn-ea"/>
                <a:cs typeface="+mn-cs"/>
              </a:rPr>
              <a:t> שכלל גם </a:t>
            </a:r>
            <a:r>
              <a:rPr lang="he-IL" sz="1200" b="0" i="0" kern="1200" dirty="0" err="1">
                <a:solidFill>
                  <a:schemeClr val="tx1"/>
                </a:solidFill>
                <a:effectLst/>
                <a:latin typeface="+mn-lt"/>
                <a:ea typeface="+mn-ea"/>
                <a:cs typeface="+mn-cs"/>
              </a:rPr>
              <a:t>מירוץ</a:t>
            </a:r>
            <a:r>
              <a:rPr lang="he-IL" sz="1200" b="0" i="0" kern="1200" dirty="0">
                <a:solidFill>
                  <a:schemeClr val="tx1"/>
                </a:solidFill>
                <a:effectLst/>
                <a:latin typeface="+mn-lt"/>
                <a:ea typeface="+mn-ea"/>
                <a:cs typeface="+mn-cs"/>
              </a:rPr>
              <a:t> מכוניות. </a:t>
            </a:r>
            <a:r>
              <a:rPr lang="he-IL" sz="1200" b="0" i="0" kern="1200" dirty="0" err="1">
                <a:solidFill>
                  <a:schemeClr val="tx1"/>
                </a:solidFill>
                <a:effectLst/>
                <a:latin typeface="+mn-lt"/>
                <a:ea typeface="+mn-ea"/>
                <a:cs typeface="+mn-cs"/>
              </a:rPr>
              <a:t>הבואינג</a:t>
            </a:r>
            <a:r>
              <a:rPr lang="he-IL" sz="1200" b="0" i="0" kern="1200" dirty="0">
                <a:solidFill>
                  <a:schemeClr val="tx1"/>
                </a:solidFill>
                <a:effectLst/>
                <a:latin typeface="+mn-lt"/>
                <a:ea typeface="+mn-ea"/>
                <a:cs typeface="+mn-cs"/>
              </a:rPr>
              <a:t> 767 הצליח לנחות אך לא בצורה סדירה כאשר נחת על הגחון. אש פרצה בו אבל נהגי </a:t>
            </a:r>
            <a:r>
              <a:rPr lang="he-IL" sz="1200" b="0" i="0" kern="1200" dirty="0" err="1">
                <a:solidFill>
                  <a:schemeClr val="tx1"/>
                </a:solidFill>
                <a:effectLst/>
                <a:latin typeface="+mn-lt"/>
                <a:ea typeface="+mn-ea"/>
                <a:cs typeface="+mn-cs"/>
              </a:rPr>
              <a:t>מירוץ</a:t>
            </a:r>
            <a:r>
              <a:rPr lang="he-IL" sz="1200" b="0" i="0" kern="1200" dirty="0">
                <a:solidFill>
                  <a:schemeClr val="tx1"/>
                </a:solidFill>
                <a:effectLst/>
                <a:latin typeface="+mn-lt"/>
                <a:ea typeface="+mn-ea"/>
                <a:cs typeface="+mn-cs"/>
              </a:rPr>
              <a:t> שהגיעו כיבו אותה עם מטפים. הנזק לנוסעים נגמר במספר פציעות קלות במהלך היציאה מהמטוס במגלשות החירום.</a:t>
            </a:r>
          </a:p>
          <a:p>
            <a:r>
              <a:rPr lang="he-IL" sz="1200" b="0" i="0" kern="1200" dirty="0">
                <a:solidFill>
                  <a:schemeClr val="tx1"/>
                </a:solidFill>
                <a:effectLst/>
                <a:latin typeface="+mn-lt"/>
                <a:ea typeface="+mn-ea"/>
                <a:cs typeface="+mn-cs"/>
              </a:rPr>
              <a:t>והמטוס עצמו? הוא תוקן, והמשיך לטוס עד 2008. והפעם - תוך הקפדה על ההבדל בין </a:t>
            </a:r>
            <a:r>
              <a:rPr lang="he-IL" sz="1200" b="0" i="0" kern="1200" dirty="0" err="1">
                <a:solidFill>
                  <a:schemeClr val="tx1"/>
                </a:solidFill>
                <a:effectLst/>
                <a:latin typeface="+mn-lt"/>
                <a:ea typeface="+mn-ea"/>
                <a:cs typeface="+mn-cs"/>
              </a:rPr>
              <a:t>פאונדים</a:t>
            </a:r>
            <a:r>
              <a:rPr lang="he-IL" sz="1200" b="0" i="0" kern="1200" dirty="0">
                <a:solidFill>
                  <a:schemeClr val="tx1"/>
                </a:solidFill>
                <a:effectLst/>
                <a:latin typeface="+mn-lt"/>
                <a:ea typeface="+mn-ea"/>
                <a:cs typeface="+mn-cs"/>
              </a:rPr>
              <a:t> לק"ג....</a:t>
            </a:r>
          </a:p>
          <a:p>
            <a:endParaRPr lang="he-IL" dirty="0"/>
          </a:p>
        </p:txBody>
      </p:sp>
      <p:sp>
        <p:nvSpPr>
          <p:cNvPr id="4" name="Slide Number Placeholder 3"/>
          <p:cNvSpPr>
            <a:spLocks noGrp="1"/>
          </p:cNvSpPr>
          <p:nvPr>
            <p:ph type="sldNum" sz="quarter" idx="5"/>
          </p:nvPr>
        </p:nvSpPr>
        <p:spPr/>
        <p:txBody>
          <a:bodyPr/>
          <a:lstStyle/>
          <a:p>
            <a:fld id="{6CB7900F-0119-474F-A5C7-BD4D2349D18D}" type="slidenum">
              <a:rPr lang="he-IL" smtClean="0"/>
              <a:t>18</a:t>
            </a:fld>
            <a:endParaRPr lang="he-IL"/>
          </a:p>
        </p:txBody>
      </p:sp>
    </p:spTree>
    <p:extLst>
      <p:ext uri="{BB962C8B-B14F-4D97-AF65-F5344CB8AC3E}">
        <p14:creationId xmlns:p14="http://schemas.microsoft.com/office/powerpoint/2010/main" val="43184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0F8C9621-455B-449C-9C69-D8CD58776D71}" type="slidenum">
              <a:rPr lang="he-IL" smtClean="0"/>
              <a:pPr>
                <a:defRPr/>
              </a:pPr>
              <a:t>19</a:t>
            </a:fld>
            <a:endParaRPr lang="en-US"/>
          </a:p>
        </p:txBody>
      </p:sp>
    </p:spTree>
    <p:extLst>
      <p:ext uri="{BB962C8B-B14F-4D97-AF65-F5344CB8AC3E}">
        <p14:creationId xmlns:p14="http://schemas.microsoft.com/office/powerpoint/2010/main" val="1143346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6CB7900F-0119-474F-A5C7-BD4D2349D18D}" type="slidenum">
              <a:rPr lang="he-IL" smtClean="0"/>
              <a:t>22</a:t>
            </a:fld>
            <a:endParaRPr lang="he-IL"/>
          </a:p>
        </p:txBody>
      </p:sp>
    </p:spTree>
    <p:extLst>
      <p:ext uri="{BB962C8B-B14F-4D97-AF65-F5344CB8AC3E}">
        <p14:creationId xmlns:p14="http://schemas.microsoft.com/office/powerpoint/2010/main" val="3664707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12-11-18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41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234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2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כותרת ותרשים">
    <p:spTree>
      <p:nvGrpSpPr>
        <p:cNvPr id="1" name=""/>
        <p:cNvGrpSpPr/>
        <p:nvPr/>
      </p:nvGrpSpPr>
      <p:grpSpPr>
        <a:xfrm>
          <a:off x="0" y="0"/>
          <a:ext cx="0" cy="0"/>
          <a:chOff x="0" y="0"/>
          <a:chExt cx="0" cy="0"/>
        </a:xfrm>
      </p:grpSpPr>
      <p:sp>
        <p:nvSpPr>
          <p:cNvPr id="2" name="כותרת 1"/>
          <p:cNvSpPr>
            <a:spLocks noGrp="1"/>
          </p:cNvSpPr>
          <p:nvPr>
            <p:ph type="title"/>
          </p:nvPr>
        </p:nvSpPr>
        <p:spPr>
          <a:xfrm>
            <a:off x="107504" y="-243408"/>
            <a:ext cx="7924800" cy="1143000"/>
          </a:xfrm>
        </p:spPr>
        <p:txBody>
          <a:bodyPr/>
          <a:lstStyle>
            <a:lvl1pPr>
              <a:defRPr sz="2800">
                <a:latin typeface="Tahoma" panose="020B0604030504040204" pitchFamily="34" charset="0"/>
                <a:ea typeface="Tahoma" panose="020B0604030504040204" pitchFamily="34" charset="0"/>
                <a:cs typeface="Tahoma" panose="020B0604030504040204" pitchFamily="34" charset="0"/>
              </a:defRPr>
            </a:lvl1pPr>
          </a:lstStyle>
          <a:p>
            <a:r>
              <a:rPr lang="he-IL"/>
              <a:t>לחץ כדי לערוך סגנון כותרת של תבנית בסיס</a:t>
            </a:r>
          </a:p>
        </p:txBody>
      </p:sp>
      <p:sp>
        <p:nvSpPr>
          <p:cNvPr id="3" name="מציין מיקום תרשים 2"/>
          <p:cNvSpPr>
            <a:spLocks noGrp="1"/>
          </p:cNvSpPr>
          <p:nvPr>
            <p:ph type="chart" idx="1"/>
          </p:nvPr>
        </p:nvSpPr>
        <p:spPr>
          <a:xfrm>
            <a:off x="838201" y="2362202"/>
            <a:ext cx="7693025" cy="3724275"/>
          </a:xfrm>
        </p:spPr>
        <p:txBody>
          <a:bodyPr/>
          <a:lstStyle/>
          <a:p>
            <a:pPr lvl="0"/>
            <a:endParaRPr lang="he-IL" noProof="0"/>
          </a:p>
        </p:txBody>
      </p:sp>
      <p:sp>
        <p:nvSpPr>
          <p:cNvPr id="4" name="מציין מיקום של תאריך 3"/>
          <p:cNvSpPr>
            <a:spLocks noGrp="1"/>
          </p:cNvSpPr>
          <p:nvPr>
            <p:ph type="dt" sz="half" idx="10"/>
          </p:nvPr>
        </p:nvSpPr>
        <p:spPr/>
        <p:txBody>
          <a:bodyPr/>
          <a:lstStyle>
            <a:lvl1pPr>
              <a:defRPr/>
            </a:lvl1pPr>
          </a:lstStyle>
          <a:p>
            <a:pPr>
              <a:defRPr/>
            </a:pPr>
            <a:fld id="{004CBAB6-8CDA-4032-8D3B-6EF78D559AB0}" type="datetime8">
              <a:rPr lang="he-IL">
                <a:solidFill>
                  <a:prstClr val="black">
                    <a:tint val="75000"/>
                  </a:prstClr>
                </a:solidFill>
              </a:rPr>
              <a:pPr>
                <a:defRPr/>
              </a:pPr>
              <a:t>12 נובמבר 18</a:t>
            </a:fld>
            <a:endParaRPr lang="en-US">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solidFill>
                  <a:prstClr val="black">
                    <a:tint val="75000"/>
                  </a:prstClr>
                </a:solidFill>
              </a:rPr>
              <a:t>ניהול דרישות וסקר חוזה</a:t>
            </a:r>
            <a:endParaRPr lang="en-US">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lvl1pPr>
              <a:defRPr/>
            </a:lvl1pPr>
          </a:lstStyle>
          <a:p>
            <a:pPr>
              <a:defRPr/>
            </a:pPr>
            <a:fld id="{7C22EAD2-3B91-4905-BD6D-B485B94A6030}" type="slidenum">
              <a:rPr lang="he-IL">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27089033"/>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extBox 6"/>
          <p:cNvSpPr txBox="1">
            <a:spLocks noChangeArrowheads="1"/>
          </p:cNvSpPr>
          <p:nvPr userDrawn="1"/>
        </p:nvSpPr>
        <p:spPr bwMode="auto">
          <a:xfrm>
            <a:off x="4306766" y="6683375"/>
            <a:ext cx="1195754" cy="23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he-IL" altLang="he-IL" sz="923">
                <a:solidFill>
                  <a:srgbClr val="7F7F7F"/>
                </a:solidFill>
              </a:rPr>
              <a:t>בלמ"ס</a:t>
            </a:r>
          </a:p>
        </p:txBody>
      </p:sp>
      <p:sp>
        <p:nvSpPr>
          <p:cNvPr id="3" name="מציין מיקום של מספר שקופית 5"/>
          <p:cNvSpPr>
            <a:spLocks noGrp="1"/>
          </p:cNvSpPr>
          <p:nvPr>
            <p:ph type="sldNum" sz="quarter" idx="10"/>
          </p:nvPr>
        </p:nvSpPr>
        <p:spPr>
          <a:xfrm>
            <a:off x="1" y="6502401"/>
            <a:ext cx="542192" cy="365125"/>
          </a:xfrm>
        </p:spPr>
        <p:txBody>
          <a:bodyPr/>
          <a:lstStyle>
            <a:lvl1pPr>
              <a:defRPr sz="1292" b="1">
                <a:solidFill>
                  <a:schemeClr val="bg1"/>
                </a:solidFill>
              </a:defRPr>
            </a:lvl1pPr>
          </a:lstStyle>
          <a:p>
            <a:pPr>
              <a:defRPr/>
            </a:pPr>
            <a:fld id="{DD14E8CF-140E-4517-B64E-83E131E1C02E}" type="slidenum">
              <a:rPr lang="he-IL">
                <a:solidFill>
                  <a:prstClr val="white"/>
                </a:solidFill>
              </a:rPr>
              <a:pPr>
                <a:defRPr/>
              </a:pPr>
              <a:t>‹#›</a:t>
            </a:fld>
            <a:endParaRPr lang="he-IL" dirty="0">
              <a:solidFill>
                <a:prstClr val="white"/>
              </a:solidFill>
            </a:endParaRPr>
          </a:p>
        </p:txBody>
      </p:sp>
    </p:spTree>
    <p:extLst>
      <p:ext uri="{BB962C8B-B14F-4D97-AF65-F5344CB8AC3E}">
        <p14:creationId xmlns:p14="http://schemas.microsoft.com/office/powerpoint/2010/main" val="3146899223"/>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27060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06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3206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0306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793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4477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2808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CDD058F-B960-4439-B370-43D89816EE05}" type="datetimeFigureOut">
              <a:rPr lang="en-US" smtClean="0"/>
              <a:t>12-11-18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229B06-CF2A-459A-8CBC-F18C1D67D2BB}"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11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12-11-18</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11"/>
          <p:cNvGrpSpPr>
            <a:grpSpLocks/>
          </p:cNvGrpSpPr>
          <p:nvPr userDrawn="1"/>
        </p:nvGrpSpPr>
        <p:grpSpPr bwMode="auto">
          <a:xfrm>
            <a:off x="177800" y="230188"/>
            <a:ext cx="203200" cy="6410325"/>
            <a:chOff x="112" y="145"/>
            <a:chExt cx="128" cy="4097"/>
          </a:xfrm>
        </p:grpSpPr>
        <p:sp>
          <p:nvSpPr>
            <p:cNvPr id="9" name="Rectangle 12"/>
            <p:cNvSpPr>
              <a:spLocks noChangeArrowheads="1"/>
            </p:cNvSpPr>
            <p:nvPr userDrawn="1"/>
          </p:nvSpPr>
          <p:spPr bwMode="auto">
            <a:xfrm flipH="1">
              <a:off x="192" y="162"/>
              <a:ext cx="48" cy="4080"/>
            </a:xfrm>
            <a:prstGeom prst="rect">
              <a:avLst/>
            </a:prstGeom>
            <a:gradFill rotWithShape="0">
              <a:gsLst>
                <a:gs pos="0">
                  <a:schemeClr val="bg1"/>
                </a:gs>
                <a:gs pos="100000">
                  <a:srgbClr val="C5D8FF"/>
                </a:gs>
              </a:gsLst>
              <a:lin ang="5400000" scaled="1"/>
            </a:gradFill>
            <a:ln w="9525">
              <a:noFill/>
              <a:miter lim="800000"/>
              <a:headEnd/>
              <a:tailEnd/>
            </a:ln>
            <a:effectLst/>
          </p:spPr>
          <p:txBody>
            <a:bodyPr wrap="none" anchor="ctr"/>
            <a:lstStyle/>
            <a:p>
              <a:endParaRPr lang="he-IL"/>
            </a:p>
          </p:txBody>
        </p:sp>
        <p:sp>
          <p:nvSpPr>
            <p:cNvPr id="10" name="Rectangle 13"/>
            <p:cNvSpPr>
              <a:spLocks noChangeArrowheads="1"/>
            </p:cNvSpPr>
            <p:nvPr userDrawn="1"/>
          </p:nvSpPr>
          <p:spPr bwMode="auto">
            <a:xfrm>
              <a:off x="112" y="145"/>
              <a:ext cx="48" cy="3941"/>
            </a:xfrm>
            <a:prstGeom prst="rect">
              <a:avLst/>
            </a:prstGeom>
            <a:gradFill rotWithShape="0">
              <a:gsLst>
                <a:gs pos="0">
                  <a:schemeClr val="bg1"/>
                </a:gs>
                <a:gs pos="100000">
                  <a:srgbClr val="003399"/>
                </a:gs>
              </a:gsLst>
              <a:lin ang="5400000" scaled="1"/>
            </a:gradFill>
            <a:ln w="9525">
              <a:noFill/>
              <a:miter lim="800000"/>
              <a:headEnd/>
              <a:tailEnd/>
            </a:ln>
            <a:effectLst/>
          </p:spPr>
          <p:txBody>
            <a:bodyPr wrap="none" anchor="ctr"/>
            <a:lstStyle/>
            <a:p>
              <a:pPr>
                <a:spcBef>
                  <a:spcPct val="0"/>
                </a:spcBef>
              </a:pPr>
              <a:endParaRPr lang="he-IL" sz="2400" b="0">
                <a:cs typeface="Times New Roman" pitchFamily="18" charset="0"/>
              </a:endParaRPr>
            </a:p>
          </p:txBody>
        </p:sp>
      </p:grpSp>
      <p:grpSp>
        <p:nvGrpSpPr>
          <p:cNvPr id="11" name="Group 14"/>
          <p:cNvGrpSpPr>
            <a:grpSpLocks/>
          </p:cNvGrpSpPr>
          <p:nvPr userDrawn="1"/>
        </p:nvGrpSpPr>
        <p:grpSpPr bwMode="auto">
          <a:xfrm>
            <a:off x="8793163" y="220663"/>
            <a:ext cx="198437" cy="6408737"/>
            <a:chOff x="5539" y="139"/>
            <a:chExt cx="125" cy="4037"/>
          </a:xfrm>
        </p:grpSpPr>
        <p:sp>
          <p:nvSpPr>
            <p:cNvPr id="12" name="Rectangle 15"/>
            <p:cNvSpPr>
              <a:spLocks noChangeArrowheads="1"/>
            </p:cNvSpPr>
            <p:nvPr userDrawn="1"/>
          </p:nvSpPr>
          <p:spPr bwMode="auto">
            <a:xfrm rot="-10800000" flipH="1" flipV="1">
              <a:off x="5621" y="139"/>
              <a:ext cx="43" cy="3989"/>
            </a:xfrm>
            <a:prstGeom prst="rect">
              <a:avLst/>
            </a:prstGeom>
            <a:gradFill rotWithShape="0">
              <a:gsLst>
                <a:gs pos="0">
                  <a:srgbClr val="003399"/>
                </a:gs>
                <a:gs pos="100000">
                  <a:schemeClr val="bg1"/>
                </a:gs>
              </a:gsLst>
              <a:lin ang="5400000" scaled="1"/>
            </a:gradFill>
            <a:ln w="9525">
              <a:noFill/>
              <a:miter lim="800000"/>
              <a:headEnd/>
              <a:tailEnd/>
            </a:ln>
            <a:effectLst/>
          </p:spPr>
          <p:txBody>
            <a:bodyPr wrap="none" anchor="ctr"/>
            <a:lstStyle/>
            <a:p>
              <a:endParaRPr lang="he-IL"/>
            </a:p>
          </p:txBody>
        </p:sp>
        <p:sp>
          <p:nvSpPr>
            <p:cNvPr id="13" name="Rectangle 16"/>
            <p:cNvSpPr>
              <a:spLocks noChangeArrowheads="1"/>
            </p:cNvSpPr>
            <p:nvPr userDrawn="1"/>
          </p:nvSpPr>
          <p:spPr bwMode="auto">
            <a:xfrm rot="10800000" flipV="1">
              <a:off x="5539" y="240"/>
              <a:ext cx="49" cy="3936"/>
            </a:xfrm>
            <a:prstGeom prst="rect">
              <a:avLst/>
            </a:prstGeom>
            <a:gradFill rotWithShape="0">
              <a:gsLst>
                <a:gs pos="0">
                  <a:srgbClr val="C5D8FF"/>
                </a:gs>
                <a:gs pos="100000">
                  <a:schemeClr val="bg1"/>
                </a:gs>
              </a:gsLst>
              <a:lin ang="5400000" scaled="1"/>
            </a:gradFill>
            <a:ln w="9525">
              <a:noFill/>
              <a:miter lim="800000"/>
              <a:headEnd/>
              <a:tailEnd/>
            </a:ln>
            <a:effectLst/>
          </p:spPr>
          <p:txBody>
            <a:bodyPr wrap="none" anchor="ctr"/>
            <a:lstStyle/>
            <a:p>
              <a:endParaRPr lang="he-IL"/>
            </a:p>
          </p:txBody>
        </p:sp>
      </p:grpSp>
      <p:grpSp>
        <p:nvGrpSpPr>
          <p:cNvPr id="14" name="Group 17"/>
          <p:cNvGrpSpPr>
            <a:grpSpLocks/>
          </p:cNvGrpSpPr>
          <p:nvPr userDrawn="1"/>
        </p:nvGrpSpPr>
        <p:grpSpPr bwMode="auto">
          <a:xfrm>
            <a:off x="412750" y="6426200"/>
            <a:ext cx="8686800" cy="228600"/>
            <a:chOff x="260" y="4080"/>
            <a:chExt cx="5472" cy="144"/>
          </a:xfrm>
        </p:grpSpPr>
        <p:sp>
          <p:nvSpPr>
            <p:cNvPr id="15" name="Rectangle 18"/>
            <p:cNvSpPr>
              <a:spLocks noChangeArrowheads="1"/>
            </p:cNvSpPr>
            <p:nvPr userDrawn="1"/>
          </p:nvSpPr>
          <p:spPr bwMode="auto">
            <a:xfrm rot="5400000" flipV="1">
              <a:off x="2972" y="1368"/>
              <a:ext cx="48" cy="5472"/>
            </a:xfrm>
            <a:prstGeom prst="rect">
              <a:avLst/>
            </a:prstGeom>
            <a:gradFill rotWithShape="0">
              <a:gsLst>
                <a:gs pos="0">
                  <a:schemeClr val="bg1"/>
                </a:gs>
                <a:gs pos="100000">
                  <a:srgbClr val="003399"/>
                </a:gs>
              </a:gsLst>
              <a:lin ang="0" scaled="1"/>
            </a:gradFill>
            <a:ln w="9525">
              <a:noFill/>
              <a:miter lim="800000"/>
              <a:headEnd/>
              <a:tailEnd/>
            </a:ln>
            <a:effectLst/>
          </p:spPr>
          <p:txBody>
            <a:bodyPr wrap="none" anchor="ctr"/>
            <a:lstStyle/>
            <a:p>
              <a:endParaRPr lang="he-IL"/>
            </a:p>
          </p:txBody>
        </p:sp>
        <p:sp>
          <p:nvSpPr>
            <p:cNvPr id="16" name="Rectangle 19"/>
            <p:cNvSpPr>
              <a:spLocks noChangeArrowheads="1"/>
            </p:cNvSpPr>
            <p:nvPr userDrawn="1"/>
          </p:nvSpPr>
          <p:spPr bwMode="auto">
            <a:xfrm rot="5400000" flipV="1">
              <a:off x="2914" y="1522"/>
              <a:ext cx="48" cy="5355"/>
            </a:xfrm>
            <a:prstGeom prst="rect">
              <a:avLst/>
            </a:prstGeom>
            <a:gradFill rotWithShape="1">
              <a:gsLst>
                <a:gs pos="0">
                  <a:srgbClr val="FFFFFF"/>
                </a:gs>
                <a:gs pos="100000">
                  <a:srgbClr val="C5D8FF"/>
                </a:gs>
              </a:gsLst>
              <a:lin ang="5400000" scaled="1"/>
            </a:gradFill>
            <a:ln w="9525">
              <a:noFill/>
              <a:miter lim="800000"/>
              <a:headEnd/>
              <a:tailEnd/>
            </a:ln>
            <a:effectLst/>
          </p:spPr>
          <p:txBody>
            <a:bodyPr wrap="none" anchor="ctr"/>
            <a:lstStyle/>
            <a:p>
              <a:endParaRPr lang="he-IL"/>
            </a:p>
          </p:txBody>
        </p:sp>
      </p:grpSp>
      <p:sp>
        <p:nvSpPr>
          <p:cNvPr id="17" name="Text Box 20"/>
          <p:cNvSpPr txBox="1">
            <a:spLocks noChangeArrowheads="1"/>
          </p:cNvSpPr>
          <p:nvPr userDrawn="1"/>
        </p:nvSpPr>
        <p:spPr bwMode="auto">
          <a:xfrm>
            <a:off x="0" y="6572250"/>
            <a:ext cx="1579563" cy="336550"/>
          </a:xfrm>
          <a:prstGeom prst="rect">
            <a:avLst/>
          </a:prstGeom>
          <a:noFill/>
          <a:ln w="9525">
            <a:noFill/>
            <a:miter lim="800000"/>
            <a:headEnd/>
            <a:tailEnd/>
          </a:ln>
          <a:effectLst/>
        </p:spPr>
        <p:txBody>
          <a:bodyPr>
            <a:spAutoFit/>
          </a:bodyPr>
          <a:lstStyle/>
          <a:p>
            <a:pPr rtl="1"/>
            <a:r>
              <a:rPr lang="he-IL" sz="1600"/>
              <a:t>פרופ' פרץ שובל </a:t>
            </a:r>
            <a:r>
              <a:rPr lang="en-US" sz="1600">
                <a:cs typeface="Times New Roman" pitchFamily="18" charset="0"/>
              </a:rPr>
              <a:t>©</a:t>
            </a:r>
            <a:endParaRPr lang="en-US" sz="1600"/>
          </a:p>
        </p:txBody>
      </p:sp>
      <p:sp>
        <p:nvSpPr>
          <p:cNvPr id="18" name="Text Box 21"/>
          <p:cNvSpPr txBox="1">
            <a:spLocks noChangeArrowheads="1"/>
          </p:cNvSpPr>
          <p:nvPr userDrawn="1"/>
        </p:nvSpPr>
        <p:spPr bwMode="auto">
          <a:xfrm>
            <a:off x="6805613" y="6572250"/>
            <a:ext cx="2325687" cy="336550"/>
          </a:xfrm>
          <a:prstGeom prst="rect">
            <a:avLst/>
          </a:prstGeom>
          <a:noFill/>
          <a:ln w="9525">
            <a:noFill/>
            <a:miter lim="800000"/>
            <a:headEnd/>
            <a:tailEnd/>
          </a:ln>
          <a:effectLst/>
        </p:spPr>
        <p:txBody>
          <a:bodyPr>
            <a:spAutoFit/>
          </a:bodyPr>
          <a:lstStyle/>
          <a:p>
            <a:pPr rtl="1"/>
            <a:r>
              <a:rPr lang="he-IL" sz="1600"/>
              <a:t>ניתוח ועיצוב מערכות מידע</a:t>
            </a:r>
            <a:endParaRPr lang="en-US" sz="1600"/>
          </a:p>
        </p:txBody>
      </p:sp>
      <p:sp>
        <p:nvSpPr>
          <p:cNvPr id="19" name="Text Box 22"/>
          <p:cNvSpPr txBox="1">
            <a:spLocks noChangeArrowheads="1"/>
          </p:cNvSpPr>
          <p:nvPr userDrawn="1"/>
        </p:nvSpPr>
        <p:spPr bwMode="auto">
          <a:xfrm>
            <a:off x="3349625" y="6572250"/>
            <a:ext cx="2432050" cy="336550"/>
          </a:xfrm>
          <a:prstGeom prst="rect">
            <a:avLst/>
          </a:prstGeom>
          <a:noFill/>
          <a:ln w="9525">
            <a:noFill/>
            <a:miter lim="800000"/>
            <a:headEnd/>
            <a:tailEnd/>
          </a:ln>
          <a:effectLst/>
        </p:spPr>
        <p:txBody>
          <a:bodyPr>
            <a:spAutoFit/>
          </a:bodyPr>
          <a:lstStyle/>
          <a:p>
            <a:pPr rtl="1"/>
            <a:r>
              <a:rPr lang="he-IL" sz="1600"/>
              <a:t>עמ' </a:t>
            </a:r>
            <a:fld id="{7916C30A-B830-46FC-8597-DCD633F6C626}" type="slidenum">
              <a:rPr lang="he-IL" b="0">
                <a:cs typeface="Times New Roman" pitchFamily="18" charset="0"/>
              </a:rPr>
              <a:pPr rtl="1"/>
              <a:t>‹#›</a:t>
            </a:fld>
            <a:endParaRPr lang="en-US" b="0">
              <a:cs typeface="Times New Roman" pitchFamily="18" charset="0"/>
            </a:endParaRPr>
          </a:p>
        </p:txBody>
      </p:sp>
      <p:grpSp>
        <p:nvGrpSpPr>
          <p:cNvPr id="20" name="Group 23"/>
          <p:cNvGrpSpPr>
            <a:grpSpLocks/>
          </p:cNvGrpSpPr>
          <p:nvPr userDrawn="1"/>
        </p:nvGrpSpPr>
        <p:grpSpPr bwMode="auto">
          <a:xfrm>
            <a:off x="71438" y="112713"/>
            <a:ext cx="8745537" cy="161925"/>
            <a:chOff x="48" y="111"/>
            <a:chExt cx="5509" cy="102"/>
          </a:xfrm>
        </p:grpSpPr>
        <p:sp>
          <p:nvSpPr>
            <p:cNvPr id="21" name="Rectangle 24"/>
            <p:cNvSpPr>
              <a:spLocks noChangeArrowheads="1"/>
            </p:cNvSpPr>
            <p:nvPr userDrawn="1"/>
          </p:nvSpPr>
          <p:spPr bwMode="auto">
            <a:xfrm rot="5400000" flipV="1">
              <a:off x="2853" y="-2491"/>
              <a:ext cx="37" cy="5371"/>
            </a:xfrm>
            <a:prstGeom prst="rect">
              <a:avLst/>
            </a:prstGeom>
            <a:gradFill rotWithShape="1">
              <a:gsLst>
                <a:gs pos="0">
                  <a:srgbClr val="C5D8FF"/>
                </a:gs>
                <a:gs pos="100000">
                  <a:schemeClr val="bg1"/>
                </a:gs>
              </a:gsLst>
              <a:lin ang="5400000" scaled="1"/>
            </a:gradFill>
            <a:ln w="9525">
              <a:noFill/>
              <a:miter lim="800000"/>
              <a:headEnd/>
              <a:tailEnd/>
            </a:ln>
            <a:effectLst/>
          </p:spPr>
          <p:txBody>
            <a:bodyPr wrap="none" anchor="ctr"/>
            <a:lstStyle/>
            <a:p>
              <a:endParaRPr lang="he-IL"/>
            </a:p>
          </p:txBody>
        </p:sp>
        <p:sp>
          <p:nvSpPr>
            <p:cNvPr id="22" name="Rectangle 25"/>
            <p:cNvSpPr>
              <a:spLocks noChangeArrowheads="1"/>
            </p:cNvSpPr>
            <p:nvPr userDrawn="1"/>
          </p:nvSpPr>
          <p:spPr bwMode="auto">
            <a:xfrm rot="5400000" flipV="1">
              <a:off x="2784" y="-2625"/>
              <a:ext cx="38" cy="5509"/>
            </a:xfrm>
            <a:prstGeom prst="rect">
              <a:avLst/>
            </a:prstGeom>
            <a:gradFill rotWithShape="0">
              <a:gsLst>
                <a:gs pos="0">
                  <a:srgbClr val="003399"/>
                </a:gs>
                <a:gs pos="100000">
                  <a:schemeClr val="bg1"/>
                </a:gs>
              </a:gsLst>
              <a:lin ang="0" scaled="1"/>
            </a:gradFill>
            <a:ln w="9525">
              <a:noFill/>
              <a:miter lim="800000"/>
              <a:headEnd/>
              <a:tailEnd/>
            </a:ln>
            <a:effectLst/>
          </p:spPr>
          <p:txBody>
            <a:bodyPr wrap="none" anchor="ctr"/>
            <a:lstStyle/>
            <a:p>
              <a:endParaRPr lang="he-IL"/>
            </a:p>
          </p:txBody>
        </p:sp>
      </p:grpSp>
    </p:spTree>
    <p:extLst>
      <p:ext uri="{BB962C8B-B14F-4D97-AF65-F5344CB8AC3E}">
        <p14:creationId xmlns:p14="http://schemas.microsoft.com/office/powerpoint/2010/main" val="28972939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1"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WordArt 2"/>
          <p:cNvSpPr>
            <a:spLocks noChangeArrowheads="1" noChangeShapeType="1" noTextEdit="1"/>
          </p:cNvSpPr>
          <p:nvPr/>
        </p:nvSpPr>
        <p:spPr bwMode="auto">
          <a:xfrm>
            <a:off x="1715532" y="177304"/>
            <a:ext cx="5399088" cy="4142572"/>
          </a:xfrm>
          <a:prstGeom prst="rect">
            <a:avLst/>
          </a:prstGeom>
        </p:spPr>
        <p:txBody>
          <a:bodyPr wrap="none" fromWordArt="1">
            <a:prstTxWarp prst="textPlain">
              <a:avLst>
                <a:gd name="adj" fmla="val 50408"/>
              </a:avLst>
            </a:prstTxWarp>
          </a:bodyPr>
          <a:lstStyle/>
          <a:p>
            <a:pPr algn="ctr" rtl="1"/>
            <a:endParaRPr lang="he-IL" sz="3600" kern="10" dirty="0">
              <a:ln w="9525">
                <a:solidFill>
                  <a:srgbClr val="000000"/>
                </a:solidFill>
                <a:round/>
                <a:headEnd/>
                <a:tailEnd/>
              </a:ln>
              <a:solidFill>
                <a:srgbClr val="A50021"/>
              </a:solidFill>
              <a:latin typeface="David" panose="020E0502060401010101" pitchFamily="34" charset="-79"/>
            </a:endParaRPr>
          </a:p>
          <a:p>
            <a:pPr algn="ctr" rtl="1"/>
            <a:r>
              <a:rPr lang="he-IL" sz="3600" kern="10" dirty="0">
                <a:ln w="9525">
                  <a:solidFill>
                    <a:srgbClr val="000000"/>
                  </a:solidFill>
                  <a:round/>
                  <a:headEnd/>
                  <a:tailEnd/>
                </a:ln>
                <a:solidFill>
                  <a:srgbClr val="A50021"/>
                </a:solidFill>
                <a:latin typeface="David" panose="020E0502060401010101" pitchFamily="34" charset="-79"/>
              </a:rPr>
              <a:t>אפיון ראשוני </a:t>
            </a:r>
          </a:p>
        </p:txBody>
      </p:sp>
      <p:pic>
        <p:nvPicPr>
          <p:cNvPr id="70658" name="Picture 2" descr="תוצאת תמונה עבור ‪what should i d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3125" y="177304"/>
            <a:ext cx="3003550" cy="228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331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667ADC-EC76-4182-9250-8E163F00009E}" type="slidenum">
              <a:rPr lang="he-IL" smtClean="0">
                <a:ln w="0"/>
                <a:solidFill>
                  <a:schemeClr val="tx1"/>
                </a:solidFill>
              </a:rPr>
              <a:pPr>
                <a:defRPr/>
              </a:pPr>
              <a:t>10</a:t>
            </a:fld>
            <a:endParaRPr lang="he-IL" dirty="0">
              <a:ln w="0"/>
              <a:solidFill>
                <a:schemeClr val="tx1"/>
              </a:solidFill>
            </a:endParaRPr>
          </a:p>
        </p:txBody>
      </p:sp>
      <p:grpSp>
        <p:nvGrpSpPr>
          <p:cNvPr id="6" name="Group 5"/>
          <p:cNvGrpSpPr/>
          <p:nvPr/>
        </p:nvGrpSpPr>
        <p:grpSpPr>
          <a:xfrm>
            <a:off x="191771" y="949007"/>
            <a:ext cx="8842130" cy="4964121"/>
            <a:chOff x="0" y="0"/>
            <a:chExt cx="8842385" cy="4964555"/>
          </a:xfrm>
        </p:grpSpPr>
        <p:sp>
          <p:nvSpPr>
            <p:cNvPr id="7" name="Shape 2599"/>
            <p:cNvSpPr/>
            <p:nvPr/>
          </p:nvSpPr>
          <p:spPr>
            <a:xfrm>
              <a:off x="2941574" y="294312"/>
              <a:ext cx="3630676" cy="2003552"/>
            </a:xfrm>
            <a:custGeom>
              <a:avLst/>
              <a:gdLst/>
              <a:ahLst/>
              <a:cxnLst/>
              <a:rect l="0" t="0" r="0" b="0"/>
              <a:pathLst>
                <a:path w="3630676" h="2003552">
                  <a:moveTo>
                    <a:pt x="333883" y="0"/>
                  </a:moveTo>
                  <a:lnTo>
                    <a:pt x="3296793" y="0"/>
                  </a:lnTo>
                  <a:cubicBezTo>
                    <a:pt x="3481197" y="0"/>
                    <a:pt x="3630676" y="149479"/>
                    <a:pt x="3630676" y="333883"/>
                  </a:cubicBezTo>
                  <a:lnTo>
                    <a:pt x="3630676" y="1669669"/>
                  </a:lnTo>
                  <a:cubicBezTo>
                    <a:pt x="3630676" y="1854073"/>
                    <a:pt x="3481197" y="2003552"/>
                    <a:pt x="3296793" y="2003552"/>
                  </a:cubicBezTo>
                  <a:lnTo>
                    <a:pt x="333883" y="2003552"/>
                  </a:lnTo>
                  <a:cubicBezTo>
                    <a:pt x="149479" y="2003552"/>
                    <a:pt x="0" y="1854073"/>
                    <a:pt x="0" y="1669669"/>
                  </a:cubicBezTo>
                  <a:lnTo>
                    <a:pt x="0" y="333883"/>
                  </a:lnTo>
                  <a:cubicBezTo>
                    <a:pt x="0" y="149479"/>
                    <a:pt x="149479" y="0"/>
                    <a:pt x="333883" y="0"/>
                  </a:cubicBezTo>
                  <a:close/>
                </a:path>
              </a:pathLst>
            </a:custGeom>
            <a:ln w="0" cap="flat">
              <a:miter lim="127000"/>
            </a:ln>
          </p:spPr>
          <p:style>
            <a:lnRef idx="0">
              <a:srgbClr val="000000">
                <a:alpha val="0"/>
              </a:srgbClr>
            </a:lnRef>
            <a:fillRef idx="1">
              <a:srgbClr val="92D050"/>
            </a:fillRef>
            <a:effectRef idx="0">
              <a:scrgbClr r="0" g="0" b="0"/>
            </a:effectRef>
            <a:fontRef idx="none"/>
          </p:style>
          <p:txBody>
            <a:bodyPr/>
            <a:lstStyle/>
            <a:p>
              <a:endParaRPr lang="he-IL">
                <a:ln w="0"/>
              </a:endParaRPr>
            </a:p>
          </p:txBody>
        </p:sp>
        <p:sp>
          <p:nvSpPr>
            <p:cNvPr id="8" name="Shape 2600"/>
            <p:cNvSpPr/>
            <p:nvPr/>
          </p:nvSpPr>
          <p:spPr>
            <a:xfrm>
              <a:off x="2941574" y="294312"/>
              <a:ext cx="3630676" cy="2003552"/>
            </a:xfrm>
            <a:custGeom>
              <a:avLst/>
              <a:gdLst/>
              <a:ahLst/>
              <a:cxnLst/>
              <a:rect l="0" t="0" r="0" b="0"/>
              <a:pathLst>
                <a:path w="3630676" h="2003552">
                  <a:moveTo>
                    <a:pt x="0" y="333883"/>
                  </a:moveTo>
                  <a:cubicBezTo>
                    <a:pt x="0" y="149479"/>
                    <a:pt x="149479" y="0"/>
                    <a:pt x="333883" y="0"/>
                  </a:cubicBezTo>
                  <a:cubicBezTo>
                    <a:pt x="333883" y="0"/>
                    <a:pt x="333883" y="0"/>
                    <a:pt x="333883" y="0"/>
                  </a:cubicBezTo>
                  <a:lnTo>
                    <a:pt x="333883" y="0"/>
                  </a:lnTo>
                  <a:lnTo>
                    <a:pt x="3296793" y="0"/>
                  </a:lnTo>
                  <a:lnTo>
                    <a:pt x="3296793" y="0"/>
                  </a:lnTo>
                  <a:cubicBezTo>
                    <a:pt x="3481197" y="0"/>
                    <a:pt x="3630676" y="149479"/>
                    <a:pt x="3630676" y="333883"/>
                  </a:cubicBezTo>
                  <a:cubicBezTo>
                    <a:pt x="3630676" y="333883"/>
                    <a:pt x="3630676" y="333883"/>
                    <a:pt x="3630676" y="333883"/>
                  </a:cubicBezTo>
                  <a:lnTo>
                    <a:pt x="3630676" y="333883"/>
                  </a:lnTo>
                  <a:lnTo>
                    <a:pt x="3630676" y="1669669"/>
                  </a:lnTo>
                  <a:lnTo>
                    <a:pt x="3630676" y="1669669"/>
                  </a:lnTo>
                  <a:cubicBezTo>
                    <a:pt x="3630676" y="1854073"/>
                    <a:pt x="3481197" y="2003552"/>
                    <a:pt x="3296793" y="2003552"/>
                  </a:cubicBezTo>
                  <a:cubicBezTo>
                    <a:pt x="3296793" y="2003552"/>
                    <a:pt x="3296793" y="2003552"/>
                    <a:pt x="3296793" y="2003552"/>
                  </a:cubicBezTo>
                  <a:lnTo>
                    <a:pt x="3296793" y="2003552"/>
                  </a:lnTo>
                  <a:lnTo>
                    <a:pt x="333883" y="2003552"/>
                  </a:lnTo>
                  <a:lnTo>
                    <a:pt x="333883" y="2003552"/>
                  </a:lnTo>
                  <a:cubicBezTo>
                    <a:pt x="149479" y="2003552"/>
                    <a:pt x="0" y="1854073"/>
                    <a:pt x="0" y="1669669"/>
                  </a:cubicBezTo>
                  <a:cubicBezTo>
                    <a:pt x="0" y="1669669"/>
                    <a:pt x="0" y="1669669"/>
                    <a:pt x="0" y="1669669"/>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he-IL">
                <a:ln w="0"/>
              </a:endParaRPr>
            </a:p>
          </p:txBody>
        </p:sp>
        <p:pic>
          <p:nvPicPr>
            <p:cNvPr id="10" name="Picture 9"/>
            <p:cNvPicPr/>
            <p:nvPr/>
          </p:nvPicPr>
          <p:blipFill>
            <a:blip r:embed="rId2" cstate="print"/>
            <a:stretch>
              <a:fillRect/>
            </a:stretch>
          </p:blipFill>
          <p:spPr>
            <a:xfrm>
              <a:off x="1229106" y="2936547"/>
              <a:ext cx="3188208" cy="115824"/>
            </a:xfrm>
            <a:prstGeom prst="rect">
              <a:avLst/>
            </a:prstGeom>
          </p:spPr>
        </p:pic>
        <p:sp>
          <p:nvSpPr>
            <p:cNvPr id="12" name="Rectangle 11"/>
            <p:cNvSpPr/>
            <p:nvPr/>
          </p:nvSpPr>
          <p:spPr>
            <a:xfrm>
              <a:off x="1244600" y="2698547"/>
              <a:ext cx="2247262" cy="381418"/>
            </a:xfrm>
            <a:prstGeom prst="rect">
              <a:avLst/>
            </a:prstGeom>
            <a:ln>
              <a:noFill/>
            </a:ln>
          </p:spPr>
          <p:txBody>
            <a:bodyPr vert="horz" lIns="0" tIns="0" rIns="0" bIns="0" rtlCol="0">
              <a:noAutofit/>
            </a:bodyPr>
            <a:lstStyle/>
            <a:p>
              <a:pPr algn="l" rtl="0">
                <a:lnSpc>
                  <a:spcPct val="107000"/>
                </a:lnSpc>
                <a:spcAft>
                  <a:spcPts val="800"/>
                </a:spcAft>
              </a:pPr>
              <a:r>
                <a:rPr lang="he-IL" sz="2400" u="sng" dirty="0">
                  <a:ln w="0"/>
                  <a:uFill>
                    <a:solidFill>
                      <a:srgbClr val="0000AD"/>
                    </a:solidFill>
                  </a:uFill>
                  <a:latin typeface="Calibri" panose="020F0502020204030204" pitchFamily="34" charset="0"/>
                  <a:ea typeface="Arial" panose="020B0604020202020204" pitchFamily="34" charset="0"/>
                </a:rPr>
                <a:t>פונקציונאליות</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p:cNvSpPr/>
            <p:nvPr/>
          </p:nvSpPr>
          <p:spPr>
            <a:xfrm>
              <a:off x="2931830" y="2698547"/>
              <a:ext cx="112810" cy="381418"/>
            </a:xfrm>
            <a:prstGeom prst="rect">
              <a:avLst/>
            </a:prstGeom>
            <a:ln>
              <a:noFill/>
            </a:ln>
          </p:spPr>
          <p:txBody>
            <a:bodyPr vert="horz" lIns="0" tIns="0" rIns="0" bIns="0" rtlCol="0">
              <a:noAutofit/>
            </a:bodyPr>
            <a:lstStyle/>
            <a:p>
              <a:pPr algn="l" rtl="0">
                <a:lnSpc>
                  <a:spcPct val="107000"/>
                </a:lnSpc>
                <a:spcAft>
                  <a:spcPts val="800"/>
                </a:spcAft>
              </a:pPr>
              <a:r>
                <a:rPr lang="en-US" sz="2400" u="sng">
                  <a:ln w="0"/>
                  <a:uFill>
                    <a:solidFill>
                      <a:srgbClr val="0000AD"/>
                    </a:solidFill>
                  </a:uFill>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p:cNvSpPr/>
            <p:nvPr/>
          </p:nvSpPr>
          <p:spPr>
            <a:xfrm>
              <a:off x="3016649" y="2698547"/>
              <a:ext cx="437847" cy="381418"/>
            </a:xfrm>
            <a:prstGeom prst="rect">
              <a:avLst/>
            </a:prstGeom>
            <a:ln>
              <a:noFill/>
            </a:ln>
          </p:spPr>
          <p:txBody>
            <a:bodyPr vert="horz" lIns="0" tIns="0" rIns="0" bIns="0" rtlCol="0">
              <a:noAutofit/>
            </a:bodyPr>
            <a:lstStyle/>
            <a:p>
              <a:pPr algn="l" rtl="0">
                <a:lnSpc>
                  <a:spcPct val="107000"/>
                </a:lnSpc>
                <a:spcAft>
                  <a:spcPts val="800"/>
                </a:spcAft>
              </a:pPr>
              <a:r>
                <a:rPr lang="he-IL" sz="2400" u="sng" dirty="0">
                  <a:ln w="0"/>
                  <a:uFill>
                    <a:solidFill>
                      <a:srgbClr val="0000AD"/>
                    </a:solidFill>
                  </a:uFill>
                  <a:latin typeface="Calibri" panose="020F0502020204030204" pitchFamily="34" charset="0"/>
                  <a:ea typeface="Arial" panose="020B0604020202020204" pitchFamily="34" charset="0"/>
                </a:rPr>
                <a:t>לא</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15" name="Rectangle 14"/>
            <p:cNvSpPr/>
            <p:nvPr/>
          </p:nvSpPr>
          <p:spPr>
            <a:xfrm>
              <a:off x="3345857" y="2698547"/>
              <a:ext cx="112809" cy="381418"/>
            </a:xfrm>
            <a:prstGeom prst="rect">
              <a:avLst/>
            </a:prstGeom>
            <a:ln>
              <a:noFill/>
            </a:ln>
          </p:spPr>
          <p:txBody>
            <a:bodyPr vert="horz" lIns="0" tIns="0" rIns="0" bIns="0" rtlCol="0">
              <a:noAutofit/>
            </a:bodyPr>
            <a:lstStyle/>
            <a:p>
              <a:pPr algn="l" rtl="0">
                <a:lnSpc>
                  <a:spcPct val="107000"/>
                </a:lnSpc>
                <a:spcAft>
                  <a:spcPts val="800"/>
                </a:spcAft>
              </a:pPr>
              <a:r>
                <a:rPr lang="en-US" sz="2400" u="sng">
                  <a:ln w="0"/>
                  <a:uFill>
                    <a:solidFill>
                      <a:srgbClr val="0000AD"/>
                    </a:solidFill>
                  </a:uFill>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6" name="Rectangle 15"/>
            <p:cNvSpPr/>
            <p:nvPr/>
          </p:nvSpPr>
          <p:spPr>
            <a:xfrm>
              <a:off x="3428540" y="2698547"/>
              <a:ext cx="1220209" cy="381418"/>
            </a:xfrm>
            <a:prstGeom prst="rect">
              <a:avLst/>
            </a:prstGeom>
            <a:ln>
              <a:noFill/>
            </a:ln>
          </p:spPr>
          <p:txBody>
            <a:bodyPr vert="horz" lIns="0" tIns="0" rIns="0" bIns="0" rtlCol="0">
              <a:noAutofit/>
            </a:bodyPr>
            <a:lstStyle/>
            <a:p>
              <a:pPr algn="l" rtl="0">
                <a:lnSpc>
                  <a:spcPct val="107000"/>
                </a:lnSpc>
                <a:spcAft>
                  <a:spcPts val="800"/>
                </a:spcAft>
              </a:pPr>
              <a:r>
                <a:rPr lang="he-IL" sz="2400" u="sng" dirty="0">
                  <a:ln w="0"/>
                  <a:uFill>
                    <a:solidFill>
                      <a:srgbClr val="0000AD"/>
                    </a:solidFill>
                  </a:uFill>
                  <a:latin typeface="Calibri" panose="020F0502020204030204" pitchFamily="34" charset="0"/>
                  <a:ea typeface="Arial" panose="020B0604020202020204" pitchFamily="34" charset="0"/>
                </a:rPr>
                <a:t>דרישות</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17" name="Rectangle 16"/>
            <p:cNvSpPr/>
            <p:nvPr/>
          </p:nvSpPr>
          <p:spPr>
            <a:xfrm>
              <a:off x="1159307" y="2698547"/>
              <a:ext cx="112809" cy="381418"/>
            </a:xfrm>
            <a:prstGeom prst="rect">
              <a:avLst/>
            </a:prstGeom>
            <a:ln>
              <a:noFill/>
            </a:ln>
          </p:spPr>
          <p:txBody>
            <a:bodyPr vert="horz" lIns="0" tIns="0" rIns="0" bIns="0" rtlCol="0">
              <a:noAutofit/>
            </a:bodyPr>
            <a:lstStyle/>
            <a:p>
              <a:pPr algn="l" rtl="0">
                <a:lnSpc>
                  <a:spcPct val="107000"/>
                </a:lnSpc>
                <a:spcAft>
                  <a:spcPts val="800"/>
                </a:spcAft>
              </a:pPr>
              <a:r>
                <a:rPr lang="en-US" sz="24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pic>
          <p:nvPicPr>
            <p:cNvPr id="18" name="Picture 17"/>
            <p:cNvPicPr/>
            <p:nvPr/>
          </p:nvPicPr>
          <p:blipFill>
            <a:blip r:embed="rId3" cstate="print"/>
            <a:stretch>
              <a:fillRect/>
            </a:stretch>
          </p:blipFill>
          <p:spPr>
            <a:xfrm>
              <a:off x="4112514" y="3091995"/>
              <a:ext cx="414528" cy="432816"/>
            </a:xfrm>
            <a:prstGeom prst="rect">
              <a:avLst/>
            </a:prstGeom>
          </p:spPr>
        </p:pic>
        <p:pic>
          <p:nvPicPr>
            <p:cNvPr id="21" name="Picture 20"/>
            <p:cNvPicPr/>
            <p:nvPr/>
          </p:nvPicPr>
          <p:blipFill>
            <a:blip r:embed="rId4" cstate="print"/>
            <a:stretch>
              <a:fillRect/>
            </a:stretch>
          </p:blipFill>
          <p:spPr>
            <a:xfrm>
              <a:off x="579882" y="3412035"/>
              <a:ext cx="518160" cy="112776"/>
            </a:xfrm>
            <a:prstGeom prst="rect">
              <a:avLst/>
            </a:prstGeom>
          </p:spPr>
        </p:pic>
        <p:pic>
          <p:nvPicPr>
            <p:cNvPr id="23" name="Picture 22"/>
            <p:cNvPicPr/>
            <p:nvPr/>
          </p:nvPicPr>
          <p:blipFill>
            <a:blip r:embed="rId5" cstate="print"/>
            <a:stretch>
              <a:fillRect/>
            </a:stretch>
          </p:blipFill>
          <p:spPr>
            <a:xfrm>
              <a:off x="3344418" y="3777795"/>
              <a:ext cx="728472" cy="112776"/>
            </a:xfrm>
            <a:prstGeom prst="rect">
              <a:avLst/>
            </a:prstGeom>
          </p:spPr>
        </p:pic>
        <p:pic>
          <p:nvPicPr>
            <p:cNvPr id="24" name="Picture 23"/>
            <p:cNvPicPr/>
            <p:nvPr/>
          </p:nvPicPr>
          <p:blipFill>
            <a:blip r:embed="rId6" cstate="print"/>
            <a:stretch>
              <a:fillRect/>
            </a:stretch>
          </p:blipFill>
          <p:spPr>
            <a:xfrm>
              <a:off x="3128010" y="3433371"/>
              <a:ext cx="417576" cy="457200"/>
            </a:xfrm>
            <a:prstGeom prst="rect">
              <a:avLst/>
            </a:prstGeom>
          </p:spPr>
        </p:pic>
        <p:pic>
          <p:nvPicPr>
            <p:cNvPr id="26" name="Picture 25"/>
            <p:cNvPicPr/>
            <p:nvPr/>
          </p:nvPicPr>
          <p:blipFill>
            <a:blip r:embed="rId6" cstate="print"/>
            <a:stretch>
              <a:fillRect/>
            </a:stretch>
          </p:blipFill>
          <p:spPr>
            <a:xfrm>
              <a:off x="1658874" y="3433371"/>
              <a:ext cx="417576" cy="457200"/>
            </a:xfrm>
            <a:prstGeom prst="rect">
              <a:avLst/>
            </a:prstGeom>
          </p:spPr>
        </p:pic>
        <p:pic>
          <p:nvPicPr>
            <p:cNvPr id="31" name="Picture 30"/>
            <p:cNvPicPr/>
            <p:nvPr/>
          </p:nvPicPr>
          <p:blipFill>
            <a:blip r:embed="rId7" cstate="print"/>
            <a:stretch>
              <a:fillRect/>
            </a:stretch>
          </p:blipFill>
          <p:spPr>
            <a:xfrm>
              <a:off x="677418" y="4545891"/>
              <a:ext cx="381000" cy="414528"/>
            </a:xfrm>
            <a:prstGeom prst="rect">
              <a:avLst/>
            </a:prstGeom>
          </p:spPr>
        </p:pic>
        <p:sp>
          <p:nvSpPr>
            <p:cNvPr id="32" name="Rectangle 31"/>
            <p:cNvSpPr/>
            <p:nvPr/>
          </p:nvSpPr>
          <p:spPr>
            <a:xfrm>
              <a:off x="4263390" y="3215663"/>
              <a:ext cx="117764" cy="316261"/>
            </a:xfrm>
            <a:prstGeom prst="rect">
              <a:avLst/>
            </a:prstGeom>
            <a:ln>
              <a:noFill/>
            </a:ln>
          </p:spPr>
          <p:txBody>
            <a:bodyPr vert="horz" lIns="0" tIns="0" rIns="0" bIns="0" rtlCol="0">
              <a:noAutofit/>
            </a:bodyPr>
            <a:lstStyle/>
            <a:p>
              <a:pPr algn="l" rtl="0">
                <a:lnSpc>
                  <a:spcPct val="107000"/>
                </a:lnSpc>
                <a:spcAft>
                  <a:spcPts val="800"/>
                </a:spcAft>
              </a:pPr>
              <a:r>
                <a:rPr lang="en-US" sz="2000">
                  <a:ln w="0"/>
                  <a:ea typeface="Arial" panose="020B0604020202020204" pitchFamily="34" charset="0"/>
                  <a:cs typeface="Calibri" panose="020F0502020204030204" pitchFamily="34" charset="0"/>
                </a:rPr>
                <a:t>•</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33" name="Rectangle 32"/>
            <p:cNvSpPr/>
            <p:nvPr/>
          </p:nvSpPr>
          <p:spPr>
            <a:xfrm>
              <a:off x="1101102" y="3215663"/>
              <a:ext cx="332095" cy="316261"/>
            </a:xfrm>
            <a:prstGeom prst="rect">
              <a:avLst/>
            </a:prstGeom>
            <a:ln>
              <a:noFill/>
            </a:ln>
          </p:spPr>
          <p:txBody>
            <a:bodyPr vert="horz" lIns="0" tIns="0" rIns="0" bIns="0" rtlCol="0">
              <a:noAutofit/>
            </a:bodyPr>
            <a:lstStyle/>
            <a:p>
              <a:pPr algn="l" rtl="0">
                <a:lnSpc>
                  <a:spcPct val="107000"/>
                </a:lnSpc>
                <a:spcAft>
                  <a:spcPts val="800"/>
                </a:spcAft>
              </a:pPr>
              <a:r>
                <a:rPr lang="he-IL" sz="2000" dirty="0">
                  <a:ln w="0"/>
                  <a:latin typeface="Calibri" panose="020F0502020204030204" pitchFamily="34" charset="0"/>
                  <a:ea typeface="Arial" panose="020B0604020202020204" pitchFamily="34" charset="0"/>
                </a:rPr>
                <a:t>על</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34" name="Rectangle 33"/>
            <p:cNvSpPr/>
            <p:nvPr/>
          </p:nvSpPr>
          <p:spPr>
            <a:xfrm>
              <a:off x="1353833" y="3215663"/>
              <a:ext cx="93538" cy="316261"/>
            </a:xfrm>
            <a:prstGeom prst="rect">
              <a:avLst/>
            </a:prstGeom>
            <a:ln>
              <a:noFill/>
            </a:ln>
          </p:spPr>
          <p:txBody>
            <a:bodyPr vert="horz" lIns="0" tIns="0" rIns="0" bIns="0" rtlCol="0">
              <a:noAutofit/>
            </a:bodyPr>
            <a:lstStyle/>
            <a:p>
              <a:pPr algn="l" rtl="0">
                <a:lnSpc>
                  <a:spcPct val="107000"/>
                </a:lnSpc>
                <a:spcAft>
                  <a:spcPts val="800"/>
                </a:spcAft>
              </a:pPr>
              <a:r>
                <a:rPr lang="en-US" sz="20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a:off x="1391111" y="3215663"/>
              <a:ext cx="1042717" cy="316261"/>
            </a:xfrm>
            <a:prstGeom prst="rect">
              <a:avLst/>
            </a:prstGeom>
            <a:ln>
              <a:noFill/>
            </a:ln>
          </p:spPr>
          <p:txBody>
            <a:bodyPr vert="horz" lIns="0" tIns="0" rIns="0" bIns="0" rtlCol="0">
              <a:noAutofit/>
            </a:bodyPr>
            <a:lstStyle/>
            <a:p>
              <a:pPr algn="l" rtl="0">
                <a:lnSpc>
                  <a:spcPct val="107000"/>
                </a:lnSpc>
                <a:spcAft>
                  <a:spcPts val="800"/>
                </a:spcAft>
              </a:pPr>
              <a:r>
                <a:rPr lang="he-IL" sz="2000" dirty="0">
                  <a:ln w="0"/>
                  <a:latin typeface="Calibri" panose="020F0502020204030204" pitchFamily="34" charset="0"/>
                  <a:ea typeface="Arial" panose="020B0604020202020204" pitchFamily="34" charset="0"/>
                </a:rPr>
                <a:t>  ואילוצים</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36" name="Rectangle 35"/>
            <p:cNvSpPr/>
            <p:nvPr/>
          </p:nvSpPr>
          <p:spPr>
            <a:xfrm>
              <a:off x="2206642" y="3215663"/>
              <a:ext cx="93538" cy="316261"/>
            </a:xfrm>
            <a:prstGeom prst="rect">
              <a:avLst/>
            </a:prstGeom>
            <a:ln>
              <a:noFill/>
            </a:ln>
          </p:spPr>
          <p:txBody>
            <a:bodyPr vert="horz" lIns="0" tIns="0" rIns="0" bIns="0" rtlCol="0">
              <a:noAutofit/>
            </a:bodyPr>
            <a:lstStyle/>
            <a:p>
              <a:pPr algn="l" rtl="0">
                <a:lnSpc>
                  <a:spcPct val="107000"/>
                </a:lnSpc>
                <a:spcAft>
                  <a:spcPts val="800"/>
                </a:spcAft>
              </a:pPr>
              <a:r>
                <a:rPr lang="en-US" sz="20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37" name="Rectangle 36"/>
            <p:cNvSpPr/>
            <p:nvPr/>
          </p:nvSpPr>
          <p:spPr>
            <a:xfrm>
              <a:off x="2276972" y="3215663"/>
              <a:ext cx="1141302" cy="316261"/>
            </a:xfrm>
            <a:prstGeom prst="rect">
              <a:avLst/>
            </a:prstGeom>
            <a:ln>
              <a:noFill/>
            </a:ln>
          </p:spPr>
          <p:txBody>
            <a:bodyPr vert="horz" lIns="0" tIns="0" rIns="0" bIns="0" rtlCol="0">
              <a:noAutofit/>
            </a:bodyPr>
            <a:lstStyle/>
            <a:p>
              <a:pPr algn="l" rtl="0">
                <a:lnSpc>
                  <a:spcPct val="107000"/>
                </a:lnSpc>
                <a:spcAft>
                  <a:spcPts val="800"/>
                </a:spcAft>
              </a:pPr>
              <a:r>
                <a:rPr lang="he-IL" sz="2000" dirty="0">
                  <a:ln w="0"/>
                  <a:latin typeface="Calibri" panose="020F0502020204030204" pitchFamily="34" charset="0"/>
                  <a:ea typeface="Arial" panose="020B0604020202020204" pitchFamily="34" charset="0"/>
                </a:rPr>
                <a:t>מאפיינים</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38" name="Rectangle 37"/>
            <p:cNvSpPr/>
            <p:nvPr/>
          </p:nvSpPr>
          <p:spPr>
            <a:xfrm>
              <a:off x="1028243" y="3215663"/>
              <a:ext cx="93538" cy="316261"/>
            </a:xfrm>
            <a:prstGeom prst="rect">
              <a:avLst/>
            </a:prstGeom>
            <a:ln>
              <a:noFill/>
            </a:ln>
          </p:spPr>
          <p:txBody>
            <a:bodyPr vert="horz" lIns="0" tIns="0" rIns="0" bIns="0" rtlCol="0">
              <a:noAutofit/>
            </a:bodyPr>
            <a:lstStyle/>
            <a:p>
              <a:pPr algn="l" rtl="0">
                <a:lnSpc>
                  <a:spcPct val="107000"/>
                </a:lnSpc>
                <a:spcAft>
                  <a:spcPts val="800"/>
                </a:spcAft>
              </a:pPr>
              <a:r>
                <a:rPr lang="en-US" sz="20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39" name="Rectangle 38"/>
            <p:cNvSpPr/>
            <p:nvPr/>
          </p:nvSpPr>
          <p:spPr>
            <a:xfrm>
              <a:off x="3135094" y="3215663"/>
              <a:ext cx="93538" cy="316261"/>
            </a:xfrm>
            <a:prstGeom prst="rect">
              <a:avLst/>
            </a:prstGeom>
            <a:ln>
              <a:noFill/>
            </a:ln>
          </p:spPr>
          <p:txBody>
            <a:bodyPr vert="horz" lIns="0" tIns="0" rIns="0" bIns="0" rtlCol="0">
              <a:noAutofit/>
            </a:bodyPr>
            <a:lstStyle/>
            <a:p>
              <a:pPr algn="l" rtl="0">
                <a:lnSpc>
                  <a:spcPct val="107000"/>
                </a:lnSpc>
                <a:spcAft>
                  <a:spcPts val="800"/>
                </a:spcAft>
              </a:pPr>
              <a:r>
                <a:rPr lang="en-US" sz="20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p:cNvSpPr/>
            <p:nvPr/>
          </p:nvSpPr>
          <p:spPr>
            <a:xfrm>
              <a:off x="3205423" y="3215663"/>
              <a:ext cx="1057521" cy="316261"/>
            </a:xfrm>
            <a:prstGeom prst="rect">
              <a:avLst/>
            </a:prstGeom>
            <a:ln>
              <a:noFill/>
            </a:ln>
          </p:spPr>
          <p:txBody>
            <a:bodyPr vert="horz" lIns="0" tIns="0" rIns="0" bIns="0" rtlCol="0">
              <a:noAutofit/>
            </a:bodyPr>
            <a:lstStyle/>
            <a:p>
              <a:pPr algn="l" rtl="0">
                <a:lnSpc>
                  <a:spcPct val="107000"/>
                </a:lnSpc>
                <a:spcAft>
                  <a:spcPts val="800"/>
                </a:spcAft>
              </a:pPr>
              <a:r>
                <a:rPr lang="he-IL" sz="2000">
                  <a:ln w="0"/>
                  <a:latin typeface="Calibri" panose="020F0502020204030204" pitchFamily="34" charset="0"/>
                  <a:ea typeface="Arial" panose="020B0604020202020204" pitchFamily="34" charset="0"/>
                </a:rPr>
                <a:t>מגדירות</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41" name="Rectangle 40"/>
            <p:cNvSpPr/>
            <p:nvPr/>
          </p:nvSpPr>
          <p:spPr>
            <a:xfrm>
              <a:off x="595640" y="3215663"/>
              <a:ext cx="576371" cy="316261"/>
            </a:xfrm>
            <a:prstGeom prst="rect">
              <a:avLst/>
            </a:prstGeom>
            <a:ln>
              <a:noFill/>
            </a:ln>
          </p:spPr>
          <p:txBody>
            <a:bodyPr vert="horz" lIns="0" tIns="0" rIns="0" bIns="0" rtlCol="0">
              <a:noAutofit/>
            </a:bodyPr>
            <a:lstStyle/>
            <a:p>
              <a:pPr algn="l" rtl="0">
                <a:lnSpc>
                  <a:spcPct val="107000"/>
                </a:lnSpc>
                <a:spcAft>
                  <a:spcPts val="800"/>
                </a:spcAft>
              </a:pPr>
              <a:r>
                <a:rPr lang="he-IL" sz="2000" u="sng">
                  <a:ln w="0"/>
                  <a:uFill>
                    <a:solidFill>
                      <a:srgbClr val="990000"/>
                    </a:solidFill>
                  </a:uFill>
                  <a:latin typeface="Calibri" panose="020F0502020204030204" pitchFamily="34" charset="0"/>
                  <a:ea typeface="Arial" panose="020B0604020202020204" pitchFamily="34" charset="0"/>
                </a:rPr>
                <a:t>אופן</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42" name="Rectangle 41"/>
            <p:cNvSpPr/>
            <p:nvPr/>
          </p:nvSpPr>
          <p:spPr>
            <a:xfrm>
              <a:off x="3360928" y="3581423"/>
              <a:ext cx="851939" cy="316261"/>
            </a:xfrm>
            <a:prstGeom prst="rect">
              <a:avLst/>
            </a:prstGeom>
            <a:ln>
              <a:noFill/>
            </a:ln>
          </p:spPr>
          <p:txBody>
            <a:bodyPr vert="horz" lIns="0" tIns="0" rIns="0" bIns="0" rtlCol="0">
              <a:noAutofit/>
            </a:bodyPr>
            <a:lstStyle/>
            <a:p>
              <a:pPr algn="l" rtl="0">
                <a:lnSpc>
                  <a:spcPct val="107000"/>
                </a:lnSpc>
                <a:spcAft>
                  <a:spcPts val="800"/>
                </a:spcAft>
              </a:pPr>
              <a:r>
                <a:rPr lang="he-IL" sz="2000" u="sng">
                  <a:ln w="0"/>
                  <a:uFill>
                    <a:solidFill>
                      <a:srgbClr val="990000"/>
                    </a:solidFill>
                  </a:uFill>
                  <a:latin typeface="Calibri" panose="020F0502020204030204" pitchFamily="34" charset="0"/>
                  <a:ea typeface="Arial" panose="020B0604020202020204" pitchFamily="34" charset="0"/>
                </a:rPr>
                <a:t>מימוש</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43" name="Rectangle 42"/>
            <p:cNvSpPr/>
            <p:nvPr/>
          </p:nvSpPr>
          <p:spPr>
            <a:xfrm>
              <a:off x="3290824" y="3581423"/>
              <a:ext cx="93538" cy="316261"/>
            </a:xfrm>
            <a:prstGeom prst="rect">
              <a:avLst/>
            </a:prstGeom>
            <a:ln>
              <a:noFill/>
            </a:ln>
          </p:spPr>
          <p:txBody>
            <a:bodyPr vert="horz" lIns="0" tIns="0" rIns="0" bIns="0" rtlCol="0">
              <a:noAutofit/>
            </a:bodyPr>
            <a:lstStyle/>
            <a:p>
              <a:pPr algn="l" rtl="0">
                <a:lnSpc>
                  <a:spcPct val="107000"/>
                </a:lnSpc>
                <a:spcAft>
                  <a:spcPts val="800"/>
                </a:spcAft>
              </a:pPr>
              <a:r>
                <a:rPr lang="en-US" sz="20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44" name="Rectangle 43"/>
            <p:cNvSpPr/>
            <p:nvPr/>
          </p:nvSpPr>
          <p:spPr>
            <a:xfrm>
              <a:off x="2670854" y="3581423"/>
              <a:ext cx="824012" cy="316261"/>
            </a:xfrm>
            <a:prstGeom prst="rect">
              <a:avLst/>
            </a:prstGeom>
            <a:ln>
              <a:noFill/>
            </a:ln>
          </p:spPr>
          <p:txBody>
            <a:bodyPr vert="horz" lIns="0" tIns="0" rIns="0" bIns="0" rtlCol="0">
              <a:noAutofit/>
            </a:bodyPr>
            <a:lstStyle/>
            <a:p>
              <a:pPr algn="l" rtl="0">
                <a:lnSpc>
                  <a:spcPct val="107000"/>
                </a:lnSpc>
                <a:spcAft>
                  <a:spcPts val="800"/>
                </a:spcAft>
              </a:pPr>
              <a:r>
                <a:rPr lang="he-IL" sz="2000">
                  <a:ln w="0"/>
                  <a:latin typeface="Calibri" panose="020F0502020204030204" pitchFamily="34" charset="0"/>
                  <a:ea typeface="Arial" panose="020B0604020202020204" pitchFamily="34" charset="0"/>
                </a:rPr>
                <a:t>תכולת</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45" name="Rectangle 44"/>
            <p:cNvSpPr/>
            <p:nvPr/>
          </p:nvSpPr>
          <p:spPr>
            <a:xfrm>
              <a:off x="2600524" y="3581423"/>
              <a:ext cx="93538" cy="316261"/>
            </a:xfrm>
            <a:prstGeom prst="rect">
              <a:avLst/>
            </a:prstGeom>
            <a:ln>
              <a:noFill/>
            </a:ln>
          </p:spPr>
          <p:txBody>
            <a:bodyPr vert="horz" lIns="0" tIns="0" rIns="0" bIns="0" rtlCol="0">
              <a:noAutofit/>
            </a:bodyPr>
            <a:lstStyle/>
            <a:p>
              <a:pPr algn="l" rtl="0">
                <a:lnSpc>
                  <a:spcPct val="107000"/>
                </a:lnSpc>
                <a:spcAft>
                  <a:spcPts val="800"/>
                </a:spcAft>
              </a:pPr>
              <a:r>
                <a:rPr lang="en-US" sz="20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46" name="Rectangle 45"/>
            <p:cNvSpPr/>
            <p:nvPr/>
          </p:nvSpPr>
          <p:spPr>
            <a:xfrm>
              <a:off x="1891157" y="3581423"/>
              <a:ext cx="943458" cy="316261"/>
            </a:xfrm>
            <a:prstGeom prst="rect">
              <a:avLst/>
            </a:prstGeom>
            <a:ln>
              <a:noFill/>
            </a:ln>
          </p:spPr>
          <p:txBody>
            <a:bodyPr vert="horz" lIns="0" tIns="0" rIns="0" bIns="0" rtlCol="0">
              <a:noAutofit/>
            </a:bodyPr>
            <a:lstStyle/>
            <a:p>
              <a:pPr algn="l" rtl="0">
                <a:lnSpc>
                  <a:spcPct val="107000"/>
                </a:lnSpc>
                <a:spcAft>
                  <a:spcPts val="800"/>
                </a:spcAft>
              </a:pPr>
              <a:r>
                <a:rPr lang="he-IL" sz="2000" dirty="0">
                  <a:ln w="0"/>
                  <a:latin typeface="Calibri" panose="020F0502020204030204" pitchFamily="34" charset="0"/>
                  <a:ea typeface="Arial" panose="020B0604020202020204" pitchFamily="34" charset="0"/>
                </a:rPr>
                <a:t>הפתרון</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47" name="Rectangle 46"/>
            <p:cNvSpPr/>
            <p:nvPr/>
          </p:nvSpPr>
          <p:spPr>
            <a:xfrm>
              <a:off x="1821053" y="3581423"/>
              <a:ext cx="93538" cy="316261"/>
            </a:xfrm>
            <a:prstGeom prst="rect">
              <a:avLst/>
            </a:prstGeom>
            <a:ln>
              <a:noFill/>
            </a:ln>
          </p:spPr>
          <p:txBody>
            <a:bodyPr vert="horz" lIns="0" tIns="0" rIns="0" bIns="0" rtlCol="0">
              <a:noAutofit/>
            </a:bodyPr>
            <a:lstStyle/>
            <a:p>
              <a:pPr algn="l" rtl="0">
                <a:lnSpc>
                  <a:spcPct val="107000"/>
                </a:lnSpc>
                <a:spcAft>
                  <a:spcPts val="800"/>
                </a:spcAft>
              </a:pPr>
              <a:r>
                <a:rPr lang="en-US" sz="20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48" name="Rectangle 47"/>
            <p:cNvSpPr/>
            <p:nvPr/>
          </p:nvSpPr>
          <p:spPr>
            <a:xfrm>
              <a:off x="3766312" y="4020054"/>
              <a:ext cx="169045"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49" name="Rectangle 48"/>
            <p:cNvSpPr/>
            <p:nvPr/>
          </p:nvSpPr>
          <p:spPr>
            <a:xfrm>
              <a:off x="2904744" y="4020054"/>
              <a:ext cx="928228" cy="285778"/>
            </a:xfrm>
            <a:prstGeom prst="rect">
              <a:avLst/>
            </a:prstGeom>
            <a:ln>
              <a:noFill/>
            </a:ln>
          </p:spPr>
          <p:txBody>
            <a:bodyPr vert="horz" lIns="0" tIns="0" rIns="0" bIns="0" rtlCol="0">
              <a:noAutofit/>
            </a:bodyPr>
            <a:lstStyle/>
            <a:p>
              <a:pPr algn="l" rtl="0">
                <a:lnSpc>
                  <a:spcPct val="107000"/>
                </a:lnSpc>
                <a:spcAft>
                  <a:spcPts val="800"/>
                </a:spcAft>
              </a:pPr>
              <a:r>
                <a:rPr lang="he-IL" sz="1800">
                  <a:ln w="0"/>
                  <a:latin typeface="Calibri" panose="020F0502020204030204" pitchFamily="34" charset="0"/>
                  <a:ea typeface="Arial" panose="020B0604020202020204" pitchFamily="34" charset="0"/>
                </a:rPr>
                <a:t>מקבלות</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50" name="Rectangle 49"/>
            <p:cNvSpPr/>
            <p:nvPr/>
          </p:nvSpPr>
          <p:spPr>
            <a:xfrm>
              <a:off x="2841193" y="4020054"/>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51" name="Rectangle 50"/>
            <p:cNvSpPr/>
            <p:nvPr/>
          </p:nvSpPr>
          <p:spPr>
            <a:xfrm>
              <a:off x="2301697" y="4020054"/>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52" name="Rectangle 51"/>
            <p:cNvSpPr/>
            <p:nvPr/>
          </p:nvSpPr>
          <p:spPr>
            <a:xfrm>
              <a:off x="1792605" y="4020054"/>
              <a:ext cx="675573" cy="285778"/>
            </a:xfrm>
            <a:prstGeom prst="rect">
              <a:avLst/>
            </a:prstGeom>
            <a:ln>
              <a:noFill/>
            </a:ln>
          </p:spPr>
          <p:txBody>
            <a:bodyPr vert="horz" lIns="0" tIns="0" rIns="0" bIns="0" rtlCol="0">
              <a:noAutofit/>
            </a:bodyPr>
            <a:lstStyle/>
            <a:p>
              <a:pPr algn="l" rtl="0">
                <a:lnSpc>
                  <a:spcPct val="107000"/>
                </a:lnSpc>
                <a:spcAft>
                  <a:spcPts val="800"/>
                </a:spcAft>
              </a:pPr>
              <a:r>
                <a:rPr lang="he-IL" sz="1800">
                  <a:ln w="0"/>
                  <a:latin typeface="Calibri" panose="020F0502020204030204" pitchFamily="34" charset="0"/>
                  <a:ea typeface="Arial" panose="020B0604020202020204" pitchFamily="34" charset="0"/>
                </a:rPr>
                <a:t>כאשר</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53" name="Rectangle 52"/>
            <p:cNvSpPr/>
            <p:nvPr/>
          </p:nvSpPr>
          <p:spPr>
            <a:xfrm>
              <a:off x="1729054" y="4020054"/>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54" name="Rectangle 53"/>
            <p:cNvSpPr/>
            <p:nvPr/>
          </p:nvSpPr>
          <p:spPr>
            <a:xfrm>
              <a:off x="1088746" y="4020054"/>
              <a:ext cx="851610" cy="285778"/>
            </a:xfrm>
            <a:prstGeom prst="rect">
              <a:avLst/>
            </a:prstGeom>
            <a:ln>
              <a:noFill/>
            </a:ln>
          </p:spPr>
          <p:txBody>
            <a:bodyPr vert="horz" lIns="0" tIns="0" rIns="0" bIns="0" rtlCol="0">
              <a:noAutofit/>
            </a:bodyPr>
            <a:lstStyle/>
            <a:p>
              <a:pPr algn="l" rtl="0">
                <a:lnSpc>
                  <a:spcPct val="107000"/>
                </a:lnSpc>
                <a:spcAft>
                  <a:spcPts val="800"/>
                </a:spcAft>
              </a:pPr>
              <a:r>
                <a:rPr lang="he-IL" sz="1800">
                  <a:ln w="0"/>
                  <a:latin typeface="Calibri" panose="020F0502020204030204" pitchFamily="34" charset="0"/>
                  <a:ea typeface="Arial" panose="020B0604020202020204" pitchFamily="34" charset="0"/>
                </a:rPr>
                <a:t>הפתרון</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55" name="Rectangle 54"/>
            <p:cNvSpPr/>
            <p:nvPr/>
          </p:nvSpPr>
          <p:spPr>
            <a:xfrm>
              <a:off x="1025195" y="4020054"/>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56" name="Rectangle 55"/>
            <p:cNvSpPr/>
            <p:nvPr/>
          </p:nvSpPr>
          <p:spPr>
            <a:xfrm>
              <a:off x="2365248" y="4020054"/>
              <a:ext cx="633007" cy="285778"/>
            </a:xfrm>
            <a:prstGeom prst="rect">
              <a:avLst/>
            </a:prstGeom>
            <a:ln>
              <a:noFill/>
            </a:ln>
          </p:spPr>
          <p:txBody>
            <a:bodyPr vert="horz" lIns="0" tIns="0" rIns="0" bIns="0" rtlCol="0">
              <a:noAutofit/>
            </a:bodyPr>
            <a:lstStyle/>
            <a:p>
              <a:pPr algn="l" rtl="0">
                <a:lnSpc>
                  <a:spcPct val="107000"/>
                </a:lnSpc>
                <a:spcAft>
                  <a:spcPts val="800"/>
                </a:spcAft>
              </a:pPr>
              <a:r>
                <a:rPr lang="he-IL" sz="1800">
                  <a:ln w="0"/>
                  <a:latin typeface="Calibri" panose="020F0502020204030204" pitchFamily="34" charset="0"/>
                  <a:ea typeface="Arial" panose="020B0604020202020204" pitchFamily="34" charset="0"/>
                </a:rPr>
                <a:t>מענה</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57" name="Rectangle 56"/>
            <p:cNvSpPr/>
            <p:nvPr/>
          </p:nvSpPr>
          <p:spPr>
            <a:xfrm>
              <a:off x="3009655" y="4349372"/>
              <a:ext cx="791857" cy="286159"/>
            </a:xfrm>
            <a:prstGeom prst="rect">
              <a:avLst/>
            </a:prstGeom>
            <a:ln>
              <a:noFill/>
            </a:ln>
          </p:spPr>
          <p:txBody>
            <a:bodyPr vert="horz" lIns="0" tIns="0" rIns="0" bIns="0" rtlCol="0">
              <a:noAutofit/>
            </a:bodyPr>
            <a:lstStyle/>
            <a:p>
              <a:pPr algn="l" rtl="0">
                <a:lnSpc>
                  <a:spcPct val="107000"/>
                </a:lnSpc>
                <a:spcAft>
                  <a:spcPts val="800"/>
                </a:spcAft>
              </a:pPr>
              <a:r>
                <a:rPr lang="he-IL" sz="1800">
                  <a:ln w="0"/>
                  <a:latin typeface="Calibri" panose="020F0502020204030204" pitchFamily="34" charset="0"/>
                  <a:ea typeface="Arial" panose="020B0604020202020204" pitchFamily="34" charset="0"/>
                </a:rPr>
                <a:t>הנבחר</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58" name="Rectangle 57"/>
            <p:cNvSpPr/>
            <p:nvPr/>
          </p:nvSpPr>
          <p:spPr>
            <a:xfrm>
              <a:off x="2946019" y="4349372"/>
              <a:ext cx="84635" cy="286159"/>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61" name="Rectangle 60"/>
            <p:cNvSpPr/>
            <p:nvPr/>
          </p:nvSpPr>
          <p:spPr>
            <a:xfrm>
              <a:off x="2357755" y="4349372"/>
              <a:ext cx="84635" cy="286159"/>
            </a:xfrm>
            <a:prstGeom prst="rect">
              <a:avLst/>
            </a:prstGeom>
            <a:ln>
              <a:noFill/>
            </a:ln>
          </p:spPr>
          <p:txBody>
            <a:bodyPr vert="horz" lIns="0" tIns="0" rIns="0" bIns="0" rtlCol="0">
              <a:noAutofit/>
            </a:bodyPr>
            <a:lstStyle/>
            <a:p>
              <a:pPr algn="l" rtl="0">
                <a:lnSpc>
                  <a:spcPct val="107000"/>
                </a:lnSpc>
                <a:spcAft>
                  <a:spcPts val="800"/>
                </a:spcAft>
              </a:pP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64" name="Rectangle 63"/>
            <p:cNvSpPr/>
            <p:nvPr/>
          </p:nvSpPr>
          <p:spPr>
            <a:xfrm>
              <a:off x="1034339" y="4349372"/>
              <a:ext cx="84635" cy="286159"/>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65" name="Rectangle 64"/>
            <p:cNvSpPr/>
            <p:nvPr/>
          </p:nvSpPr>
          <p:spPr>
            <a:xfrm>
              <a:off x="2535816" y="4349372"/>
              <a:ext cx="574789" cy="286159"/>
            </a:xfrm>
            <a:prstGeom prst="rect">
              <a:avLst/>
            </a:prstGeom>
            <a:ln>
              <a:noFill/>
            </a:ln>
          </p:spPr>
          <p:txBody>
            <a:bodyPr vert="horz" lIns="0" tIns="0" rIns="0" bIns="0" rtlCol="0">
              <a:noAutofit/>
            </a:bodyPr>
            <a:lstStyle/>
            <a:p>
              <a:pPr algn="l" rtl="0">
                <a:lnSpc>
                  <a:spcPct val="107000"/>
                </a:lnSpc>
                <a:spcAft>
                  <a:spcPts val="800"/>
                </a:spcAft>
              </a:pPr>
              <a:r>
                <a:rPr lang="he-IL" sz="1800" u="sng" dirty="0">
                  <a:ln w="0"/>
                  <a:uFill>
                    <a:solidFill>
                      <a:srgbClr val="666633"/>
                    </a:solidFill>
                  </a:uFill>
                  <a:latin typeface="Calibri" panose="020F0502020204030204" pitchFamily="34" charset="0"/>
                  <a:ea typeface="Arial" panose="020B0604020202020204" pitchFamily="34" charset="0"/>
                </a:rPr>
                <a:t>עומד</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66" name="Rectangle 65"/>
            <p:cNvSpPr/>
            <p:nvPr/>
          </p:nvSpPr>
          <p:spPr>
            <a:xfrm>
              <a:off x="615351" y="4365217"/>
              <a:ext cx="1107307" cy="285778"/>
            </a:xfrm>
            <a:prstGeom prst="rect">
              <a:avLst/>
            </a:prstGeom>
            <a:ln>
              <a:noFill/>
            </a:ln>
          </p:spPr>
          <p:txBody>
            <a:bodyPr vert="horz" lIns="0" tIns="0" rIns="0" bIns="0" rtlCol="0">
              <a:noAutofit/>
            </a:bodyPr>
            <a:lstStyle/>
            <a:p>
              <a:pPr algn="l">
                <a:lnSpc>
                  <a:spcPct val="107000"/>
                </a:lnSpc>
                <a:spcAft>
                  <a:spcPts val="800"/>
                </a:spcAft>
              </a:pPr>
              <a:r>
                <a:rPr lang="he-IL" sz="1800" u="sng" dirty="0">
                  <a:ln w="0"/>
                  <a:uFill>
                    <a:solidFill>
                      <a:srgbClr val="666633"/>
                    </a:solidFill>
                  </a:uFill>
                  <a:latin typeface="Calibri" panose="020F0502020204030204" pitchFamily="34" charset="0"/>
                  <a:ea typeface="Arial" panose="020B0604020202020204" pitchFamily="34" charset="0"/>
                </a:rPr>
                <a:t>ובאילוצים</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67" name="Rectangle 66"/>
            <p:cNvSpPr/>
            <p:nvPr/>
          </p:nvSpPr>
          <p:spPr>
            <a:xfrm>
              <a:off x="1541290" y="4354870"/>
              <a:ext cx="1201862" cy="285778"/>
            </a:xfrm>
            <a:prstGeom prst="rect">
              <a:avLst/>
            </a:prstGeom>
            <a:ln>
              <a:noFill/>
            </a:ln>
          </p:spPr>
          <p:txBody>
            <a:bodyPr vert="horz" lIns="0" tIns="0" rIns="0" bIns="0" rtlCol="0">
              <a:noAutofit/>
            </a:bodyPr>
            <a:lstStyle/>
            <a:p>
              <a:pPr algn="l">
                <a:lnSpc>
                  <a:spcPct val="107000"/>
                </a:lnSpc>
                <a:spcAft>
                  <a:spcPts val="800"/>
                </a:spcAft>
              </a:pPr>
              <a:r>
                <a:rPr lang="he-IL" sz="1800" u="sng" dirty="0">
                  <a:ln w="0"/>
                  <a:uFill>
                    <a:solidFill>
                      <a:srgbClr val="666633"/>
                    </a:solidFill>
                  </a:uFill>
                  <a:latin typeface="Calibri" panose="020F0502020204030204" pitchFamily="34" charset="0"/>
                  <a:ea typeface="Arial" panose="020B0604020202020204" pitchFamily="34" charset="0"/>
                </a:rPr>
                <a:t>במאפיינים</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68" name="Rectangle 67"/>
            <p:cNvSpPr/>
            <p:nvPr/>
          </p:nvSpPr>
          <p:spPr>
            <a:xfrm>
              <a:off x="2633422" y="4678777"/>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u="sng">
                  <a:ln w="0"/>
                  <a:uFill>
                    <a:solidFill>
                      <a:srgbClr val="666633"/>
                    </a:solidFill>
                  </a:uFill>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69" name="Rectangle 68"/>
            <p:cNvSpPr/>
            <p:nvPr/>
          </p:nvSpPr>
          <p:spPr>
            <a:xfrm>
              <a:off x="1735709" y="4678777"/>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70" name="Rectangle 69"/>
            <p:cNvSpPr/>
            <p:nvPr/>
          </p:nvSpPr>
          <p:spPr>
            <a:xfrm>
              <a:off x="2736081" y="4610266"/>
              <a:ext cx="1127069" cy="285778"/>
            </a:xfrm>
            <a:prstGeom prst="rect">
              <a:avLst/>
            </a:prstGeom>
            <a:ln>
              <a:noFill/>
            </a:ln>
          </p:spPr>
          <p:txBody>
            <a:bodyPr vert="horz" lIns="0" tIns="0" rIns="0" bIns="0" rtlCol="0">
              <a:noAutofit/>
            </a:bodyPr>
            <a:lstStyle/>
            <a:p>
              <a:pPr algn="l" rtl="0">
                <a:lnSpc>
                  <a:spcPct val="107000"/>
                </a:lnSpc>
                <a:spcAft>
                  <a:spcPts val="800"/>
                </a:spcAft>
              </a:pPr>
              <a:r>
                <a:rPr lang="he-IL" sz="1800" dirty="0">
                  <a:ln w="0"/>
                  <a:latin typeface="Calibri" panose="020F0502020204030204" pitchFamily="34" charset="0"/>
                  <a:ea typeface="Arial" panose="020B0604020202020204" pitchFamily="34" charset="0"/>
                </a:rPr>
                <a:t>המוגדרים</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71" name="Rectangle 70"/>
            <p:cNvSpPr/>
            <p:nvPr/>
          </p:nvSpPr>
          <p:spPr>
            <a:xfrm>
              <a:off x="824027" y="4678777"/>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pic>
          <p:nvPicPr>
            <p:cNvPr id="73" name="Picture 72"/>
            <p:cNvPicPr/>
            <p:nvPr/>
          </p:nvPicPr>
          <p:blipFill>
            <a:blip r:embed="rId8" cstate="print"/>
            <a:stretch>
              <a:fillRect/>
            </a:stretch>
          </p:blipFill>
          <p:spPr>
            <a:xfrm>
              <a:off x="5834634" y="2936547"/>
              <a:ext cx="2773680" cy="115824"/>
            </a:xfrm>
            <a:prstGeom prst="rect">
              <a:avLst/>
            </a:prstGeom>
          </p:spPr>
        </p:pic>
        <p:pic>
          <p:nvPicPr>
            <p:cNvPr id="74" name="Picture 73"/>
            <p:cNvPicPr/>
            <p:nvPr/>
          </p:nvPicPr>
          <p:blipFill>
            <a:blip r:embed="rId9" cstate="print"/>
            <a:stretch>
              <a:fillRect/>
            </a:stretch>
          </p:blipFill>
          <p:spPr>
            <a:xfrm>
              <a:off x="5572506" y="2518971"/>
              <a:ext cx="499872" cy="548640"/>
            </a:xfrm>
            <a:prstGeom prst="rect">
              <a:avLst/>
            </a:prstGeom>
          </p:spPr>
        </p:pic>
        <p:sp>
          <p:nvSpPr>
            <p:cNvPr id="75" name="Rectangle 74"/>
            <p:cNvSpPr/>
            <p:nvPr/>
          </p:nvSpPr>
          <p:spPr>
            <a:xfrm>
              <a:off x="7622175" y="2698547"/>
              <a:ext cx="1220210" cy="381418"/>
            </a:xfrm>
            <a:prstGeom prst="rect">
              <a:avLst/>
            </a:prstGeom>
            <a:ln>
              <a:noFill/>
            </a:ln>
          </p:spPr>
          <p:txBody>
            <a:bodyPr vert="horz" lIns="0" tIns="0" rIns="0" bIns="0" rtlCol="0">
              <a:noAutofit/>
            </a:bodyPr>
            <a:lstStyle/>
            <a:p>
              <a:pPr algn="l" rtl="0">
                <a:lnSpc>
                  <a:spcPct val="107000"/>
                </a:lnSpc>
                <a:spcAft>
                  <a:spcPts val="800"/>
                </a:spcAft>
              </a:pPr>
              <a:r>
                <a:rPr lang="he-IL" sz="2400" u="sng" dirty="0">
                  <a:ln w="0"/>
                  <a:uFill>
                    <a:solidFill>
                      <a:srgbClr val="0000AD"/>
                    </a:solidFill>
                  </a:uFill>
                  <a:latin typeface="Calibri" panose="020F0502020204030204" pitchFamily="34" charset="0"/>
                  <a:ea typeface="Arial" panose="020B0604020202020204" pitchFamily="34" charset="0"/>
                </a:rPr>
                <a:t>דרישות</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76" name="Rectangle 75"/>
            <p:cNvSpPr/>
            <p:nvPr/>
          </p:nvSpPr>
          <p:spPr>
            <a:xfrm>
              <a:off x="7539187" y="2698547"/>
              <a:ext cx="112809" cy="381418"/>
            </a:xfrm>
            <a:prstGeom prst="rect">
              <a:avLst/>
            </a:prstGeom>
            <a:ln>
              <a:noFill/>
            </a:ln>
          </p:spPr>
          <p:txBody>
            <a:bodyPr vert="horz" lIns="0" tIns="0" rIns="0" bIns="0" rtlCol="0">
              <a:noAutofit/>
            </a:bodyPr>
            <a:lstStyle/>
            <a:p>
              <a:pPr algn="l" rtl="0">
                <a:lnSpc>
                  <a:spcPct val="107000"/>
                </a:lnSpc>
                <a:spcAft>
                  <a:spcPts val="800"/>
                </a:spcAft>
              </a:pPr>
              <a:r>
                <a:rPr lang="en-US" sz="2400" u="sng">
                  <a:ln w="0"/>
                  <a:uFill>
                    <a:solidFill>
                      <a:srgbClr val="0000AD"/>
                    </a:solidFill>
                  </a:uFill>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77" name="Rectangle 76"/>
            <p:cNvSpPr/>
            <p:nvPr/>
          </p:nvSpPr>
          <p:spPr>
            <a:xfrm>
              <a:off x="5851652" y="2698547"/>
              <a:ext cx="2244422" cy="381418"/>
            </a:xfrm>
            <a:prstGeom prst="rect">
              <a:avLst/>
            </a:prstGeom>
            <a:ln>
              <a:noFill/>
            </a:ln>
          </p:spPr>
          <p:txBody>
            <a:bodyPr vert="horz" lIns="0" tIns="0" rIns="0" bIns="0" rtlCol="0">
              <a:noAutofit/>
            </a:bodyPr>
            <a:lstStyle/>
            <a:p>
              <a:pPr algn="l" rtl="0">
                <a:lnSpc>
                  <a:spcPct val="107000"/>
                </a:lnSpc>
                <a:spcAft>
                  <a:spcPts val="800"/>
                </a:spcAft>
              </a:pPr>
              <a:r>
                <a:rPr lang="he-IL" sz="2400" u="sng" dirty="0">
                  <a:ln w="0"/>
                  <a:uFill>
                    <a:solidFill>
                      <a:srgbClr val="0000AD"/>
                    </a:solidFill>
                  </a:uFill>
                  <a:latin typeface="Calibri" panose="020F0502020204030204" pitchFamily="34" charset="0"/>
                  <a:ea typeface="Arial" panose="020B0604020202020204" pitchFamily="34" charset="0"/>
                </a:rPr>
                <a:t>פונקציונאליות</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78" name="Rectangle 77"/>
            <p:cNvSpPr/>
            <p:nvPr/>
          </p:nvSpPr>
          <p:spPr>
            <a:xfrm>
              <a:off x="5766308" y="2698547"/>
              <a:ext cx="112810" cy="381418"/>
            </a:xfrm>
            <a:prstGeom prst="rect">
              <a:avLst/>
            </a:prstGeom>
            <a:ln>
              <a:noFill/>
            </a:ln>
          </p:spPr>
          <p:txBody>
            <a:bodyPr vert="horz" lIns="0" tIns="0" rIns="0" bIns="0" rtlCol="0">
              <a:noAutofit/>
            </a:bodyPr>
            <a:lstStyle/>
            <a:p>
              <a:pPr algn="l" rtl="0">
                <a:lnSpc>
                  <a:spcPct val="107000"/>
                </a:lnSpc>
                <a:spcAft>
                  <a:spcPts val="800"/>
                </a:spcAft>
              </a:pPr>
              <a:r>
                <a:rPr lang="en-US" sz="24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pic>
          <p:nvPicPr>
            <p:cNvPr id="82" name="Picture 81"/>
            <p:cNvPicPr/>
            <p:nvPr/>
          </p:nvPicPr>
          <p:blipFill>
            <a:blip r:embed="rId10" cstate="print"/>
            <a:stretch>
              <a:fillRect/>
            </a:stretch>
          </p:blipFill>
          <p:spPr>
            <a:xfrm>
              <a:off x="6273546" y="3412035"/>
              <a:ext cx="746760" cy="112776"/>
            </a:xfrm>
            <a:prstGeom prst="rect">
              <a:avLst/>
            </a:prstGeom>
          </p:spPr>
        </p:pic>
        <p:pic>
          <p:nvPicPr>
            <p:cNvPr id="83" name="Picture 82"/>
            <p:cNvPicPr/>
            <p:nvPr/>
          </p:nvPicPr>
          <p:blipFill>
            <a:blip r:embed="rId6" cstate="print"/>
            <a:stretch>
              <a:fillRect/>
            </a:stretch>
          </p:blipFill>
          <p:spPr>
            <a:xfrm>
              <a:off x="6057138" y="3067611"/>
              <a:ext cx="417576" cy="457200"/>
            </a:xfrm>
            <a:prstGeom prst="rect">
              <a:avLst/>
            </a:prstGeom>
          </p:spPr>
        </p:pic>
        <p:pic>
          <p:nvPicPr>
            <p:cNvPr id="85" name="Picture 84"/>
            <p:cNvPicPr/>
            <p:nvPr/>
          </p:nvPicPr>
          <p:blipFill>
            <a:blip r:embed="rId6" cstate="print"/>
            <a:stretch>
              <a:fillRect/>
            </a:stretch>
          </p:blipFill>
          <p:spPr>
            <a:xfrm>
              <a:off x="5276850" y="3067611"/>
              <a:ext cx="417576" cy="457200"/>
            </a:xfrm>
            <a:prstGeom prst="rect">
              <a:avLst/>
            </a:prstGeom>
          </p:spPr>
        </p:pic>
        <p:pic>
          <p:nvPicPr>
            <p:cNvPr id="87" name="Picture 86"/>
            <p:cNvPicPr/>
            <p:nvPr/>
          </p:nvPicPr>
          <p:blipFill>
            <a:blip r:embed="rId11" cstate="print"/>
            <a:stretch>
              <a:fillRect/>
            </a:stretch>
          </p:blipFill>
          <p:spPr>
            <a:xfrm>
              <a:off x="5359146" y="3829611"/>
              <a:ext cx="1203960" cy="100584"/>
            </a:xfrm>
            <a:prstGeom prst="rect">
              <a:avLst/>
            </a:prstGeom>
          </p:spPr>
        </p:pic>
        <p:sp>
          <p:nvSpPr>
            <p:cNvPr id="88" name="Rectangle 87"/>
            <p:cNvSpPr/>
            <p:nvPr/>
          </p:nvSpPr>
          <p:spPr>
            <a:xfrm>
              <a:off x="8455660" y="3215663"/>
              <a:ext cx="117764" cy="316261"/>
            </a:xfrm>
            <a:prstGeom prst="rect">
              <a:avLst/>
            </a:prstGeom>
            <a:ln>
              <a:noFill/>
            </a:ln>
          </p:spPr>
          <p:txBody>
            <a:bodyPr vert="horz" lIns="0" tIns="0" rIns="0" bIns="0" rtlCol="0">
              <a:noAutofit/>
            </a:bodyPr>
            <a:lstStyle/>
            <a:p>
              <a:pPr algn="l" rtl="0">
                <a:lnSpc>
                  <a:spcPct val="107000"/>
                </a:lnSpc>
                <a:spcAft>
                  <a:spcPts val="800"/>
                </a:spcAft>
              </a:pPr>
              <a:r>
                <a:rPr lang="en-US" sz="2000">
                  <a:ln w="0"/>
                  <a:ea typeface="Arial" panose="020B0604020202020204" pitchFamily="34" charset="0"/>
                  <a:cs typeface="Calibri" panose="020F0502020204030204" pitchFamily="34" charset="0"/>
                </a:rPr>
                <a:t>•</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89" name="Rectangle 88"/>
            <p:cNvSpPr/>
            <p:nvPr/>
          </p:nvSpPr>
          <p:spPr>
            <a:xfrm>
              <a:off x="7400143" y="3215663"/>
              <a:ext cx="1057185" cy="316261"/>
            </a:xfrm>
            <a:prstGeom prst="rect">
              <a:avLst/>
            </a:prstGeom>
            <a:ln>
              <a:noFill/>
            </a:ln>
          </p:spPr>
          <p:txBody>
            <a:bodyPr vert="horz" lIns="0" tIns="0" rIns="0" bIns="0" rtlCol="0">
              <a:noAutofit/>
            </a:bodyPr>
            <a:lstStyle/>
            <a:p>
              <a:pPr algn="l" rtl="0">
                <a:lnSpc>
                  <a:spcPct val="107000"/>
                </a:lnSpc>
                <a:spcAft>
                  <a:spcPts val="800"/>
                </a:spcAft>
              </a:pPr>
              <a:r>
                <a:rPr lang="he-IL" sz="2000" dirty="0">
                  <a:ln w="0"/>
                  <a:latin typeface="Calibri" panose="020F0502020204030204" pitchFamily="34" charset="0"/>
                  <a:ea typeface="Arial" panose="020B0604020202020204" pitchFamily="34" charset="0"/>
                </a:rPr>
                <a:t>מגדירות</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90" name="Rectangle 89"/>
            <p:cNvSpPr/>
            <p:nvPr/>
          </p:nvSpPr>
          <p:spPr>
            <a:xfrm>
              <a:off x="7329813" y="3215663"/>
              <a:ext cx="93539" cy="316261"/>
            </a:xfrm>
            <a:prstGeom prst="rect">
              <a:avLst/>
            </a:prstGeom>
            <a:ln>
              <a:noFill/>
            </a:ln>
          </p:spPr>
          <p:txBody>
            <a:bodyPr vert="horz" lIns="0" tIns="0" rIns="0" bIns="0" rtlCol="0">
              <a:noAutofit/>
            </a:bodyPr>
            <a:lstStyle/>
            <a:p>
              <a:pPr algn="l" rtl="0">
                <a:lnSpc>
                  <a:spcPct val="107000"/>
                </a:lnSpc>
                <a:spcAft>
                  <a:spcPts val="800"/>
                </a:spcAft>
              </a:pPr>
              <a:r>
                <a:rPr lang="en-US" sz="20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91" name="Rectangle 90"/>
            <p:cNvSpPr/>
            <p:nvPr/>
          </p:nvSpPr>
          <p:spPr>
            <a:xfrm>
              <a:off x="7025220" y="3215663"/>
              <a:ext cx="404436" cy="316261"/>
            </a:xfrm>
            <a:prstGeom prst="rect">
              <a:avLst/>
            </a:prstGeom>
            <a:ln>
              <a:noFill/>
            </a:ln>
          </p:spPr>
          <p:txBody>
            <a:bodyPr vert="horz" lIns="0" tIns="0" rIns="0" bIns="0" rtlCol="0">
              <a:noAutofit/>
            </a:bodyPr>
            <a:lstStyle/>
            <a:p>
              <a:pPr algn="l" rtl="0">
                <a:lnSpc>
                  <a:spcPct val="107000"/>
                </a:lnSpc>
                <a:spcAft>
                  <a:spcPts val="800"/>
                </a:spcAft>
              </a:pPr>
              <a:r>
                <a:rPr lang="he-IL" sz="2000">
                  <a:ln w="0"/>
                  <a:latin typeface="Calibri" panose="020F0502020204030204" pitchFamily="34" charset="0"/>
                  <a:ea typeface="Arial" panose="020B0604020202020204" pitchFamily="34" charset="0"/>
                </a:rPr>
                <a:t>את</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92" name="Rectangle 91"/>
            <p:cNvSpPr/>
            <p:nvPr/>
          </p:nvSpPr>
          <p:spPr>
            <a:xfrm>
              <a:off x="6952361" y="3215663"/>
              <a:ext cx="93539" cy="316261"/>
            </a:xfrm>
            <a:prstGeom prst="rect">
              <a:avLst/>
            </a:prstGeom>
            <a:ln>
              <a:noFill/>
            </a:ln>
          </p:spPr>
          <p:txBody>
            <a:bodyPr vert="horz" lIns="0" tIns="0" rIns="0" bIns="0" rtlCol="0">
              <a:noAutofit/>
            </a:bodyPr>
            <a:lstStyle/>
            <a:p>
              <a:pPr algn="l" rtl="0">
                <a:lnSpc>
                  <a:spcPct val="107000"/>
                </a:lnSpc>
                <a:spcAft>
                  <a:spcPts val="800"/>
                </a:spcAft>
              </a:pPr>
              <a:r>
                <a:rPr lang="en-US" sz="20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93" name="Rectangle 92"/>
            <p:cNvSpPr/>
            <p:nvPr/>
          </p:nvSpPr>
          <p:spPr>
            <a:xfrm>
              <a:off x="6290945" y="3215663"/>
              <a:ext cx="878856" cy="316261"/>
            </a:xfrm>
            <a:prstGeom prst="rect">
              <a:avLst/>
            </a:prstGeom>
            <a:ln>
              <a:noFill/>
            </a:ln>
          </p:spPr>
          <p:txBody>
            <a:bodyPr vert="horz" lIns="0" tIns="0" rIns="0" bIns="0" rtlCol="0">
              <a:noAutofit/>
            </a:bodyPr>
            <a:lstStyle/>
            <a:p>
              <a:pPr algn="l" rtl="0">
                <a:lnSpc>
                  <a:spcPct val="107000"/>
                </a:lnSpc>
                <a:spcAft>
                  <a:spcPts val="800"/>
                </a:spcAft>
              </a:pPr>
              <a:r>
                <a:rPr lang="he-IL" sz="2000" u="sng">
                  <a:ln w="0"/>
                  <a:uFill>
                    <a:solidFill>
                      <a:srgbClr val="990000"/>
                    </a:solidFill>
                  </a:uFill>
                  <a:latin typeface="Calibri" panose="020F0502020204030204" pitchFamily="34" charset="0"/>
                  <a:ea typeface="Arial" panose="020B0604020202020204" pitchFamily="34" charset="0"/>
                </a:rPr>
                <a:t>תכולת</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94" name="Rectangle 93"/>
            <p:cNvSpPr/>
            <p:nvPr/>
          </p:nvSpPr>
          <p:spPr>
            <a:xfrm>
              <a:off x="6220841" y="3215663"/>
              <a:ext cx="93538" cy="316261"/>
            </a:xfrm>
            <a:prstGeom prst="rect">
              <a:avLst/>
            </a:prstGeom>
            <a:ln>
              <a:noFill/>
            </a:ln>
          </p:spPr>
          <p:txBody>
            <a:bodyPr vert="horz" lIns="0" tIns="0" rIns="0" bIns="0" rtlCol="0">
              <a:noAutofit/>
            </a:bodyPr>
            <a:lstStyle/>
            <a:p>
              <a:pPr algn="l" rtl="0">
                <a:lnSpc>
                  <a:spcPct val="107000"/>
                </a:lnSpc>
                <a:spcAft>
                  <a:spcPts val="800"/>
                </a:spcAft>
              </a:pPr>
              <a:r>
                <a:rPr lang="en-US" sz="20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95" name="Rectangle 94"/>
            <p:cNvSpPr/>
            <p:nvPr/>
          </p:nvSpPr>
          <p:spPr>
            <a:xfrm>
              <a:off x="5510276" y="3215663"/>
              <a:ext cx="943458" cy="316261"/>
            </a:xfrm>
            <a:prstGeom prst="rect">
              <a:avLst/>
            </a:prstGeom>
            <a:ln>
              <a:noFill/>
            </a:ln>
          </p:spPr>
          <p:txBody>
            <a:bodyPr vert="horz" lIns="0" tIns="0" rIns="0" bIns="0" rtlCol="0">
              <a:noAutofit/>
            </a:bodyPr>
            <a:lstStyle/>
            <a:p>
              <a:pPr algn="l" rtl="0">
                <a:lnSpc>
                  <a:spcPct val="107000"/>
                </a:lnSpc>
                <a:spcAft>
                  <a:spcPts val="800"/>
                </a:spcAft>
              </a:pPr>
              <a:r>
                <a:rPr lang="he-IL" sz="2000">
                  <a:ln w="0"/>
                  <a:latin typeface="Calibri" panose="020F0502020204030204" pitchFamily="34" charset="0"/>
                  <a:ea typeface="Arial" panose="020B0604020202020204" pitchFamily="34" charset="0"/>
                </a:rPr>
                <a:t>הפתרון</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96" name="Rectangle 95"/>
            <p:cNvSpPr/>
            <p:nvPr/>
          </p:nvSpPr>
          <p:spPr>
            <a:xfrm>
              <a:off x="5440172" y="3215663"/>
              <a:ext cx="93538" cy="316261"/>
            </a:xfrm>
            <a:prstGeom prst="rect">
              <a:avLst/>
            </a:prstGeom>
            <a:ln>
              <a:noFill/>
            </a:ln>
          </p:spPr>
          <p:txBody>
            <a:bodyPr vert="horz" lIns="0" tIns="0" rIns="0" bIns="0" rtlCol="0">
              <a:noAutofit/>
            </a:bodyPr>
            <a:lstStyle/>
            <a:p>
              <a:pPr algn="l" rtl="0">
                <a:lnSpc>
                  <a:spcPct val="107000"/>
                </a:lnSpc>
                <a:spcAft>
                  <a:spcPts val="800"/>
                </a:spcAft>
              </a:pPr>
              <a:r>
                <a:rPr lang="en-US" sz="20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97" name="Rectangle 96"/>
            <p:cNvSpPr/>
            <p:nvPr/>
          </p:nvSpPr>
          <p:spPr>
            <a:xfrm>
              <a:off x="7958456" y="3654294"/>
              <a:ext cx="169045"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98" name="Rectangle 97"/>
            <p:cNvSpPr/>
            <p:nvPr/>
          </p:nvSpPr>
          <p:spPr>
            <a:xfrm>
              <a:off x="6558712" y="3654294"/>
              <a:ext cx="633006" cy="285778"/>
            </a:xfrm>
            <a:prstGeom prst="rect">
              <a:avLst/>
            </a:prstGeom>
            <a:ln>
              <a:noFill/>
            </a:ln>
          </p:spPr>
          <p:txBody>
            <a:bodyPr vert="horz" lIns="0" tIns="0" rIns="0" bIns="0" rtlCol="0">
              <a:noAutofit/>
            </a:bodyPr>
            <a:lstStyle/>
            <a:p>
              <a:pPr algn="l" rtl="0">
                <a:lnSpc>
                  <a:spcPct val="107000"/>
                </a:lnSpc>
                <a:spcAft>
                  <a:spcPts val="800"/>
                </a:spcAft>
              </a:pPr>
              <a:r>
                <a:rPr lang="he-IL" sz="1800">
                  <a:ln w="0"/>
                  <a:latin typeface="Calibri" panose="020F0502020204030204" pitchFamily="34" charset="0"/>
                  <a:ea typeface="Arial" panose="020B0604020202020204" pitchFamily="34" charset="0"/>
                </a:rPr>
                <a:t>מענה</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99" name="Rectangle 98"/>
            <p:cNvSpPr/>
            <p:nvPr/>
          </p:nvSpPr>
          <p:spPr>
            <a:xfrm>
              <a:off x="6495161" y="3654294"/>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00" name="Rectangle 99"/>
            <p:cNvSpPr/>
            <p:nvPr/>
          </p:nvSpPr>
          <p:spPr>
            <a:xfrm>
              <a:off x="7098208" y="3654294"/>
              <a:ext cx="928228" cy="285778"/>
            </a:xfrm>
            <a:prstGeom prst="rect">
              <a:avLst/>
            </a:prstGeom>
            <a:ln>
              <a:noFill/>
            </a:ln>
          </p:spPr>
          <p:txBody>
            <a:bodyPr vert="horz" lIns="0" tIns="0" rIns="0" bIns="0" rtlCol="0">
              <a:noAutofit/>
            </a:bodyPr>
            <a:lstStyle/>
            <a:p>
              <a:pPr algn="l" rtl="0">
                <a:lnSpc>
                  <a:spcPct val="107000"/>
                </a:lnSpc>
                <a:spcAft>
                  <a:spcPts val="800"/>
                </a:spcAft>
              </a:pPr>
              <a:r>
                <a:rPr lang="he-IL" sz="1800">
                  <a:ln w="0"/>
                  <a:latin typeface="Calibri" panose="020F0502020204030204" pitchFamily="34" charset="0"/>
                  <a:ea typeface="Arial" panose="020B0604020202020204" pitchFamily="34" charset="0"/>
                </a:rPr>
                <a:t>מקבלות</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01" name="Rectangle 100"/>
            <p:cNvSpPr/>
            <p:nvPr/>
          </p:nvSpPr>
          <p:spPr>
            <a:xfrm>
              <a:off x="7034657" y="3654294"/>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02" name="Rectangle 101"/>
            <p:cNvSpPr/>
            <p:nvPr/>
          </p:nvSpPr>
          <p:spPr>
            <a:xfrm>
              <a:off x="5887085" y="3654294"/>
              <a:ext cx="806309" cy="285778"/>
            </a:xfrm>
            <a:prstGeom prst="rect">
              <a:avLst/>
            </a:prstGeom>
            <a:ln>
              <a:noFill/>
            </a:ln>
          </p:spPr>
          <p:txBody>
            <a:bodyPr vert="horz" lIns="0" tIns="0" rIns="0" bIns="0" rtlCol="0">
              <a:noAutofit/>
            </a:bodyPr>
            <a:lstStyle/>
            <a:p>
              <a:pPr algn="l" rtl="0">
                <a:lnSpc>
                  <a:spcPct val="107000"/>
                </a:lnSpc>
                <a:spcAft>
                  <a:spcPts val="800"/>
                </a:spcAft>
              </a:pPr>
              <a:r>
                <a:rPr lang="he-IL" sz="1800" u="sng">
                  <a:ln w="0"/>
                  <a:uFill>
                    <a:solidFill>
                      <a:srgbClr val="666633"/>
                    </a:solidFill>
                  </a:uFill>
                  <a:latin typeface="Calibri" panose="020F0502020204030204" pitchFamily="34" charset="0"/>
                  <a:ea typeface="Arial" panose="020B0604020202020204" pitchFamily="34" charset="0"/>
                </a:rPr>
                <a:t>ספציפי</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03" name="Rectangle 102"/>
            <p:cNvSpPr/>
            <p:nvPr/>
          </p:nvSpPr>
          <p:spPr>
            <a:xfrm>
              <a:off x="5823535" y="3654294"/>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u="sng">
                  <a:ln w="0"/>
                  <a:uFill>
                    <a:solidFill>
                      <a:srgbClr val="666633"/>
                    </a:solidFill>
                  </a:uFill>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04" name="Rectangle 103"/>
            <p:cNvSpPr/>
            <p:nvPr/>
          </p:nvSpPr>
          <p:spPr>
            <a:xfrm>
              <a:off x="5376164" y="3654294"/>
              <a:ext cx="593482" cy="285778"/>
            </a:xfrm>
            <a:prstGeom prst="rect">
              <a:avLst/>
            </a:prstGeom>
            <a:ln>
              <a:noFill/>
            </a:ln>
          </p:spPr>
          <p:txBody>
            <a:bodyPr vert="horz" lIns="0" tIns="0" rIns="0" bIns="0" rtlCol="0">
              <a:noAutofit/>
            </a:bodyPr>
            <a:lstStyle/>
            <a:p>
              <a:pPr algn="l" rtl="0">
                <a:lnSpc>
                  <a:spcPct val="107000"/>
                </a:lnSpc>
                <a:spcAft>
                  <a:spcPts val="800"/>
                </a:spcAft>
              </a:pPr>
              <a:r>
                <a:rPr lang="he-IL" sz="1800" u="sng">
                  <a:ln w="0"/>
                  <a:uFill>
                    <a:solidFill>
                      <a:srgbClr val="666633"/>
                    </a:solidFill>
                  </a:uFill>
                  <a:latin typeface="Calibri" panose="020F0502020204030204" pitchFamily="34" charset="0"/>
                  <a:ea typeface="Arial" panose="020B0604020202020204" pitchFamily="34" charset="0"/>
                </a:rPr>
                <a:t>וישיר</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05" name="Rectangle 104"/>
            <p:cNvSpPr/>
            <p:nvPr/>
          </p:nvSpPr>
          <p:spPr>
            <a:xfrm>
              <a:off x="5312156" y="3654294"/>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06" name="Rectangle 105"/>
            <p:cNvSpPr/>
            <p:nvPr/>
          </p:nvSpPr>
          <p:spPr>
            <a:xfrm>
              <a:off x="4866513" y="3654294"/>
              <a:ext cx="591658" cy="285778"/>
            </a:xfrm>
            <a:prstGeom prst="rect">
              <a:avLst/>
            </a:prstGeom>
            <a:ln>
              <a:noFill/>
            </a:ln>
          </p:spPr>
          <p:txBody>
            <a:bodyPr vert="horz" lIns="0" tIns="0" rIns="0" bIns="0" rtlCol="0">
              <a:noAutofit/>
            </a:bodyPr>
            <a:lstStyle/>
            <a:p>
              <a:pPr algn="l" rtl="0">
                <a:lnSpc>
                  <a:spcPct val="107000"/>
                </a:lnSpc>
                <a:spcAft>
                  <a:spcPts val="800"/>
                </a:spcAft>
              </a:pPr>
              <a:r>
                <a:rPr lang="he-IL" sz="1800">
                  <a:ln w="0"/>
                  <a:latin typeface="Calibri" panose="020F0502020204030204" pitchFamily="34" charset="0"/>
                  <a:ea typeface="Arial" panose="020B0604020202020204" pitchFamily="34" charset="0"/>
                </a:rPr>
                <a:t>בתוך</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07" name="Rectangle 106"/>
            <p:cNvSpPr/>
            <p:nvPr/>
          </p:nvSpPr>
          <p:spPr>
            <a:xfrm>
              <a:off x="7156120" y="3983478"/>
              <a:ext cx="851610" cy="285778"/>
            </a:xfrm>
            <a:prstGeom prst="rect">
              <a:avLst/>
            </a:prstGeom>
            <a:ln>
              <a:noFill/>
            </a:ln>
          </p:spPr>
          <p:txBody>
            <a:bodyPr vert="horz" lIns="0" tIns="0" rIns="0" bIns="0" rtlCol="0">
              <a:noAutofit/>
            </a:bodyPr>
            <a:lstStyle/>
            <a:p>
              <a:pPr algn="l" rtl="0">
                <a:lnSpc>
                  <a:spcPct val="107000"/>
                </a:lnSpc>
                <a:spcAft>
                  <a:spcPts val="800"/>
                </a:spcAft>
              </a:pPr>
              <a:r>
                <a:rPr lang="he-IL" sz="1800" dirty="0">
                  <a:ln w="0"/>
                  <a:latin typeface="Calibri" panose="020F0502020204030204" pitchFamily="34" charset="0"/>
                  <a:ea typeface="Arial" panose="020B0604020202020204" pitchFamily="34" charset="0"/>
                </a:rPr>
                <a:t>הפתרון</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108" name="Rectangle 107"/>
            <p:cNvSpPr/>
            <p:nvPr/>
          </p:nvSpPr>
          <p:spPr>
            <a:xfrm>
              <a:off x="7092569" y="3983478"/>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10" name="Rectangle 109"/>
            <p:cNvSpPr/>
            <p:nvPr/>
          </p:nvSpPr>
          <p:spPr>
            <a:xfrm>
              <a:off x="6568313" y="3983478"/>
              <a:ext cx="596826" cy="285778"/>
            </a:xfrm>
            <a:prstGeom prst="rect">
              <a:avLst/>
            </a:prstGeom>
            <a:ln>
              <a:noFill/>
            </a:ln>
          </p:spPr>
          <p:txBody>
            <a:bodyPr vert="horz" lIns="0" tIns="0" rIns="0" bIns="0" rtlCol="0">
              <a:noAutofit/>
            </a:bodyPr>
            <a:lstStyle/>
            <a:p>
              <a:pPr algn="l" rtl="0">
                <a:lnSpc>
                  <a:spcPct val="107000"/>
                </a:lnSpc>
                <a:spcAft>
                  <a:spcPts val="800"/>
                </a:spcAft>
              </a:pPr>
              <a:r>
                <a:rPr lang="he-IL" sz="1800" dirty="0">
                  <a:ln w="0"/>
                  <a:latin typeface="Calibri" panose="020F0502020204030204" pitchFamily="34" charset="0"/>
                  <a:ea typeface="Arial" panose="020B0604020202020204" pitchFamily="34" charset="0"/>
                </a:rPr>
                <a:t>התכן</a:t>
              </a: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111" name="Rectangle 110"/>
            <p:cNvSpPr/>
            <p:nvPr/>
          </p:nvSpPr>
          <p:spPr>
            <a:xfrm>
              <a:off x="6504306" y="3983478"/>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12" name="Rectangle 111"/>
            <p:cNvSpPr/>
            <p:nvPr/>
          </p:nvSpPr>
          <p:spPr>
            <a:xfrm>
              <a:off x="5818124" y="3983478"/>
              <a:ext cx="912418" cy="285778"/>
            </a:xfrm>
            <a:prstGeom prst="rect">
              <a:avLst/>
            </a:prstGeom>
            <a:ln>
              <a:noFill/>
            </a:ln>
          </p:spPr>
          <p:txBody>
            <a:bodyPr vert="horz" lIns="0" tIns="0" rIns="0" bIns="0" rtlCol="0">
              <a:noAutofit/>
            </a:bodyPr>
            <a:lstStyle/>
            <a:p>
              <a:pPr algn="l" rtl="0">
                <a:lnSpc>
                  <a:spcPct val="107000"/>
                </a:lnSpc>
                <a:spcAft>
                  <a:spcPts val="800"/>
                </a:spcAft>
              </a:pPr>
              <a:r>
                <a:rPr lang="he-IL" sz="1800">
                  <a:ln w="0"/>
                  <a:latin typeface="Calibri" panose="020F0502020204030204" pitchFamily="34" charset="0"/>
                  <a:ea typeface="Arial" panose="020B0604020202020204" pitchFamily="34" charset="0"/>
                </a:rPr>
                <a:t>המימוש</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13" name="Rectangle 112"/>
            <p:cNvSpPr/>
            <p:nvPr/>
          </p:nvSpPr>
          <p:spPr>
            <a:xfrm>
              <a:off x="5741924" y="3983478"/>
              <a:ext cx="101244" cy="285778"/>
            </a:xfrm>
            <a:prstGeom prst="rect">
              <a:avLst/>
            </a:prstGeom>
            <a:ln>
              <a:noFill/>
            </a:ln>
          </p:spPr>
          <p:txBody>
            <a:bodyPr vert="horz" lIns="0" tIns="0" rIns="0" bIns="0" rtlCol="0">
              <a:noAutofit/>
            </a:bodyPr>
            <a:lstStyle/>
            <a:p>
              <a:pPr algn="l" rtl="0">
                <a:lnSpc>
                  <a:spcPct val="107000"/>
                </a:lnSpc>
                <a:spcAft>
                  <a:spcPts val="800"/>
                </a:spcAft>
              </a:pPr>
              <a:endParaRPr lang="en-US" sz="1100" dirty="0">
                <a:ln w="0"/>
                <a:latin typeface="Calibri" panose="020F0502020204030204" pitchFamily="34" charset="0"/>
                <a:ea typeface="Calibri" panose="020F0502020204030204" pitchFamily="34" charset="0"/>
                <a:cs typeface="Calibri" panose="020F0502020204030204" pitchFamily="34" charset="0"/>
              </a:endParaRPr>
            </a:p>
          </p:txBody>
        </p:sp>
        <p:sp>
          <p:nvSpPr>
            <p:cNvPr id="114" name="Rectangle 113"/>
            <p:cNvSpPr/>
            <p:nvPr/>
          </p:nvSpPr>
          <p:spPr>
            <a:xfrm>
              <a:off x="5677916" y="3983478"/>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15" name="Rectangle 114"/>
            <p:cNvSpPr/>
            <p:nvPr/>
          </p:nvSpPr>
          <p:spPr>
            <a:xfrm>
              <a:off x="7732903" y="4395313"/>
              <a:ext cx="84523" cy="285778"/>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16" name="Shape 2776"/>
            <p:cNvSpPr/>
            <p:nvPr/>
          </p:nvSpPr>
          <p:spPr>
            <a:xfrm>
              <a:off x="2941574" y="294312"/>
              <a:ext cx="3630676" cy="2003552"/>
            </a:xfrm>
            <a:custGeom>
              <a:avLst/>
              <a:gdLst/>
              <a:ahLst/>
              <a:cxnLst/>
              <a:rect l="0" t="0" r="0" b="0"/>
              <a:pathLst>
                <a:path w="3630676" h="2003552">
                  <a:moveTo>
                    <a:pt x="333883" y="0"/>
                  </a:moveTo>
                  <a:lnTo>
                    <a:pt x="3296793" y="0"/>
                  </a:lnTo>
                  <a:cubicBezTo>
                    <a:pt x="3481197" y="0"/>
                    <a:pt x="3630676" y="149479"/>
                    <a:pt x="3630676" y="333883"/>
                  </a:cubicBezTo>
                  <a:lnTo>
                    <a:pt x="3630676" y="1669669"/>
                  </a:lnTo>
                  <a:cubicBezTo>
                    <a:pt x="3630676" y="1854073"/>
                    <a:pt x="3481197" y="2003552"/>
                    <a:pt x="3296793" y="2003552"/>
                  </a:cubicBezTo>
                  <a:lnTo>
                    <a:pt x="333883" y="2003552"/>
                  </a:lnTo>
                  <a:cubicBezTo>
                    <a:pt x="149479" y="2003552"/>
                    <a:pt x="0" y="1854073"/>
                    <a:pt x="0" y="1669669"/>
                  </a:cubicBezTo>
                  <a:lnTo>
                    <a:pt x="0" y="333883"/>
                  </a:lnTo>
                  <a:cubicBezTo>
                    <a:pt x="0" y="149479"/>
                    <a:pt x="149479" y="0"/>
                    <a:pt x="333883" y="0"/>
                  </a:cubicBezTo>
                  <a:close/>
                </a:path>
              </a:pathLst>
            </a:custGeom>
            <a:ln w="0" cap="flat">
              <a:round/>
            </a:ln>
          </p:spPr>
          <p:style>
            <a:lnRef idx="0">
              <a:srgbClr val="000000">
                <a:alpha val="0"/>
              </a:srgbClr>
            </a:lnRef>
            <a:fillRef idx="1">
              <a:srgbClr val="FF0000"/>
            </a:fillRef>
            <a:effectRef idx="0">
              <a:scrgbClr r="0" g="0" b="0"/>
            </a:effectRef>
            <a:fontRef idx="none"/>
          </p:style>
          <p:txBody>
            <a:bodyPr/>
            <a:lstStyle/>
            <a:p>
              <a:endParaRPr lang="he-IL">
                <a:ln w="0"/>
              </a:endParaRPr>
            </a:p>
          </p:txBody>
        </p:sp>
        <p:sp>
          <p:nvSpPr>
            <p:cNvPr id="117" name="Shape 2777"/>
            <p:cNvSpPr/>
            <p:nvPr/>
          </p:nvSpPr>
          <p:spPr>
            <a:xfrm>
              <a:off x="2941574" y="294312"/>
              <a:ext cx="3630676" cy="2003552"/>
            </a:xfrm>
            <a:custGeom>
              <a:avLst/>
              <a:gdLst/>
              <a:ahLst/>
              <a:cxnLst/>
              <a:rect l="0" t="0" r="0" b="0"/>
              <a:pathLst>
                <a:path w="3630676" h="2003552">
                  <a:moveTo>
                    <a:pt x="0" y="333883"/>
                  </a:moveTo>
                  <a:cubicBezTo>
                    <a:pt x="0" y="149479"/>
                    <a:pt x="149479" y="0"/>
                    <a:pt x="333883" y="0"/>
                  </a:cubicBezTo>
                  <a:cubicBezTo>
                    <a:pt x="333883" y="0"/>
                    <a:pt x="333883" y="0"/>
                    <a:pt x="333883" y="0"/>
                  </a:cubicBezTo>
                  <a:lnTo>
                    <a:pt x="333883" y="0"/>
                  </a:lnTo>
                  <a:lnTo>
                    <a:pt x="3296793" y="0"/>
                  </a:lnTo>
                  <a:lnTo>
                    <a:pt x="3296793" y="0"/>
                  </a:lnTo>
                  <a:cubicBezTo>
                    <a:pt x="3481197" y="0"/>
                    <a:pt x="3630676" y="149479"/>
                    <a:pt x="3630676" y="333883"/>
                  </a:cubicBezTo>
                  <a:cubicBezTo>
                    <a:pt x="3630676" y="333883"/>
                    <a:pt x="3630676" y="333883"/>
                    <a:pt x="3630676" y="333883"/>
                  </a:cubicBezTo>
                  <a:lnTo>
                    <a:pt x="3630676" y="333883"/>
                  </a:lnTo>
                  <a:lnTo>
                    <a:pt x="3630676" y="1669669"/>
                  </a:lnTo>
                  <a:lnTo>
                    <a:pt x="3630676" y="1669669"/>
                  </a:lnTo>
                  <a:cubicBezTo>
                    <a:pt x="3630676" y="1854073"/>
                    <a:pt x="3481197" y="2003552"/>
                    <a:pt x="3296793" y="2003552"/>
                  </a:cubicBezTo>
                  <a:cubicBezTo>
                    <a:pt x="3296793" y="2003552"/>
                    <a:pt x="3296793" y="2003552"/>
                    <a:pt x="3296793" y="2003552"/>
                  </a:cubicBezTo>
                  <a:lnTo>
                    <a:pt x="3296793" y="2003552"/>
                  </a:lnTo>
                  <a:lnTo>
                    <a:pt x="333883" y="2003552"/>
                  </a:lnTo>
                  <a:lnTo>
                    <a:pt x="333883" y="2003552"/>
                  </a:lnTo>
                  <a:cubicBezTo>
                    <a:pt x="149479" y="2003552"/>
                    <a:pt x="0" y="1854073"/>
                    <a:pt x="0" y="1669669"/>
                  </a:cubicBezTo>
                  <a:cubicBezTo>
                    <a:pt x="0" y="1669669"/>
                    <a:pt x="0" y="1669669"/>
                    <a:pt x="0" y="1669669"/>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he-IL">
                <a:ln w="0"/>
              </a:endParaRPr>
            </a:p>
          </p:txBody>
        </p:sp>
        <p:sp>
          <p:nvSpPr>
            <p:cNvPr id="118" name="Shape 2778"/>
            <p:cNvSpPr/>
            <p:nvPr/>
          </p:nvSpPr>
          <p:spPr>
            <a:xfrm>
              <a:off x="632968" y="905816"/>
              <a:ext cx="2456434" cy="780542"/>
            </a:xfrm>
            <a:custGeom>
              <a:avLst/>
              <a:gdLst/>
              <a:ahLst/>
              <a:cxnLst/>
              <a:rect l="0" t="0" r="0" b="0"/>
              <a:pathLst>
                <a:path w="2456434" h="780542">
                  <a:moveTo>
                    <a:pt x="2066290" y="0"/>
                  </a:moveTo>
                  <a:lnTo>
                    <a:pt x="2456434" y="390271"/>
                  </a:lnTo>
                  <a:lnTo>
                    <a:pt x="2066290" y="780542"/>
                  </a:lnTo>
                  <a:lnTo>
                    <a:pt x="2066290" y="585343"/>
                  </a:lnTo>
                  <a:lnTo>
                    <a:pt x="0" y="585343"/>
                  </a:lnTo>
                  <a:lnTo>
                    <a:pt x="0" y="195199"/>
                  </a:lnTo>
                  <a:lnTo>
                    <a:pt x="2066290" y="195199"/>
                  </a:lnTo>
                  <a:lnTo>
                    <a:pt x="2066290" y="0"/>
                  </a:lnTo>
                  <a:close/>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he-IL">
                <a:ln w="0"/>
              </a:endParaRPr>
            </a:p>
          </p:txBody>
        </p:sp>
        <p:sp>
          <p:nvSpPr>
            <p:cNvPr id="119" name="Shape 2779"/>
            <p:cNvSpPr/>
            <p:nvPr/>
          </p:nvSpPr>
          <p:spPr>
            <a:xfrm>
              <a:off x="632968" y="905816"/>
              <a:ext cx="2456434" cy="780542"/>
            </a:xfrm>
            <a:custGeom>
              <a:avLst/>
              <a:gdLst/>
              <a:ahLst/>
              <a:cxnLst/>
              <a:rect l="0" t="0" r="0" b="0"/>
              <a:pathLst>
                <a:path w="2456434" h="780542">
                  <a:moveTo>
                    <a:pt x="0" y="195199"/>
                  </a:moveTo>
                  <a:lnTo>
                    <a:pt x="2066290" y="195199"/>
                  </a:lnTo>
                  <a:lnTo>
                    <a:pt x="2066290" y="0"/>
                  </a:lnTo>
                  <a:lnTo>
                    <a:pt x="2456434" y="390271"/>
                  </a:lnTo>
                  <a:lnTo>
                    <a:pt x="2066290" y="780542"/>
                  </a:lnTo>
                  <a:lnTo>
                    <a:pt x="2066290" y="585343"/>
                  </a:lnTo>
                  <a:lnTo>
                    <a:pt x="0" y="585343"/>
                  </a:lnTo>
                  <a:close/>
                </a:path>
              </a:pathLst>
            </a:custGeom>
            <a:ln w="9525" cap="flat">
              <a:miter lim="101600"/>
            </a:ln>
          </p:spPr>
          <p:style>
            <a:lnRef idx="1">
              <a:srgbClr val="000000"/>
            </a:lnRef>
            <a:fillRef idx="0">
              <a:srgbClr val="000000">
                <a:alpha val="0"/>
              </a:srgbClr>
            </a:fillRef>
            <a:effectRef idx="0">
              <a:scrgbClr r="0" g="0" b="0"/>
            </a:effectRef>
            <a:fontRef idx="none"/>
          </p:style>
          <p:txBody>
            <a:bodyPr/>
            <a:lstStyle/>
            <a:p>
              <a:endParaRPr lang="he-IL">
                <a:ln w="0"/>
              </a:endParaRPr>
            </a:p>
          </p:txBody>
        </p:sp>
        <p:sp>
          <p:nvSpPr>
            <p:cNvPr id="120" name="Rectangle 119"/>
            <p:cNvSpPr/>
            <p:nvPr/>
          </p:nvSpPr>
          <p:spPr>
            <a:xfrm>
              <a:off x="1917319" y="1224661"/>
              <a:ext cx="296766" cy="255676"/>
            </a:xfrm>
            <a:prstGeom prst="rect">
              <a:avLst/>
            </a:prstGeom>
            <a:ln>
              <a:noFill/>
            </a:ln>
          </p:spPr>
          <p:txBody>
            <a:bodyPr vert="horz" lIns="0" tIns="0" rIns="0" bIns="0" rtlCol="0">
              <a:noAutofit/>
            </a:bodyPr>
            <a:lstStyle/>
            <a:p>
              <a:pPr algn="l" rtl="0">
                <a:lnSpc>
                  <a:spcPct val="107000"/>
                </a:lnSpc>
                <a:spcAft>
                  <a:spcPts val="800"/>
                </a:spcAft>
              </a:pPr>
              <a:r>
                <a:rPr lang="he-IL" sz="1600">
                  <a:ln w="0"/>
                  <a:latin typeface="Calibri" panose="020F0502020204030204" pitchFamily="34" charset="0"/>
                  <a:ea typeface="Arial" panose="020B0604020202020204" pitchFamily="34" charset="0"/>
                </a:rPr>
                <a:t>לא</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21" name="Rectangle 120"/>
            <p:cNvSpPr/>
            <p:nvPr/>
          </p:nvSpPr>
          <p:spPr>
            <a:xfrm>
              <a:off x="2139633" y="1224661"/>
              <a:ext cx="75620" cy="255676"/>
            </a:xfrm>
            <a:prstGeom prst="rect">
              <a:avLst/>
            </a:prstGeom>
            <a:ln>
              <a:noFill/>
            </a:ln>
          </p:spPr>
          <p:txBody>
            <a:bodyPr vert="horz" lIns="0" tIns="0" rIns="0" bIns="0" rtlCol="0">
              <a:noAutofit/>
            </a:bodyPr>
            <a:lstStyle/>
            <a:p>
              <a:pPr algn="l" rtl="0">
                <a:lnSpc>
                  <a:spcPct val="107000"/>
                </a:lnSpc>
                <a:spcAft>
                  <a:spcPts val="800"/>
                </a:spcAft>
              </a:pPr>
              <a:r>
                <a:rPr lang="en-US" sz="16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22" name="Rectangle 121"/>
            <p:cNvSpPr/>
            <p:nvPr/>
          </p:nvSpPr>
          <p:spPr>
            <a:xfrm>
              <a:off x="2197308" y="1224661"/>
              <a:ext cx="809782" cy="255676"/>
            </a:xfrm>
            <a:prstGeom prst="rect">
              <a:avLst/>
            </a:prstGeom>
            <a:ln>
              <a:noFill/>
            </a:ln>
          </p:spPr>
          <p:txBody>
            <a:bodyPr vert="horz" lIns="0" tIns="0" rIns="0" bIns="0" rtlCol="0">
              <a:noAutofit/>
            </a:bodyPr>
            <a:lstStyle/>
            <a:p>
              <a:pPr algn="l" rtl="0">
                <a:lnSpc>
                  <a:spcPct val="107000"/>
                </a:lnSpc>
                <a:spcAft>
                  <a:spcPts val="800"/>
                </a:spcAft>
              </a:pPr>
              <a:r>
                <a:rPr lang="he-IL" sz="1600">
                  <a:ln w="0"/>
                  <a:latin typeface="Calibri" panose="020F0502020204030204" pitchFamily="34" charset="0"/>
                  <a:ea typeface="Arial" panose="020B0604020202020204" pitchFamily="34" charset="0"/>
                </a:rPr>
                <a:t>דרישות</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23" name="Rectangle 122"/>
            <p:cNvSpPr/>
            <p:nvPr/>
          </p:nvSpPr>
          <p:spPr>
            <a:xfrm>
              <a:off x="1850263" y="1224661"/>
              <a:ext cx="90580" cy="255676"/>
            </a:xfrm>
            <a:prstGeom prst="rect">
              <a:avLst/>
            </a:prstGeom>
            <a:ln>
              <a:noFill/>
            </a:ln>
          </p:spPr>
          <p:txBody>
            <a:bodyPr vert="horz" lIns="0" tIns="0" rIns="0" bIns="0" rtlCol="0">
              <a:noAutofit/>
            </a:bodyPr>
            <a:lstStyle/>
            <a:p>
              <a:pPr algn="l" rtl="0">
                <a:lnSpc>
                  <a:spcPct val="107000"/>
                </a:lnSpc>
                <a:spcAft>
                  <a:spcPts val="800"/>
                </a:spcAft>
              </a:pPr>
              <a:r>
                <a:rPr lang="en-US" sz="1600">
                  <a:ln w="0"/>
                  <a:ea typeface="Arial" panose="020B0604020202020204" pitchFamily="34" charset="0"/>
                  <a:cs typeface="Calibri" panose="020F0502020204030204" pitchFamily="34" charset="0"/>
                </a:rPr>
                <a:t>-</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24" name="Rectangle 123"/>
            <p:cNvSpPr/>
            <p:nvPr/>
          </p:nvSpPr>
          <p:spPr>
            <a:xfrm>
              <a:off x="719176" y="1224661"/>
              <a:ext cx="1504502" cy="255676"/>
            </a:xfrm>
            <a:prstGeom prst="rect">
              <a:avLst/>
            </a:prstGeom>
            <a:ln>
              <a:noFill/>
            </a:ln>
          </p:spPr>
          <p:txBody>
            <a:bodyPr vert="horz" lIns="0" tIns="0" rIns="0" bIns="0" rtlCol="0">
              <a:noAutofit/>
            </a:bodyPr>
            <a:lstStyle/>
            <a:p>
              <a:pPr algn="l" rtl="0">
                <a:lnSpc>
                  <a:spcPct val="107000"/>
                </a:lnSpc>
                <a:spcAft>
                  <a:spcPts val="800"/>
                </a:spcAft>
              </a:pPr>
              <a:r>
                <a:rPr lang="he-IL" sz="1600">
                  <a:ln w="0"/>
                  <a:latin typeface="Calibri" panose="020F0502020204030204" pitchFamily="34" charset="0"/>
                  <a:ea typeface="Arial" panose="020B0604020202020204" pitchFamily="34" charset="0"/>
                </a:rPr>
                <a:t>פונקציונאליות</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25" name="Rectangle 124"/>
            <p:cNvSpPr/>
            <p:nvPr/>
          </p:nvSpPr>
          <p:spPr>
            <a:xfrm>
              <a:off x="661264" y="1224661"/>
              <a:ext cx="75620" cy="255676"/>
            </a:xfrm>
            <a:prstGeom prst="rect">
              <a:avLst/>
            </a:prstGeom>
            <a:ln>
              <a:noFill/>
            </a:ln>
          </p:spPr>
          <p:txBody>
            <a:bodyPr vert="horz" lIns="0" tIns="0" rIns="0" bIns="0" rtlCol="0">
              <a:noAutofit/>
            </a:bodyPr>
            <a:lstStyle/>
            <a:p>
              <a:pPr algn="l" rtl="0">
                <a:lnSpc>
                  <a:spcPct val="107000"/>
                </a:lnSpc>
                <a:spcAft>
                  <a:spcPts val="800"/>
                </a:spcAft>
              </a:pPr>
              <a:r>
                <a:rPr lang="en-US" sz="16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26" name="Shape 2787"/>
            <p:cNvSpPr/>
            <p:nvPr/>
          </p:nvSpPr>
          <p:spPr>
            <a:xfrm>
              <a:off x="3000629" y="395150"/>
              <a:ext cx="3517265" cy="1801876"/>
            </a:xfrm>
            <a:custGeom>
              <a:avLst/>
              <a:gdLst/>
              <a:ahLst/>
              <a:cxnLst/>
              <a:rect l="0" t="0" r="0" b="0"/>
              <a:pathLst>
                <a:path w="3517265" h="1801876">
                  <a:moveTo>
                    <a:pt x="3181604" y="0"/>
                  </a:moveTo>
                  <a:cubicBezTo>
                    <a:pt x="3257804" y="40386"/>
                    <a:pt x="3337306" y="74930"/>
                    <a:pt x="3410204" y="121031"/>
                  </a:cubicBezTo>
                  <a:cubicBezTo>
                    <a:pt x="3423920" y="129667"/>
                    <a:pt x="3437128" y="161417"/>
                    <a:pt x="3437128" y="161417"/>
                  </a:cubicBezTo>
                  <a:cubicBezTo>
                    <a:pt x="3494024" y="403098"/>
                    <a:pt x="3490976" y="311658"/>
                    <a:pt x="3490976" y="430276"/>
                  </a:cubicBezTo>
                  <a:lnTo>
                    <a:pt x="3275838" y="793369"/>
                  </a:lnTo>
                  <a:lnTo>
                    <a:pt x="3302635" y="941324"/>
                  </a:lnTo>
                  <a:cubicBezTo>
                    <a:pt x="3483991" y="1150620"/>
                    <a:pt x="3517265" y="1063371"/>
                    <a:pt x="3464052" y="1169924"/>
                  </a:cubicBezTo>
                  <a:cubicBezTo>
                    <a:pt x="3450336" y="1429893"/>
                    <a:pt x="3450590" y="1340104"/>
                    <a:pt x="3450590" y="1438783"/>
                  </a:cubicBezTo>
                  <a:cubicBezTo>
                    <a:pt x="3215894" y="1687449"/>
                    <a:pt x="3221990" y="1569847"/>
                    <a:pt x="3221990" y="1707769"/>
                  </a:cubicBezTo>
                  <a:lnTo>
                    <a:pt x="2845435" y="1801876"/>
                  </a:lnTo>
                  <a:lnTo>
                    <a:pt x="2684145" y="1640586"/>
                  </a:lnTo>
                  <a:lnTo>
                    <a:pt x="2294128" y="1559814"/>
                  </a:lnTo>
                  <a:lnTo>
                    <a:pt x="2146173" y="1707769"/>
                  </a:lnTo>
                  <a:lnTo>
                    <a:pt x="1836928" y="1788414"/>
                  </a:lnTo>
                  <a:lnTo>
                    <a:pt x="1702435" y="1640586"/>
                  </a:lnTo>
                  <a:cubicBezTo>
                    <a:pt x="1452372" y="1515491"/>
                    <a:pt x="1550670" y="1519555"/>
                    <a:pt x="1433576" y="1519555"/>
                  </a:cubicBezTo>
                  <a:lnTo>
                    <a:pt x="1097407" y="1506093"/>
                  </a:lnTo>
                  <a:cubicBezTo>
                    <a:pt x="1041781" y="1631188"/>
                    <a:pt x="1043559" y="1582928"/>
                    <a:pt x="1043559" y="1640586"/>
                  </a:cubicBezTo>
                  <a:cubicBezTo>
                    <a:pt x="946531" y="1751457"/>
                    <a:pt x="997077" y="1748155"/>
                    <a:pt x="935990" y="1748155"/>
                  </a:cubicBezTo>
                  <a:lnTo>
                    <a:pt x="532638" y="1788414"/>
                  </a:lnTo>
                  <a:lnTo>
                    <a:pt x="451866" y="1667383"/>
                  </a:lnTo>
                  <a:lnTo>
                    <a:pt x="451866" y="1519555"/>
                  </a:lnTo>
                  <a:cubicBezTo>
                    <a:pt x="232791" y="1396238"/>
                    <a:pt x="319024" y="1398524"/>
                    <a:pt x="223266" y="1398524"/>
                  </a:cubicBezTo>
                  <a:cubicBezTo>
                    <a:pt x="62103" y="1251966"/>
                    <a:pt x="75438" y="1330706"/>
                    <a:pt x="75438" y="1210183"/>
                  </a:cubicBezTo>
                  <a:cubicBezTo>
                    <a:pt x="84328" y="1169924"/>
                    <a:pt x="81026" y="1124585"/>
                    <a:pt x="102235" y="1089152"/>
                  </a:cubicBezTo>
                  <a:cubicBezTo>
                    <a:pt x="111760" y="1073404"/>
                    <a:pt x="156083" y="1075817"/>
                    <a:pt x="156083" y="1075817"/>
                  </a:cubicBezTo>
                  <a:cubicBezTo>
                    <a:pt x="219583" y="959231"/>
                    <a:pt x="231648" y="966597"/>
                    <a:pt x="250190" y="874014"/>
                  </a:cubicBezTo>
                  <a:cubicBezTo>
                    <a:pt x="251079" y="869696"/>
                    <a:pt x="250190" y="865124"/>
                    <a:pt x="250190" y="860552"/>
                  </a:cubicBezTo>
                  <a:lnTo>
                    <a:pt x="250190" y="645414"/>
                  </a:lnTo>
                  <a:cubicBezTo>
                    <a:pt x="97917" y="368681"/>
                    <a:pt x="0" y="376555"/>
                    <a:pt x="129159" y="376555"/>
                  </a:cubicBezTo>
                  <a:lnTo>
                    <a:pt x="263652" y="80645"/>
                  </a:lnTo>
                  <a:lnTo>
                    <a:pt x="371221" y="67183"/>
                  </a:lnTo>
                  <a:lnTo>
                    <a:pt x="774573" y="403352"/>
                  </a:lnTo>
                  <a:lnTo>
                    <a:pt x="1299083" y="67183"/>
                  </a:lnTo>
                  <a:lnTo>
                    <a:pt x="1527683" y="201676"/>
                  </a:lnTo>
                  <a:lnTo>
                    <a:pt x="1729359" y="416814"/>
                  </a:lnTo>
                  <a:cubicBezTo>
                    <a:pt x="2190242" y="91567"/>
                    <a:pt x="1999996" y="94107"/>
                    <a:pt x="2200021" y="94107"/>
                  </a:cubicBezTo>
                  <a:lnTo>
                    <a:pt x="2455545" y="201676"/>
                  </a:lnTo>
                  <a:cubicBezTo>
                    <a:pt x="2745486" y="381254"/>
                    <a:pt x="2627249" y="376555"/>
                    <a:pt x="2764790" y="376555"/>
                  </a:cubicBezTo>
                  <a:lnTo>
                    <a:pt x="2926207" y="147955"/>
                  </a:lnTo>
                  <a:lnTo>
                    <a:pt x="3181604" y="0"/>
                  </a:lnTo>
                  <a:close/>
                </a:path>
              </a:pathLst>
            </a:custGeom>
            <a:ln w="0" cap="flat">
              <a:miter lim="101600"/>
            </a:ln>
          </p:spPr>
          <p:style>
            <a:lnRef idx="0">
              <a:srgbClr val="000000">
                <a:alpha val="0"/>
              </a:srgbClr>
            </a:lnRef>
            <a:fillRef idx="1">
              <a:srgbClr val="92D050"/>
            </a:fillRef>
            <a:effectRef idx="0">
              <a:scrgbClr r="0" g="0" b="0"/>
            </a:effectRef>
            <a:fontRef idx="none"/>
          </p:style>
          <p:txBody>
            <a:bodyPr/>
            <a:lstStyle/>
            <a:p>
              <a:endParaRPr lang="he-IL">
                <a:ln w="0"/>
              </a:endParaRPr>
            </a:p>
          </p:txBody>
        </p:sp>
        <p:sp>
          <p:nvSpPr>
            <p:cNvPr id="127" name="Rectangle 126"/>
            <p:cNvSpPr/>
            <p:nvPr/>
          </p:nvSpPr>
          <p:spPr>
            <a:xfrm>
              <a:off x="4980568" y="1216053"/>
              <a:ext cx="435963" cy="286159"/>
            </a:xfrm>
            <a:prstGeom prst="rect">
              <a:avLst/>
            </a:prstGeom>
            <a:ln>
              <a:noFill/>
            </a:ln>
          </p:spPr>
          <p:txBody>
            <a:bodyPr vert="horz" lIns="0" tIns="0" rIns="0" bIns="0" rtlCol="0">
              <a:noAutofit/>
            </a:bodyPr>
            <a:lstStyle/>
            <a:p>
              <a:pPr algn="l" rtl="0">
                <a:lnSpc>
                  <a:spcPct val="107000"/>
                </a:lnSpc>
                <a:spcAft>
                  <a:spcPts val="800"/>
                </a:spcAft>
              </a:pPr>
              <a:r>
                <a:rPr lang="he-IL" sz="1800">
                  <a:ln w="0"/>
                  <a:latin typeface="Calibri" panose="020F0502020204030204" pitchFamily="34" charset="0"/>
                  <a:ea typeface="Arial" panose="020B0604020202020204" pitchFamily="34" charset="0"/>
                </a:rPr>
                <a:t>תכן</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28" name="Rectangle 127"/>
            <p:cNvSpPr/>
            <p:nvPr/>
          </p:nvSpPr>
          <p:spPr>
            <a:xfrm>
              <a:off x="4916932" y="1216053"/>
              <a:ext cx="84635" cy="286159"/>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29" name="Rectangle 128"/>
            <p:cNvSpPr/>
            <p:nvPr/>
          </p:nvSpPr>
          <p:spPr>
            <a:xfrm>
              <a:off x="4788916" y="1216053"/>
              <a:ext cx="169765" cy="286159"/>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30" name="Rectangle 129"/>
            <p:cNvSpPr/>
            <p:nvPr/>
          </p:nvSpPr>
          <p:spPr>
            <a:xfrm>
              <a:off x="4215511" y="1216053"/>
              <a:ext cx="762935" cy="286159"/>
            </a:xfrm>
            <a:prstGeom prst="rect">
              <a:avLst/>
            </a:prstGeom>
            <a:ln>
              <a:noFill/>
            </a:ln>
          </p:spPr>
          <p:txBody>
            <a:bodyPr vert="horz" lIns="0" tIns="0" rIns="0" bIns="0" rtlCol="0">
              <a:noAutofit/>
            </a:bodyPr>
            <a:lstStyle/>
            <a:p>
              <a:pPr algn="l" rtl="0">
                <a:lnSpc>
                  <a:spcPct val="107000"/>
                </a:lnSpc>
                <a:spcAft>
                  <a:spcPts val="800"/>
                </a:spcAft>
              </a:pPr>
              <a:r>
                <a:rPr lang="he-IL" sz="1800">
                  <a:ln w="0"/>
                  <a:latin typeface="Calibri" panose="020F0502020204030204" pitchFamily="34" charset="0"/>
                  <a:ea typeface="Arial" panose="020B0604020202020204" pitchFamily="34" charset="0"/>
                </a:rPr>
                <a:t>מימוש</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31" name="Rectangle 130"/>
            <p:cNvSpPr/>
            <p:nvPr/>
          </p:nvSpPr>
          <p:spPr>
            <a:xfrm>
              <a:off x="4151503" y="1216053"/>
              <a:ext cx="84635" cy="286159"/>
            </a:xfrm>
            <a:prstGeom prst="rect">
              <a:avLst/>
            </a:prstGeom>
            <a:ln>
              <a:noFill/>
            </a:ln>
          </p:spPr>
          <p:txBody>
            <a:bodyPr vert="horz" lIns="0" tIns="0" rIns="0" bIns="0" rtlCol="0">
              <a:noAutofit/>
            </a:bodyPr>
            <a:lstStyle/>
            <a:p>
              <a:pPr algn="l" rtl="0">
                <a:lnSpc>
                  <a:spcPct val="107000"/>
                </a:lnSpc>
                <a:spcAft>
                  <a:spcPts val="800"/>
                </a:spcAft>
              </a:pPr>
              <a:r>
                <a:rPr lang="en-US" sz="18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32" name="Shape 2794"/>
            <p:cNvSpPr/>
            <p:nvPr/>
          </p:nvSpPr>
          <p:spPr>
            <a:xfrm>
              <a:off x="5886450" y="899466"/>
              <a:ext cx="2272538" cy="793369"/>
            </a:xfrm>
            <a:custGeom>
              <a:avLst/>
              <a:gdLst/>
              <a:ahLst/>
              <a:cxnLst/>
              <a:rect l="0" t="0" r="0" b="0"/>
              <a:pathLst>
                <a:path w="2272538" h="793369">
                  <a:moveTo>
                    <a:pt x="396748" y="0"/>
                  </a:moveTo>
                  <a:lnTo>
                    <a:pt x="396748" y="198247"/>
                  </a:lnTo>
                  <a:lnTo>
                    <a:pt x="2272538" y="198247"/>
                  </a:lnTo>
                  <a:lnTo>
                    <a:pt x="2272538" y="594995"/>
                  </a:lnTo>
                  <a:lnTo>
                    <a:pt x="396748" y="594995"/>
                  </a:lnTo>
                  <a:lnTo>
                    <a:pt x="396748" y="793369"/>
                  </a:lnTo>
                  <a:lnTo>
                    <a:pt x="0" y="396621"/>
                  </a:lnTo>
                  <a:lnTo>
                    <a:pt x="396748" y="0"/>
                  </a:lnTo>
                  <a:close/>
                </a:path>
              </a:pathLst>
            </a:custGeom>
            <a:ln w="0" cap="flat">
              <a:miter lim="101600"/>
            </a:ln>
          </p:spPr>
          <p:style>
            <a:lnRef idx="0">
              <a:srgbClr val="000000">
                <a:alpha val="0"/>
              </a:srgbClr>
            </a:lnRef>
            <a:fillRef idx="1">
              <a:srgbClr val="FFFF00"/>
            </a:fillRef>
            <a:effectRef idx="0">
              <a:scrgbClr r="0" g="0" b="0"/>
            </a:effectRef>
            <a:fontRef idx="none"/>
          </p:style>
          <p:txBody>
            <a:bodyPr/>
            <a:lstStyle/>
            <a:p>
              <a:endParaRPr lang="he-IL">
                <a:ln w="0"/>
              </a:endParaRPr>
            </a:p>
          </p:txBody>
        </p:sp>
        <p:sp>
          <p:nvSpPr>
            <p:cNvPr id="133" name="Shape 2795"/>
            <p:cNvSpPr/>
            <p:nvPr/>
          </p:nvSpPr>
          <p:spPr>
            <a:xfrm>
              <a:off x="5886450" y="899466"/>
              <a:ext cx="2272538" cy="793369"/>
            </a:xfrm>
            <a:custGeom>
              <a:avLst/>
              <a:gdLst/>
              <a:ahLst/>
              <a:cxnLst/>
              <a:rect l="0" t="0" r="0" b="0"/>
              <a:pathLst>
                <a:path w="2272538" h="793369">
                  <a:moveTo>
                    <a:pt x="0" y="396621"/>
                  </a:moveTo>
                  <a:lnTo>
                    <a:pt x="396748" y="0"/>
                  </a:lnTo>
                  <a:lnTo>
                    <a:pt x="396748" y="198247"/>
                  </a:lnTo>
                  <a:lnTo>
                    <a:pt x="2272538" y="198247"/>
                  </a:lnTo>
                  <a:lnTo>
                    <a:pt x="2272538" y="594995"/>
                  </a:lnTo>
                  <a:lnTo>
                    <a:pt x="396748" y="594995"/>
                  </a:lnTo>
                  <a:lnTo>
                    <a:pt x="396748" y="793369"/>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he-IL">
                <a:ln w="0"/>
              </a:endParaRPr>
            </a:p>
          </p:txBody>
        </p:sp>
        <p:sp>
          <p:nvSpPr>
            <p:cNvPr id="134" name="Rectangle 133"/>
            <p:cNvSpPr/>
            <p:nvPr/>
          </p:nvSpPr>
          <p:spPr>
            <a:xfrm>
              <a:off x="6224778" y="1224661"/>
              <a:ext cx="1500694" cy="255676"/>
            </a:xfrm>
            <a:prstGeom prst="rect">
              <a:avLst/>
            </a:prstGeom>
            <a:ln>
              <a:noFill/>
            </a:ln>
          </p:spPr>
          <p:txBody>
            <a:bodyPr vert="horz" lIns="0" tIns="0" rIns="0" bIns="0" rtlCol="0">
              <a:noAutofit/>
            </a:bodyPr>
            <a:lstStyle/>
            <a:p>
              <a:pPr algn="l" rtl="0">
                <a:lnSpc>
                  <a:spcPct val="107000"/>
                </a:lnSpc>
                <a:spcAft>
                  <a:spcPts val="800"/>
                </a:spcAft>
              </a:pPr>
              <a:r>
                <a:rPr lang="he-IL" sz="1600">
                  <a:ln w="0"/>
                  <a:latin typeface="Calibri" panose="020F0502020204030204" pitchFamily="34" charset="0"/>
                  <a:ea typeface="Arial" panose="020B0604020202020204" pitchFamily="34" charset="0"/>
                </a:rPr>
                <a:t>פונקציונאליות</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35" name="Rectangle 134"/>
            <p:cNvSpPr/>
            <p:nvPr/>
          </p:nvSpPr>
          <p:spPr>
            <a:xfrm>
              <a:off x="7412431" y="1224661"/>
              <a:ext cx="809781" cy="255676"/>
            </a:xfrm>
            <a:prstGeom prst="rect">
              <a:avLst/>
            </a:prstGeom>
            <a:ln>
              <a:noFill/>
            </a:ln>
          </p:spPr>
          <p:txBody>
            <a:bodyPr vert="horz" lIns="0" tIns="0" rIns="0" bIns="0" rtlCol="0">
              <a:noAutofit/>
            </a:bodyPr>
            <a:lstStyle/>
            <a:p>
              <a:pPr algn="l" rtl="0">
                <a:lnSpc>
                  <a:spcPct val="107000"/>
                </a:lnSpc>
                <a:spcAft>
                  <a:spcPts val="800"/>
                </a:spcAft>
              </a:pPr>
              <a:r>
                <a:rPr lang="he-IL" sz="1600">
                  <a:ln w="0"/>
                  <a:latin typeface="Calibri" panose="020F0502020204030204" pitchFamily="34" charset="0"/>
                  <a:ea typeface="Arial" panose="020B0604020202020204" pitchFamily="34" charset="0"/>
                </a:rPr>
                <a:t>דרישות</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36" name="Rectangle 135"/>
            <p:cNvSpPr/>
            <p:nvPr/>
          </p:nvSpPr>
          <p:spPr>
            <a:xfrm>
              <a:off x="7354756" y="1224661"/>
              <a:ext cx="75620" cy="255676"/>
            </a:xfrm>
            <a:prstGeom prst="rect">
              <a:avLst/>
            </a:prstGeom>
            <a:ln>
              <a:noFill/>
            </a:ln>
          </p:spPr>
          <p:txBody>
            <a:bodyPr vert="horz" lIns="0" tIns="0" rIns="0" bIns="0" rtlCol="0">
              <a:noAutofit/>
            </a:bodyPr>
            <a:lstStyle/>
            <a:p>
              <a:pPr algn="l" rtl="0">
                <a:lnSpc>
                  <a:spcPct val="107000"/>
                </a:lnSpc>
                <a:spcAft>
                  <a:spcPts val="800"/>
                </a:spcAft>
              </a:pPr>
              <a:r>
                <a:rPr lang="en-US" sz="16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37" name="Rectangle 136"/>
            <p:cNvSpPr/>
            <p:nvPr/>
          </p:nvSpPr>
          <p:spPr>
            <a:xfrm>
              <a:off x="6166612" y="1224661"/>
              <a:ext cx="75619" cy="255676"/>
            </a:xfrm>
            <a:prstGeom prst="rect">
              <a:avLst/>
            </a:prstGeom>
            <a:ln>
              <a:noFill/>
            </a:ln>
          </p:spPr>
          <p:txBody>
            <a:bodyPr vert="horz" lIns="0" tIns="0" rIns="0" bIns="0" rtlCol="0">
              <a:noAutofit/>
            </a:bodyPr>
            <a:lstStyle/>
            <a:p>
              <a:pPr algn="l" rtl="0">
                <a:lnSpc>
                  <a:spcPct val="107000"/>
                </a:lnSpc>
                <a:spcAft>
                  <a:spcPts val="800"/>
                </a:spcAft>
              </a:pPr>
              <a:r>
                <a:rPr lang="en-US" sz="16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38" name="Rectangle 137"/>
            <p:cNvSpPr/>
            <p:nvPr/>
          </p:nvSpPr>
          <p:spPr>
            <a:xfrm>
              <a:off x="4143248" y="0"/>
              <a:ext cx="795093" cy="255676"/>
            </a:xfrm>
            <a:prstGeom prst="rect">
              <a:avLst/>
            </a:prstGeom>
            <a:ln>
              <a:noFill/>
            </a:ln>
          </p:spPr>
          <p:txBody>
            <a:bodyPr vert="horz" lIns="0" tIns="0" rIns="0" bIns="0" rtlCol="0">
              <a:noAutofit/>
            </a:bodyPr>
            <a:lstStyle/>
            <a:p>
              <a:pPr algn="l" rtl="0">
                <a:lnSpc>
                  <a:spcPct val="107000"/>
                </a:lnSpc>
                <a:spcAft>
                  <a:spcPts val="800"/>
                </a:spcAft>
              </a:pPr>
              <a:r>
                <a:rPr lang="he-IL" sz="1600">
                  <a:ln w="0"/>
                  <a:latin typeface="Calibri" panose="020F0502020204030204" pitchFamily="34" charset="0"/>
                  <a:ea typeface="Arial" panose="020B0604020202020204" pitchFamily="34" charset="0"/>
                </a:rPr>
                <a:t>הפתרון</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39" name="Rectangle 138"/>
            <p:cNvSpPr/>
            <p:nvPr/>
          </p:nvSpPr>
          <p:spPr>
            <a:xfrm>
              <a:off x="4741062" y="0"/>
              <a:ext cx="75619" cy="255676"/>
            </a:xfrm>
            <a:prstGeom prst="rect">
              <a:avLst/>
            </a:prstGeom>
            <a:ln>
              <a:noFill/>
            </a:ln>
          </p:spPr>
          <p:txBody>
            <a:bodyPr vert="horz" lIns="0" tIns="0" rIns="0" bIns="0" rtlCol="0">
              <a:noAutofit/>
            </a:bodyPr>
            <a:lstStyle/>
            <a:p>
              <a:pPr algn="l" rtl="0">
                <a:lnSpc>
                  <a:spcPct val="107000"/>
                </a:lnSpc>
                <a:spcAft>
                  <a:spcPts val="800"/>
                </a:spcAft>
              </a:pPr>
              <a:r>
                <a:rPr lang="en-US" sz="16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40" name="Rectangle 139"/>
            <p:cNvSpPr/>
            <p:nvPr/>
          </p:nvSpPr>
          <p:spPr>
            <a:xfrm>
              <a:off x="4797919" y="0"/>
              <a:ext cx="637598" cy="255676"/>
            </a:xfrm>
            <a:prstGeom prst="rect">
              <a:avLst/>
            </a:prstGeom>
            <a:ln>
              <a:noFill/>
            </a:ln>
          </p:spPr>
          <p:txBody>
            <a:bodyPr vert="horz" lIns="0" tIns="0" rIns="0" bIns="0" rtlCol="0">
              <a:noAutofit/>
            </a:bodyPr>
            <a:lstStyle/>
            <a:p>
              <a:pPr algn="l" rtl="0">
                <a:lnSpc>
                  <a:spcPct val="107000"/>
                </a:lnSpc>
                <a:spcAft>
                  <a:spcPts val="800"/>
                </a:spcAft>
              </a:pPr>
              <a:r>
                <a:rPr lang="he-IL" sz="1600">
                  <a:ln w="0"/>
                  <a:latin typeface="Calibri" panose="020F0502020204030204" pitchFamily="34" charset="0"/>
                  <a:ea typeface="Arial" panose="020B0604020202020204" pitchFamily="34" charset="0"/>
                </a:rPr>
                <a:t>מרחב</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41" name="Rectangle 140"/>
            <p:cNvSpPr/>
            <p:nvPr/>
          </p:nvSpPr>
          <p:spPr>
            <a:xfrm>
              <a:off x="4085336" y="0"/>
              <a:ext cx="75619" cy="255676"/>
            </a:xfrm>
            <a:prstGeom prst="rect">
              <a:avLst/>
            </a:prstGeom>
            <a:ln>
              <a:noFill/>
            </a:ln>
          </p:spPr>
          <p:txBody>
            <a:bodyPr vert="horz" lIns="0" tIns="0" rIns="0" bIns="0" rtlCol="0">
              <a:noAutofit/>
            </a:bodyPr>
            <a:lstStyle/>
            <a:p>
              <a:pPr algn="l" rtl="0">
                <a:lnSpc>
                  <a:spcPct val="107000"/>
                </a:lnSpc>
                <a:spcAft>
                  <a:spcPts val="800"/>
                </a:spcAft>
              </a:pPr>
              <a:r>
                <a:rPr lang="en-US" sz="16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sp>
          <p:nvSpPr>
            <p:cNvPr id="144" name="Rectangle 143"/>
            <p:cNvSpPr/>
            <p:nvPr/>
          </p:nvSpPr>
          <p:spPr>
            <a:xfrm rot="-5399999">
              <a:off x="84827" y="3060548"/>
              <a:ext cx="56348" cy="226001"/>
            </a:xfrm>
            <a:prstGeom prst="rect">
              <a:avLst/>
            </a:prstGeom>
            <a:ln>
              <a:noFill/>
            </a:ln>
          </p:spPr>
          <p:txBody>
            <a:bodyPr vert="horz" lIns="0" tIns="0" rIns="0" bIns="0" rtlCol="0">
              <a:noAutofit/>
            </a:bodyPr>
            <a:lstStyle/>
            <a:p>
              <a:pPr algn="l" rtl="0">
                <a:lnSpc>
                  <a:spcPct val="107000"/>
                </a:lnSpc>
                <a:spcAft>
                  <a:spcPts val="800"/>
                </a:spcAft>
              </a:pPr>
              <a:r>
                <a:rPr lang="en-US" sz="1200">
                  <a:ln w="0"/>
                  <a:ea typeface="Arial" panose="020B0604020202020204" pitchFamily="34" charset="0"/>
                  <a:cs typeface="Calibri" panose="020F0502020204030204" pitchFamily="34" charset="0"/>
                </a:rPr>
                <a:t> </a:t>
              </a:r>
              <a:endParaRPr lang="en-US" sz="1100">
                <a:ln w="0"/>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47396244"/>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מציין מיקום של מספר שקופית 5"/>
          <p:cNvSpPr>
            <a:spLocks noGrp="1"/>
          </p:cNvSpPr>
          <p:nvPr>
            <p:ph type="sldNum" sz="quarter" idx="12"/>
          </p:nvPr>
        </p:nvSpPr>
        <p:spPr>
          <a:noFill/>
        </p:spPr>
        <p:txBody>
          <a:bodyPr/>
          <a:lstStyle/>
          <a:p>
            <a:pPr algn="r" rtl="1"/>
            <a:fld id="{291BBACF-F272-4E58-818B-4E335C0AE6AD}" type="slidenum">
              <a:rPr lang="he-IL" smtClean="0">
                <a:latin typeface="David" panose="020E0502060401010101" pitchFamily="34" charset="-79"/>
              </a:rPr>
              <a:pPr algn="r" rtl="1"/>
              <a:t>11</a:t>
            </a:fld>
            <a:endParaRPr lang="en-US">
              <a:latin typeface="David" panose="020E0502060401010101" pitchFamily="34" charset="-79"/>
            </a:endParaRPr>
          </a:p>
        </p:txBody>
      </p:sp>
      <p:sp>
        <p:nvSpPr>
          <p:cNvPr id="31747" name="AutoShape 2"/>
          <p:cNvSpPr>
            <a:spLocks noGrp="1" noChangeArrowheads="1"/>
          </p:cNvSpPr>
          <p:nvPr>
            <p:ph type="title" idx="4294967295"/>
          </p:nvPr>
        </p:nvSpPr>
        <p:spPr>
          <a:xfrm>
            <a:off x="933450" y="0"/>
            <a:ext cx="7924800" cy="1143001"/>
          </a:xfrm>
        </p:spPr>
        <p:txBody>
          <a:bodyPr>
            <a:normAutofit/>
          </a:bodyPr>
          <a:lstStyle/>
          <a:p>
            <a:pPr algn="r"/>
            <a:r>
              <a:rPr lang="he-IL" b="1" kern="10" dirty="0">
                <a:ln w="3175">
                  <a:solidFill>
                    <a:schemeClr val="bg2"/>
                  </a:solidFill>
                  <a:round/>
                  <a:headEnd/>
                  <a:tailEnd/>
                </a:ln>
                <a:solidFill>
                  <a:srgbClr val="A50021"/>
                </a:solidFill>
                <a:latin typeface="David" panose="020E0502060401010101" pitchFamily="34" charset="-79"/>
                <a:ea typeface="+mn-ea"/>
                <a:cs typeface="David" pitchFamily="34" charset="-79"/>
              </a:rPr>
              <a:t>דרישות לקוח ודרישות מערכת</a:t>
            </a:r>
            <a:endParaRPr lang="en-US"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
        <p:nvSpPr>
          <p:cNvPr id="31748" name="Rectangle 3"/>
          <p:cNvSpPr>
            <a:spLocks noGrp="1" noChangeArrowheads="1"/>
          </p:cNvSpPr>
          <p:nvPr>
            <p:ph idx="4294967295"/>
          </p:nvPr>
        </p:nvSpPr>
        <p:spPr>
          <a:xfrm>
            <a:off x="217487" y="1522468"/>
            <a:ext cx="8640763" cy="4948236"/>
          </a:xfrm>
        </p:spPr>
        <p:txBody>
          <a:bodyPr>
            <a:normAutofit lnSpcReduction="10000"/>
          </a:bodyPr>
          <a:lstStyle/>
          <a:p>
            <a:pPr eaLnBrk="1" hangingPunct="1">
              <a:lnSpc>
                <a:spcPct val="110000"/>
              </a:lnSpc>
            </a:pPr>
            <a:r>
              <a:rPr lang="he-IL" sz="2400" b="1" dirty="0">
                <a:solidFill>
                  <a:srgbClr val="000099"/>
                </a:solidFill>
                <a:latin typeface="Times New Roman" pitchFamily="18" charset="0"/>
                <a:cs typeface="David" pitchFamily="34" charset="-79"/>
              </a:rPr>
              <a:t>דרישת לקוח - </a:t>
            </a:r>
            <a:r>
              <a:rPr lang="he-IL" sz="2400" dirty="0">
                <a:latin typeface="David" panose="020E0502060401010101" pitchFamily="34" charset="-79"/>
                <a:cs typeface="David" panose="020E0502060401010101" pitchFamily="34" charset="-79"/>
              </a:rPr>
              <a:t>הסבר פונקציונאלי ליכולת, תהליך או תכונה נדרשים מנקודת מבטו של הלקוח / מומחה היישום </a:t>
            </a:r>
            <a:r>
              <a:rPr lang="he-IL" sz="2400" b="1" dirty="0">
                <a:latin typeface="David" panose="020E0502060401010101" pitchFamily="34" charset="-79"/>
                <a:cs typeface="David" panose="020E0502060401010101" pitchFamily="34" charset="-79"/>
              </a:rPr>
              <a:t>ובשפתו.</a:t>
            </a:r>
          </a:p>
          <a:p>
            <a:pPr eaLnBrk="1" hangingPunct="1">
              <a:lnSpc>
                <a:spcPct val="110000"/>
              </a:lnSpc>
            </a:pPr>
            <a:endParaRPr lang="he-IL" sz="2400" b="1" dirty="0">
              <a:latin typeface="David" panose="020E0502060401010101" pitchFamily="34" charset="-79"/>
              <a:cs typeface="David" panose="020E0502060401010101" pitchFamily="34" charset="-79"/>
            </a:endParaRPr>
          </a:p>
          <a:p>
            <a:pPr eaLnBrk="1" hangingPunct="1">
              <a:lnSpc>
                <a:spcPct val="110000"/>
              </a:lnSpc>
            </a:pPr>
            <a:endParaRPr lang="he-IL" sz="2400" b="1" dirty="0">
              <a:latin typeface="David" panose="020E0502060401010101" pitchFamily="34" charset="-79"/>
              <a:cs typeface="David" panose="020E0502060401010101" pitchFamily="34" charset="-79"/>
            </a:endParaRPr>
          </a:p>
          <a:p>
            <a:pPr eaLnBrk="1" hangingPunct="1">
              <a:lnSpc>
                <a:spcPct val="110000"/>
              </a:lnSpc>
            </a:pPr>
            <a:r>
              <a:rPr lang="he-IL" sz="2400" b="1" dirty="0">
                <a:solidFill>
                  <a:srgbClr val="000099"/>
                </a:solidFill>
                <a:latin typeface="Times New Roman" pitchFamily="18" charset="0"/>
                <a:cs typeface="David" pitchFamily="34" charset="-79"/>
              </a:rPr>
              <a:t>דרישה מנותחת (מערכת) - </a:t>
            </a:r>
            <a:r>
              <a:rPr lang="he-IL" sz="2400" dirty="0">
                <a:latin typeface="David" panose="020E0502060401010101" pitchFamily="34" charset="-79"/>
                <a:cs typeface="David" panose="020E0502060401010101" pitchFamily="34" charset="-79"/>
              </a:rPr>
              <a:t>פירוט </a:t>
            </a:r>
            <a:r>
              <a:rPr lang="he-IL" sz="2400" b="1" dirty="0">
                <a:latin typeface="David" panose="020E0502060401010101" pitchFamily="34" charset="-79"/>
                <a:cs typeface="David" panose="020E0502060401010101" pitchFamily="34" charset="-79"/>
              </a:rPr>
              <a:t>מקצועי</a:t>
            </a:r>
            <a:r>
              <a:rPr lang="he-IL" sz="2400" dirty="0">
                <a:latin typeface="David" panose="020E0502060401010101" pitchFamily="34" charset="-79"/>
                <a:cs typeface="David" panose="020E0502060401010101" pitchFamily="34" charset="-79"/>
              </a:rPr>
              <a:t> של דרישת הלקוח, המתאר את התכונות, התהליכים והיכולות הטכניות של המערכת אשר נותנות מענה לדרישה </a:t>
            </a:r>
            <a:r>
              <a:rPr lang="he-IL" sz="2400" b="1" dirty="0">
                <a:latin typeface="David" panose="020E0502060401010101" pitchFamily="34" charset="-79"/>
                <a:cs typeface="David" panose="020E0502060401010101" pitchFamily="34" charset="-79"/>
              </a:rPr>
              <a:t>בשפת המנתח.</a:t>
            </a:r>
          </a:p>
          <a:p>
            <a:pPr marL="0" indent="0" eaLnBrk="1" hangingPunct="1">
              <a:lnSpc>
                <a:spcPct val="110000"/>
              </a:lnSpc>
              <a:buNone/>
            </a:pPr>
            <a:endParaRPr lang="he-IL" sz="2400" b="1" dirty="0">
              <a:latin typeface="David" panose="020E0502060401010101" pitchFamily="34" charset="-79"/>
              <a:cs typeface="David" panose="020E0502060401010101" pitchFamily="34" charset="-79"/>
            </a:endParaRPr>
          </a:p>
          <a:p>
            <a:pPr marL="0" indent="0" eaLnBrk="1" hangingPunct="1">
              <a:lnSpc>
                <a:spcPct val="110000"/>
              </a:lnSpc>
              <a:buNone/>
            </a:pPr>
            <a:endParaRPr lang="he-IL" sz="2400" b="1" dirty="0">
              <a:latin typeface="David" panose="020E0502060401010101" pitchFamily="34" charset="-79"/>
              <a:cs typeface="David" panose="020E0502060401010101" pitchFamily="34" charset="-79"/>
            </a:endParaRPr>
          </a:p>
          <a:p>
            <a:pPr eaLnBrk="1" hangingPunct="1">
              <a:lnSpc>
                <a:spcPct val="110000"/>
              </a:lnSpc>
            </a:pPr>
            <a:r>
              <a:rPr lang="he-IL" sz="2400" b="1" dirty="0">
                <a:latin typeface="David" panose="020E0502060401010101" pitchFamily="34" charset="-79"/>
                <a:cs typeface="David" panose="020E0502060401010101" pitchFamily="34" charset="-79"/>
              </a:rPr>
              <a:t>דרישה מאושרת</a:t>
            </a:r>
            <a:r>
              <a:rPr lang="he-IL" sz="2400" dirty="0">
                <a:latin typeface="David" panose="020E0502060401010101" pitchFamily="34" charset="-79"/>
                <a:cs typeface="David" panose="020E0502060401010101" pitchFamily="34" charset="-79"/>
              </a:rPr>
              <a:t> – דרישה מנותחת אשר אושרה בסקר דרישות/ועדת שינויים.</a:t>
            </a:r>
            <a:endParaRPr lang="en-US" sz="2400" dirty="0">
              <a:latin typeface="David" panose="020E0502060401010101" pitchFamily="34" charset="-79"/>
              <a:cs typeface="David" panose="020E0502060401010101" pitchFamily="34" charset="-79"/>
            </a:endParaRPr>
          </a:p>
        </p:txBody>
      </p:sp>
      <p:sp>
        <p:nvSpPr>
          <p:cNvPr id="2" name="Rounded Rectangle 1"/>
          <p:cNvSpPr/>
          <p:nvPr/>
        </p:nvSpPr>
        <p:spPr>
          <a:xfrm>
            <a:off x="518481" y="2478795"/>
            <a:ext cx="8339769" cy="771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sz="2400" dirty="0">
                <a:latin typeface="David" panose="020E0502060401010101" pitchFamily="34" charset="-79"/>
                <a:cs typeface="David" panose="020E0502060401010101" pitchFamily="34" charset="-79"/>
              </a:rPr>
              <a:t>"באמצעות המערכת ניתן יהיה להזמין מוצרים ע"י לקוחות"</a:t>
            </a:r>
          </a:p>
        </p:txBody>
      </p:sp>
      <p:sp>
        <p:nvSpPr>
          <p:cNvPr id="6" name="Rounded Rectangle 5"/>
          <p:cNvSpPr/>
          <p:nvPr/>
        </p:nvSpPr>
        <p:spPr>
          <a:xfrm>
            <a:off x="518480" y="4823551"/>
            <a:ext cx="8339769" cy="771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sz="2400" dirty="0">
                <a:latin typeface="David" panose="020E0502060401010101" pitchFamily="34" charset="-79"/>
                <a:cs typeface="David" panose="020E0502060401010101" pitchFamily="34" charset="-79"/>
              </a:rPr>
              <a:t>"הזמנת מוצר ע"י לקוח תתבצע בעת כניסתו לאתר בתנאי שהוא רשום למערכת"</a:t>
            </a:r>
          </a:p>
        </p:txBody>
      </p:sp>
    </p:spTree>
    <p:extLst>
      <p:ext uri="{BB962C8B-B14F-4D97-AF65-F5344CB8AC3E}">
        <p14:creationId xmlns:p14="http://schemas.microsoft.com/office/powerpoint/2010/main" val="1535809952"/>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מציין מיקום של מספר שקופית 5"/>
          <p:cNvSpPr>
            <a:spLocks noGrp="1"/>
          </p:cNvSpPr>
          <p:nvPr>
            <p:ph type="sldNum" sz="quarter" idx="12"/>
          </p:nvPr>
        </p:nvSpPr>
        <p:spPr>
          <a:noFill/>
        </p:spPr>
        <p:txBody>
          <a:bodyPr/>
          <a:lstStyle/>
          <a:p>
            <a:pPr algn="r" rtl="1"/>
            <a:fld id="{0D1C88B7-AE6A-4157-AF3B-11B760BD2725}" type="slidenum">
              <a:rPr lang="he-IL" smtClean="0">
                <a:latin typeface="David" panose="020E0502060401010101" pitchFamily="34" charset="-79"/>
              </a:rPr>
              <a:pPr algn="r" rtl="1"/>
              <a:t>12</a:t>
            </a:fld>
            <a:endParaRPr lang="en-US">
              <a:latin typeface="David" panose="020E0502060401010101" pitchFamily="34" charset="-79"/>
            </a:endParaRPr>
          </a:p>
        </p:txBody>
      </p:sp>
      <p:sp>
        <p:nvSpPr>
          <p:cNvPr id="34819" name="AutoShape 2"/>
          <p:cNvSpPr>
            <a:spLocks noGrp="1" noChangeArrowheads="1"/>
          </p:cNvSpPr>
          <p:nvPr>
            <p:ph type="title" idx="4294967295"/>
          </p:nvPr>
        </p:nvSpPr>
        <p:spPr>
          <a:xfrm>
            <a:off x="0" y="-160338"/>
            <a:ext cx="7924800" cy="1143001"/>
          </a:xfrm>
        </p:spPr>
        <p:txBody>
          <a:bodyPr>
            <a:normAutofit/>
          </a:bodyPr>
          <a:lstStyle/>
          <a:p>
            <a:pPr algn="r" eaLnBrk="1" hangingPunct="1"/>
            <a:r>
              <a:rPr lang="he-IL" b="1" kern="10" dirty="0">
                <a:ln w="3175">
                  <a:solidFill>
                    <a:schemeClr val="bg2"/>
                  </a:solidFill>
                  <a:round/>
                  <a:headEnd/>
                  <a:tailEnd/>
                </a:ln>
                <a:solidFill>
                  <a:srgbClr val="A50021"/>
                </a:solidFill>
                <a:latin typeface="David" panose="020E0502060401010101" pitchFamily="34" charset="-79"/>
                <a:ea typeface="+mn-ea"/>
                <a:cs typeface="David" pitchFamily="34" charset="-79"/>
              </a:rPr>
              <a:t>היתרונות בניהול דרישות </a:t>
            </a:r>
            <a:endParaRPr lang="en-US"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
        <p:nvSpPr>
          <p:cNvPr id="34820" name="Rectangle 3"/>
          <p:cNvSpPr>
            <a:spLocks noGrp="1" noChangeArrowheads="1"/>
          </p:cNvSpPr>
          <p:nvPr>
            <p:ph idx="4294967295"/>
          </p:nvPr>
        </p:nvSpPr>
        <p:spPr>
          <a:xfrm>
            <a:off x="308472" y="1140648"/>
            <a:ext cx="8413750" cy="4012509"/>
          </a:xfrm>
          <a:noFill/>
        </p:spPr>
        <p:txBody>
          <a:bodyPr>
            <a:spAutoFit/>
          </a:bodyPr>
          <a:lstStyle/>
          <a:p>
            <a:pPr marL="534988" lvl="1" indent="-355600" fontAlgn="base">
              <a:spcBef>
                <a:spcPct val="50000"/>
              </a:spcBef>
              <a:spcAft>
                <a:spcPct val="0"/>
              </a:spcAft>
              <a:buClr>
                <a:srgbClr val="A50021"/>
              </a:buClr>
              <a:buFont typeface="Wingdings" panose="05000000000000000000" pitchFamily="2" charset="2"/>
              <a:buChar char="ü"/>
            </a:pPr>
            <a:r>
              <a:rPr lang="he-IL" sz="2400" b="1" dirty="0">
                <a:latin typeface="Times New Roman" pitchFamily="18" charset="0"/>
                <a:cs typeface="David" pitchFamily="34" charset="-79"/>
              </a:rPr>
              <a:t>סיכוי גבוה שתוצרים יענו על דרישות הלקוח.</a:t>
            </a:r>
          </a:p>
          <a:p>
            <a:pPr marL="534988" lvl="1" indent="-355600" fontAlgn="base">
              <a:spcBef>
                <a:spcPct val="50000"/>
              </a:spcBef>
              <a:spcAft>
                <a:spcPct val="0"/>
              </a:spcAft>
              <a:buClr>
                <a:srgbClr val="A50021"/>
              </a:buClr>
              <a:buFont typeface="Wingdings" panose="05000000000000000000" pitchFamily="2" charset="2"/>
              <a:buChar char="ü"/>
            </a:pPr>
            <a:r>
              <a:rPr lang="he-IL" sz="2400" b="1" dirty="0">
                <a:latin typeface="Times New Roman" pitchFamily="18" charset="0"/>
                <a:cs typeface="David" pitchFamily="34" charset="-79"/>
              </a:rPr>
              <a:t>ניהול ובקרה של הדרישות ממקדים את תהליכי האפיון והפיתוח של דרישות הלקוח.</a:t>
            </a:r>
          </a:p>
          <a:p>
            <a:pPr marL="534988" lvl="1" indent="-355600" fontAlgn="base">
              <a:spcBef>
                <a:spcPct val="50000"/>
              </a:spcBef>
              <a:spcAft>
                <a:spcPct val="0"/>
              </a:spcAft>
              <a:buClr>
                <a:srgbClr val="A50021"/>
              </a:buClr>
              <a:buFont typeface="Wingdings" panose="05000000000000000000" pitchFamily="2" charset="2"/>
              <a:buChar char="ü"/>
            </a:pPr>
            <a:r>
              <a:rPr lang="he-IL" sz="2400" b="1" dirty="0">
                <a:latin typeface="Times New Roman" pitchFamily="18" charset="0"/>
                <a:cs typeface="David" pitchFamily="34" charset="-79"/>
              </a:rPr>
              <a:t>שיפור היכולת לבצע שינויים במהירות תוך בקרה ובחינת השפעתם על דרישות אחרות.</a:t>
            </a:r>
          </a:p>
          <a:p>
            <a:pPr marL="534988" lvl="1" indent="-355600" fontAlgn="base">
              <a:spcBef>
                <a:spcPct val="50000"/>
              </a:spcBef>
              <a:spcAft>
                <a:spcPct val="0"/>
              </a:spcAft>
              <a:buClr>
                <a:srgbClr val="A50021"/>
              </a:buClr>
              <a:buFont typeface="Wingdings" panose="05000000000000000000" pitchFamily="2" charset="2"/>
              <a:buChar char="ü"/>
            </a:pPr>
            <a:r>
              <a:rPr lang="he-IL" sz="2400" b="1" dirty="0">
                <a:latin typeface="Times New Roman" pitchFamily="18" charset="0"/>
                <a:cs typeface="David" pitchFamily="34" charset="-79"/>
              </a:rPr>
              <a:t>תיאום ציפיות בין הספק ללקוח על בסיס מנותח, מוסכם ומאושר – מדברים בשפה אחת.</a:t>
            </a:r>
          </a:p>
          <a:p>
            <a:pPr marL="534988" lvl="1" indent="-355600" fontAlgn="base">
              <a:spcBef>
                <a:spcPct val="50000"/>
              </a:spcBef>
              <a:spcAft>
                <a:spcPct val="0"/>
              </a:spcAft>
              <a:buClr>
                <a:srgbClr val="A50021"/>
              </a:buClr>
              <a:buFont typeface="Wingdings" panose="05000000000000000000" pitchFamily="2" charset="2"/>
              <a:buChar char="ü"/>
            </a:pPr>
            <a:r>
              <a:rPr lang="he-IL" sz="2400" b="1" dirty="0">
                <a:latin typeface="Times New Roman" pitchFamily="18" charset="0"/>
                <a:cs typeface="David" pitchFamily="34" charset="-79"/>
              </a:rPr>
              <a:t>בקרה משופרת על התקדמות הפרויקט. </a:t>
            </a:r>
          </a:p>
          <a:p>
            <a:pPr marL="534988" lvl="1" indent="-355600" fontAlgn="base">
              <a:spcBef>
                <a:spcPct val="50000"/>
              </a:spcBef>
              <a:spcAft>
                <a:spcPct val="0"/>
              </a:spcAft>
              <a:buClr>
                <a:srgbClr val="A50021"/>
              </a:buClr>
              <a:buFont typeface="Wingdings" panose="05000000000000000000" pitchFamily="2" charset="2"/>
              <a:buChar char="ü"/>
            </a:pPr>
            <a:r>
              <a:rPr lang="he-IL" sz="2400" b="1" dirty="0">
                <a:latin typeface="Times New Roman" pitchFamily="18" charset="0"/>
                <a:cs typeface="David" pitchFamily="34" charset="-79"/>
              </a:rPr>
              <a:t>אמידת עלויות משופרת ע"י ניתוח של עלות תועלת עבור כל דרישה.</a:t>
            </a:r>
            <a:endParaRPr lang="en-US" sz="2400" b="1" dirty="0">
              <a:latin typeface="Times New Roman" pitchFamily="18" charset="0"/>
              <a:cs typeface="David" pitchFamily="34" charset="-79"/>
            </a:endParaRPr>
          </a:p>
        </p:txBody>
      </p:sp>
    </p:spTree>
    <p:extLst>
      <p:ext uri="{BB962C8B-B14F-4D97-AF65-F5344CB8AC3E}">
        <p14:creationId xmlns:p14="http://schemas.microsoft.com/office/powerpoint/2010/main" val="3086823190"/>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מציין מיקום של מספר שקופית 5"/>
          <p:cNvSpPr>
            <a:spLocks noGrp="1"/>
          </p:cNvSpPr>
          <p:nvPr>
            <p:ph type="sldNum" sz="quarter" idx="12"/>
          </p:nvPr>
        </p:nvSpPr>
        <p:spPr>
          <a:noFill/>
        </p:spPr>
        <p:txBody>
          <a:bodyPr/>
          <a:lstStyle/>
          <a:p>
            <a:pPr algn="r" rtl="1"/>
            <a:fld id="{7AAF3F0A-1616-40DD-A154-79B861825EAA}" type="slidenum">
              <a:rPr lang="he-IL" smtClean="0">
                <a:latin typeface="David" panose="020E0502060401010101" pitchFamily="34" charset="-79"/>
              </a:rPr>
              <a:pPr algn="r" rtl="1"/>
              <a:t>13</a:t>
            </a:fld>
            <a:endParaRPr lang="en-US">
              <a:latin typeface="David" panose="020E0502060401010101" pitchFamily="34" charset="-79"/>
            </a:endParaRPr>
          </a:p>
        </p:txBody>
      </p:sp>
      <p:sp>
        <p:nvSpPr>
          <p:cNvPr id="35843" name="AutoShape 2"/>
          <p:cNvSpPr>
            <a:spLocks noGrp="1" noChangeArrowheads="1"/>
          </p:cNvSpPr>
          <p:nvPr>
            <p:ph type="title" idx="4294967295"/>
          </p:nvPr>
        </p:nvSpPr>
        <p:spPr>
          <a:xfrm>
            <a:off x="486522" y="-121909"/>
            <a:ext cx="8464550" cy="1143000"/>
          </a:xfrm>
        </p:spPr>
        <p:txBody>
          <a:bodyPr>
            <a:normAutofit/>
          </a:bodyPr>
          <a:lstStyle/>
          <a:p>
            <a:pPr algn="r" eaLnBrk="1" hangingPunct="1"/>
            <a:r>
              <a:rPr lang="he-IL" b="1" kern="10" dirty="0">
                <a:ln w="3175">
                  <a:solidFill>
                    <a:schemeClr val="bg2"/>
                  </a:solidFill>
                  <a:round/>
                  <a:headEnd/>
                  <a:tailEnd/>
                </a:ln>
                <a:solidFill>
                  <a:srgbClr val="A50021"/>
                </a:solidFill>
                <a:latin typeface="David" panose="020E0502060401010101" pitchFamily="34" charset="-79"/>
                <a:ea typeface="+mn-ea"/>
                <a:cs typeface="David" pitchFamily="34" charset="-79"/>
              </a:rPr>
              <a:t>עלות תיקון שגיאות בפיתוח תוכנה</a:t>
            </a:r>
            <a:endParaRPr lang="en-US"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
        <p:nvSpPr>
          <p:cNvPr id="35844" name="Line 11"/>
          <p:cNvSpPr>
            <a:spLocks noChangeShapeType="1"/>
          </p:cNvSpPr>
          <p:nvPr/>
        </p:nvSpPr>
        <p:spPr bwMode="auto">
          <a:xfrm>
            <a:off x="1494584" y="2202897"/>
            <a:ext cx="0" cy="3311525"/>
          </a:xfrm>
          <a:prstGeom prst="line">
            <a:avLst/>
          </a:prstGeom>
          <a:noFill/>
          <a:ln w="38100">
            <a:solidFill>
              <a:schemeClr val="tx1"/>
            </a:solidFill>
            <a:round/>
            <a:headEnd type="triangle" w="med" len="med"/>
            <a:tailEnd/>
          </a:ln>
        </p:spPr>
        <p:txBody>
          <a:bodyPr/>
          <a:lstStyle/>
          <a:p>
            <a:pPr algn="r" rtl="1"/>
            <a:endParaRPr lang="he-IL">
              <a:latin typeface="David" panose="020E0502060401010101" pitchFamily="34" charset="-79"/>
            </a:endParaRPr>
          </a:p>
        </p:txBody>
      </p:sp>
      <p:sp>
        <p:nvSpPr>
          <p:cNvPr id="35845" name="Line 15"/>
          <p:cNvSpPr>
            <a:spLocks noChangeShapeType="1"/>
          </p:cNvSpPr>
          <p:nvPr/>
        </p:nvSpPr>
        <p:spPr bwMode="auto">
          <a:xfrm flipH="1" flipV="1">
            <a:off x="1494584" y="5514422"/>
            <a:ext cx="6048375" cy="73025"/>
          </a:xfrm>
          <a:prstGeom prst="line">
            <a:avLst/>
          </a:prstGeom>
          <a:noFill/>
          <a:ln w="38100">
            <a:solidFill>
              <a:schemeClr val="tx1"/>
            </a:solidFill>
            <a:round/>
            <a:headEnd type="triangle" w="med" len="med"/>
            <a:tailEnd/>
          </a:ln>
        </p:spPr>
        <p:txBody>
          <a:bodyPr/>
          <a:lstStyle/>
          <a:p>
            <a:pPr algn="r" rtl="1"/>
            <a:endParaRPr lang="he-IL">
              <a:latin typeface="David" panose="020E0502060401010101" pitchFamily="34" charset="-79"/>
            </a:endParaRPr>
          </a:p>
        </p:txBody>
      </p:sp>
      <p:sp>
        <p:nvSpPr>
          <p:cNvPr id="35846" name="Line 16"/>
          <p:cNvSpPr>
            <a:spLocks noChangeShapeType="1"/>
          </p:cNvSpPr>
          <p:nvPr/>
        </p:nvSpPr>
        <p:spPr bwMode="auto">
          <a:xfrm flipH="1">
            <a:off x="1278684" y="5215972"/>
            <a:ext cx="215900" cy="0"/>
          </a:xfrm>
          <a:prstGeom prst="line">
            <a:avLst/>
          </a:prstGeom>
          <a:noFill/>
          <a:ln w="38100">
            <a:solidFill>
              <a:schemeClr val="tx1"/>
            </a:solidFill>
            <a:round/>
            <a:headEnd/>
            <a:tailEnd/>
          </a:ln>
        </p:spPr>
        <p:txBody>
          <a:bodyPr/>
          <a:lstStyle/>
          <a:p>
            <a:pPr algn="r" rtl="1"/>
            <a:endParaRPr lang="he-IL">
              <a:latin typeface="David" panose="020E0502060401010101" pitchFamily="34" charset="-79"/>
            </a:endParaRPr>
          </a:p>
        </p:txBody>
      </p:sp>
      <p:sp>
        <p:nvSpPr>
          <p:cNvPr id="35847" name="Line 18"/>
          <p:cNvSpPr>
            <a:spLocks noChangeShapeType="1"/>
          </p:cNvSpPr>
          <p:nvPr/>
        </p:nvSpPr>
        <p:spPr bwMode="auto">
          <a:xfrm flipH="1">
            <a:off x="1278684" y="4495247"/>
            <a:ext cx="215900" cy="0"/>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48" name="Line 19"/>
          <p:cNvSpPr>
            <a:spLocks noChangeShapeType="1"/>
          </p:cNvSpPr>
          <p:nvPr/>
        </p:nvSpPr>
        <p:spPr bwMode="auto">
          <a:xfrm flipH="1" flipV="1">
            <a:off x="1278684" y="4136472"/>
            <a:ext cx="215900" cy="9525"/>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49" name="Line 20"/>
          <p:cNvSpPr>
            <a:spLocks noChangeShapeType="1"/>
          </p:cNvSpPr>
          <p:nvPr/>
        </p:nvSpPr>
        <p:spPr bwMode="auto">
          <a:xfrm flipH="1">
            <a:off x="1278684" y="3776109"/>
            <a:ext cx="215900" cy="0"/>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50" name="Line 21"/>
          <p:cNvSpPr>
            <a:spLocks noChangeShapeType="1"/>
          </p:cNvSpPr>
          <p:nvPr/>
        </p:nvSpPr>
        <p:spPr bwMode="auto">
          <a:xfrm flipH="1">
            <a:off x="1278684" y="3415747"/>
            <a:ext cx="215900" cy="0"/>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51" name="Line 22"/>
          <p:cNvSpPr>
            <a:spLocks noChangeShapeType="1"/>
          </p:cNvSpPr>
          <p:nvPr/>
        </p:nvSpPr>
        <p:spPr bwMode="auto">
          <a:xfrm flipH="1">
            <a:off x="1278684" y="3055384"/>
            <a:ext cx="215900" cy="0"/>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52" name="Line 23"/>
          <p:cNvSpPr>
            <a:spLocks noChangeShapeType="1"/>
          </p:cNvSpPr>
          <p:nvPr/>
        </p:nvSpPr>
        <p:spPr bwMode="auto">
          <a:xfrm flipH="1">
            <a:off x="1278684" y="2696609"/>
            <a:ext cx="215900" cy="0"/>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53" name="Line 24"/>
          <p:cNvSpPr>
            <a:spLocks noChangeShapeType="1"/>
          </p:cNvSpPr>
          <p:nvPr/>
        </p:nvSpPr>
        <p:spPr bwMode="auto">
          <a:xfrm flipH="1">
            <a:off x="1278684" y="4855609"/>
            <a:ext cx="215900" cy="0"/>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54" name="Line 26"/>
          <p:cNvSpPr>
            <a:spLocks noChangeShapeType="1"/>
          </p:cNvSpPr>
          <p:nvPr/>
        </p:nvSpPr>
        <p:spPr bwMode="auto">
          <a:xfrm flipH="1">
            <a:off x="2105772" y="5514422"/>
            <a:ext cx="0" cy="215900"/>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55" name="Line 28"/>
          <p:cNvSpPr>
            <a:spLocks noChangeShapeType="1"/>
          </p:cNvSpPr>
          <p:nvPr/>
        </p:nvSpPr>
        <p:spPr bwMode="auto">
          <a:xfrm flipH="1">
            <a:off x="2824909" y="5514422"/>
            <a:ext cx="0" cy="433387"/>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56" name="Line 29"/>
          <p:cNvSpPr>
            <a:spLocks noChangeShapeType="1"/>
          </p:cNvSpPr>
          <p:nvPr/>
        </p:nvSpPr>
        <p:spPr bwMode="auto">
          <a:xfrm flipH="1">
            <a:off x="3545634" y="5514422"/>
            <a:ext cx="0" cy="228600"/>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57" name="Line 31"/>
          <p:cNvSpPr>
            <a:spLocks noChangeShapeType="1"/>
          </p:cNvSpPr>
          <p:nvPr/>
        </p:nvSpPr>
        <p:spPr bwMode="auto">
          <a:xfrm flipH="1">
            <a:off x="4264772" y="5514422"/>
            <a:ext cx="0" cy="433387"/>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58" name="Line 32"/>
          <p:cNvSpPr>
            <a:spLocks noChangeShapeType="1"/>
          </p:cNvSpPr>
          <p:nvPr/>
        </p:nvSpPr>
        <p:spPr bwMode="auto">
          <a:xfrm flipH="1">
            <a:off x="4985497" y="5587447"/>
            <a:ext cx="0" cy="228600"/>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59" name="Line 33"/>
          <p:cNvSpPr>
            <a:spLocks noChangeShapeType="1"/>
          </p:cNvSpPr>
          <p:nvPr/>
        </p:nvSpPr>
        <p:spPr bwMode="auto">
          <a:xfrm flipH="1">
            <a:off x="5704634" y="5587447"/>
            <a:ext cx="0" cy="433387"/>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60" name="Line 34"/>
          <p:cNvSpPr>
            <a:spLocks noChangeShapeType="1"/>
          </p:cNvSpPr>
          <p:nvPr/>
        </p:nvSpPr>
        <p:spPr bwMode="auto">
          <a:xfrm flipH="1">
            <a:off x="6423772" y="5587447"/>
            <a:ext cx="0" cy="228600"/>
          </a:xfrm>
          <a:prstGeom prst="line">
            <a:avLst/>
          </a:prstGeom>
          <a:noFill/>
          <a:ln w="28575">
            <a:solidFill>
              <a:schemeClr val="tx1"/>
            </a:solidFill>
            <a:round/>
            <a:headEnd/>
            <a:tailEnd/>
          </a:ln>
        </p:spPr>
        <p:txBody>
          <a:bodyPr/>
          <a:lstStyle/>
          <a:p>
            <a:pPr algn="r" rtl="1"/>
            <a:endParaRPr lang="he-IL">
              <a:latin typeface="David" panose="020E0502060401010101" pitchFamily="34" charset="-79"/>
            </a:endParaRPr>
          </a:p>
        </p:txBody>
      </p:sp>
      <p:sp>
        <p:nvSpPr>
          <p:cNvPr id="35861" name="Text Box 35"/>
          <p:cNvSpPr txBox="1">
            <a:spLocks noChangeArrowheads="1"/>
          </p:cNvSpPr>
          <p:nvPr/>
        </p:nvSpPr>
        <p:spPr bwMode="auto">
          <a:xfrm>
            <a:off x="846884" y="5011184"/>
            <a:ext cx="360363" cy="336550"/>
          </a:xfrm>
          <a:prstGeom prst="rect">
            <a:avLst/>
          </a:prstGeom>
          <a:noFill/>
          <a:ln w="9525">
            <a:noFill/>
            <a:miter lim="800000"/>
            <a:headEnd/>
            <a:tailEnd/>
          </a:ln>
        </p:spPr>
        <p:txBody>
          <a:bodyPr>
            <a:spAutoFit/>
          </a:bodyPr>
          <a:lstStyle/>
          <a:p>
            <a:pPr algn="r" rtl="1">
              <a:spcBef>
                <a:spcPct val="50000"/>
              </a:spcBef>
            </a:pPr>
            <a:r>
              <a:rPr lang="he-IL" sz="1600" b="1">
                <a:latin typeface="David" panose="020E0502060401010101" pitchFamily="34" charset="-79"/>
              </a:rPr>
              <a:t>1</a:t>
            </a:r>
            <a:endParaRPr lang="en-US" sz="1600" b="1">
              <a:latin typeface="David" panose="020E0502060401010101" pitchFamily="34" charset="-79"/>
            </a:endParaRPr>
          </a:p>
        </p:txBody>
      </p:sp>
      <p:sp>
        <p:nvSpPr>
          <p:cNvPr id="35862" name="Text Box 36"/>
          <p:cNvSpPr txBox="1">
            <a:spLocks noChangeArrowheads="1"/>
          </p:cNvSpPr>
          <p:nvPr/>
        </p:nvSpPr>
        <p:spPr bwMode="auto">
          <a:xfrm>
            <a:off x="629397" y="3953909"/>
            <a:ext cx="577850" cy="336550"/>
          </a:xfrm>
          <a:prstGeom prst="rect">
            <a:avLst/>
          </a:prstGeom>
          <a:noFill/>
          <a:ln w="9525">
            <a:noFill/>
            <a:miter lim="800000"/>
            <a:headEnd/>
            <a:tailEnd/>
          </a:ln>
        </p:spPr>
        <p:txBody>
          <a:bodyPr>
            <a:spAutoFit/>
          </a:bodyPr>
          <a:lstStyle/>
          <a:p>
            <a:pPr algn="r" rtl="1">
              <a:spcBef>
                <a:spcPct val="50000"/>
              </a:spcBef>
            </a:pPr>
            <a:r>
              <a:rPr lang="he-IL" sz="1600" b="1">
                <a:latin typeface="David" panose="020E0502060401010101" pitchFamily="34" charset="-79"/>
              </a:rPr>
              <a:t>50</a:t>
            </a:r>
            <a:endParaRPr lang="en-US" sz="1600" b="1">
              <a:latin typeface="David" panose="020E0502060401010101" pitchFamily="34" charset="-79"/>
            </a:endParaRPr>
          </a:p>
        </p:txBody>
      </p:sp>
      <p:sp>
        <p:nvSpPr>
          <p:cNvPr id="35863" name="Text Box 37"/>
          <p:cNvSpPr txBox="1">
            <a:spLocks noChangeArrowheads="1"/>
          </p:cNvSpPr>
          <p:nvPr/>
        </p:nvSpPr>
        <p:spPr bwMode="auto">
          <a:xfrm>
            <a:off x="486522" y="3233184"/>
            <a:ext cx="722312" cy="336550"/>
          </a:xfrm>
          <a:prstGeom prst="rect">
            <a:avLst/>
          </a:prstGeom>
          <a:noFill/>
          <a:ln w="9525">
            <a:noFill/>
            <a:miter lim="800000"/>
            <a:headEnd/>
            <a:tailEnd/>
          </a:ln>
        </p:spPr>
        <p:txBody>
          <a:bodyPr>
            <a:spAutoFit/>
          </a:bodyPr>
          <a:lstStyle/>
          <a:p>
            <a:pPr algn="r" rtl="1">
              <a:spcBef>
                <a:spcPct val="50000"/>
              </a:spcBef>
            </a:pPr>
            <a:r>
              <a:rPr lang="he-IL" sz="1600">
                <a:latin typeface="David" panose="020E0502060401010101" pitchFamily="34" charset="-79"/>
              </a:rPr>
              <a:t>1</a:t>
            </a:r>
            <a:r>
              <a:rPr lang="he-IL" sz="1600" b="1">
                <a:latin typeface="David" panose="020E0502060401010101" pitchFamily="34" charset="-79"/>
              </a:rPr>
              <a:t>00</a:t>
            </a:r>
            <a:endParaRPr lang="en-US" sz="1600" b="1">
              <a:latin typeface="David" panose="020E0502060401010101" pitchFamily="34" charset="-79"/>
            </a:endParaRPr>
          </a:p>
        </p:txBody>
      </p:sp>
      <p:sp>
        <p:nvSpPr>
          <p:cNvPr id="35864" name="Text Box 40"/>
          <p:cNvSpPr txBox="1">
            <a:spLocks noChangeArrowheads="1"/>
          </p:cNvSpPr>
          <p:nvPr/>
        </p:nvSpPr>
        <p:spPr bwMode="auto">
          <a:xfrm>
            <a:off x="-127841" y="3137934"/>
            <a:ext cx="863600" cy="954107"/>
          </a:xfrm>
          <a:prstGeom prst="rect">
            <a:avLst/>
          </a:prstGeom>
          <a:noFill/>
          <a:ln w="9525">
            <a:noFill/>
            <a:miter lim="800000"/>
            <a:headEnd/>
            <a:tailEnd/>
          </a:ln>
        </p:spPr>
        <p:txBody>
          <a:bodyPr>
            <a:spAutoFit/>
          </a:bodyPr>
          <a:lstStyle/>
          <a:p>
            <a:pPr algn="r" rtl="1">
              <a:spcBef>
                <a:spcPct val="50000"/>
              </a:spcBef>
            </a:pPr>
            <a:r>
              <a:rPr lang="he-IL">
                <a:latin typeface="David" panose="020E0502060401010101" pitchFamily="34" charset="-79"/>
              </a:rPr>
              <a:t>עלות יחסית לתיקון שגיאה</a:t>
            </a:r>
            <a:endParaRPr lang="en-US">
              <a:latin typeface="David" panose="020E0502060401010101" pitchFamily="34" charset="-79"/>
            </a:endParaRPr>
          </a:p>
        </p:txBody>
      </p:sp>
      <p:sp>
        <p:nvSpPr>
          <p:cNvPr id="35865" name="Text Box 41"/>
          <p:cNvSpPr txBox="1">
            <a:spLocks noChangeArrowheads="1"/>
          </p:cNvSpPr>
          <p:nvPr/>
        </p:nvSpPr>
        <p:spPr bwMode="auto">
          <a:xfrm>
            <a:off x="1999409" y="5874784"/>
            <a:ext cx="1295400" cy="338554"/>
          </a:xfrm>
          <a:prstGeom prst="rect">
            <a:avLst/>
          </a:prstGeom>
          <a:noFill/>
          <a:ln w="9525">
            <a:noFill/>
            <a:miter lim="800000"/>
            <a:headEnd/>
            <a:tailEnd/>
          </a:ln>
        </p:spPr>
        <p:txBody>
          <a:bodyPr>
            <a:spAutoFit/>
          </a:bodyPr>
          <a:lstStyle/>
          <a:p>
            <a:pPr algn="r" rtl="1">
              <a:spcBef>
                <a:spcPct val="50000"/>
              </a:spcBef>
            </a:pPr>
            <a:r>
              <a:rPr lang="he-IL" sz="1600" b="1">
                <a:latin typeface="David" panose="020E0502060401010101" pitchFamily="34" charset="-79"/>
              </a:rPr>
              <a:t>דרישות/ אפיון</a:t>
            </a:r>
            <a:endParaRPr lang="en-US" sz="1600" b="1">
              <a:latin typeface="David" panose="020E0502060401010101" pitchFamily="34" charset="-79"/>
            </a:endParaRPr>
          </a:p>
        </p:txBody>
      </p:sp>
      <p:sp>
        <p:nvSpPr>
          <p:cNvPr id="35866" name="Text Box 42"/>
          <p:cNvSpPr txBox="1">
            <a:spLocks noChangeArrowheads="1"/>
          </p:cNvSpPr>
          <p:nvPr/>
        </p:nvSpPr>
        <p:spPr bwMode="auto">
          <a:xfrm>
            <a:off x="1639047" y="5693809"/>
            <a:ext cx="792162" cy="336550"/>
          </a:xfrm>
          <a:prstGeom prst="rect">
            <a:avLst/>
          </a:prstGeom>
          <a:noFill/>
          <a:ln w="9525">
            <a:noFill/>
            <a:miter lim="800000"/>
            <a:headEnd/>
            <a:tailEnd/>
          </a:ln>
        </p:spPr>
        <p:txBody>
          <a:bodyPr>
            <a:spAutoFit/>
          </a:bodyPr>
          <a:lstStyle/>
          <a:p>
            <a:pPr algn="r" rtl="1">
              <a:spcBef>
                <a:spcPct val="50000"/>
              </a:spcBef>
            </a:pPr>
            <a:r>
              <a:rPr lang="he-IL" sz="1600" b="1">
                <a:latin typeface="David" panose="020E0502060401010101" pitchFamily="34" charset="-79"/>
              </a:rPr>
              <a:t>ייזום</a:t>
            </a:r>
            <a:endParaRPr lang="en-US" sz="1600" b="1">
              <a:latin typeface="David" panose="020E0502060401010101" pitchFamily="34" charset="-79"/>
            </a:endParaRPr>
          </a:p>
        </p:txBody>
      </p:sp>
      <p:sp>
        <p:nvSpPr>
          <p:cNvPr id="35867" name="Text Box 43"/>
          <p:cNvSpPr txBox="1">
            <a:spLocks noChangeArrowheads="1"/>
          </p:cNvSpPr>
          <p:nvPr/>
        </p:nvSpPr>
        <p:spPr bwMode="auto">
          <a:xfrm>
            <a:off x="2647109" y="5730322"/>
            <a:ext cx="1295400" cy="336550"/>
          </a:xfrm>
          <a:prstGeom prst="rect">
            <a:avLst/>
          </a:prstGeom>
          <a:noFill/>
          <a:ln w="9525">
            <a:noFill/>
            <a:miter lim="800000"/>
            <a:headEnd/>
            <a:tailEnd/>
          </a:ln>
        </p:spPr>
        <p:txBody>
          <a:bodyPr>
            <a:spAutoFit/>
          </a:bodyPr>
          <a:lstStyle/>
          <a:p>
            <a:pPr algn="r" rtl="1">
              <a:spcBef>
                <a:spcPct val="50000"/>
              </a:spcBef>
            </a:pPr>
            <a:r>
              <a:rPr lang="he-IL" sz="1600" b="1">
                <a:latin typeface="David" panose="020E0502060401010101" pitchFamily="34" charset="-79"/>
              </a:rPr>
              <a:t>עיצוב</a:t>
            </a:r>
            <a:endParaRPr lang="en-US" sz="1600" b="1">
              <a:latin typeface="David" panose="020E0502060401010101" pitchFamily="34" charset="-79"/>
            </a:endParaRPr>
          </a:p>
        </p:txBody>
      </p:sp>
      <p:sp>
        <p:nvSpPr>
          <p:cNvPr id="35868" name="Text Box 44"/>
          <p:cNvSpPr txBox="1">
            <a:spLocks noChangeArrowheads="1"/>
          </p:cNvSpPr>
          <p:nvPr/>
        </p:nvSpPr>
        <p:spPr bwMode="auto">
          <a:xfrm>
            <a:off x="3294809" y="5946222"/>
            <a:ext cx="1295400" cy="336550"/>
          </a:xfrm>
          <a:prstGeom prst="rect">
            <a:avLst/>
          </a:prstGeom>
          <a:noFill/>
          <a:ln w="9525">
            <a:noFill/>
            <a:miter lim="800000"/>
            <a:headEnd/>
            <a:tailEnd/>
          </a:ln>
        </p:spPr>
        <p:txBody>
          <a:bodyPr>
            <a:spAutoFit/>
          </a:bodyPr>
          <a:lstStyle/>
          <a:p>
            <a:pPr algn="r" rtl="1">
              <a:spcBef>
                <a:spcPct val="50000"/>
              </a:spcBef>
            </a:pPr>
            <a:r>
              <a:rPr lang="he-IL" sz="1600" b="1">
                <a:latin typeface="David" panose="020E0502060401010101" pitchFamily="34" charset="-79"/>
              </a:rPr>
              <a:t>בניה</a:t>
            </a:r>
            <a:endParaRPr lang="en-US" sz="1600" b="1">
              <a:latin typeface="David" panose="020E0502060401010101" pitchFamily="34" charset="-79"/>
            </a:endParaRPr>
          </a:p>
        </p:txBody>
      </p:sp>
      <p:sp>
        <p:nvSpPr>
          <p:cNvPr id="35869" name="Text Box 45"/>
          <p:cNvSpPr txBox="1">
            <a:spLocks noChangeArrowheads="1"/>
          </p:cNvSpPr>
          <p:nvPr/>
        </p:nvSpPr>
        <p:spPr bwMode="auto">
          <a:xfrm>
            <a:off x="4158409" y="5803347"/>
            <a:ext cx="1295400" cy="336550"/>
          </a:xfrm>
          <a:prstGeom prst="rect">
            <a:avLst/>
          </a:prstGeom>
          <a:noFill/>
          <a:ln w="9525">
            <a:noFill/>
            <a:miter lim="800000"/>
            <a:headEnd/>
            <a:tailEnd/>
          </a:ln>
        </p:spPr>
        <p:txBody>
          <a:bodyPr>
            <a:spAutoFit/>
          </a:bodyPr>
          <a:lstStyle/>
          <a:p>
            <a:pPr algn="r" rtl="1">
              <a:spcBef>
                <a:spcPct val="50000"/>
              </a:spcBef>
            </a:pPr>
            <a:r>
              <a:rPr lang="he-IL" sz="1600" b="1">
                <a:latin typeface="David" panose="020E0502060401010101" pitchFamily="34" charset="-79"/>
              </a:rPr>
              <a:t>בדיקות</a:t>
            </a:r>
            <a:endParaRPr lang="en-US" sz="1600" b="1">
              <a:latin typeface="David" panose="020E0502060401010101" pitchFamily="34" charset="-79"/>
            </a:endParaRPr>
          </a:p>
        </p:txBody>
      </p:sp>
      <p:sp>
        <p:nvSpPr>
          <p:cNvPr id="35870" name="Text Box 46"/>
          <p:cNvSpPr txBox="1">
            <a:spLocks noChangeArrowheads="1"/>
          </p:cNvSpPr>
          <p:nvPr/>
        </p:nvSpPr>
        <p:spPr bwMode="auto">
          <a:xfrm>
            <a:off x="4375897" y="6185934"/>
            <a:ext cx="2233612" cy="336550"/>
          </a:xfrm>
          <a:prstGeom prst="rect">
            <a:avLst/>
          </a:prstGeom>
          <a:noFill/>
          <a:ln w="9525">
            <a:noFill/>
            <a:miter lim="800000"/>
            <a:headEnd/>
            <a:tailEnd/>
          </a:ln>
        </p:spPr>
        <p:txBody>
          <a:bodyPr>
            <a:spAutoFit/>
          </a:bodyPr>
          <a:lstStyle/>
          <a:p>
            <a:pPr algn="r" rtl="1">
              <a:spcBef>
                <a:spcPct val="50000"/>
              </a:spcBef>
            </a:pPr>
            <a:r>
              <a:rPr lang="he-IL" sz="1600" b="1">
                <a:latin typeface="David" panose="020E0502060401010101" pitchFamily="34" charset="-79"/>
              </a:rPr>
              <a:t>התקנה והרצה</a:t>
            </a:r>
            <a:endParaRPr lang="en-US" sz="1600" b="1">
              <a:latin typeface="David" panose="020E0502060401010101" pitchFamily="34" charset="-79"/>
            </a:endParaRPr>
          </a:p>
        </p:txBody>
      </p:sp>
      <p:sp>
        <p:nvSpPr>
          <p:cNvPr id="35871" name="Text Box 47"/>
          <p:cNvSpPr txBox="1">
            <a:spLocks noChangeArrowheads="1"/>
          </p:cNvSpPr>
          <p:nvPr/>
        </p:nvSpPr>
        <p:spPr bwMode="auto">
          <a:xfrm>
            <a:off x="5095034" y="5803347"/>
            <a:ext cx="2554288" cy="336550"/>
          </a:xfrm>
          <a:prstGeom prst="rect">
            <a:avLst/>
          </a:prstGeom>
          <a:noFill/>
          <a:ln w="9525">
            <a:noFill/>
            <a:miter lim="800000"/>
            <a:headEnd/>
            <a:tailEnd/>
          </a:ln>
        </p:spPr>
        <p:txBody>
          <a:bodyPr>
            <a:spAutoFit/>
          </a:bodyPr>
          <a:lstStyle/>
          <a:p>
            <a:pPr algn="r" rtl="1">
              <a:spcBef>
                <a:spcPct val="50000"/>
              </a:spcBef>
            </a:pPr>
            <a:r>
              <a:rPr lang="he-IL" sz="1600" b="1">
                <a:latin typeface="David" panose="020E0502060401010101" pitchFamily="34" charset="-79"/>
              </a:rPr>
              <a:t>תפעול ותחזוקה</a:t>
            </a:r>
            <a:endParaRPr lang="en-US" sz="1600" b="1">
              <a:latin typeface="David" panose="020E0502060401010101" pitchFamily="34" charset="-79"/>
            </a:endParaRPr>
          </a:p>
        </p:txBody>
      </p:sp>
      <p:sp>
        <p:nvSpPr>
          <p:cNvPr id="35872" name="Text Box 49"/>
          <p:cNvSpPr txBox="1">
            <a:spLocks noChangeArrowheads="1"/>
          </p:cNvSpPr>
          <p:nvPr/>
        </p:nvSpPr>
        <p:spPr bwMode="auto">
          <a:xfrm>
            <a:off x="7215934" y="5011184"/>
            <a:ext cx="1476375" cy="1069975"/>
          </a:xfrm>
          <a:prstGeom prst="rect">
            <a:avLst/>
          </a:prstGeom>
          <a:noFill/>
          <a:ln w="9525" algn="ctr">
            <a:noFill/>
            <a:miter lim="800000"/>
            <a:headEnd/>
            <a:tailEnd/>
          </a:ln>
        </p:spPr>
        <p:txBody>
          <a:bodyPr>
            <a:spAutoFit/>
          </a:bodyPr>
          <a:lstStyle/>
          <a:p>
            <a:pPr algn="r" rtl="1">
              <a:spcBef>
                <a:spcPct val="50000"/>
              </a:spcBef>
            </a:pPr>
            <a:r>
              <a:rPr lang="he-IL" sz="1600">
                <a:latin typeface="David" panose="020E0502060401010101" pitchFamily="34" charset="-79"/>
              </a:rPr>
              <a:t>השלב במחזור החיים בו התגלתה השגיאה</a:t>
            </a:r>
            <a:endParaRPr lang="en-US" sz="1600">
              <a:latin typeface="David" panose="020E0502060401010101" pitchFamily="34" charset="-79"/>
            </a:endParaRPr>
          </a:p>
        </p:txBody>
      </p:sp>
      <p:sp>
        <p:nvSpPr>
          <p:cNvPr id="35873" name="Arc 54"/>
          <p:cNvSpPr>
            <a:spLocks/>
          </p:cNvSpPr>
          <p:nvPr/>
        </p:nvSpPr>
        <p:spPr bwMode="auto">
          <a:xfrm flipV="1">
            <a:off x="1527922" y="2490234"/>
            <a:ext cx="5113337" cy="2738438"/>
          </a:xfrm>
          <a:custGeom>
            <a:avLst/>
            <a:gdLst>
              <a:gd name="T0" fmla="*/ 0 w 21600"/>
              <a:gd name="T1" fmla="*/ 0 h 22676"/>
              <a:gd name="T2" fmla="*/ 2147483647 w 21600"/>
              <a:gd name="T3" fmla="*/ 2147483647 h 22676"/>
              <a:gd name="T4" fmla="*/ 0 w 21600"/>
              <a:gd name="T5" fmla="*/ 2147483647 h 22676"/>
              <a:gd name="T6" fmla="*/ 0 60000 65536"/>
              <a:gd name="T7" fmla="*/ 0 60000 65536"/>
              <a:gd name="T8" fmla="*/ 0 60000 65536"/>
              <a:gd name="T9" fmla="*/ 0 w 21600"/>
              <a:gd name="T10" fmla="*/ 0 h 22676"/>
              <a:gd name="T11" fmla="*/ 21600 w 21600"/>
              <a:gd name="T12" fmla="*/ 22676 h 22676"/>
            </a:gdLst>
            <a:ahLst/>
            <a:cxnLst>
              <a:cxn ang="T6">
                <a:pos x="T0" y="T1"/>
              </a:cxn>
              <a:cxn ang="T7">
                <a:pos x="T2" y="T3"/>
              </a:cxn>
              <a:cxn ang="T8">
                <a:pos x="T4" y="T5"/>
              </a:cxn>
            </a:cxnLst>
            <a:rect l="T9" t="T10" r="T11" b="T12"/>
            <a:pathLst>
              <a:path w="21600" h="22676" fill="none" extrusionOk="0">
                <a:moveTo>
                  <a:pt x="-1" y="0"/>
                </a:moveTo>
                <a:cubicBezTo>
                  <a:pt x="11929" y="0"/>
                  <a:pt x="21600" y="9670"/>
                  <a:pt x="21600" y="21600"/>
                </a:cubicBezTo>
                <a:cubicBezTo>
                  <a:pt x="21600" y="21958"/>
                  <a:pt x="21591" y="22317"/>
                  <a:pt x="21573" y="22676"/>
                </a:cubicBezTo>
              </a:path>
              <a:path w="21600" h="22676" stroke="0" extrusionOk="0">
                <a:moveTo>
                  <a:pt x="-1" y="0"/>
                </a:moveTo>
                <a:cubicBezTo>
                  <a:pt x="11929" y="0"/>
                  <a:pt x="21600" y="9670"/>
                  <a:pt x="21600" y="21600"/>
                </a:cubicBezTo>
                <a:cubicBezTo>
                  <a:pt x="21600" y="21958"/>
                  <a:pt x="21591" y="22317"/>
                  <a:pt x="21573" y="22676"/>
                </a:cubicBezTo>
                <a:lnTo>
                  <a:pt x="0" y="21600"/>
                </a:lnTo>
                <a:close/>
              </a:path>
            </a:pathLst>
          </a:custGeom>
          <a:noFill/>
          <a:ln w="9525">
            <a:solidFill>
              <a:schemeClr val="tx1"/>
            </a:solidFill>
            <a:round/>
            <a:headEnd/>
            <a:tailEnd/>
          </a:ln>
        </p:spPr>
        <p:txBody>
          <a:bodyPr wrap="none" anchor="ctr"/>
          <a:lstStyle/>
          <a:p>
            <a:pPr algn="r" rtl="1"/>
            <a:endParaRPr lang="he-IL">
              <a:latin typeface="David" panose="020E0502060401010101" pitchFamily="34" charset="-79"/>
            </a:endParaRPr>
          </a:p>
        </p:txBody>
      </p:sp>
      <p:sp>
        <p:nvSpPr>
          <p:cNvPr id="35874" name="Oval 55"/>
          <p:cNvSpPr>
            <a:spLocks noChangeArrowheads="1"/>
          </p:cNvSpPr>
          <p:nvPr/>
        </p:nvSpPr>
        <p:spPr bwMode="auto">
          <a:xfrm>
            <a:off x="1888284" y="5082622"/>
            <a:ext cx="288925" cy="288925"/>
          </a:xfrm>
          <a:prstGeom prst="ellipse">
            <a:avLst/>
          </a:prstGeom>
          <a:solidFill>
            <a:schemeClr val="bg2"/>
          </a:solidFill>
          <a:ln w="9525">
            <a:solidFill>
              <a:schemeClr val="tx1"/>
            </a:solidFill>
            <a:round/>
            <a:headEnd/>
            <a:tailEnd/>
          </a:ln>
        </p:spPr>
        <p:txBody>
          <a:bodyPr wrap="none" anchor="ctr"/>
          <a:lstStyle/>
          <a:p>
            <a:pPr algn="r" rtl="1"/>
            <a:endParaRPr lang="he-IL">
              <a:latin typeface="David" panose="020E0502060401010101" pitchFamily="34" charset="-79"/>
            </a:endParaRPr>
          </a:p>
        </p:txBody>
      </p:sp>
      <p:sp>
        <p:nvSpPr>
          <p:cNvPr id="35875" name="Oval 56"/>
          <p:cNvSpPr>
            <a:spLocks noChangeArrowheads="1"/>
          </p:cNvSpPr>
          <p:nvPr/>
        </p:nvSpPr>
        <p:spPr bwMode="auto">
          <a:xfrm>
            <a:off x="2607422" y="5009597"/>
            <a:ext cx="288925" cy="288925"/>
          </a:xfrm>
          <a:prstGeom prst="ellipse">
            <a:avLst/>
          </a:prstGeom>
          <a:solidFill>
            <a:schemeClr val="bg2"/>
          </a:solidFill>
          <a:ln w="9525">
            <a:solidFill>
              <a:schemeClr val="tx1"/>
            </a:solidFill>
            <a:round/>
            <a:headEnd/>
            <a:tailEnd/>
          </a:ln>
        </p:spPr>
        <p:txBody>
          <a:bodyPr wrap="none" anchor="ctr"/>
          <a:lstStyle/>
          <a:p>
            <a:pPr algn="r" rtl="1"/>
            <a:endParaRPr lang="he-IL">
              <a:latin typeface="David" panose="020E0502060401010101" pitchFamily="34" charset="-79"/>
            </a:endParaRPr>
          </a:p>
        </p:txBody>
      </p:sp>
      <p:sp>
        <p:nvSpPr>
          <p:cNvPr id="35876" name="Oval 57"/>
          <p:cNvSpPr>
            <a:spLocks noChangeArrowheads="1"/>
          </p:cNvSpPr>
          <p:nvPr/>
        </p:nvSpPr>
        <p:spPr bwMode="auto">
          <a:xfrm>
            <a:off x="4118722" y="4650822"/>
            <a:ext cx="288925" cy="288925"/>
          </a:xfrm>
          <a:prstGeom prst="ellipse">
            <a:avLst/>
          </a:prstGeom>
          <a:solidFill>
            <a:schemeClr val="bg2"/>
          </a:solidFill>
          <a:ln w="9525">
            <a:solidFill>
              <a:schemeClr val="tx1"/>
            </a:solidFill>
            <a:round/>
            <a:headEnd/>
            <a:tailEnd/>
          </a:ln>
        </p:spPr>
        <p:txBody>
          <a:bodyPr wrap="none" anchor="ctr"/>
          <a:lstStyle/>
          <a:p>
            <a:pPr algn="r" rtl="1"/>
            <a:endParaRPr lang="he-IL">
              <a:latin typeface="David" panose="020E0502060401010101" pitchFamily="34" charset="-79"/>
            </a:endParaRPr>
          </a:p>
        </p:txBody>
      </p:sp>
      <p:sp>
        <p:nvSpPr>
          <p:cNvPr id="35877" name="Oval 58"/>
          <p:cNvSpPr>
            <a:spLocks noChangeArrowheads="1"/>
          </p:cNvSpPr>
          <p:nvPr/>
        </p:nvSpPr>
        <p:spPr bwMode="auto">
          <a:xfrm>
            <a:off x="3328147" y="4865134"/>
            <a:ext cx="288925" cy="288925"/>
          </a:xfrm>
          <a:prstGeom prst="ellipse">
            <a:avLst/>
          </a:prstGeom>
          <a:solidFill>
            <a:schemeClr val="bg2"/>
          </a:solidFill>
          <a:ln w="9525">
            <a:solidFill>
              <a:schemeClr val="tx1"/>
            </a:solidFill>
            <a:round/>
            <a:headEnd/>
            <a:tailEnd/>
          </a:ln>
        </p:spPr>
        <p:txBody>
          <a:bodyPr wrap="none" anchor="ctr"/>
          <a:lstStyle/>
          <a:p>
            <a:pPr algn="r" rtl="1"/>
            <a:endParaRPr lang="he-IL">
              <a:latin typeface="David" panose="020E0502060401010101" pitchFamily="34" charset="-79"/>
            </a:endParaRPr>
          </a:p>
        </p:txBody>
      </p:sp>
      <p:sp>
        <p:nvSpPr>
          <p:cNvPr id="35878" name="Oval 59"/>
          <p:cNvSpPr>
            <a:spLocks noChangeArrowheads="1"/>
          </p:cNvSpPr>
          <p:nvPr/>
        </p:nvSpPr>
        <p:spPr bwMode="auto">
          <a:xfrm>
            <a:off x="5560172" y="3930097"/>
            <a:ext cx="288925" cy="288925"/>
          </a:xfrm>
          <a:prstGeom prst="ellipse">
            <a:avLst/>
          </a:prstGeom>
          <a:solidFill>
            <a:schemeClr val="bg2"/>
          </a:solidFill>
          <a:ln w="9525">
            <a:solidFill>
              <a:schemeClr val="tx1"/>
            </a:solidFill>
            <a:round/>
            <a:headEnd/>
            <a:tailEnd/>
          </a:ln>
        </p:spPr>
        <p:txBody>
          <a:bodyPr wrap="none" anchor="ctr"/>
          <a:lstStyle/>
          <a:p>
            <a:pPr algn="r" rtl="1"/>
            <a:endParaRPr lang="he-IL">
              <a:latin typeface="David" panose="020E0502060401010101" pitchFamily="34" charset="-79"/>
            </a:endParaRPr>
          </a:p>
        </p:txBody>
      </p:sp>
      <p:sp>
        <p:nvSpPr>
          <p:cNvPr id="35879" name="Oval 60"/>
          <p:cNvSpPr>
            <a:spLocks noChangeArrowheads="1"/>
          </p:cNvSpPr>
          <p:nvPr/>
        </p:nvSpPr>
        <p:spPr bwMode="auto">
          <a:xfrm>
            <a:off x="4841034" y="4363484"/>
            <a:ext cx="288925" cy="288925"/>
          </a:xfrm>
          <a:prstGeom prst="ellipse">
            <a:avLst/>
          </a:prstGeom>
          <a:solidFill>
            <a:schemeClr val="bg2"/>
          </a:solidFill>
          <a:ln w="9525">
            <a:solidFill>
              <a:schemeClr val="tx1"/>
            </a:solidFill>
            <a:round/>
            <a:headEnd/>
            <a:tailEnd/>
          </a:ln>
        </p:spPr>
        <p:txBody>
          <a:bodyPr wrap="none" anchor="ctr"/>
          <a:lstStyle/>
          <a:p>
            <a:pPr algn="r" rtl="1"/>
            <a:endParaRPr lang="he-IL">
              <a:latin typeface="David" panose="020E0502060401010101" pitchFamily="34" charset="-79"/>
            </a:endParaRPr>
          </a:p>
        </p:txBody>
      </p:sp>
      <p:sp>
        <p:nvSpPr>
          <p:cNvPr id="35880" name="Oval 61"/>
          <p:cNvSpPr>
            <a:spLocks noChangeArrowheads="1"/>
          </p:cNvSpPr>
          <p:nvPr/>
        </p:nvSpPr>
        <p:spPr bwMode="auto">
          <a:xfrm>
            <a:off x="6207872" y="3353834"/>
            <a:ext cx="288925" cy="288925"/>
          </a:xfrm>
          <a:prstGeom prst="ellipse">
            <a:avLst/>
          </a:prstGeom>
          <a:solidFill>
            <a:schemeClr val="bg2"/>
          </a:solidFill>
          <a:ln w="9525">
            <a:solidFill>
              <a:schemeClr val="tx1"/>
            </a:solidFill>
            <a:round/>
            <a:headEnd/>
            <a:tailEnd/>
          </a:ln>
        </p:spPr>
        <p:txBody>
          <a:bodyPr wrap="none" anchor="ctr"/>
          <a:lstStyle/>
          <a:p>
            <a:pPr algn="r" rtl="1"/>
            <a:endParaRPr lang="he-IL">
              <a:latin typeface="David" panose="020E0502060401010101" pitchFamily="34" charset="-79"/>
            </a:endParaRPr>
          </a:p>
        </p:txBody>
      </p:sp>
      <p:sp>
        <p:nvSpPr>
          <p:cNvPr id="45119" name="AutoShape 63"/>
          <p:cNvSpPr>
            <a:spLocks noChangeArrowheads="1"/>
          </p:cNvSpPr>
          <p:nvPr/>
        </p:nvSpPr>
        <p:spPr bwMode="auto">
          <a:xfrm rot="53873" flipH="1">
            <a:off x="3831384" y="2058434"/>
            <a:ext cx="2520950" cy="1223963"/>
          </a:xfrm>
          <a:prstGeom prst="wedgeRoundRectCallout">
            <a:avLst>
              <a:gd name="adj1" fmla="val -43750"/>
              <a:gd name="adj2" fmla="val 70000"/>
              <a:gd name="adj3" fmla="val 16667"/>
            </a:avLst>
          </a:prstGeom>
          <a:solidFill>
            <a:schemeClr val="bg2"/>
          </a:solidFill>
          <a:ln w="9525">
            <a:solidFill>
              <a:schemeClr val="tx1"/>
            </a:solidFill>
            <a:miter lim="800000"/>
            <a:headEnd/>
            <a:tailEnd/>
          </a:ln>
        </p:spPr>
        <p:txBody>
          <a:bodyPr/>
          <a:lstStyle/>
          <a:p>
            <a:pPr algn="r" rtl="1"/>
            <a:r>
              <a:rPr lang="he-IL" sz="2000">
                <a:solidFill>
                  <a:srgbClr val="FF0000"/>
                </a:solidFill>
                <a:latin typeface="David" panose="020E0502060401010101" pitchFamily="34" charset="-79"/>
              </a:rPr>
              <a:t>עלות גבוהה פי 110 מאשר בשלב הדרישות/אפיון</a:t>
            </a:r>
            <a:endParaRPr lang="en-US" sz="2000">
              <a:solidFill>
                <a:srgbClr val="FF0000"/>
              </a:solidFill>
              <a:latin typeface="David" panose="020E0502060401010101" pitchFamily="34" charset="-79"/>
            </a:endParaRPr>
          </a:p>
        </p:txBody>
      </p:sp>
      <p:sp>
        <p:nvSpPr>
          <p:cNvPr id="35882" name="Text Box 64"/>
          <p:cNvSpPr txBox="1">
            <a:spLocks noChangeArrowheads="1"/>
          </p:cNvSpPr>
          <p:nvPr/>
        </p:nvSpPr>
        <p:spPr bwMode="auto">
          <a:xfrm>
            <a:off x="3040809" y="1104703"/>
            <a:ext cx="2663825" cy="523220"/>
          </a:xfrm>
          <a:prstGeom prst="rect">
            <a:avLst/>
          </a:prstGeom>
          <a:noFill/>
          <a:ln w="9525">
            <a:noFill/>
            <a:miter lim="800000"/>
            <a:headEnd/>
            <a:tailEnd/>
          </a:ln>
        </p:spPr>
        <p:txBody>
          <a:bodyPr>
            <a:spAutoFit/>
          </a:bodyPr>
          <a:lstStyle/>
          <a:p>
            <a:pPr algn="r" rtl="1">
              <a:spcBef>
                <a:spcPct val="50000"/>
              </a:spcBef>
            </a:pPr>
            <a:r>
              <a:rPr lang="he-IL" sz="2800" dirty="0">
                <a:solidFill>
                  <a:srgbClr val="000099"/>
                </a:solidFill>
              </a:rPr>
              <a:t>גרף </a:t>
            </a:r>
            <a:r>
              <a:rPr lang="en-US" sz="2800" dirty="0">
                <a:solidFill>
                  <a:srgbClr val="000099"/>
                </a:solidFill>
              </a:rPr>
              <a:t>BOEHM</a:t>
            </a:r>
          </a:p>
        </p:txBody>
      </p:sp>
    </p:spTree>
    <p:extLst>
      <p:ext uri="{BB962C8B-B14F-4D97-AF65-F5344CB8AC3E}">
        <p14:creationId xmlns:p14="http://schemas.microsoft.com/office/powerpoint/2010/main" val="197696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119"/>
                                        </p:tgtEl>
                                        <p:attrNameLst>
                                          <p:attrName>style.visibility</p:attrName>
                                        </p:attrNameLst>
                                      </p:cBhvr>
                                      <p:to>
                                        <p:strVal val="visible"/>
                                      </p:to>
                                    </p:set>
                                    <p:animEffect transition="in" filter="checkerboard(across)">
                                      <p:cBhvr>
                                        <p:cTn id="7" dur="500"/>
                                        <p:tgtEl>
                                          <p:spTgt spid="45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מציין מיקום של מספר שקופית 5"/>
          <p:cNvSpPr>
            <a:spLocks noGrp="1"/>
          </p:cNvSpPr>
          <p:nvPr>
            <p:ph type="sldNum" sz="quarter" idx="12"/>
          </p:nvPr>
        </p:nvSpPr>
        <p:spPr>
          <a:noFill/>
        </p:spPr>
        <p:txBody>
          <a:bodyPr/>
          <a:lstStyle/>
          <a:p>
            <a:pPr algn="r" rtl="1"/>
            <a:fld id="{7891BB43-98CA-4696-B29A-57444B9BF2CB}" type="slidenum">
              <a:rPr lang="he-IL" smtClean="0">
                <a:solidFill>
                  <a:schemeClr val="tx2"/>
                </a:solidFill>
                <a:latin typeface="David" panose="020E0502060401010101" pitchFamily="34" charset="-79"/>
              </a:rPr>
              <a:pPr algn="r" rtl="1"/>
              <a:t>14</a:t>
            </a:fld>
            <a:endParaRPr lang="en-US">
              <a:solidFill>
                <a:schemeClr val="tx2"/>
              </a:solidFill>
              <a:latin typeface="David" panose="020E0502060401010101" pitchFamily="34" charset="-79"/>
            </a:endParaRPr>
          </a:p>
        </p:txBody>
      </p:sp>
      <p:sp>
        <p:nvSpPr>
          <p:cNvPr id="37891" name="AutoShape 2"/>
          <p:cNvSpPr>
            <a:spLocks noGrp="1" noChangeArrowheads="1"/>
          </p:cNvSpPr>
          <p:nvPr>
            <p:ph type="title" idx="4294967295"/>
          </p:nvPr>
        </p:nvSpPr>
        <p:spPr>
          <a:xfrm>
            <a:off x="682625" y="-70420"/>
            <a:ext cx="8428038" cy="1143001"/>
          </a:xfrm>
        </p:spPr>
        <p:txBody>
          <a:bodyPr>
            <a:normAutofit/>
          </a:bodyPr>
          <a:lstStyle/>
          <a:p>
            <a:pPr algn="r" eaLnBrk="1" hangingPunct="1"/>
            <a:r>
              <a:rPr lang="he-IL" b="1" kern="10" dirty="0">
                <a:ln w="3175">
                  <a:solidFill>
                    <a:schemeClr val="bg2"/>
                  </a:solidFill>
                  <a:round/>
                  <a:headEnd/>
                  <a:tailEnd/>
                </a:ln>
                <a:solidFill>
                  <a:srgbClr val="A50021"/>
                </a:solidFill>
                <a:latin typeface="David" panose="020E0502060401010101" pitchFamily="34" charset="-79"/>
                <a:ea typeface="+mn-ea"/>
                <a:cs typeface="David" pitchFamily="34" charset="-79"/>
              </a:rPr>
              <a:t>הגדרת דרישות אל מול אפיון ועיצוב</a:t>
            </a:r>
            <a:endParaRPr lang="en-US"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
        <p:nvSpPr>
          <p:cNvPr id="37892" name="Text Box 4"/>
          <p:cNvSpPr txBox="1">
            <a:spLocks noChangeArrowheads="1"/>
          </p:cNvSpPr>
          <p:nvPr/>
        </p:nvSpPr>
        <p:spPr bwMode="auto">
          <a:xfrm>
            <a:off x="6264275" y="1047853"/>
            <a:ext cx="1657350" cy="523220"/>
          </a:xfrm>
          <a:prstGeom prst="rect">
            <a:avLst/>
          </a:prstGeom>
          <a:noFill/>
          <a:ln w="9525">
            <a:noFill/>
            <a:miter lim="800000"/>
            <a:headEnd/>
            <a:tailEnd/>
          </a:ln>
        </p:spPr>
        <p:txBody>
          <a:bodyPr>
            <a:spAutoFit/>
          </a:bodyPr>
          <a:lstStyle/>
          <a:p>
            <a:pPr algn="r" rtl="1"/>
            <a:r>
              <a:rPr lang="he-IL" sz="2800" dirty="0">
                <a:solidFill>
                  <a:srgbClr val="000099"/>
                </a:solidFill>
              </a:rPr>
              <a:t>דרישות</a:t>
            </a:r>
            <a:endParaRPr lang="en-US" sz="2800" dirty="0">
              <a:solidFill>
                <a:srgbClr val="000099"/>
              </a:solidFill>
            </a:endParaRPr>
          </a:p>
        </p:txBody>
      </p:sp>
      <p:sp>
        <p:nvSpPr>
          <p:cNvPr id="37893" name="Text Box 5"/>
          <p:cNvSpPr txBox="1">
            <a:spLocks noChangeArrowheads="1"/>
          </p:cNvSpPr>
          <p:nvPr/>
        </p:nvSpPr>
        <p:spPr bwMode="auto">
          <a:xfrm>
            <a:off x="682625" y="1052736"/>
            <a:ext cx="2089150" cy="523220"/>
          </a:xfrm>
          <a:prstGeom prst="rect">
            <a:avLst/>
          </a:prstGeom>
          <a:noFill/>
          <a:ln w="9525">
            <a:noFill/>
            <a:miter lim="800000"/>
            <a:headEnd/>
            <a:tailEnd/>
          </a:ln>
        </p:spPr>
        <p:txBody>
          <a:bodyPr>
            <a:spAutoFit/>
          </a:bodyPr>
          <a:lstStyle/>
          <a:p>
            <a:pPr algn="r" rtl="1">
              <a:spcBef>
                <a:spcPct val="50000"/>
              </a:spcBef>
            </a:pPr>
            <a:r>
              <a:rPr lang="he-IL" sz="2800" dirty="0">
                <a:solidFill>
                  <a:srgbClr val="000099"/>
                </a:solidFill>
              </a:rPr>
              <a:t>אפיון ועיצוב</a:t>
            </a:r>
            <a:endParaRPr lang="en-US" sz="2800" dirty="0">
              <a:solidFill>
                <a:srgbClr val="000099"/>
              </a:solidFill>
            </a:endParaRPr>
          </a:p>
        </p:txBody>
      </p:sp>
      <p:sp>
        <p:nvSpPr>
          <p:cNvPr id="47110" name="Rectangle 6"/>
          <p:cNvSpPr>
            <a:spLocks noChangeArrowheads="1"/>
          </p:cNvSpPr>
          <p:nvPr/>
        </p:nvSpPr>
        <p:spPr bwMode="auto">
          <a:xfrm>
            <a:off x="5940425" y="1798861"/>
            <a:ext cx="2665413" cy="792163"/>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rtl="1">
              <a:defRPr/>
            </a:pPr>
            <a:r>
              <a:rPr lang="he-IL" sz="2400" dirty="0">
                <a:latin typeface="David" panose="020E0502060401010101" pitchFamily="34" charset="-79"/>
              </a:rPr>
              <a:t>דרישות לקוח</a:t>
            </a:r>
            <a:endParaRPr lang="en-US" sz="2400" dirty="0">
              <a:latin typeface="David" panose="020E0502060401010101" pitchFamily="34" charset="-79"/>
            </a:endParaRPr>
          </a:p>
        </p:txBody>
      </p:sp>
      <p:sp>
        <p:nvSpPr>
          <p:cNvPr id="47111" name="Rectangle 7"/>
          <p:cNvSpPr>
            <a:spLocks noChangeArrowheads="1"/>
          </p:cNvSpPr>
          <p:nvPr/>
        </p:nvSpPr>
        <p:spPr bwMode="auto">
          <a:xfrm>
            <a:off x="6010275" y="3310161"/>
            <a:ext cx="2665413" cy="792163"/>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rtl="1">
              <a:defRPr/>
            </a:pPr>
            <a:r>
              <a:rPr lang="he-IL" sz="2400">
                <a:latin typeface="David" panose="020E0502060401010101" pitchFamily="34" charset="-79"/>
              </a:rPr>
              <a:t>דרישות מערכת</a:t>
            </a:r>
            <a:endParaRPr lang="en-US" sz="2400">
              <a:latin typeface="David" panose="020E0502060401010101" pitchFamily="34" charset="-79"/>
            </a:endParaRPr>
          </a:p>
        </p:txBody>
      </p:sp>
      <p:sp>
        <p:nvSpPr>
          <p:cNvPr id="47112" name="Rectangle 8"/>
          <p:cNvSpPr>
            <a:spLocks noChangeArrowheads="1"/>
          </p:cNvSpPr>
          <p:nvPr/>
        </p:nvSpPr>
        <p:spPr bwMode="auto">
          <a:xfrm>
            <a:off x="6010275" y="4894486"/>
            <a:ext cx="2665413" cy="792163"/>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rtl="1">
              <a:defRPr/>
            </a:pPr>
            <a:r>
              <a:rPr lang="he-IL" sz="2400">
                <a:latin typeface="David" panose="020E0502060401010101" pitchFamily="34" charset="-79"/>
              </a:rPr>
              <a:t>דרישות תת-מערכת/רכיבים</a:t>
            </a:r>
            <a:endParaRPr lang="en-US" sz="2400">
              <a:latin typeface="David" panose="020E0502060401010101" pitchFamily="34" charset="-79"/>
            </a:endParaRPr>
          </a:p>
        </p:txBody>
      </p:sp>
      <p:sp>
        <p:nvSpPr>
          <p:cNvPr id="47113" name="Rectangle 9"/>
          <p:cNvSpPr>
            <a:spLocks noChangeArrowheads="1"/>
          </p:cNvSpPr>
          <p:nvPr/>
        </p:nvSpPr>
        <p:spPr bwMode="auto">
          <a:xfrm>
            <a:off x="539750" y="4982622"/>
            <a:ext cx="2665413" cy="792163"/>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rtl="1">
              <a:defRPr/>
            </a:pPr>
            <a:r>
              <a:rPr lang="he-IL" sz="2400">
                <a:latin typeface="David" panose="020E0502060401010101" pitchFamily="34" charset="-79"/>
              </a:rPr>
              <a:t>עיצוב מפורט לרכיבים</a:t>
            </a:r>
            <a:endParaRPr lang="en-US" sz="2400">
              <a:latin typeface="David" panose="020E0502060401010101" pitchFamily="34" charset="-79"/>
            </a:endParaRPr>
          </a:p>
        </p:txBody>
      </p:sp>
      <p:sp>
        <p:nvSpPr>
          <p:cNvPr id="47115" name="Rectangle 11"/>
          <p:cNvSpPr>
            <a:spLocks noChangeArrowheads="1"/>
          </p:cNvSpPr>
          <p:nvPr/>
        </p:nvSpPr>
        <p:spPr bwMode="auto">
          <a:xfrm>
            <a:off x="539750" y="1742535"/>
            <a:ext cx="2665413" cy="792162"/>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rtl="1">
              <a:defRPr/>
            </a:pPr>
            <a:r>
              <a:rPr lang="he-IL" sz="2400" dirty="0">
                <a:latin typeface="David" panose="020E0502060401010101" pitchFamily="34" charset="-79"/>
              </a:rPr>
              <a:t>אפיון התהליכים</a:t>
            </a:r>
            <a:endParaRPr lang="en-US" sz="2400" dirty="0">
              <a:latin typeface="David" panose="020E0502060401010101" pitchFamily="34" charset="-79"/>
            </a:endParaRPr>
          </a:p>
        </p:txBody>
      </p:sp>
      <p:sp>
        <p:nvSpPr>
          <p:cNvPr id="47116" name="Rectangle 12"/>
          <p:cNvSpPr>
            <a:spLocks noChangeArrowheads="1"/>
          </p:cNvSpPr>
          <p:nvPr/>
        </p:nvSpPr>
        <p:spPr bwMode="auto">
          <a:xfrm>
            <a:off x="539750" y="3255422"/>
            <a:ext cx="2663825" cy="1079500"/>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anchor="ctr"/>
          <a:lstStyle/>
          <a:p>
            <a:pPr rtl="1">
              <a:defRPr/>
            </a:pPr>
            <a:r>
              <a:rPr lang="he-IL" sz="2400">
                <a:latin typeface="David" panose="020E0502060401010101" pitchFamily="34" charset="-79"/>
              </a:rPr>
              <a:t>אפיון תהליכי המערכת עיצוב –על (ארכיטקטורה)</a:t>
            </a:r>
            <a:endParaRPr lang="en-US" sz="2400">
              <a:latin typeface="David" panose="020E0502060401010101" pitchFamily="34" charset="-79"/>
            </a:endParaRPr>
          </a:p>
        </p:txBody>
      </p:sp>
      <p:sp>
        <p:nvSpPr>
          <p:cNvPr id="47118" name="Line 14"/>
          <p:cNvSpPr>
            <a:spLocks noChangeShapeType="1"/>
          </p:cNvSpPr>
          <p:nvPr/>
        </p:nvSpPr>
        <p:spPr bwMode="auto">
          <a:xfrm>
            <a:off x="7164388" y="4246786"/>
            <a:ext cx="0" cy="503238"/>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22" name="Line 18"/>
          <p:cNvSpPr>
            <a:spLocks noChangeShapeType="1"/>
          </p:cNvSpPr>
          <p:nvPr/>
        </p:nvSpPr>
        <p:spPr bwMode="auto">
          <a:xfrm flipV="1">
            <a:off x="7596188" y="4246786"/>
            <a:ext cx="0" cy="503238"/>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25" name="Line 21"/>
          <p:cNvSpPr>
            <a:spLocks noChangeShapeType="1"/>
          </p:cNvSpPr>
          <p:nvPr/>
        </p:nvSpPr>
        <p:spPr bwMode="auto">
          <a:xfrm>
            <a:off x="7092950" y="2733899"/>
            <a:ext cx="0" cy="503237"/>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26" name="Line 22"/>
          <p:cNvSpPr>
            <a:spLocks noChangeShapeType="1"/>
          </p:cNvSpPr>
          <p:nvPr/>
        </p:nvSpPr>
        <p:spPr bwMode="auto">
          <a:xfrm>
            <a:off x="1476375" y="4479385"/>
            <a:ext cx="0" cy="503237"/>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28" name="Line 24"/>
          <p:cNvSpPr>
            <a:spLocks noChangeShapeType="1"/>
          </p:cNvSpPr>
          <p:nvPr/>
        </p:nvSpPr>
        <p:spPr bwMode="auto">
          <a:xfrm>
            <a:off x="1403350" y="2679160"/>
            <a:ext cx="0" cy="503237"/>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30" name="Line 26"/>
          <p:cNvSpPr>
            <a:spLocks noChangeShapeType="1"/>
          </p:cNvSpPr>
          <p:nvPr/>
        </p:nvSpPr>
        <p:spPr bwMode="auto">
          <a:xfrm flipV="1">
            <a:off x="7524750" y="2733899"/>
            <a:ext cx="0" cy="503237"/>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31" name="Line 27"/>
          <p:cNvSpPr>
            <a:spLocks noChangeShapeType="1"/>
          </p:cNvSpPr>
          <p:nvPr/>
        </p:nvSpPr>
        <p:spPr bwMode="auto">
          <a:xfrm flipV="1">
            <a:off x="1908175" y="2679160"/>
            <a:ext cx="0" cy="503237"/>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32" name="Line 28"/>
          <p:cNvSpPr>
            <a:spLocks noChangeShapeType="1"/>
          </p:cNvSpPr>
          <p:nvPr/>
        </p:nvSpPr>
        <p:spPr bwMode="auto">
          <a:xfrm flipV="1">
            <a:off x="1979613" y="4406360"/>
            <a:ext cx="0" cy="503237"/>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33" name="Line 29"/>
          <p:cNvSpPr>
            <a:spLocks noChangeShapeType="1"/>
          </p:cNvSpPr>
          <p:nvPr/>
        </p:nvSpPr>
        <p:spPr bwMode="auto">
          <a:xfrm flipH="1">
            <a:off x="3419475" y="1941736"/>
            <a:ext cx="2160588" cy="0"/>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34" name="Line 30"/>
          <p:cNvSpPr>
            <a:spLocks noChangeShapeType="1"/>
          </p:cNvSpPr>
          <p:nvPr/>
        </p:nvSpPr>
        <p:spPr bwMode="auto">
          <a:xfrm flipH="1">
            <a:off x="3563938" y="3599086"/>
            <a:ext cx="2160587" cy="0"/>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35" name="Line 31"/>
          <p:cNvSpPr>
            <a:spLocks noChangeShapeType="1"/>
          </p:cNvSpPr>
          <p:nvPr/>
        </p:nvSpPr>
        <p:spPr bwMode="auto">
          <a:xfrm flipH="1">
            <a:off x="3563938" y="5183411"/>
            <a:ext cx="2160587" cy="0"/>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36" name="Line 32"/>
          <p:cNvSpPr>
            <a:spLocks noChangeShapeType="1"/>
          </p:cNvSpPr>
          <p:nvPr/>
        </p:nvSpPr>
        <p:spPr bwMode="auto">
          <a:xfrm rot="16200000" flipH="1">
            <a:off x="4679951" y="4210273"/>
            <a:ext cx="0" cy="2232025"/>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37" name="Line 33"/>
          <p:cNvSpPr>
            <a:spLocks noChangeShapeType="1"/>
          </p:cNvSpPr>
          <p:nvPr/>
        </p:nvSpPr>
        <p:spPr bwMode="auto">
          <a:xfrm rot="16200000" flipH="1">
            <a:off x="4679951" y="2625948"/>
            <a:ext cx="0" cy="2232025"/>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38" name="Line 34"/>
          <p:cNvSpPr>
            <a:spLocks noChangeShapeType="1"/>
          </p:cNvSpPr>
          <p:nvPr/>
        </p:nvSpPr>
        <p:spPr bwMode="auto">
          <a:xfrm rot="16200000" flipH="1">
            <a:off x="4608513" y="970186"/>
            <a:ext cx="0" cy="2232025"/>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39" name="Line 35"/>
          <p:cNvSpPr>
            <a:spLocks noChangeShapeType="1"/>
          </p:cNvSpPr>
          <p:nvPr/>
        </p:nvSpPr>
        <p:spPr bwMode="auto">
          <a:xfrm flipH="1" flipV="1">
            <a:off x="3492500" y="2446561"/>
            <a:ext cx="2303463" cy="936625"/>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40" name="Line 36"/>
          <p:cNvSpPr>
            <a:spLocks noChangeShapeType="1"/>
          </p:cNvSpPr>
          <p:nvPr/>
        </p:nvSpPr>
        <p:spPr bwMode="auto">
          <a:xfrm flipH="1" flipV="1">
            <a:off x="3492500" y="4030886"/>
            <a:ext cx="2303463" cy="936625"/>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41" name="Line 37"/>
          <p:cNvSpPr>
            <a:spLocks noChangeShapeType="1"/>
          </p:cNvSpPr>
          <p:nvPr/>
        </p:nvSpPr>
        <p:spPr bwMode="auto">
          <a:xfrm rot="16200000" flipH="1">
            <a:off x="4247356" y="1690118"/>
            <a:ext cx="936625" cy="2303462"/>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42" name="Line 38"/>
          <p:cNvSpPr>
            <a:spLocks noChangeShapeType="1"/>
          </p:cNvSpPr>
          <p:nvPr/>
        </p:nvSpPr>
        <p:spPr bwMode="auto">
          <a:xfrm rot="16200000" flipH="1">
            <a:off x="4247356" y="3274443"/>
            <a:ext cx="936625" cy="2303462"/>
          </a:xfrm>
          <a:prstGeom prst="line">
            <a:avLst/>
          </a:prstGeom>
          <a:noFill/>
          <a:ln w="38100">
            <a:solidFill>
              <a:srgbClr val="B2B2B2"/>
            </a:solidFill>
            <a:round/>
            <a:headEnd/>
            <a:tailEnd type="triangle" w="med" len="med"/>
          </a:ln>
        </p:spPr>
        <p:txBody>
          <a:bodyPr/>
          <a:lstStyle/>
          <a:p>
            <a:pPr rtl="1"/>
            <a:endParaRPr lang="he-IL">
              <a:solidFill>
                <a:schemeClr val="tx2"/>
              </a:solidFill>
              <a:latin typeface="David" panose="020E0502060401010101" pitchFamily="34" charset="-79"/>
            </a:endParaRPr>
          </a:p>
        </p:txBody>
      </p:sp>
      <p:sp>
        <p:nvSpPr>
          <p:cNvPr id="47143" name="AutoShape 39"/>
          <p:cNvSpPr>
            <a:spLocks noChangeArrowheads="1"/>
          </p:cNvSpPr>
          <p:nvPr/>
        </p:nvSpPr>
        <p:spPr bwMode="auto">
          <a:xfrm>
            <a:off x="684213" y="6040434"/>
            <a:ext cx="7705725" cy="358775"/>
          </a:xfrm>
          <a:prstGeom prst="roundRect">
            <a:avLst>
              <a:gd name="adj" fmla="val 16667"/>
            </a:avLst>
          </a:prstGeom>
          <a:solidFill>
            <a:schemeClr val="accent5">
              <a:lumMod val="40000"/>
              <a:lumOff val="60000"/>
            </a:schemeClr>
          </a:solidFill>
          <a:ln w="9525" algn="ctr">
            <a:solidFill>
              <a:schemeClr val="bg1"/>
            </a:solidFill>
            <a:round/>
            <a:headEnd/>
            <a:tailEnd/>
          </a:ln>
          <a:effectLst>
            <a:outerShdw dist="107763" dir="2700000" algn="ctr" rotWithShape="0">
              <a:schemeClr val="bg2">
                <a:alpha val="50000"/>
              </a:schemeClr>
            </a:outerShdw>
          </a:effectLst>
        </p:spPr>
        <p:txBody>
          <a:bodyPr anchor="ctr"/>
          <a:lstStyle/>
          <a:p>
            <a:pPr rtl="1">
              <a:defRPr/>
            </a:pPr>
            <a:r>
              <a:rPr lang="he-IL" sz="2000">
                <a:latin typeface="David" panose="020E0502060401010101" pitchFamily="34" charset="-79"/>
              </a:rPr>
              <a:t>אפיון ועיצוב מסייעים ומשלימים את הגדרת הדרישות בכל רמה</a:t>
            </a:r>
            <a:endParaRPr lang="en-US" sz="2000">
              <a:latin typeface="David" panose="020E0502060401010101" pitchFamily="34" charset="-79"/>
            </a:endParaRPr>
          </a:p>
        </p:txBody>
      </p:sp>
    </p:spTree>
    <p:extLst>
      <p:ext uri="{BB962C8B-B14F-4D97-AF65-F5344CB8AC3E}">
        <p14:creationId xmlns:p14="http://schemas.microsoft.com/office/powerpoint/2010/main" val="1773283967"/>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7110"/>
                                        </p:tgtEl>
                                        <p:attrNameLst>
                                          <p:attrName>style.visibility</p:attrName>
                                        </p:attrNameLst>
                                      </p:cBhvr>
                                      <p:to>
                                        <p:strVal val="visible"/>
                                      </p:to>
                                    </p:set>
                                    <p:anim calcmode="lin" valueType="num">
                                      <p:cBhvr>
                                        <p:cTn id="7" dur="1000" fill="hold"/>
                                        <p:tgtEl>
                                          <p:spTgt spid="47110"/>
                                        </p:tgtEl>
                                        <p:attrNameLst>
                                          <p:attrName>ppt_x</p:attrName>
                                        </p:attrNameLst>
                                      </p:cBhvr>
                                      <p:tavLst>
                                        <p:tav tm="0">
                                          <p:val>
                                            <p:strVal val="#ppt_x-.2"/>
                                          </p:val>
                                        </p:tav>
                                        <p:tav tm="100000">
                                          <p:val>
                                            <p:strVal val="#ppt_x"/>
                                          </p:val>
                                        </p:tav>
                                      </p:tavLst>
                                    </p:anim>
                                    <p:anim calcmode="lin" valueType="num">
                                      <p:cBhvr>
                                        <p:cTn id="8" dur="1000" fill="hold"/>
                                        <p:tgtEl>
                                          <p:spTgt spid="471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47110"/>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47133"/>
                                        </p:tgtEl>
                                        <p:attrNameLst>
                                          <p:attrName>style.visibility</p:attrName>
                                        </p:attrNameLst>
                                      </p:cBhvr>
                                      <p:to>
                                        <p:strVal val="visible"/>
                                      </p:to>
                                    </p:set>
                                    <p:anim calcmode="lin" valueType="num">
                                      <p:cBhvr>
                                        <p:cTn id="12" dur="1000" fill="hold"/>
                                        <p:tgtEl>
                                          <p:spTgt spid="47133"/>
                                        </p:tgtEl>
                                        <p:attrNameLst>
                                          <p:attrName>ppt_x</p:attrName>
                                        </p:attrNameLst>
                                      </p:cBhvr>
                                      <p:tavLst>
                                        <p:tav tm="0">
                                          <p:val>
                                            <p:strVal val="#ppt_x-.2"/>
                                          </p:val>
                                        </p:tav>
                                        <p:tav tm="100000">
                                          <p:val>
                                            <p:strVal val="#ppt_x"/>
                                          </p:val>
                                        </p:tav>
                                      </p:tavLst>
                                    </p:anim>
                                    <p:anim calcmode="lin" valueType="num">
                                      <p:cBhvr>
                                        <p:cTn id="13" dur="1000" fill="hold"/>
                                        <p:tgtEl>
                                          <p:spTgt spid="4713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7133"/>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47115"/>
                                        </p:tgtEl>
                                        <p:attrNameLst>
                                          <p:attrName>style.visibility</p:attrName>
                                        </p:attrNameLst>
                                      </p:cBhvr>
                                      <p:to>
                                        <p:strVal val="visible"/>
                                      </p:to>
                                    </p:set>
                                    <p:anim calcmode="lin" valueType="num">
                                      <p:cBhvr>
                                        <p:cTn id="19" dur="1000" fill="hold"/>
                                        <p:tgtEl>
                                          <p:spTgt spid="47115"/>
                                        </p:tgtEl>
                                        <p:attrNameLst>
                                          <p:attrName>ppt_x</p:attrName>
                                        </p:attrNameLst>
                                      </p:cBhvr>
                                      <p:tavLst>
                                        <p:tav tm="0">
                                          <p:val>
                                            <p:strVal val="#ppt_x-.2"/>
                                          </p:val>
                                        </p:tav>
                                        <p:tav tm="100000">
                                          <p:val>
                                            <p:strVal val="#ppt_x"/>
                                          </p:val>
                                        </p:tav>
                                      </p:tavLst>
                                    </p:anim>
                                    <p:anim calcmode="lin" valueType="num">
                                      <p:cBhvr>
                                        <p:cTn id="20" dur="1000" fill="hold"/>
                                        <p:tgtEl>
                                          <p:spTgt spid="4711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7115"/>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47141"/>
                                        </p:tgtEl>
                                        <p:attrNameLst>
                                          <p:attrName>style.visibility</p:attrName>
                                        </p:attrNameLst>
                                      </p:cBhvr>
                                      <p:to>
                                        <p:strVal val="visible"/>
                                      </p:to>
                                    </p:set>
                                    <p:anim calcmode="lin" valueType="num">
                                      <p:cBhvr>
                                        <p:cTn id="24" dur="1000" fill="hold"/>
                                        <p:tgtEl>
                                          <p:spTgt spid="47141"/>
                                        </p:tgtEl>
                                        <p:attrNameLst>
                                          <p:attrName>ppt_x</p:attrName>
                                        </p:attrNameLst>
                                      </p:cBhvr>
                                      <p:tavLst>
                                        <p:tav tm="0">
                                          <p:val>
                                            <p:strVal val="#ppt_x-.2"/>
                                          </p:val>
                                        </p:tav>
                                        <p:tav tm="100000">
                                          <p:val>
                                            <p:strVal val="#ppt_x"/>
                                          </p:val>
                                        </p:tav>
                                      </p:tavLst>
                                    </p:anim>
                                    <p:anim calcmode="lin" valueType="num">
                                      <p:cBhvr>
                                        <p:cTn id="25" dur="1000" fill="hold"/>
                                        <p:tgtEl>
                                          <p:spTgt spid="47141"/>
                                        </p:tgtEl>
                                        <p:attrNameLst>
                                          <p:attrName>ppt_y</p:attrName>
                                        </p:attrNameLst>
                                      </p:cBhvr>
                                      <p:tavLst>
                                        <p:tav tm="0">
                                          <p:val>
                                            <p:strVal val="#ppt_y"/>
                                          </p:val>
                                        </p:tav>
                                        <p:tav tm="100000">
                                          <p:val>
                                            <p:strVal val="#ppt_y"/>
                                          </p:val>
                                        </p:tav>
                                      </p:tavLst>
                                    </p:anim>
                                    <p:animEffect transition="in" filter="wipe(right)" prLst="gradientSize: 0.1">
                                      <p:cBhvr>
                                        <p:cTn id="26" dur="1000"/>
                                        <p:tgtEl>
                                          <p:spTgt spid="47141"/>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47111"/>
                                        </p:tgtEl>
                                        <p:attrNameLst>
                                          <p:attrName>style.visibility</p:attrName>
                                        </p:attrNameLst>
                                      </p:cBhvr>
                                      <p:to>
                                        <p:strVal val="visible"/>
                                      </p:to>
                                    </p:set>
                                    <p:anim calcmode="lin" valueType="num">
                                      <p:cBhvr>
                                        <p:cTn id="31" dur="1000" fill="hold"/>
                                        <p:tgtEl>
                                          <p:spTgt spid="47111"/>
                                        </p:tgtEl>
                                        <p:attrNameLst>
                                          <p:attrName>ppt_x</p:attrName>
                                        </p:attrNameLst>
                                      </p:cBhvr>
                                      <p:tavLst>
                                        <p:tav tm="0">
                                          <p:val>
                                            <p:strVal val="#ppt_x-.2"/>
                                          </p:val>
                                        </p:tav>
                                        <p:tav tm="100000">
                                          <p:val>
                                            <p:strVal val="#ppt_x"/>
                                          </p:val>
                                        </p:tav>
                                      </p:tavLst>
                                    </p:anim>
                                    <p:anim calcmode="lin" valueType="num">
                                      <p:cBhvr>
                                        <p:cTn id="32" dur="1000" fill="hold"/>
                                        <p:tgtEl>
                                          <p:spTgt spid="4711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47111"/>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47134"/>
                                        </p:tgtEl>
                                        <p:attrNameLst>
                                          <p:attrName>style.visibility</p:attrName>
                                        </p:attrNameLst>
                                      </p:cBhvr>
                                      <p:to>
                                        <p:strVal val="visible"/>
                                      </p:to>
                                    </p:set>
                                    <p:anim calcmode="lin" valueType="num">
                                      <p:cBhvr>
                                        <p:cTn id="36" dur="1000" fill="hold"/>
                                        <p:tgtEl>
                                          <p:spTgt spid="47134"/>
                                        </p:tgtEl>
                                        <p:attrNameLst>
                                          <p:attrName>ppt_x</p:attrName>
                                        </p:attrNameLst>
                                      </p:cBhvr>
                                      <p:tavLst>
                                        <p:tav tm="0">
                                          <p:val>
                                            <p:strVal val="#ppt_x-.2"/>
                                          </p:val>
                                        </p:tav>
                                        <p:tav tm="100000">
                                          <p:val>
                                            <p:strVal val="#ppt_x"/>
                                          </p:val>
                                        </p:tav>
                                      </p:tavLst>
                                    </p:anim>
                                    <p:anim calcmode="lin" valueType="num">
                                      <p:cBhvr>
                                        <p:cTn id="37" dur="1000" fill="hold"/>
                                        <p:tgtEl>
                                          <p:spTgt spid="47134"/>
                                        </p:tgtEl>
                                        <p:attrNameLst>
                                          <p:attrName>ppt_y</p:attrName>
                                        </p:attrNameLst>
                                      </p:cBhvr>
                                      <p:tavLst>
                                        <p:tav tm="0">
                                          <p:val>
                                            <p:strVal val="#ppt_y"/>
                                          </p:val>
                                        </p:tav>
                                        <p:tav tm="100000">
                                          <p:val>
                                            <p:strVal val="#ppt_y"/>
                                          </p:val>
                                        </p:tav>
                                      </p:tavLst>
                                    </p:anim>
                                    <p:animEffect transition="in" filter="wipe(right)" prLst="gradientSize: 0.1">
                                      <p:cBhvr>
                                        <p:cTn id="38" dur="1000"/>
                                        <p:tgtEl>
                                          <p:spTgt spid="47134"/>
                                        </p:tgtEl>
                                      </p:cBhvr>
                                    </p:animEffect>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47116"/>
                                        </p:tgtEl>
                                        <p:attrNameLst>
                                          <p:attrName>style.visibility</p:attrName>
                                        </p:attrNameLst>
                                      </p:cBhvr>
                                      <p:to>
                                        <p:strVal val="visible"/>
                                      </p:to>
                                    </p:set>
                                    <p:anim calcmode="lin" valueType="num">
                                      <p:cBhvr>
                                        <p:cTn id="43" dur="1000" fill="hold"/>
                                        <p:tgtEl>
                                          <p:spTgt spid="47116"/>
                                        </p:tgtEl>
                                        <p:attrNameLst>
                                          <p:attrName>ppt_x</p:attrName>
                                        </p:attrNameLst>
                                      </p:cBhvr>
                                      <p:tavLst>
                                        <p:tav tm="0">
                                          <p:val>
                                            <p:strVal val="#ppt_x-.2"/>
                                          </p:val>
                                        </p:tav>
                                        <p:tav tm="100000">
                                          <p:val>
                                            <p:strVal val="#ppt_x"/>
                                          </p:val>
                                        </p:tav>
                                      </p:tavLst>
                                    </p:anim>
                                    <p:anim calcmode="lin" valueType="num">
                                      <p:cBhvr>
                                        <p:cTn id="44" dur="1000" fill="hold"/>
                                        <p:tgtEl>
                                          <p:spTgt spid="47116"/>
                                        </p:tgtEl>
                                        <p:attrNameLst>
                                          <p:attrName>ppt_y</p:attrName>
                                        </p:attrNameLst>
                                      </p:cBhvr>
                                      <p:tavLst>
                                        <p:tav tm="0">
                                          <p:val>
                                            <p:strVal val="#ppt_y"/>
                                          </p:val>
                                        </p:tav>
                                        <p:tav tm="100000">
                                          <p:val>
                                            <p:strVal val="#ppt_y"/>
                                          </p:val>
                                        </p:tav>
                                      </p:tavLst>
                                    </p:anim>
                                    <p:animEffect transition="in" filter="wipe(right)" prLst="gradientSize: 0.1">
                                      <p:cBhvr>
                                        <p:cTn id="45" dur="1000"/>
                                        <p:tgtEl>
                                          <p:spTgt spid="47116"/>
                                        </p:tgtEl>
                                      </p:cBhvr>
                                    </p:animEffect>
                                  </p:childTnLst>
                                </p:cTn>
                              </p:par>
                              <p:par>
                                <p:cTn id="46" presetID="29" presetClass="entr" presetSubtype="0" fill="hold" grpId="0" nodeType="withEffect">
                                  <p:stCondLst>
                                    <p:cond delay="0"/>
                                  </p:stCondLst>
                                  <p:childTnLst>
                                    <p:set>
                                      <p:cBhvr>
                                        <p:cTn id="47" dur="1" fill="hold">
                                          <p:stCondLst>
                                            <p:cond delay="0"/>
                                          </p:stCondLst>
                                        </p:cTn>
                                        <p:tgtEl>
                                          <p:spTgt spid="47142"/>
                                        </p:tgtEl>
                                        <p:attrNameLst>
                                          <p:attrName>style.visibility</p:attrName>
                                        </p:attrNameLst>
                                      </p:cBhvr>
                                      <p:to>
                                        <p:strVal val="visible"/>
                                      </p:to>
                                    </p:set>
                                    <p:anim calcmode="lin" valueType="num">
                                      <p:cBhvr>
                                        <p:cTn id="48" dur="1000" fill="hold"/>
                                        <p:tgtEl>
                                          <p:spTgt spid="47142"/>
                                        </p:tgtEl>
                                        <p:attrNameLst>
                                          <p:attrName>ppt_x</p:attrName>
                                        </p:attrNameLst>
                                      </p:cBhvr>
                                      <p:tavLst>
                                        <p:tav tm="0">
                                          <p:val>
                                            <p:strVal val="#ppt_x-.2"/>
                                          </p:val>
                                        </p:tav>
                                        <p:tav tm="100000">
                                          <p:val>
                                            <p:strVal val="#ppt_x"/>
                                          </p:val>
                                        </p:tav>
                                      </p:tavLst>
                                    </p:anim>
                                    <p:anim calcmode="lin" valueType="num">
                                      <p:cBhvr>
                                        <p:cTn id="49" dur="1000" fill="hold"/>
                                        <p:tgtEl>
                                          <p:spTgt spid="47142"/>
                                        </p:tgtEl>
                                        <p:attrNameLst>
                                          <p:attrName>ppt_y</p:attrName>
                                        </p:attrNameLst>
                                      </p:cBhvr>
                                      <p:tavLst>
                                        <p:tav tm="0">
                                          <p:val>
                                            <p:strVal val="#ppt_y"/>
                                          </p:val>
                                        </p:tav>
                                        <p:tav tm="100000">
                                          <p:val>
                                            <p:strVal val="#ppt_y"/>
                                          </p:val>
                                        </p:tav>
                                      </p:tavLst>
                                    </p:anim>
                                    <p:animEffect transition="in" filter="wipe(right)" prLst="gradientSize: 0.1">
                                      <p:cBhvr>
                                        <p:cTn id="50" dur="1000"/>
                                        <p:tgtEl>
                                          <p:spTgt spid="47142"/>
                                        </p:tgtEl>
                                      </p:cBhvr>
                                    </p:animEffect>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47112"/>
                                        </p:tgtEl>
                                        <p:attrNameLst>
                                          <p:attrName>style.visibility</p:attrName>
                                        </p:attrNameLst>
                                      </p:cBhvr>
                                      <p:to>
                                        <p:strVal val="visible"/>
                                      </p:to>
                                    </p:set>
                                    <p:anim calcmode="lin" valueType="num">
                                      <p:cBhvr>
                                        <p:cTn id="55" dur="1000" fill="hold"/>
                                        <p:tgtEl>
                                          <p:spTgt spid="47112"/>
                                        </p:tgtEl>
                                        <p:attrNameLst>
                                          <p:attrName>ppt_x</p:attrName>
                                        </p:attrNameLst>
                                      </p:cBhvr>
                                      <p:tavLst>
                                        <p:tav tm="0">
                                          <p:val>
                                            <p:strVal val="#ppt_x-.2"/>
                                          </p:val>
                                        </p:tav>
                                        <p:tav tm="100000">
                                          <p:val>
                                            <p:strVal val="#ppt_x"/>
                                          </p:val>
                                        </p:tav>
                                      </p:tavLst>
                                    </p:anim>
                                    <p:anim calcmode="lin" valueType="num">
                                      <p:cBhvr>
                                        <p:cTn id="56" dur="1000" fill="hold"/>
                                        <p:tgtEl>
                                          <p:spTgt spid="47112"/>
                                        </p:tgtEl>
                                        <p:attrNameLst>
                                          <p:attrName>ppt_y</p:attrName>
                                        </p:attrNameLst>
                                      </p:cBhvr>
                                      <p:tavLst>
                                        <p:tav tm="0">
                                          <p:val>
                                            <p:strVal val="#ppt_y"/>
                                          </p:val>
                                        </p:tav>
                                        <p:tav tm="100000">
                                          <p:val>
                                            <p:strVal val="#ppt_y"/>
                                          </p:val>
                                        </p:tav>
                                      </p:tavLst>
                                    </p:anim>
                                    <p:animEffect transition="in" filter="wipe(right)" prLst="gradientSize: 0.1">
                                      <p:cBhvr>
                                        <p:cTn id="57" dur="1000"/>
                                        <p:tgtEl>
                                          <p:spTgt spid="47112"/>
                                        </p:tgtEl>
                                      </p:cBhvr>
                                    </p:animEffect>
                                  </p:childTnLst>
                                </p:cTn>
                              </p:par>
                              <p:par>
                                <p:cTn id="58" presetID="29" presetClass="entr" presetSubtype="0" fill="hold" grpId="0" nodeType="withEffect">
                                  <p:stCondLst>
                                    <p:cond delay="0"/>
                                  </p:stCondLst>
                                  <p:childTnLst>
                                    <p:set>
                                      <p:cBhvr>
                                        <p:cTn id="59" dur="1" fill="hold">
                                          <p:stCondLst>
                                            <p:cond delay="0"/>
                                          </p:stCondLst>
                                        </p:cTn>
                                        <p:tgtEl>
                                          <p:spTgt spid="47135"/>
                                        </p:tgtEl>
                                        <p:attrNameLst>
                                          <p:attrName>style.visibility</p:attrName>
                                        </p:attrNameLst>
                                      </p:cBhvr>
                                      <p:to>
                                        <p:strVal val="visible"/>
                                      </p:to>
                                    </p:set>
                                    <p:anim calcmode="lin" valueType="num">
                                      <p:cBhvr>
                                        <p:cTn id="60" dur="1000" fill="hold"/>
                                        <p:tgtEl>
                                          <p:spTgt spid="47135"/>
                                        </p:tgtEl>
                                        <p:attrNameLst>
                                          <p:attrName>ppt_x</p:attrName>
                                        </p:attrNameLst>
                                      </p:cBhvr>
                                      <p:tavLst>
                                        <p:tav tm="0">
                                          <p:val>
                                            <p:strVal val="#ppt_x-.2"/>
                                          </p:val>
                                        </p:tav>
                                        <p:tav tm="100000">
                                          <p:val>
                                            <p:strVal val="#ppt_x"/>
                                          </p:val>
                                        </p:tav>
                                      </p:tavLst>
                                    </p:anim>
                                    <p:anim calcmode="lin" valueType="num">
                                      <p:cBhvr>
                                        <p:cTn id="61" dur="1000" fill="hold"/>
                                        <p:tgtEl>
                                          <p:spTgt spid="47135"/>
                                        </p:tgtEl>
                                        <p:attrNameLst>
                                          <p:attrName>ppt_y</p:attrName>
                                        </p:attrNameLst>
                                      </p:cBhvr>
                                      <p:tavLst>
                                        <p:tav tm="0">
                                          <p:val>
                                            <p:strVal val="#ppt_y"/>
                                          </p:val>
                                        </p:tav>
                                        <p:tav tm="100000">
                                          <p:val>
                                            <p:strVal val="#ppt_y"/>
                                          </p:val>
                                        </p:tav>
                                      </p:tavLst>
                                    </p:anim>
                                    <p:animEffect transition="in" filter="wipe(right)" prLst="gradientSize: 0.1">
                                      <p:cBhvr>
                                        <p:cTn id="62" dur="1000"/>
                                        <p:tgtEl>
                                          <p:spTgt spid="47135"/>
                                        </p:tgtEl>
                                      </p:cBhvr>
                                    </p:animEffect>
                                  </p:childTnLst>
                                </p:cTn>
                              </p:par>
                            </p:childTnLst>
                          </p:cTn>
                        </p:par>
                      </p:childTnLst>
                    </p:cTn>
                  </p:par>
                  <p:par>
                    <p:cTn id="63" fill="hold">
                      <p:stCondLst>
                        <p:cond delay="indefinite"/>
                      </p:stCondLst>
                      <p:childTnLst>
                        <p:par>
                          <p:cTn id="64" fill="hold">
                            <p:stCondLst>
                              <p:cond delay="0"/>
                            </p:stCondLst>
                            <p:childTnLst>
                              <p:par>
                                <p:cTn id="65" presetID="29" presetClass="entr" presetSubtype="0" fill="hold" grpId="0" nodeType="clickEffect">
                                  <p:stCondLst>
                                    <p:cond delay="0"/>
                                  </p:stCondLst>
                                  <p:childTnLst>
                                    <p:set>
                                      <p:cBhvr>
                                        <p:cTn id="66" dur="1" fill="hold">
                                          <p:stCondLst>
                                            <p:cond delay="0"/>
                                          </p:stCondLst>
                                        </p:cTn>
                                        <p:tgtEl>
                                          <p:spTgt spid="47113"/>
                                        </p:tgtEl>
                                        <p:attrNameLst>
                                          <p:attrName>style.visibility</p:attrName>
                                        </p:attrNameLst>
                                      </p:cBhvr>
                                      <p:to>
                                        <p:strVal val="visible"/>
                                      </p:to>
                                    </p:set>
                                    <p:anim calcmode="lin" valueType="num">
                                      <p:cBhvr>
                                        <p:cTn id="67" dur="1000" fill="hold"/>
                                        <p:tgtEl>
                                          <p:spTgt spid="47113"/>
                                        </p:tgtEl>
                                        <p:attrNameLst>
                                          <p:attrName>ppt_x</p:attrName>
                                        </p:attrNameLst>
                                      </p:cBhvr>
                                      <p:tavLst>
                                        <p:tav tm="0">
                                          <p:val>
                                            <p:strVal val="#ppt_x-.2"/>
                                          </p:val>
                                        </p:tav>
                                        <p:tav tm="100000">
                                          <p:val>
                                            <p:strVal val="#ppt_x"/>
                                          </p:val>
                                        </p:tav>
                                      </p:tavLst>
                                    </p:anim>
                                    <p:anim calcmode="lin" valueType="num">
                                      <p:cBhvr>
                                        <p:cTn id="68" dur="1000" fill="hold"/>
                                        <p:tgtEl>
                                          <p:spTgt spid="47113"/>
                                        </p:tgtEl>
                                        <p:attrNameLst>
                                          <p:attrName>ppt_y</p:attrName>
                                        </p:attrNameLst>
                                      </p:cBhvr>
                                      <p:tavLst>
                                        <p:tav tm="0">
                                          <p:val>
                                            <p:strVal val="#ppt_y"/>
                                          </p:val>
                                        </p:tav>
                                        <p:tav tm="100000">
                                          <p:val>
                                            <p:strVal val="#ppt_y"/>
                                          </p:val>
                                        </p:tav>
                                      </p:tavLst>
                                    </p:anim>
                                    <p:animEffect transition="in" filter="wipe(right)" prLst="gradientSize: 0.1">
                                      <p:cBhvr>
                                        <p:cTn id="69" dur="1000"/>
                                        <p:tgtEl>
                                          <p:spTgt spid="47113"/>
                                        </p:tgtEl>
                                      </p:cBhvr>
                                    </p:animEffect>
                                  </p:childTnLst>
                                </p:cTn>
                              </p:par>
                            </p:childTnLst>
                          </p:cTn>
                        </p:par>
                        <p:par>
                          <p:cTn id="70" fill="hold">
                            <p:stCondLst>
                              <p:cond delay="1000"/>
                            </p:stCondLst>
                            <p:childTnLst>
                              <p:par>
                                <p:cTn id="71" presetID="23" presetClass="entr" presetSubtype="16" fill="hold" grpId="0" nodeType="afterEffect">
                                  <p:stCondLst>
                                    <p:cond delay="0"/>
                                  </p:stCondLst>
                                  <p:childTnLst>
                                    <p:set>
                                      <p:cBhvr>
                                        <p:cTn id="72" dur="1" fill="hold">
                                          <p:stCondLst>
                                            <p:cond delay="0"/>
                                          </p:stCondLst>
                                        </p:cTn>
                                        <p:tgtEl>
                                          <p:spTgt spid="47125"/>
                                        </p:tgtEl>
                                        <p:attrNameLst>
                                          <p:attrName>style.visibility</p:attrName>
                                        </p:attrNameLst>
                                      </p:cBhvr>
                                      <p:to>
                                        <p:strVal val="visible"/>
                                      </p:to>
                                    </p:set>
                                    <p:anim calcmode="lin" valueType="num">
                                      <p:cBhvr>
                                        <p:cTn id="73" dur="1000" fill="hold"/>
                                        <p:tgtEl>
                                          <p:spTgt spid="47125"/>
                                        </p:tgtEl>
                                        <p:attrNameLst>
                                          <p:attrName>ppt_w</p:attrName>
                                        </p:attrNameLst>
                                      </p:cBhvr>
                                      <p:tavLst>
                                        <p:tav tm="0">
                                          <p:val>
                                            <p:fltVal val="0"/>
                                          </p:val>
                                        </p:tav>
                                        <p:tav tm="100000">
                                          <p:val>
                                            <p:strVal val="#ppt_w"/>
                                          </p:val>
                                        </p:tav>
                                      </p:tavLst>
                                    </p:anim>
                                    <p:anim calcmode="lin" valueType="num">
                                      <p:cBhvr>
                                        <p:cTn id="74" dur="1000" fill="hold"/>
                                        <p:tgtEl>
                                          <p:spTgt spid="47125"/>
                                        </p:tgtEl>
                                        <p:attrNameLst>
                                          <p:attrName>ppt_h</p:attrName>
                                        </p:attrNameLst>
                                      </p:cBhvr>
                                      <p:tavLst>
                                        <p:tav tm="0">
                                          <p:val>
                                            <p:fltVal val="0"/>
                                          </p:val>
                                        </p:tav>
                                        <p:tav tm="100000">
                                          <p:val>
                                            <p:strVal val="#ppt_h"/>
                                          </p:val>
                                        </p:tav>
                                      </p:tavLst>
                                    </p:anim>
                                  </p:childTnLst>
                                </p:cTn>
                              </p:par>
                              <p:par>
                                <p:cTn id="75" presetID="23" presetClass="entr" presetSubtype="16" fill="hold" grpId="0" nodeType="withEffect">
                                  <p:stCondLst>
                                    <p:cond delay="0"/>
                                  </p:stCondLst>
                                  <p:childTnLst>
                                    <p:set>
                                      <p:cBhvr>
                                        <p:cTn id="76" dur="1" fill="hold">
                                          <p:stCondLst>
                                            <p:cond delay="0"/>
                                          </p:stCondLst>
                                        </p:cTn>
                                        <p:tgtEl>
                                          <p:spTgt spid="47118"/>
                                        </p:tgtEl>
                                        <p:attrNameLst>
                                          <p:attrName>style.visibility</p:attrName>
                                        </p:attrNameLst>
                                      </p:cBhvr>
                                      <p:to>
                                        <p:strVal val="visible"/>
                                      </p:to>
                                    </p:set>
                                    <p:anim calcmode="lin" valueType="num">
                                      <p:cBhvr>
                                        <p:cTn id="77" dur="1000" fill="hold"/>
                                        <p:tgtEl>
                                          <p:spTgt spid="47118"/>
                                        </p:tgtEl>
                                        <p:attrNameLst>
                                          <p:attrName>ppt_w</p:attrName>
                                        </p:attrNameLst>
                                      </p:cBhvr>
                                      <p:tavLst>
                                        <p:tav tm="0">
                                          <p:val>
                                            <p:fltVal val="0"/>
                                          </p:val>
                                        </p:tav>
                                        <p:tav tm="100000">
                                          <p:val>
                                            <p:strVal val="#ppt_w"/>
                                          </p:val>
                                        </p:tav>
                                      </p:tavLst>
                                    </p:anim>
                                    <p:anim calcmode="lin" valueType="num">
                                      <p:cBhvr>
                                        <p:cTn id="78" dur="1000" fill="hold"/>
                                        <p:tgtEl>
                                          <p:spTgt spid="47118"/>
                                        </p:tgtEl>
                                        <p:attrNameLst>
                                          <p:attrName>ppt_h</p:attrName>
                                        </p:attrNameLst>
                                      </p:cBhvr>
                                      <p:tavLst>
                                        <p:tav tm="0">
                                          <p:val>
                                            <p:fltVal val="0"/>
                                          </p:val>
                                        </p:tav>
                                        <p:tav tm="100000">
                                          <p:val>
                                            <p:strVal val="#ppt_h"/>
                                          </p:val>
                                        </p:tav>
                                      </p:tavLst>
                                    </p:anim>
                                  </p:childTnLst>
                                </p:cTn>
                              </p:par>
                            </p:childTnLst>
                          </p:cTn>
                        </p:par>
                        <p:par>
                          <p:cTn id="79" fill="hold">
                            <p:stCondLst>
                              <p:cond delay="2000"/>
                            </p:stCondLst>
                            <p:childTnLst>
                              <p:par>
                                <p:cTn id="80" presetID="23" presetClass="entr" presetSubtype="16" fill="hold" grpId="0" nodeType="afterEffect">
                                  <p:stCondLst>
                                    <p:cond delay="0"/>
                                  </p:stCondLst>
                                  <p:childTnLst>
                                    <p:set>
                                      <p:cBhvr>
                                        <p:cTn id="81" dur="1" fill="hold">
                                          <p:stCondLst>
                                            <p:cond delay="0"/>
                                          </p:stCondLst>
                                        </p:cTn>
                                        <p:tgtEl>
                                          <p:spTgt spid="47128"/>
                                        </p:tgtEl>
                                        <p:attrNameLst>
                                          <p:attrName>style.visibility</p:attrName>
                                        </p:attrNameLst>
                                      </p:cBhvr>
                                      <p:to>
                                        <p:strVal val="visible"/>
                                      </p:to>
                                    </p:set>
                                    <p:anim calcmode="lin" valueType="num">
                                      <p:cBhvr>
                                        <p:cTn id="82" dur="500" fill="hold"/>
                                        <p:tgtEl>
                                          <p:spTgt spid="47128"/>
                                        </p:tgtEl>
                                        <p:attrNameLst>
                                          <p:attrName>ppt_w</p:attrName>
                                        </p:attrNameLst>
                                      </p:cBhvr>
                                      <p:tavLst>
                                        <p:tav tm="0">
                                          <p:val>
                                            <p:fltVal val="0"/>
                                          </p:val>
                                        </p:tav>
                                        <p:tav tm="100000">
                                          <p:val>
                                            <p:strVal val="#ppt_w"/>
                                          </p:val>
                                        </p:tav>
                                      </p:tavLst>
                                    </p:anim>
                                    <p:anim calcmode="lin" valueType="num">
                                      <p:cBhvr>
                                        <p:cTn id="83" dur="500" fill="hold"/>
                                        <p:tgtEl>
                                          <p:spTgt spid="47128"/>
                                        </p:tgtEl>
                                        <p:attrNameLst>
                                          <p:attrName>ppt_h</p:attrName>
                                        </p:attrNameLst>
                                      </p:cBhvr>
                                      <p:tavLst>
                                        <p:tav tm="0">
                                          <p:val>
                                            <p:fltVal val="0"/>
                                          </p:val>
                                        </p:tav>
                                        <p:tav tm="100000">
                                          <p:val>
                                            <p:strVal val="#ppt_h"/>
                                          </p:val>
                                        </p:tav>
                                      </p:tavLst>
                                    </p:anim>
                                  </p:childTnLst>
                                </p:cTn>
                              </p:par>
                              <p:par>
                                <p:cTn id="84" presetID="23" presetClass="entr" presetSubtype="16" fill="hold" grpId="0" nodeType="withEffect">
                                  <p:stCondLst>
                                    <p:cond delay="0"/>
                                  </p:stCondLst>
                                  <p:childTnLst>
                                    <p:set>
                                      <p:cBhvr>
                                        <p:cTn id="85" dur="1" fill="hold">
                                          <p:stCondLst>
                                            <p:cond delay="0"/>
                                          </p:stCondLst>
                                        </p:cTn>
                                        <p:tgtEl>
                                          <p:spTgt spid="47126"/>
                                        </p:tgtEl>
                                        <p:attrNameLst>
                                          <p:attrName>style.visibility</p:attrName>
                                        </p:attrNameLst>
                                      </p:cBhvr>
                                      <p:to>
                                        <p:strVal val="visible"/>
                                      </p:to>
                                    </p:set>
                                    <p:anim calcmode="lin" valueType="num">
                                      <p:cBhvr>
                                        <p:cTn id="86" dur="500" fill="hold"/>
                                        <p:tgtEl>
                                          <p:spTgt spid="47126"/>
                                        </p:tgtEl>
                                        <p:attrNameLst>
                                          <p:attrName>ppt_w</p:attrName>
                                        </p:attrNameLst>
                                      </p:cBhvr>
                                      <p:tavLst>
                                        <p:tav tm="0">
                                          <p:val>
                                            <p:fltVal val="0"/>
                                          </p:val>
                                        </p:tav>
                                        <p:tav tm="100000">
                                          <p:val>
                                            <p:strVal val="#ppt_w"/>
                                          </p:val>
                                        </p:tav>
                                      </p:tavLst>
                                    </p:anim>
                                    <p:anim calcmode="lin" valueType="num">
                                      <p:cBhvr>
                                        <p:cTn id="87" dur="500" fill="hold"/>
                                        <p:tgtEl>
                                          <p:spTgt spid="47126"/>
                                        </p:tgtEl>
                                        <p:attrNameLst>
                                          <p:attrName>ppt_h</p:attrName>
                                        </p:attrNameLst>
                                      </p:cBhvr>
                                      <p:tavLst>
                                        <p:tav tm="0">
                                          <p:val>
                                            <p:fltVal val="0"/>
                                          </p:val>
                                        </p:tav>
                                        <p:tav tm="100000">
                                          <p:val>
                                            <p:strVal val="#ppt_h"/>
                                          </p:val>
                                        </p:tav>
                                      </p:tavLst>
                                    </p:anim>
                                  </p:childTnLst>
                                </p:cTn>
                              </p:par>
                              <p:par>
                                <p:cTn id="88" presetID="23" presetClass="entr" presetSubtype="16" fill="hold" grpId="0" nodeType="withEffect">
                                  <p:stCondLst>
                                    <p:cond delay="0"/>
                                  </p:stCondLst>
                                  <p:childTnLst>
                                    <p:set>
                                      <p:cBhvr>
                                        <p:cTn id="89" dur="1" fill="hold">
                                          <p:stCondLst>
                                            <p:cond delay="0"/>
                                          </p:stCondLst>
                                        </p:cTn>
                                        <p:tgtEl>
                                          <p:spTgt spid="47132"/>
                                        </p:tgtEl>
                                        <p:attrNameLst>
                                          <p:attrName>style.visibility</p:attrName>
                                        </p:attrNameLst>
                                      </p:cBhvr>
                                      <p:to>
                                        <p:strVal val="visible"/>
                                      </p:to>
                                    </p:set>
                                    <p:anim calcmode="lin" valueType="num">
                                      <p:cBhvr>
                                        <p:cTn id="90" dur="500" fill="hold"/>
                                        <p:tgtEl>
                                          <p:spTgt spid="47132"/>
                                        </p:tgtEl>
                                        <p:attrNameLst>
                                          <p:attrName>ppt_w</p:attrName>
                                        </p:attrNameLst>
                                      </p:cBhvr>
                                      <p:tavLst>
                                        <p:tav tm="0">
                                          <p:val>
                                            <p:fltVal val="0"/>
                                          </p:val>
                                        </p:tav>
                                        <p:tav tm="100000">
                                          <p:val>
                                            <p:strVal val="#ppt_w"/>
                                          </p:val>
                                        </p:tav>
                                      </p:tavLst>
                                    </p:anim>
                                    <p:anim calcmode="lin" valueType="num">
                                      <p:cBhvr>
                                        <p:cTn id="91" dur="500" fill="hold"/>
                                        <p:tgtEl>
                                          <p:spTgt spid="47132"/>
                                        </p:tgtEl>
                                        <p:attrNameLst>
                                          <p:attrName>ppt_h</p:attrName>
                                        </p:attrNameLst>
                                      </p:cBhvr>
                                      <p:tavLst>
                                        <p:tav tm="0">
                                          <p:val>
                                            <p:fltVal val="0"/>
                                          </p:val>
                                        </p:tav>
                                        <p:tav tm="100000">
                                          <p:val>
                                            <p:strVal val="#ppt_h"/>
                                          </p:val>
                                        </p:tav>
                                      </p:tavLst>
                                    </p:anim>
                                  </p:childTnLst>
                                </p:cTn>
                              </p:par>
                              <p:par>
                                <p:cTn id="92" presetID="23" presetClass="entr" presetSubtype="16" fill="hold" grpId="0" nodeType="withEffect">
                                  <p:stCondLst>
                                    <p:cond delay="0"/>
                                  </p:stCondLst>
                                  <p:childTnLst>
                                    <p:set>
                                      <p:cBhvr>
                                        <p:cTn id="93" dur="1" fill="hold">
                                          <p:stCondLst>
                                            <p:cond delay="0"/>
                                          </p:stCondLst>
                                        </p:cTn>
                                        <p:tgtEl>
                                          <p:spTgt spid="47131"/>
                                        </p:tgtEl>
                                        <p:attrNameLst>
                                          <p:attrName>style.visibility</p:attrName>
                                        </p:attrNameLst>
                                      </p:cBhvr>
                                      <p:to>
                                        <p:strVal val="visible"/>
                                      </p:to>
                                    </p:set>
                                    <p:anim calcmode="lin" valueType="num">
                                      <p:cBhvr>
                                        <p:cTn id="94" dur="500" fill="hold"/>
                                        <p:tgtEl>
                                          <p:spTgt spid="47131"/>
                                        </p:tgtEl>
                                        <p:attrNameLst>
                                          <p:attrName>ppt_w</p:attrName>
                                        </p:attrNameLst>
                                      </p:cBhvr>
                                      <p:tavLst>
                                        <p:tav tm="0">
                                          <p:val>
                                            <p:fltVal val="0"/>
                                          </p:val>
                                        </p:tav>
                                        <p:tav tm="100000">
                                          <p:val>
                                            <p:strVal val="#ppt_w"/>
                                          </p:val>
                                        </p:tav>
                                      </p:tavLst>
                                    </p:anim>
                                    <p:anim calcmode="lin" valueType="num">
                                      <p:cBhvr>
                                        <p:cTn id="95" dur="500" fill="hold"/>
                                        <p:tgtEl>
                                          <p:spTgt spid="47131"/>
                                        </p:tgtEl>
                                        <p:attrNameLst>
                                          <p:attrName>ppt_h</p:attrName>
                                        </p:attrNameLst>
                                      </p:cBhvr>
                                      <p:tavLst>
                                        <p:tav tm="0">
                                          <p:val>
                                            <p:fltVal val="0"/>
                                          </p:val>
                                        </p:tav>
                                        <p:tav tm="100000">
                                          <p:val>
                                            <p:strVal val="#ppt_h"/>
                                          </p:val>
                                        </p:tav>
                                      </p:tavLst>
                                    </p:anim>
                                  </p:childTnLst>
                                </p:cTn>
                              </p:par>
                            </p:childTnLst>
                          </p:cTn>
                        </p:par>
                        <p:par>
                          <p:cTn id="96" fill="hold">
                            <p:stCondLst>
                              <p:cond delay="2500"/>
                            </p:stCondLst>
                            <p:childTnLst>
                              <p:par>
                                <p:cTn id="97" presetID="1" presetClass="entr" presetSubtype="0" fill="hold" grpId="0" nodeType="afterEffect">
                                  <p:stCondLst>
                                    <p:cond delay="0"/>
                                  </p:stCondLst>
                                  <p:childTnLst>
                                    <p:set>
                                      <p:cBhvr>
                                        <p:cTn id="98" dur="1" fill="hold">
                                          <p:stCondLst>
                                            <p:cond delay="0"/>
                                          </p:stCondLst>
                                        </p:cTn>
                                        <p:tgtEl>
                                          <p:spTgt spid="4712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7130"/>
                                        </p:tgtEl>
                                        <p:attrNameLst>
                                          <p:attrName>style.visibility</p:attrName>
                                        </p:attrNameLst>
                                      </p:cBhvr>
                                      <p:to>
                                        <p:strVal val="visible"/>
                                      </p:to>
                                    </p:set>
                                  </p:childTnLst>
                                </p:cTn>
                              </p:par>
                            </p:childTnLst>
                          </p:cTn>
                        </p:par>
                        <p:par>
                          <p:cTn id="101" fill="hold">
                            <p:stCondLst>
                              <p:cond delay="2500"/>
                            </p:stCondLst>
                            <p:childTnLst>
                              <p:par>
                                <p:cTn id="102" presetID="29" presetClass="entr" presetSubtype="0" fill="hold" grpId="0" nodeType="afterEffect">
                                  <p:stCondLst>
                                    <p:cond delay="0"/>
                                  </p:stCondLst>
                                  <p:childTnLst>
                                    <p:set>
                                      <p:cBhvr>
                                        <p:cTn id="103" dur="1" fill="hold">
                                          <p:stCondLst>
                                            <p:cond delay="0"/>
                                          </p:stCondLst>
                                        </p:cTn>
                                        <p:tgtEl>
                                          <p:spTgt spid="47138"/>
                                        </p:tgtEl>
                                        <p:attrNameLst>
                                          <p:attrName>style.visibility</p:attrName>
                                        </p:attrNameLst>
                                      </p:cBhvr>
                                      <p:to>
                                        <p:strVal val="visible"/>
                                      </p:to>
                                    </p:set>
                                    <p:anim calcmode="lin" valueType="num">
                                      <p:cBhvr>
                                        <p:cTn id="104" dur="1000" fill="hold"/>
                                        <p:tgtEl>
                                          <p:spTgt spid="47138"/>
                                        </p:tgtEl>
                                        <p:attrNameLst>
                                          <p:attrName>ppt_x</p:attrName>
                                        </p:attrNameLst>
                                      </p:cBhvr>
                                      <p:tavLst>
                                        <p:tav tm="0">
                                          <p:val>
                                            <p:strVal val="#ppt_x-.2"/>
                                          </p:val>
                                        </p:tav>
                                        <p:tav tm="100000">
                                          <p:val>
                                            <p:strVal val="#ppt_x"/>
                                          </p:val>
                                        </p:tav>
                                      </p:tavLst>
                                    </p:anim>
                                    <p:anim calcmode="lin" valueType="num">
                                      <p:cBhvr>
                                        <p:cTn id="105" dur="1000" fill="hold"/>
                                        <p:tgtEl>
                                          <p:spTgt spid="47138"/>
                                        </p:tgtEl>
                                        <p:attrNameLst>
                                          <p:attrName>ppt_y</p:attrName>
                                        </p:attrNameLst>
                                      </p:cBhvr>
                                      <p:tavLst>
                                        <p:tav tm="0">
                                          <p:val>
                                            <p:strVal val="#ppt_y"/>
                                          </p:val>
                                        </p:tav>
                                        <p:tav tm="100000">
                                          <p:val>
                                            <p:strVal val="#ppt_y"/>
                                          </p:val>
                                        </p:tav>
                                      </p:tavLst>
                                    </p:anim>
                                    <p:animEffect transition="in" filter="wipe(right)" prLst="gradientSize: 0.1">
                                      <p:cBhvr>
                                        <p:cTn id="106" dur="1000"/>
                                        <p:tgtEl>
                                          <p:spTgt spid="47138"/>
                                        </p:tgtEl>
                                      </p:cBhvr>
                                    </p:animEffect>
                                  </p:childTnLst>
                                </p:cTn>
                              </p:par>
                            </p:childTnLst>
                          </p:cTn>
                        </p:par>
                        <p:par>
                          <p:cTn id="107" fill="hold">
                            <p:stCondLst>
                              <p:cond delay="3500"/>
                            </p:stCondLst>
                            <p:childTnLst>
                              <p:par>
                                <p:cTn id="108" presetID="29" presetClass="entr" presetSubtype="0" fill="hold" grpId="0" nodeType="afterEffect">
                                  <p:stCondLst>
                                    <p:cond delay="0"/>
                                  </p:stCondLst>
                                  <p:childTnLst>
                                    <p:set>
                                      <p:cBhvr>
                                        <p:cTn id="109" dur="1" fill="hold">
                                          <p:stCondLst>
                                            <p:cond delay="0"/>
                                          </p:stCondLst>
                                        </p:cTn>
                                        <p:tgtEl>
                                          <p:spTgt spid="47139"/>
                                        </p:tgtEl>
                                        <p:attrNameLst>
                                          <p:attrName>style.visibility</p:attrName>
                                        </p:attrNameLst>
                                      </p:cBhvr>
                                      <p:to>
                                        <p:strVal val="visible"/>
                                      </p:to>
                                    </p:set>
                                    <p:anim calcmode="lin" valueType="num">
                                      <p:cBhvr>
                                        <p:cTn id="110" dur="1000" fill="hold"/>
                                        <p:tgtEl>
                                          <p:spTgt spid="47139"/>
                                        </p:tgtEl>
                                        <p:attrNameLst>
                                          <p:attrName>ppt_x</p:attrName>
                                        </p:attrNameLst>
                                      </p:cBhvr>
                                      <p:tavLst>
                                        <p:tav tm="0">
                                          <p:val>
                                            <p:strVal val="#ppt_x-.2"/>
                                          </p:val>
                                        </p:tav>
                                        <p:tav tm="100000">
                                          <p:val>
                                            <p:strVal val="#ppt_x"/>
                                          </p:val>
                                        </p:tav>
                                      </p:tavLst>
                                    </p:anim>
                                    <p:anim calcmode="lin" valueType="num">
                                      <p:cBhvr>
                                        <p:cTn id="111" dur="1000" fill="hold"/>
                                        <p:tgtEl>
                                          <p:spTgt spid="47139"/>
                                        </p:tgtEl>
                                        <p:attrNameLst>
                                          <p:attrName>ppt_y</p:attrName>
                                        </p:attrNameLst>
                                      </p:cBhvr>
                                      <p:tavLst>
                                        <p:tav tm="0">
                                          <p:val>
                                            <p:strVal val="#ppt_y"/>
                                          </p:val>
                                        </p:tav>
                                        <p:tav tm="100000">
                                          <p:val>
                                            <p:strVal val="#ppt_y"/>
                                          </p:val>
                                        </p:tav>
                                      </p:tavLst>
                                    </p:anim>
                                    <p:animEffect transition="in" filter="wipe(right)" prLst="gradientSize: 0.1">
                                      <p:cBhvr>
                                        <p:cTn id="112" dur="1000"/>
                                        <p:tgtEl>
                                          <p:spTgt spid="47139"/>
                                        </p:tgtEl>
                                      </p:cBhvr>
                                    </p:animEffect>
                                  </p:childTnLst>
                                </p:cTn>
                              </p:par>
                            </p:childTnLst>
                          </p:cTn>
                        </p:par>
                        <p:par>
                          <p:cTn id="113" fill="hold">
                            <p:stCondLst>
                              <p:cond delay="4500"/>
                            </p:stCondLst>
                            <p:childTnLst>
                              <p:par>
                                <p:cTn id="114" presetID="29" presetClass="entr" presetSubtype="0" fill="hold" grpId="0" nodeType="afterEffect">
                                  <p:stCondLst>
                                    <p:cond delay="0"/>
                                  </p:stCondLst>
                                  <p:childTnLst>
                                    <p:set>
                                      <p:cBhvr>
                                        <p:cTn id="115" dur="1" fill="hold">
                                          <p:stCondLst>
                                            <p:cond delay="0"/>
                                          </p:stCondLst>
                                        </p:cTn>
                                        <p:tgtEl>
                                          <p:spTgt spid="47137"/>
                                        </p:tgtEl>
                                        <p:attrNameLst>
                                          <p:attrName>style.visibility</p:attrName>
                                        </p:attrNameLst>
                                      </p:cBhvr>
                                      <p:to>
                                        <p:strVal val="visible"/>
                                      </p:to>
                                    </p:set>
                                    <p:anim calcmode="lin" valueType="num">
                                      <p:cBhvr>
                                        <p:cTn id="116" dur="1000" fill="hold"/>
                                        <p:tgtEl>
                                          <p:spTgt spid="47137"/>
                                        </p:tgtEl>
                                        <p:attrNameLst>
                                          <p:attrName>ppt_x</p:attrName>
                                        </p:attrNameLst>
                                      </p:cBhvr>
                                      <p:tavLst>
                                        <p:tav tm="0">
                                          <p:val>
                                            <p:strVal val="#ppt_x-.2"/>
                                          </p:val>
                                        </p:tav>
                                        <p:tav tm="100000">
                                          <p:val>
                                            <p:strVal val="#ppt_x"/>
                                          </p:val>
                                        </p:tav>
                                      </p:tavLst>
                                    </p:anim>
                                    <p:anim calcmode="lin" valueType="num">
                                      <p:cBhvr>
                                        <p:cTn id="117" dur="1000" fill="hold"/>
                                        <p:tgtEl>
                                          <p:spTgt spid="47137"/>
                                        </p:tgtEl>
                                        <p:attrNameLst>
                                          <p:attrName>ppt_y</p:attrName>
                                        </p:attrNameLst>
                                      </p:cBhvr>
                                      <p:tavLst>
                                        <p:tav tm="0">
                                          <p:val>
                                            <p:strVal val="#ppt_y"/>
                                          </p:val>
                                        </p:tav>
                                        <p:tav tm="100000">
                                          <p:val>
                                            <p:strVal val="#ppt_y"/>
                                          </p:val>
                                        </p:tav>
                                      </p:tavLst>
                                    </p:anim>
                                    <p:animEffect transition="in" filter="wipe(right)" prLst="gradientSize: 0.1">
                                      <p:cBhvr>
                                        <p:cTn id="118" dur="1000"/>
                                        <p:tgtEl>
                                          <p:spTgt spid="47137"/>
                                        </p:tgtEl>
                                      </p:cBhvr>
                                    </p:animEffect>
                                  </p:childTnLst>
                                </p:cTn>
                              </p:par>
                            </p:childTnLst>
                          </p:cTn>
                        </p:par>
                        <p:par>
                          <p:cTn id="119" fill="hold">
                            <p:stCondLst>
                              <p:cond delay="5500"/>
                            </p:stCondLst>
                            <p:childTnLst>
                              <p:par>
                                <p:cTn id="120" presetID="29" presetClass="entr" presetSubtype="0" fill="hold" grpId="0" nodeType="afterEffect">
                                  <p:stCondLst>
                                    <p:cond delay="0"/>
                                  </p:stCondLst>
                                  <p:childTnLst>
                                    <p:set>
                                      <p:cBhvr>
                                        <p:cTn id="121" dur="1" fill="hold">
                                          <p:stCondLst>
                                            <p:cond delay="0"/>
                                          </p:stCondLst>
                                        </p:cTn>
                                        <p:tgtEl>
                                          <p:spTgt spid="47140"/>
                                        </p:tgtEl>
                                        <p:attrNameLst>
                                          <p:attrName>style.visibility</p:attrName>
                                        </p:attrNameLst>
                                      </p:cBhvr>
                                      <p:to>
                                        <p:strVal val="visible"/>
                                      </p:to>
                                    </p:set>
                                    <p:anim calcmode="lin" valueType="num">
                                      <p:cBhvr>
                                        <p:cTn id="122" dur="1000" fill="hold"/>
                                        <p:tgtEl>
                                          <p:spTgt spid="47140"/>
                                        </p:tgtEl>
                                        <p:attrNameLst>
                                          <p:attrName>ppt_x</p:attrName>
                                        </p:attrNameLst>
                                      </p:cBhvr>
                                      <p:tavLst>
                                        <p:tav tm="0">
                                          <p:val>
                                            <p:strVal val="#ppt_x-.2"/>
                                          </p:val>
                                        </p:tav>
                                        <p:tav tm="100000">
                                          <p:val>
                                            <p:strVal val="#ppt_x"/>
                                          </p:val>
                                        </p:tav>
                                      </p:tavLst>
                                    </p:anim>
                                    <p:anim calcmode="lin" valueType="num">
                                      <p:cBhvr>
                                        <p:cTn id="123" dur="1000" fill="hold"/>
                                        <p:tgtEl>
                                          <p:spTgt spid="47140"/>
                                        </p:tgtEl>
                                        <p:attrNameLst>
                                          <p:attrName>ppt_y</p:attrName>
                                        </p:attrNameLst>
                                      </p:cBhvr>
                                      <p:tavLst>
                                        <p:tav tm="0">
                                          <p:val>
                                            <p:strVal val="#ppt_y"/>
                                          </p:val>
                                        </p:tav>
                                        <p:tav tm="100000">
                                          <p:val>
                                            <p:strVal val="#ppt_y"/>
                                          </p:val>
                                        </p:tav>
                                      </p:tavLst>
                                    </p:anim>
                                    <p:animEffect transition="in" filter="wipe(right)" prLst="gradientSize: 0.1">
                                      <p:cBhvr>
                                        <p:cTn id="124" dur="1000"/>
                                        <p:tgtEl>
                                          <p:spTgt spid="47140"/>
                                        </p:tgtEl>
                                      </p:cBhvr>
                                    </p:animEffect>
                                  </p:childTnLst>
                                </p:cTn>
                              </p:par>
                            </p:childTnLst>
                          </p:cTn>
                        </p:par>
                        <p:par>
                          <p:cTn id="125" fill="hold">
                            <p:stCondLst>
                              <p:cond delay="6500"/>
                            </p:stCondLst>
                            <p:childTnLst>
                              <p:par>
                                <p:cTn id="126" presetID="29" presetClass="entr" presetSubtype="0" fill="hold" grpId="0" nodeType="afterEffect">
                                  <p:stCondLst>
                                    <p:cond delay="0"/>
                                  </p:stCondLst>
                                  <p:childTnLst>
                                    <p:set>
                                      <p:cBhvr>
                                        <p:cTn id="127" dur="1" fill="hold">
                                          <p:stCondLst>
                                            <p:cond delay="0"/>
                                          </p:stCondLst>
                                        </p:cTn>
                                        <p:tgtEl>
                                          <p:spTgt spid="47136"/>
                                        </p:tgtEl>
                                        <p:attrNameLst>
                                          <p:attrName>style.visibility</p:attrName>
                                        </p:attrNameLst>
                                      </p:cBhvr>
                                      <p:to>
                                        <p:strVal val="visible"/>
                                      </p:to>
                                    </p:set>
                                    <p:anim calcmode="lin" valueType="num">
                                      <p:cBhvr>
                                        <p:cTn id="128" dur="1000" fill="hold"/>
                                        <p:tgtEl>
                                          <p:spTgt spid="47136"/>
                                        </p:tgtEl>
                                        <p:attrNameLst>
                                          <p:attrName>ppt_x</p:attrName>
                                        </p:attrNameLst>
                                      </p:cBhvr>
                                      <p:tavLst>
                                        <p:tav tm="0">
                                          <p:val>
                                            <p:strVal val="#ppt_x-.2"/>
                                          </p:val>
                                        </p:tav>
                                        <p:tav tm="100000">
                                          <p:val>
                                            <p:strVal val="#ppt_x"/>
                                          </p:val>
                                        </p:tav>
                                      </p:tavLst>
                                    </p:anim>
                                    <p:anim calcmode="lin" valueType="num">
                                      <p:cBhvr>
                                        <p:cTn id="129" dur="1000" fill="hold"/>
                                        <p:tgtEl>
                                          <p:spTgt spid="47136"/>
                                        </p:tgtEl>
                                        <p:attrNameLst>
                                          <p:attrName>ppt_y</p:attrName>
                                        </p:attrNameLst>
                                      </p:cBhvr>
                                      <p:tavLst>
                                        <p:tav tm="0">
                                          <p:val>
                                            <p:strVal val="#ppt_y"/>
                                          </p:val>
                                        </p:tav>
                                        <p:tav tm="100000">
                                          <p:val>
                                            <p:strVal val="#ppt_y"/>
                                          </p:val>
                                        </p:tav>
                                      </p:tavLst>
                                    </p:anim>
                                    <p:animEffect transition="in" filter="wipe(right)" prLst="gradientSize: 0.1">
                                      <p:cBhvr>
                                        <p:cTn id="130" dur="1000"/>
                                        <p:tgtEl>
                                          <p:spTgt spid="47136"/>
                                        </p:tgtEl>
                                      </p:cBhvr>
                                    </p:animEffect>
                                  </p:childTnLst>
                                </p:cTn>
                              </p:par>
                              <p:par>
                                <p:cTn id="131" presetID="23" presetClass="entr" presetSubtype="16" fill="hold" grpId="0" nodeType="withEffect">
                                  <p:stCondLst>
                                    <p:cond delay="0"/>
                                  </p:stCondLst>
                                  <p:childTnLst>
                                    <p:set>
                                      <p:cBhvr>
                                        <p:cTn id="132" dur="1" fill="hold">
                                          <p:stCondLst>
                                            <p:cond delay="0"/>
                                          </p:stCondLst>
                                        </p:cTn>
                                        <p:tgtEl>
                                          <p:spTgt spid="47143"/>
                                        </p:tgtEl>
                                        <p:attrNameLst>
                                          <p:attrName>style.visibility</p:attrName>
                                        </p:attrNameLst>
                                      </p:cBhvr>
                                      <p:to>
                                        <p:strVal val="visible"/>
                                      </p:to>
                                    </p:set>
                                    <p:anim calcmode="lin" valueType="num">
                                      <p:cBhvr>
                                        <p:cTn id="133" dur="1000" fill="hold"/>
                                        <p:tgtEl>
                                          <p:spTgt spid="47143"/>
                                        </p:tgtEl>
                                        <p:attrNameLst>
                                          <p:attrName>ppt_w</p:attrName>
                                        </p:attrNameLst>
                                      </p:cBhvr>
                                      <p:tavLst>
                                        <p:tav tm="0">
                                          <p:val>
                                            <p:fltVal val="0"/>
                                          </p:val>
                                        </p:tav>
                                        <p:tav tm="100000">
                                          <p:val>
                                            <p:strVal val="#ppt_w"/>
                                          </p:val>
                                        </p:tav>
                                      </p:tavLst>
                                    </p:anim>
                                    <p:anim calcmode="lin" valueType="num">
                                      <p:cBhvr>
                                        <p:cTn id="134" dur="1000" fill="hold"/>
                                        <p:tgtEl>
                                          <p:spTgt spid="471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p:bldP spid="47111" grpId="0" animBg="1"/>
      <p:bldP spid="47112" grpId="0" animBg="1"/>
      <p:bldP spid="47113" grpId="0" animBg="1"/>
      <p:bldP spid="47115" grpId="0" animBg="1"/>
      <p:bldP spid="47116" grpId="0" animBg="1"/>
      <p:bldP spid="47118" grpId="0" animBg="1"/>
      <p:bldP spid="47122" grpId="0" animBg="1"/>
      <p:bldP spid="47125" grpId="0" animBg="1"/>
      <p:bldP spid="47126" grpId="0" animBg="1"/>
      <p:bldP spid="47128" grpId="0" animBg="1"/>
      <p:bldP spid="47130" grpId="0" animBg="1"/>
      <p:bldP spid="47131" grpId="0" animBg="1"/>
      <p:bldP spid="47132" grpId="0" animBg="1"/>
      <p:bldP spid="47133" grpId="0" animBg="1"/>
      <p:bldP spid="47134" grpId="0" animBg="1"/>
      <p:bldP spid="47135" grpId="0" animBg="1"/>
      <p:bldP spid="47136" grpId="0" animBg="1"/>
      <p:bldP spid="47137" grpId="0" animBg="1"/>
      <p:bldP spid="47138" grpId="0" animBg="1"/>
      <p:bldP spid="47139" grpId="0" animBg="1"/>
      <p:bldP spid="47140" grpId="0" animBg="1"/>
      <p:bldP spid="47141" grpId="0" animBg="1"/>
      <p:bldP spid="47142" grpId="0" animBg="1"/>
      <p:bldP spid="471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667ADC-EC76-4182-9250-8E163F00009E}" type="slidenum">
              <a:rPr lang="he-IL" smtClean="0">
                <a:solidFill>
                  <a:prstClr val="black">
                    <a:tint val="75000"/>
                  </a:prstClr>
                </a:solidFill>
                <a:latin typeface="David" panose="020E0502060401010101" pitchFamily="34" charset="-79"/>
              </a:rPr>
              <a:pPr>
                <a:defRPr/>
              </a:pPr>
              <a:t>15</a:t>
            </a:fld>
            <a:endParaRPr lang="he-IL" dirty="0">
              <a:solidFill>
                <a:prstClr val="black">
                  <a:tint val="75000"/>
                </a:prstClr>
              </a:solidFill>
              <a:latin typeface="David" panose="020E0502060401010101" pitchFamily="34" charset="-79"/>
            </a:endParaRPr>
          </a:p>
        </p:txBody>
      </p:sp>
      <p:sp>
        <p:nvSpPr>
          <p:cNvPr id="3" name="Content Placeholder 2"/>
          <p:cNvSpPr>
            <a:spLocks noGrp="1"/>
          </p:cNvSpPr>
          <p:nvPr>
            <p:ph idx="4294967295"/>
          </p:nvPr>
        </p:nvSpPr>
        <p:spPr>
          <a:xfrm>
            <a:off x="263525" y="1163924"/>
            <a:ext cx="8229600" cy="4525963"/>
          </a:xfrm>
        </p:spPr>
        <p:txBody>
          <a:bodyPr>
            <a:normAutofit/>
          </a:bodyPr>
          <a:lstStyle/>
          <a:p>
            <a:pPr marL="0" indent="0" algn="ctr">
              <a:buNone/>
            </a:pPr>
            <a:r>
              <a:rPr lang="he-IL" sz="6600" b="1" kern="10" cap="all" spc="100" dirty="0">
                <a:ln w="3175">
                  <a:solidFill>
                    <a:schemeClr val="bg2"/>
                  </a:solidFill>
                  <a:round/>
                  <a:headEnd/>
                  <a:tailEnd/>
                </a:ln>
                <a:solidFill>
                  <a:srgbClr val="A50021"/>
                </a:solidFill>
                <a:latin typeface="David" panose="020E0502060401010101" pitchFamily="34" charset="-79"/>
                <a:cs typeface="David" pitchFamily="34" charset="-79"/>
              </a:rPr>
              <a:t>איך מגדירים דרישה ?</a:t>
            </a:r>
          </a:p>
        </p:txBody>
      </p:sp>
      <p:pic>
        <p:nvPicPr>
          <p:cNvPr id="6146" name="Picture 2" descr="http://www.mobilecrust.com/wp-content/uploads/2013/01/prototype_im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852936"/>
            <a:ext cx="8185833" cy="3575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678863"/>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מספר שקופית 1"/>
          <p:cNvSpPr>
            <a:spLocks noGrp="1"/>
          </p:cNvSpPr>
          <p:nvPr>
            <p:ph type="sldNum" sz="quarter" idx="12"/>
          </p:nvPr>
        </p:nvSpPr>
        <p:spPr/>
        <p:txBody>
          <a:bodyPr/>
          <a:lstStyle/>
          <a:p>
            <a:pPr>
              <a:defRPr/>
            </a:pPr>
            <a:fld id="{DD14E8CF-140E-4517-B64E-83E131E1C02E}" type="slidenum">
              <a:rPr lang="he-IL" smtClean="0">
                <a:solidFill>
                  <a:prstClr val="white"/>
                </a:solidFill>
              </a:rPr>
              <a:pPr>
                <a:defRPr/>
              </a:pPr>
              <a:t>16</a:t>
            </a:fld>
            <a:endParaRPr lang="he-IL" dirty="0">
              <a:solidFill>
                <a:prstClr val="white"/>
              </a:solidFill>
            </a:endParaRPr>
          </a:p>
        </p:txBody>
      </p:sp>
      <p:pic>
        <p:nvPicPr>
          <p:cNvPr id="1026" name="Picture 2" descr="http://www.spacepen.com/images/products/detail/AG7_Open%20Side_9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927" y="1634340"/>
            <a:ext cx="7913077" cy="756139"/>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p:cNvSpPr/>
          <p:nvPr/>
        </p:nvSpPr>
        <p:spPr>
          <a:xfrm>
            <a:off x="629979" y="3761345"/>
            <a:ext cx="3214800" cy="1725985"/>
          </a:xfrm>
          <a:prstGeom prst="rect">
            <a:avLst/>
          </a:prstGeom>
        </p:spPr>
        <p:txBody>
          <a:bodyPr wrap="square">
            <a:spAutoFit/>
          </a:bodyPr>
          <a:lstStyle/>
          <a:p>
            <a:pPr algn="ctr"/>
            <a:r>
              <a:rPr lang="en-US" sz="10616" b="1" i="1" dirty="0">
                <a:solidFill>
                  <a:prstClr val="black"/>
                </a:solidFill>
              </a:rPr>
              <a:t>AG7</a:t>
            </a:r>
          </a:p>
        </p:txBody>
      </p:sp>
      <p:grpSp>
        <p:nvGrpSpPr>
          <p:cNvPr id="6" name="קבוצה 5"/>
          <p:cNvGrpSpPr/>
          <p:nvPr/>
        </p:nvGrpSpPr>
        <p:grpSpPr>
          <a:xfrm>
            <a:off x="2148482" y="306702"/>
            <a:ext cx="6942765" cy="6029371"/>
            <a:chOff x="2327521" y="46510"/>
            <a:chExt cx="7521329" cy="6531819"/>
          </a:xfrm>
        </p:grpSpPr>
        <p:pic>
          <p:nvPicPr>
            <p:cNvPr id="1028" name="Picture 4" descr="http://upload.wikimedia.org/wikipedia/commons/2/27/AG-7_Space_Pe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7521" y="46510"/>
              <a:ext cx="4894466" cy="33123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0" name="Picture 2" descr="http://i1.r7.com/data/files/2C92/94A4/267A/732F/0126/8AA1/695B/07C8/Charles-Pete-Conrad-Jr-lua-hg-201002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3358878"/>
              <a:ext cx="4286250" cy="32194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6472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185051" y="3088078"/>
            <a:ext cx="8755261"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r" rtl="1"/>
            <a:r>
              <a:rPr lang="he-IL" sz="1800" b="1" dirty="0">
                <a:solidFill>
                  <a:srgbClr val="FFC000"/>
                </a:solidFill>
                <a:latin typeface="David" panose="020E0502060401010101" pitchFamily="34" charset="-79"/>
                <a:cs typeface="David" panose="020E0502060401010101" pitchFamily="34" charset="-79"/>
              </a:rPr>
              <a:t>1965 – פטנט רשום # 3,285,228: "עט אנטי-גרביטציה"</a:t>
            </a:r>
          </a:p>
        </p:txBody>
      </p:sp>
      <p:sp>
        <p:nvSpPr>
          <p:cNvPr id="2" name="מציין מיקום של מספר שקופית 1"/>
          <p:cNvSpPr>
            <a:spLocks noGrp="1"/>
          </p:cNvSpPr>
          <p:nvPr>
            <p:ph type="sldNum" sz="quarter" idx="12"/>
          </p:nvPr>
        </p:nvSpPr>
        <p:spPr/>
        <p:txBody>
          <a:bodyPr/>
          <a:lstStyle/>
          <a:p>
            <a:pPr algn="r" rtl="1">
              <a:defRPr/>
            </a:pPr>
            <a:fld id="{DD14E8CF-140E-4517-B64E-83E131E1C02E}" type="slidenum">
              <a:rPr lang="he-IL" smtClean="0">
                <a:solidFill>
                  <a:prstClr val="white"/>
                </a:solidFill>
                <a:latin typeface="David" panose="020E0502060401010101" pitchFamily="34" charset="-79"/>
              </a:rPr>
              <a:pPr algn="r" rtl="1">
                <a:defRPr/>
              </a:pPr>
              <a:t>17</a:t>
            </a:fld>
            <a:endParaRPr lang="he-IL" dirty="0">
              <a:solidFill>
                <a:prstClr val="white"/>
              </a:solidFill>
              <a:latin typeface="David" panose="020E0502060401010101" pitchFamily="34" charset="-79"/>
            </a:endParaRPr>
          </a:p>
        </p:txBody>
      </p:sp>
      <p:sp>
        <p:nvSpPr>
          <p:cNvPr id="3" name="מלבן 2"/>
          <p:cNvSpPr/>
          <p:nvPr/>
        </p:nvSpPr>
        <p:spPr>
          <a:xfrm>
            <a:off x="824851" y="614244"/>
            <a:ext cx="6381017" cy="1796646"/>
          </a:xfrm>
          <a:prstGeom prst="rect">
            <a:avLst/>
          </a:prstGeom>
        </p:spPr>
        <p:txBody>
          <a:bodyPr wrap="square">
            <a:spAutoFit/>
          </a:bodyPr>
          <a:lstStyle/>
          <a:p>
            <a:pPr algn="r" rtl="1"/>
            <a:r>
              <a:rPr lang="he-IL" sz="2215" b="1" dirty="0">
                <a:solidFill>
                  <a:prstClr val="black"/>
                </a:solidFill>
                <a:latin typeface="David" panose="020E0502060401010101" pitchFamily="34" charset="-79"/>
                <a:ea typeface="Tahoma" panose="020B0604030504040204" pitchFamily="34" charset="0"/>
              </a:rPr>
              <a:t>-העט צריך לכתוב בוואקום </a:t>
            </a:r>
            <a:br>
              <a:rPr lang="he-IL" sz="2215" b="1" dirty="0">
                <a:solidFill>
                  <a:prstClr val="black"/>
                </a:solidFill>
                <a:latin typeface="David" panose="020E0502060401010101" pitchFamily="34" charset="-79"/>
                <a:ea typeface="Tahoma" panose="020B0604030504040204" pitchFamily="34" charset="0"/>
              </a:rPr>
            </a:br>
            <a:r>
              <a:rPr lang="he-IL" sz="2215" b="1" dirty="0">
                <a:solidFill>
                  <a:prstClr val="black"/>
                </a:solidFill>
                <a:latin typeface="David" panose="020E0502060401010101" pitchFamily="34" charset="-79"/>
                <a:ea typeface="Tahoma" panose="020B0604030504040204" pitchFamily="34" charset="0"/>
              </a:rPr>
              <a:t>-העט צריך לכתוב באזור ללא כוח כבידה </a:t>
            </a:r>
            <a:br>
              <a:rPr lang="he-IL" sz="2215" b="1" dirty="0">
                <a:solidFill>
                  <a:prstClr val="black"/>
                </a:solidFill>
                <a:latin typeface="David" panose="020E0502060401010101" pitchFamily="34" charset="-79"/>
                <a:ea typeface="Tahoma" panose="020B0604030504040204" pitchFamily="34" charset="0"/>
              </a:rPr>
            </a:br>
            <a:r>
              <a:rPr lang="he-IL" sz="2215" b="1" dirty="0">
                <a:solidFill>
                  <a:prstClr val="black"/>
                </a:solidFill>
                <a:latin typeface="David" panose="020E0502060401010101" pitchFamily="34" charset="-79"/>
                <a:ea typeface="Tahoma" panose="020B0604030504040204" pitchFamily="34" charset="0"/>
              </a:rPr>
              <a:t>-העט צריך לכתוב בטמפרטורות קיצוניות +150</a:t>
            </a:r>
            <a:r>
              <a:rPr lang="en-US" sz="2215" b="1" dirty="0">
                <a:solidFill>
                  <a:prstClr val="black"/>
                </a:solidFill>
                <a:latin typeface="David" panose="020E0502060401010101" pitchFamily="34" charset="-79"/>
                <a:ea typeface="Tahoma" panose="020B0604030504040204" pitchFamily="34" charset="0"/>
              </a:rPr>
              <a:t>ºC  </a:t>
            </a:r>
            <a:r>
              <a:rPr lang="he-IL" sz="2215" b="1" dirty="0">
                <a:solidFill>
                  <a:prstClr val="black"/>
                </a:solidFill>
                <a:latin typeface="David" panose="020E0502060401010101" pitchFamily="34" charset="-79"/>
                <a:ea typeface="Tahoma" panose="020B0604030504040204" pitchFamily="34" charset="0"/>
              </a:rPr>
              <a:t>ועד ל: -120</a:t>
            </a:r>
            <a:r>
              <a:rPr lang="en-US" sz="2215" b="1" dirty="0">
                <a:solidFill>
                  <a:prstClr val="black"/>
                </a:solidFill>
                <a:latin typeface="David" panose="020E0502060401010101" pitchFamily="34" charset="-79"/>
                <a:ea typeface="Tahoma" panose="020B0604030504040204" pitchFamily="34" charset="0"/>
              </a:rPr>
              <a:t>ºC. </a:t>
            </a:r>
            <a:br>
              <a:rPr lang="en-US" sz="2215" b="1" dirty="0">
                <a:solidFill>
                  <a:prstClr val="black"/>
                </a:solidFill>
                <a:latin typeface="David" panose="020E0502060401010101" pitchFamily="34" charset="-79"/>
                <a:ea typeface="Tahoma" panose="020B0604030504040204" pitchFamily="34" charset="0"/>
              </a:rPr>
            </a:br>
            <a:endParaRPr lang="he-IL" sz="2215" dirty="0">
              <a:solidFill>
                <a:prstClr val="black"/>
              </a:solidFill>
              <a:latin typeface="David" panose="020E0502060401010101" pitchFamily="34" charset="-79"/>
              <a:ea typeface="Tahoma" panose="020B0604030504040204" pitchFamily="34" charset="0"/>
            </a:endParaRPr>
          </a:p>
        </p:txBody>
      </p:sp>
      <p:sp>
        <p:nvSpPr>
          <p:cNvPr id="6" name="AutoShape 2" descr="data:image/jpeg;base64,/9j/4AAQSkZJRgABAQAAAQABAAD/2wCEAAkGBxMTEhQSEhQWFRQWFRoYFRgYFxgcFxsaHRQXGBoaHBcaHCggHRwlHBUYIjEhJSorLy4uGh81ODMsNygtLisBCgoKDg0OGxAQGzIlICQ0LDQ0NCwsLCw0MDQsLCwsLC80LCwsLCwsLy8sLCwsLCwsLCwsLywsLCwsLCwsLCwsLP/AABEIAMAA6AMBEQACEQEDEQH/xAAcAAEAAgMBAQEAAAAAAAAAAAAABgcDBAUCAQj/xABKEAABAwICBwUDCAkBBQkAAAABAAIDBBESIQUGMUFRYXEHEyKBkTJSoRQjQmJykrHBFjNDVIKissLw0TRz0uHxFRckJURTk6PD/8QAGwEBAAIDAQEAAAAAAAAAAAAAAAQFAQIDBgf/xAA6EQACAQMBBQQJBAICAgMBAAAAAQIDBBEhBRIxQVETYXHRFCIygZGhscHwBkJS4SMz4vE0QyRTkhX/2gAMAwEAAhEDEQA/ALxQBAEAQBAEAQBAEBztK6dp6f8AXSsYeBPi+6M11p0Z1PZRpOrCHtMiGke1SnblDFJLzJDG/G7vgpkNnTftPHzIkr6K9lZ+RwKrtSqnexHEz7zj6kj8FIjs6muLbOLvZvgkc2XtBr3ftWt+yxoXVWNFcjR3dV8zD+nNf+8H7rP9Ft6HR/ia+k1epsQ9ode39o132mD8lo7Gi+RsruquZ1KTtUqG/rIY3jkXMPr4h8Fyls6D4No6K+muKJFo3tPpX5StkhPEgOb6tz9QFGns+pH2Xk7wvYPjoS/R+koZ24oZGyD6pBt1G5Q505QeJLBKjOMlmLNpaGwQBAEAQBAEAQBAEAQBAEAQBAEAQBAcLWPWumoxaR15LZRtzeevAcypFG2nV4cOpxq14U+PErDTvaFVz3bGe4ZwYbu832B9AFa0rGnDV6v85FdUu6k+GhESbkk5k7TvPUqYRggCAIDKJRgLcLblwdi+kAARh4WN7+QWMa5M50wYlkwEAQGSnndG4PjcWOGxzSQR5hYaUlhmU2nlE40B2mTx2bUt75nvCwkH5O+HVQKuz4S1hp9CXTvZR0lqWbobTcFUzHA8OG8bHN6tOYVVUpTpvEkWNOpGazFnRXM3CAIAgCAIAgCA03V4M4gbm4Nxv+q29m35uN7cgVrva4O6oPsu1fDOF39fh90bi2OAQBAEAQHl7wASSAALknYBxJRagrHW/tHJJhojYbHTbz9gf3FWtvYfuqfArq15yp/ErZ7iSXEkkm5JNyTxJO0q0IB8QBAEAQGekZGXESPLG4SQQ3EcVvCLXGRO/ctZNpaLJmOM6swLYwZ62m7t2HG1/hBuw3GYva/Eb1rGW8s4NpLDwbOg3QCUfKQ8x2dfAQD7J4jP1C1q7+76nEzT3d71uBoPIvkCBzNz6gD8F0ND4gCAz0NZJC8SRPLHjY5pz6cxyK1lFSWJLKMxk4vKLZ1N7QGVBENTaOXY130Hn+13L/oqe5snD1oar6FnQulP1ZaMnSgEwIAgCAIAgOBrbrMyjj3OlcDgZ/c7g0fFc6lRQRZbO2dO7n0iuL+y7zzqVo58cJllJM857yQnbmPCPIbuaUotLL4sztS4jUq9nT9iGi+5IV0KwIAgCAxzzNY0veQ1rRck7ABvWUm3hGG0lllMa8a6PqyYortpwehk5u4Dg31V3a2ipetL2voVVxcupouH1IgppFCAIAgCA3Y6ESNvCS5wAxMIAdeznOLQDmwBu02Oexc3PdfrG6jleqaS6GhkqGtDrMcXNsMy3CdmeVzvvvWFnGpl45GMLJgIAgCAIAgBCAsjULXwtLaardduQjlJzH1Xnhwd6qsu7PPr0/gT7a6x6s/iWkqksQgCAICLa3a4R0oMcdnzn6O5vN3+i5VKqjouJb7O2VO5e/PSH18PMhmp2in11U6ecl7GEOkJ+k7a1nTfbhbiuFOLnLLL3adzCyt1SpaN6LuXNluKYeLCAIAgCApztG1u+UvNPC75hh8RB/WOH9o3cdvBXVna9mt+XH6FVdV997seH1IQp5ECAAICYjQFJRta7SL3ulcLini2gfXdf8x5qF29Sq8UVp1ZK7KFNZqPXojVdpjRxy/7PcG8RUHF6YfzW/ZV/wD7Pka9pS/h8zwaDR8/6mokp3e5UNDmdBIw5ed0368Pain4eRjdpS9l48fM09N6Fmp2M7yJuDO0zPEx9yLXeMsrZbNp2rpSqwm3h69OhpUpSglle8467HMIDLUVDnnE83NgL5bALAZcgsKKWiMtt8TESsmAgCAIAgCAIC0ezPW8utRznMC0Lycz9Q8xu9FU3trj/JH3ljaXGfUl7iyVWE88SyBoLnENaBckmwA6oZjFyeEssrvWrX+94qTIbDLv/gH9xUWpX5RPUbP2HjFS4/8Az5+RCtFaOkqZRFHm9xuSd3FziuEYuTwi+uLinb03UnwX5hF3aG0YymhbDHsaMzvJ3k8yp8YqKwjwF1czuKrqT5m8tiOEAQBAQTtQ1lMEYpoj85KDjI+izZ6u2dAVYWNvvy35cEQ7uturcXFlQK5KsIAgJJqHC35Q6d4u2midMRxLR4fiVFu29zdX7ngkWyW/vPlqcGtq3yvdLIbveS5x5n8tykRiopRXBHBycnl8T5UQOYcLrXsDkQciLjMcisqSayg01xPkkDg1jyCGvvhNsjY2NjvsfxRNNtdBjTJvaG05NTE907wO9uNwxRu6sOXmudWjCp7Xx5m9OpKHA7DdG09dnS2p6m3ip3H5t/OJ52Hb4T8Np49pOj/s1j16eJ0UIVfY0fTyIzUwOje5j2lr2mzmkWIPRSk1JZXA4NNPDMayYM9DVvikbLGcL2m7TYG2Vthy3rWUVJbr4GYycXlGALYwEAQBAEAQH1riCCCQQbgjaCNhB4oC3dD9okXyQPmuZ2+EsG15AydfYAfxuvN3sY0KmEz1OyrKvfRUksLq+Hu6+4hmsOs09WfnDhYDcRt9nz949VVzqOR7az2dRtV6mr6vj/RzKSlfK9scbS57jYALRJt4RLqVI04uc3hIuTVLVtlHHbJ0rrd4/wDtH1Qp1OnuI8NtHaErup0iuC+/id5dCuCAIAgNfSFY2GN8rzZrGlx6ALaEXKSiuZrKSim2fnnS+kn1Ez55Paeb23AbmjkBkvSU6apxUVyKOc3OTkzTW5qEAQEk1V/2bSVtvyYW+/motf26fid6Psz8CNqUcDIx7Q1zcILiW4XXN22vcW2G9xt2WWGnkGzU6VmkjZE+R7mR3wguNszfz/JaRpxjJyS1Zu5yaSb4GkuhoAf+SAltJpiKta2nryGSAWhqt4Puy+83n/1UOVKVF79LhzXkSVUjVW7U48n5nB01oiWllMUzbHaCPZc33mneFIpVY1I70TjUpyg8SNBdDQIAgCAIAgPTGE7FxrXFOiszeCXZ2FxeS3aEc9/JeLNmKnA25qhudrTn6tPRfP8Ao9xs79LUaOJ3D35dOS8/zQzqo4nqkklhGajpXyvbHG0ue42AH+bOaJNvCNKtWFKDnN4SLf1Q1WZSMxOs6Zw8TtwHut5c96m06e6u88TtLaUruWFpFcF92SNdSrCAIAgCArrtf0vhjjpWnOQ43/ZafCPN39KstnUsyc3yIN7UwlBcyqlblaEAQBASnUBuOSpg3zUsjR1FnD8FEu9FGXRok22rceqIq05KWRkfUAQBAEAQEn0JpqOWMUVdnD+xl+nA7rvZsuP8EWrSlGXaUuPNdf7JFOomtypw5PocjTuh5KWUxSWOV2OHsvbuc08F2pVY1I70TlUpuDwznroaBAEB7jjJ2eqjV7ulQ9t69OZYWOy7q9f+GOnV6L4+RsR0wG3P8FSXG16k9KS3V8/6PZWH6UoUvWuXvvpwXm/l4GcBVMpOTy3lnqYQjTiowWEuSPhKzGDlquCNalWMGk+L4Lm/zqfHOAFyt6NCdae5BZON3eUrSk6tZ4X5ourLL7JJIXQylrQJmvs87SWnNnQZEW4gqzrWfozSznPM8JX2vU2hJt6JcF9/En64kcIAgCAIAgKD150l39bM6/ha7u29GeH8br0NrT3KSXv+JS3E9+o2cFSDiEAQBAdTVjSPyeqhmOTWvGL7J8LvQG/kuVenv03E6Up7k1I9626N+T1k0VrNxlzPsu8Q9L28li3qdpTUjNaG5UaOQuxyCAIAgCAICUaB0nHPEKCsNmf+nmO2F53E+4f85RKtOUJdrT4811/skU5xkuznw5PocHSmjpKeV0MrbPac+B4EcQVIhUjOO+nocpQkp7mNTGynJ5KBX2pQp6R9Z93mX1l+mry41mtxd/H4eeDPHABzVPX2pWq6L1V3eZ62x/TdnbayW/LrLh8OH1Mqri/SwsI+EraEJTe7FZZpVrU6UXOo0kubMQlubN9VYOyhQjv3D8Iri/fyKBbYq31R0rCOi4zlwXgub+B9e8N5n4rFKhVvJaLdivgvDqzN1fW2yIPebnVl14vx6Lu4dEaj3km5Xo6FvChHdgv7Pn99fVryr2lZ68ui7kS3su0l3Va1h9mZpYeo8TfwPquN9T3qWehraT3amOpdaoy2CAIAgCA1dK1fdQyy+4xzvRpIW9OO9JR6ms5bsWz83jnmd69MUKNvRejpKiQRRWL3XsCQL23AnetKlRQjvS4G0IObwjv/APd7X/8AtN++1R/TqPU7+iVehztN6sVNK1r548LXHCCCCL2vY22LpSuKdR4iznUozprMkcykpnSPbGy2Jxs25ABJ2C5XWUlFZZzinJ4R3pNRK4Akw2AGZxtsBzzUdXlHqdna1ehtazD5TRU1Y3N0Y+Tz9RbA7zH9QWtD/HVlTfPVfc2q+vTjNctGRFTCMSCn1LrXta9kOJrgC0hzLEHzUZ3dJPDZ3VvUayke/wBBa/8Adz95n+qemUf5D0ar0ONpLR8kEhimaWPABINth2bF2hOM1vRehynBweJGqtzXJ7ZETuUSte0KXtS17tSztNj3l1rTg8dXovmdDR2hJZiRGx8ltoaMh1OwfBVlXa85aUY+9+R6Gj+l6FBKV7V9y0+fF+5Im/6O1dRTiOeFzZoW/MSEtOJm+J1ju2tPXzrJ9pUT3vEtKVxZWdVSoNbr0a1yujTeuOqIqdD1GIMMEocTYAsdmetrKPuS4YL70uhuuW+sLvRoy+EkHIgkHyXSlb1arxCOTnc39tbR3qs0vr8OJrPqeHqVb0Njc6r9y8zyd9+rv22sPfL7LzfuPc1E8PLZRYjIi4J6ZGy61r6hax3KCWfzj1I1lse72pNV72TUe/i/Dkl3/wDZ13as1thgpZLW4AfAlQ7e3jWl2tzP3fnAsdobYjaU/Rtnw4c+S8Or7/qcGqp3xvcyRpa9ps4HaDzXoobu6tzgeEqSnKbc3mT454mJbmhmo6oxSMlbtje14/hINvgtZR3k4vmZUt156H6SjeHAOGYIuOhXmWsaF+tT0sAIAgCAjfaJPg0fP9Zob6uAUqzjmtE4XTxSZRKvymAkLfE0kObm0jaCMwRzumM6McNT9Mt2Lyx6A09M6NZUwvhk9l4tfgdxHMHNb06jpyUkaTgpxcWfnvSlA+CV8Mgs9hIPA8CORGa9JTmpxUo8yjnBxbiy2tZ6hztChxcS50MWI7zfDe/VU1CKV1jvZaVm3b+4geo9U0ulopTaOqbgB92QXwO9Tb0VjdRaSqR4x+nMhW7WXB8JEdq6Z0T3RyCz2OLXDmFIjJSWVwZwaaeGXJ2VQubQNLibOkc5oO4XtlyJBPmqW/adbQtbNNUtSYqESit+1vQ+LuakbrxvtzzYf6h5hdo307eDUVnPXkSrHZVG/rbtSTWFyxr7/wCivGRAbAoNa9r1falp3aHsbTY9na606az1er+Z2NWNE/KqlkJNmnN5G3CMzbmdnmo9OO9LB3v7r0ahKpz5eLLtpKVkTAyNoa0bABkp6SWiPAVKk6knKby2VbpHtPqMbhHExgBIwuBLhY2s45WPIKXSsK89ZYividK91s6hHdjvVJd3qr4tN/L4Ep0FrzHLTiaVuEscGz4bkR39l5G3AbHPd622q2coz3V7u/8Asr4XUZR3sY69xTVVnI+2d3utzGIq53o06eZaJFdClUuKu7BOUn72z2yINzcqWre1bqXZW6wuv5wPY2ux7XZlP0i/km+S5f8AJ/JFudnersTII6pzbyvGJpP0Rc2sNxtvUN2yoycc5aOd5tmreR9VbsXy5vx8uBNVkrCou13ReCojnAymaQ77TLfiCPQq52fUzBx6FXewxNS6kCVgQwUB+hNUqjvKKmdxib8Bb8l5y4ju1ZLvLyi800zrLidAgCAICHdq7raPcOMkf9V/yU2w/wB3xIt5/q+H1KWV4VJ5k2HoUXEwz9A6wadbSmnL7COWXu3H3bscQ7pcC687RourvY4pZLurVVPGeZ21wOxXfazq/jjFZGPFGMMo4s3O/hPwPJWWz6+H2b58CDe0srfXIz6xn/yNn+6i/Fq1o/8Al+9m1b/x/gVNHG45i44HZ5hT615QpaSl7uJrabIvLrWnB46vRfP7Hb1hrRVPZLgIl7sNltaz3jIOA3XCpVtV004046cs+X9nqqX6UU2p3NTHVR835e8sTW+b5Fo6KCM4XnAxpG7D4nO9R8Qo1xVk1vN6s57FtKdW5eF6kc6P4IlWhq8TwRzD6bQSOB3j1utoy3lkrrqg6FWVN8mY9YtHfKKaWLe5pw/aGbfiAk47ywbWdx6PWjU6fTmfn91VwHrkplPYr/8AZP4eZY3H6wgtKFJvvk8fJZ+qJF2eaWEVdHjIDXgx34F1sOfUW81JqbNpU6bdNalHV27c3clCq0o9EvgXeqw2OJpvVSkqiXSxDH77fC/1G3zXelc1Kfss41KEJ8UVvW0Eei6oYJhURuDmTREeLAdrXEeEneNmY2b11r7ShKnhr1uWCZs79P3Fee8niHVrj5+JwdPUApZMDfExwD4n+9G72T13HmCtYWtW9nv1pequX9cib/8A1rXZlBU7Wn/ka1b8/wB3clocuCF0r2sbm57g1vVxAH4q6hCFGGIrCR5S4uK11U36ssyf57kW52gaaNDDSxw7Q9pA4siAuPO7R6qqtKXbSk5fmSZdVeyjFR/ME0pZ2yMbIw3a5oc08iLhQZJxeGS08rKI/wBoei+/opABd0fzjerb3/lJCk2dTcqrv0OFzT36b7iilflOEBe3Z2++j6fk0j0cV5+8/wB0i5tv9SJIox3CAIAgId2rNvo9x4SRn+a35qbYP/MveRbz/V8PqUsrwqTzJsPQouJh8C2u2L/Zaf8A33/5PVRs7/ZLw+5Z33sLx+x0ezTWH5TT908/OwgNP1mfRd8LHpzXG9pKnU05na0nKdPLXDTPL4kuljDmlrhdrgQQdhBFiFETw8o7tZ0ItrlSNi0Y6JvssDGi+2wcALrSvKUk3zZZ7IUI3UM6JdfDvKgdK0b1ypbPuJ8I/HQ9NcbcsaHtVE33a/Q7Wo0Hf10LLXa0946/BuY+NlLlsyVKO/OS8EUdx+qKddOjRg9U9W8fLX6osHXbVSatkjcyZkbY2kAFpJu4gk/yt9FtT7DjUjkp43V1Ri40J7ueOmuhv6laCmo4XQyytkGPEwgEWuMxnzz8ys1505NdnHBwi6zbdWW8+rJCuBuUV2haK+T1sgAs2T5xv8R8X811f2dTfpLu0Ke5huVH3kaKlEcnWrnaPURBsczO/aMsV7SAczYh3nbqqu7tqMFvuW6Wlg7i4mqVOO8/p4s6dfrdUV0gp6S0IdldzgHnz3dG3Kot6dTO4tEezp2NpYRVS6knJ8F5Ln9CTasamQ0tnu+dm24iMmn6rd3Xat4UlHXmV1/terc+rH1Y9OvizldouhWSxYWgCVjXzRDi0FvfMt/Exw53VrZ1XGWXweE/seduqaksLjxX3Ib2Y6P72uY7dE0yHr7Lfi5Tb6e7Sa6kS0hvVM9CYa8am1NbUCRj42sawNaHF19pJOQ4lQrW6p0YYaeSVcW86kspkj1P0bNTUzYJ3NcWEhpaTbDtAzA2XIUa4qRqVHKPMkUIShDdkdohcDqfnnWXRfyaplg3Nd4PsHNvwNvJeko1O0pqRR1Ybk3E5i6nMvbs7ZbR9PzaT6uK8/eP/NIubb/UiSKMdwgCAICOdocGPR8/1Wh3o4FSbOWK0ThcrNJlEL0BTGzR6PkmcI42kuebNHEn8uahV9oUaLxnL6It7TYlzcQdSS3ILnLT4Liy4e0zRzpKNpaMXdPD3D6oY5pPliv5Kk3qvCk8Nlvs92kaubpJxS0z18CsNBafNLOyZgJAycNmJp2jr+dl3o7JrZ3pyS+ZJ2n+o7OrRdGlByXJ+yl4c/dheJfVLUNkY2RhxNcA5p4gi64Si4vDKdNNZRxdeqF81DNHGMTrAgbzYgkDnku9rNQqps43EHKm0ihAV6Epi0+yPQb2CSqkaWh7WtivtLbkudbgfDboVU7QrJ4guXEsbKm1mT5nh2lpaqaqoHyvgnbM91K9r3NvYm0brEXBbYjryzz2UacY1UsrGvmY35VJSpt4edDkajaQrRpFkMr5n2xNlY97nBoAOZBNsjbPmu11Cl2LlFLuwcreVTtcNvvLhVKWpBO1rQ/e07Z2i7oCb/YdbF6ENPqrDZ9XdnuPmQr2nmG90Kz0LL3T8RjbJiY5gY4Eg4hYZDO/AJfbRhFblJ5fX84lxsj9OVav+W59WGOD4vyXiSmh7PKt8WPwRk7GPvi87DLoqyK7apv3Df59C3uNpUbOl2FhFePL/k/E+0nZdVOdeWWOMXzLbud5DIX81cq9o047tOOh4+rQr16jqVpZb58S1552RsL5HBrWjNzjYeZKqknJ4RNbSWWVBrJrvjroaiG/dU5IbuLwSO8y3YgAB0CuqNpik4S4v8RV1bnNRSjwX4yd6l6uMpn1MrCDHM5phtujw4gOWbyOjQq+5ruooxfFcfEmUKKg5NcHw8Cr6vW+u7x//iJG+N3hFrN8R8OzdsVrG1o4Xqlc7irl+sSbs01iqpqsxyyPlYY3E4rWaQRY5Dy81FvaFOFPMVh5JFpWnKeJPJaiqSyKy7YdE/qqpo2fNyfiw/1DzCtNnVeMH4+ZX30OEysirUrz9B6pU/d0VM3hE34i/wCa85cS3qsn3l5RWKaR11xOgQBAEBG9atOwNjfTEmSWRjmCOMYn3IIzA2W258FhVlTknzROobMrXEHL2Y9ZaIpC4Zla7hkeqtZUbq59t7kei1f5+YI9O72bs7/THtqn8nol4LX85nqKvlYbxvdGdl2OLTbqDdd6Gz6FHgsvvIF9ty7vNJywui8+JkOl6j94n/8Alk/4lK7KH8V8EVXaT6v4s0l0NToUunKmNoZHPIxo2Na4gDoFzlRpyeXFG6qTSwmZv0mrP3mb75Wvo9L+KM9tU/kzlvkJJcTck3J4km5PquqWNDmdSbWGo8OCoqB4RivM43dvItaw5LkqEOcV8Do6s+TfxNCatkc8SOkc6QEEPLiXAjYcRzyXRRilhLQ0cm3lvUnjqySup3VNK90VbE0CoZGSDKwXwuFtpGeXMjgq/cjRnuTWYvhnkTd51Y70HiS495E4tYq07Kmb75Xav6PQjvTSXuNrK3u7ypuUcvr0XizJPpyoLS2SolcDtBebHla+xUr7S9lilFRj+cX9kewhRs9iwU7ie/U5LyXLxZr6H03JTyiZgaXBrg2+YBItfnZWlLZlGnHHF9fzgebv9v3N3LX1Y/xX3fM2KbW6tY4uFRIS43IcQRfoch5WUt21JrG6VCr1E87x0j2jV9rY2de7F1y9Bo9PmdPTKvd8Dg6V0zPUkGeV0ltgJ8I6NGXmpFOlCn7KwcZ1JT9p5NKN5aQ4bQbjIH4HJbtZ0NCcVGs1W/R8c7J3tkimdFMRbxBwDo3HLdbD5lQY29JVnFx0ayvuTHWqOkpJ6p4f2IVU1DpHue84nON3HLM8clOjFRWERG23lm3ovTlRThwglMYcbusG522XJBK0nRhU9pZNoVJw9l4N8a6aQ/en+jP+Fc/RKP8AH6m/pNX+X0MVTrbWyMcySoc5jhZzS1liPurMbalF5UfqYdeo1hv6HKpKYyvZE3bI5rB1cQ3812lLdTk+RzUd54XM/ScbA0Bo2AADoMl5hvOpfpYPSwAgCA42mtHVE7gxs/cwW8eAHvTyD72aOa0lGT56E61uKFGO9KG9Pln2fhzNrROhoKZuGGMN4n6R6uOZWYwUeByubutcSzVln6fApXX3RvcV0zQPC8943o7M/wA116K0qb9JPpoeduIbtRkeUk4BAEAQBAEAQBAdPQlXLTytmjdhc34g7QRwVLfbQptdlTW83+e9nrNk/p6rLFe5e5Fcub8ei+Z2pNW6mWmNbFgkxOc5zWe1tNzhAte9/CFDoWylV/8AlN5J97tqFCj2ezorHXyXN97Ile+a9LGKit1LCPDTqSqSc5vLfNhZNQgCAIAgJRqxSOfS1o8OGSK7cxixwnvB4dtsL3ZqJXklUh3P5PQkUYtwl3/YjUEpa5rwAS0ggEXGRvmDtHJSmsrBHTxqZa+nMb7FzHEgOuwgt8Qva43i+zcsQlvI2lHDNmegjFPHKJmue572mOzsQADLZ25/ELRTk5uONDLit1PJzl1NCXdmGju9rmvPswtLz19lvxPwUO+qbtLHUk2kN6pnoXYqItwgCAIAgCAr7td0PjhjqWjOI4X/AGHEWPk4fzFWOzquJOD5kG9p5iprkVMrgrQgCAIAgCA2JqYAMwva8ubiIbfwG5GF1xtyvlxXCpXjTi5VNEvn4Eq2s6tzUVOit5v5ePQ9NYGZnM/5sVLO4r30tyksR/OPkezo2NlsWCrXL3qnL/ivu/kYZZS7pwVpaWNO3WVq+v5wPM7U21cX7xL1YfxX36kk1F1rNFIQ+7oJCMYG1p2YwOPEbx0C2urbto6cUQLev2T14MmWuuqcFTC6tpi0PDC8ltsEjQLkng7I5+vKFbXM6cuzn/0S69vGa34/9lSq4KwIAgCAyNwYDfFjuMOYw4bHFcWve+G3msa57jOmCSajUzTKTjbifFOwsscQb3J8ROy18lFupPdxjmvqSLZLeznkyLN2BS2RVwPqGTciZE1w7wl7Cy/zZAIcRkDiFsja60bk1pp4m2Ip6/I01ualzdleh+5pTK4eOch38AuGD4k/xKkv6u/U3VwRa2dPdhvPmTRQSWEAQBAEAQGGspWyxvjeLte0tcORFltGTi00YklJYZ+edN6LfSzvgftYcj7zfou8wvR0qiqQUkUc4OEnFmtTPaHAvbjaNrcRbfL3hmFu02tHg1WM6mNjSbAZk5DmVkwbOk3kyEOjbE5gDHNaLZt8JJHvEjNaQWmjybTevDBrNF8luamd1I4Oc11gWkg2IIuDY2IyPVQLvaFOhHq3y8y72VsOvfSz7MFxf2XX6Hp8obk1V1Gzq3cu1uHhdPzgi/u9rWuyqfo1jFOXN8l4v9z7uBrON8yr2EIwjuxWEeKrVqlabqVHmT5s+Lc5BAZo6uRrHRtkeGO9pgc4NPVoNitXGLeWtTOWljJhWxgIAgCAyNhJYX3Fg4NIuMVyCRZu0jwm53ZcVjOuDONMkh1NZgFXVG4bFTuaDxfIMLR12lRrnXdh1f0O9DTen0X1IyFKI5mqYcJsHNeLA3be2YBIz3i9itYvJlrBiWxg6+quhDWVLIR7PtSHgwbfM7B1XGvWVKDkdaNLtJbp+gY4w0BrRYAAADYAMgF51vOpdrQ9LACAIAgCAIAgIV2l6s/KYhPEPnogchtezaR1G0eY3qdZXHZy3ZcGRLqjvx3lxRTQKuyqCAz9+O7wYG4seLvM8dsNsHDDfPqtcPezn3GcrGBFBvdsVXd7Qal2VDWX0/Pkeo2VsGLh6VevdprXD0z49F3cWfJZ75DILNps1U32lXWX082a7V/UMq8ewtVuU+HRtfZd3ExsIBBIuARcceStWeYR7qpGue5zWBjSSQwEkNHC5zK1imlhvJlvLyjEtjAQBACgMlQ9pcSxuBuVm4sVshfxEC+dz5rCTS1MvjobEc8RAEkZG7HG6x82uBa7+U81q1JcH8fzzM5jzXwM8Wj4X+zVMbyljew/DE30cVq5zXGPwefI2UIv93xWDbi0JTjOWuhDd4ja+R/kLAefwK0daf7YP36Gypw5zXu1PmnNNsfEylpmGOmY7F4j45H+++2V+A/5AKVFqTnN5k/l4CpUTW5FYX1OEpBxOlUaVxQxRd1EO7c44g3xOuWnM35LkqeJOWXqdHPMUsLQ0Z5MTi7CBicThaMhc7APwC6JYWDRvLyXbqBq18jgu8fPS2MnIfRZ5X9SVRXdx2s9OCLa2o9nHXiyUqISQgCAIAgCAIAgCAqPtJ1Q7lxqoG/NON5Ggew4/St7p+B6q5srrfW5Ljy7ysuqG69+PAgKsCEbDIw3N3kFTV7mpdS7G34c3+fjPW2ezqGzaau7/wBr9sOfv7/kuZilkLtvop1rZ07eOI8epS7T2rXv571TSK4JcF5vvPVNNgcHANda+ThduYIzHmpUllYK1PDyYlkwZJ8FxgDgMIviIJxWztYDK+xYWeZl45GNZMGWnnLHYgGnIizgCMwRsO/NayWVgynh5MS2MBAEAQBAEAQBAEBZfZlqgbtrJxlthaR/9h/L1VXfXX/rj7/IsLS3/fL3FnqqLAIAgCAIAgCAIAgCAxz4cLsdsNjixWta2d75WsmcamVFyeEUdprQ7bzVNHG91Kx1g4jwg/Sw7ywHfuUuNxUvWqLeFzfN9xOVtR2NHt5reqvhHlDvf55kbc4nMq6pUoUo7sFhHl7m6q3NR1asst/mnRHxdDgfWjyQG/pqmhje0Qy94CxpJwltiRmMyudKUpL1lg3qRin6ryc9dDQIAgCAIAgCAID1GQCCRiAIJF7XF8xcbL7LrDAkIJJAsCTYXvYXyF99uKIHlZBYWoOopkLamqbaPIxxkZv4OcPd5b/xrbu83fUhx6k62tt71p8C2AqgsggCAIAgCAIAgCAIDFU1DY2l73BrWi5J2ALDeNWbwhKclGKy2RNscmkzidiioQfC3MPn5ngz8Vy1qeBcuVPZqxH1q3XlHzZLYoGtaGNaA0CwaBlbhZdlpwKWcnNuUnlsrrXDs5DiZqIAHa6HYDzYd3TZ0VnbX2PVqfErq9pn1ofArGaJzHFj2lrmmzmkWIPMFWqaayiuaw8M8LICAIAgCAIAgCAIAgCAzUlK+V4jjaXvdsa0XJ/zitZSUVlvQyk5PCLV1N7PGw2mq7SSZFse1jOvvH4Dmqm5vnL1YaIsqFoo+tPiT9VxNCAIAgCAIAgCAIAgCA5emtCsqXRCUkxscXOj3POWHFyGeS0lDe4ku1vJWylue09M9OuPE6bRYWGQGxbkRvJ9QBAcfWDVqnrG2mZ4tz25PHnv6G4XajcTpP1WcqtGFResVhp7s5qYLuh+fZ9UWeOrL5+XorWlf056S0ZXVLSceGpDpGFpLXAtcNoIII6g5hTVqsoi9x5WQEAQBAEAQBAe4InPcGMaXOOxrQS4+QzWG0llhavCJtoDs1qJbOqHdwzhkZD5bG+d+ig1b+EdIav5EynZylrLQs7QegYKRuGBgbf2nbXO6uVVVrTqvMmWFOlGmsRR01yOgQBAEAQBAEAQBAEAQBAEAQBAEAQBAaOk9DwVAtNEx/MgXHQ7QukKs4ey8GkqcZ+0iI6S7LqZ+cMj4TwPjb6Eg/FTIbRqL2ln5EWdlB+y8fMjtV2W1TfYlif95p9Mx8VJjtGm+KaODsprgzmTdn1e39k132XtP4rqr6i+Zo7SquRh/Qav/dz95n+q29Mo/wAjX0ar0M8PZ5Xu/Ztb9p4/Jau+orn8jZWlV8jqUnZXUO/WTRMHIOefTIfFcZbRguCbOisZviyR6M7MKVmcrnzHmcLfutz9SVGntCo/Z0O8LKC46ku0foyGAYYY2Rj6rQL9TtKhzqSm8yeSVGEY+yjbWhsEAQBAEAQBAEAQBAEB/9k="/>
          <p:cNvSpPr>
            <a:spLocks noChangeAspect="1" noChangeArrowheads="1"/>
          </p:cNvSpPr>
          <p:nvPr/>
        </p:nvSpPr>
        <p:spPr bwMode="auto">
          <a:xfrm>
            <a:off x="8940312" y="130419"/>
            <a:ext cx="281354" cy="2813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bodyPr>
          <a:lstStyle/>
          <a:p>
            <a:pPr algn="r" rtl="1"/>
            <a:endParaRPr lang="he-IL">
              <a:solidFill>
                <a:prstClr val="black"/>
              </a:solidFill>
              <a:latin typeface="David" panose="020E0502060401010101" pitchFamily="34" charset="-79"/>
            </a:endParaRPr>
          </a:p>
        </p:txBody>
      </p:sp>
      <p:pic>
        <p:nvPicPr>
          <p:cNvPr id="1028" name="Picture 4" descr="http://interestingengineering.com/wp-content/uploads/2013/09/nas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6117" y="724155"/>
            <a:ext cx="1734199" cy="13743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מלבן 6"/>
          <p:cNvSpPr/>
          <p:nvPr/>
        </p:nvSpPr>
        <p:spPr>
          <a:xfrm>
            <a:off x="185051" y="2410890"/>
            <a:ext cx="8755261" cy="58477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r" rtl="1"/>
            <a:r>
              <a:rPr lang="he-IL" sz="1600" b="1" dirty="0">
                <a:solidFill>
                  <a:srgbClr val="FFC000"/>
                </a:solidFill>
                <a:latin typeface="David" panose="020E0502060401010101" pitchFamily="34" charset="-79"/>
                <a:cs typeface="David" panose="020E0502060401010101" pitchFamily="34" charset="-79"/>
              </a:rPr>
              <a:t>חברת </a:t>
            </a:r>
            <a:r>
              <a:rPr lang="en-US" sz="1600" b="1" dirty="0">
                <a:solidFill>
                  <a:srgbClr val="FFC000"/>
                </a:solidFill>
                <a:latin typeface="David" panose="020E0502060401010101" pitchFamily="34" charset="-79"/>
                <a:cs typeface="David" panose="020E0502060401010101" pitchFamily="34" charset="-79"/>
              </a:rPr>
              <a:t>Fisher </a:t>
            </a:r>
            <a:r>
              <a:rPr lang="he-IL" sz="1600" b="1" dirty="0">
                <a:solidFill>
                  <a:srgbClr val="FFC000"/>
                </a:solidFill>
                <a:latin typeface="David" panose="020E0502060401010101" pitchFamily="34" charset="-79"/>
                <a:cs typeface="David" panose="020E0502060401010101" pitchFamily="34" charset="-79"/>
              </a:rPr>
              <a:t> שהתמודדה על המכרז, השקיעה מיליון דולר מהון עצמי בכדי לפתח את העט המנצח. ועמדה בהצלחה במשימה.</a:t>
            </a:r>
            <a:endParaRPr lang="he-IL" sz="1600" dirty="0">
              <a:solidFill>
                <a:srgbClr val="FFC000"/>
              </a:solidFill>
              <a:latin typeface="David" panose="020E0502060401010101" pitchFamily="34" charset="-79"/>
              <a:cs typeface="David" panose="020E0502060401010101" pitchFamily="34" charset="-79"/>
            </a:endParaRPr>
          </a:p>
        </p:txBody>
      </p:sp>
      <p:pic>
        <p:nvPicPr>
          <p:cNvPr id="1030" name="Picture 6" descr="penci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13" y="3761346"/>
            <a:ext cx="2507023" cy="250702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8" name="קבוצה 7"/>
          <p:cNvGrpSpPr/>
          <p:nvPr/>
        </p:nvGrpSpPr>
        <p:grpSpPr>
          <a:xfrm>
            <a:off x="560383" y="4037022"/>
            <a:ext cx="8031842" cy="2061913"/>
            <a:chOff x="1136576" y="4365104"/>
            <a:chExt cx="8701162" cy="2233739"/>
          </a:xfrm>
        </p:grpSpPr>
        <p:sp>
          <p:nvSpPr>
            <p:cNvPr id="5" name="מלבן 4"/>
            <p:cNvSpPr/>
            <p:nvPr/>
          </p:nvSpPr>
          <p:spPr>
            <a:xfrm>
              <a:off x="1136576" y="5006677"/>
              <a:ext cx="7056032" cy="715544"/>
            </a:xfrm>
            <a:prstGeom prst="rect">
              <a:avLst/>
            </a:prstGeom>
          </p:spPr>
          <p:txBody>
            <a:bodyPr wrap="square">
              <a:spAutoFit/>
            </a:bodyPr>
            <a:lstStyle/>
            <a:p>
              <a:pPr algn="r" rtl="1"/>
              <a:r>
                <a:rPr lang="he-IL" sz="3692" b="1" dirty="0">
                  <a:solidFill>
                    <a:srgbClr val="1F497D">
                      <a:lumMod val="75000"/>
                    </a:srgbClr>
                  </a:solidFill>
                  <a:latin typeface="David" panose="020E0502060401010101" pitchFamily="34" charset="-79"/>
                </a:rPr>
                <a:t>הרוסים: </a:t>
              </a:r>
              <a:r>
                <a:rPr lang="he-IL" sz="3692" b="1" i="1" dirty="0">
                  <a:solidFill>
                    <a:srgbClr val="1F497D">
                      <a:lumMod val="75000"/>
                    </a:srgbClr>
                  </a:solidFill>
                  <a:latin typeface="David" panose="020E0502060401010101" pitchFamily="34" charset="-79"/>
                </a:rPr>
                <a:t>"כיצד לכתוב בחלל?"</a:t>
              </a:r>
            </a:p>
          </p:txBody>
        </p:sp>
        <p:pic>
          <p:nvPicPr>
            <p:cNvPr id="1032" name="Picture 8" descr="http://media-cache-ec0.pinimg.com/236x/95/36/5d/95365dac2d5fa18e7d98401cf42ca6e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5851" y="4365104"/>
              <a:ext cx="1501887" cy="2233739"/>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http://3.bp.blogspot.com/-ABwd1rfRT9s/TxJ6MZwlpKI/AAAAAAAAAIk/sScnAiWKKWQ/s1600/astronauts+pen+space+pen+basic+patent+original+patent+fisher+thinkpat+blog.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5051" y="99668"/>
            <a:ext cx="2096690" cy="316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12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wipe(down)">
                                      <p:cBhvr>
                                        <p:cTn id="12" dur="500"/>
                                        <p:tgtEl>
                                          <p:spTgt spid="103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80">
                                          <p:stCondLst>
                                            <p:cond delay="0"/>
                                          </p:stCondLst>
                                        </p:cTn>
                                        <p:tgtEl>
                                          <p:spTgt spid="8"/>
                                        </p:tgtEl>
                                      </p:cBhvr>
                                    </p:animEffect>
                                    <p:anim calcmode="lin" valueType="num">
                                      <p:cBhvr>
                                        <p:cTn id="1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3" dur="26">
                                          <p:stCondLst>
                                            <p:cond delay="650"/>
                                          </p:stCondLst>
                                        </p:cTn>
                                        <p:tgtEl>
                                          <p:spTgt spid="8"/>
                                        </p:tgtEl>
                                      </p:cBhvr>
                                      <p:to x="100000" y="60000"/>
                                    </p:animScale>
                                    <p:animScale>
                                      <p:cBhvr>
                                        <p:cTn id="24" dur="166" decel="50000">
                                          <p:stCondLst>
                                            <p:cond delay="676"/>
                                          </p:stCondLst>
                                        </p:cTn>
                                        <p:tgtEl>
                                          <p:spTgt spid="8"/>
                                        </p:tgtEl>
                                      </p:cBhvr>
                                      <p:to x="100000" y="100000"/>
                                    </p:animScale>
                                    <p:animScale>
                                      <p:cBhvr>
                                        <p:cTn id="25" dur="26">
                                          <p:stCondLst>
                                            <p:cond delay="1312"/>
                                          </p:stCondLst>
                                        </p:cTn>
                                        <p:tgtEl>
                                          <p:spTgt spid="8"/>
                                        </p:tgtEl>
                                      </p:cBhvr>
                                      <p:to x="100000" y="80000"/>
                                    </p:animScale>
                                    <p:animScale>
                                      <p:cBhvr>
                                        <p:cTn id="26" dur="166" decel="50000">
                                          <p:stCondLst>
                                            <p:cond delay="1338"/>
                                          </p:stCondLst>
                                        </p:cTn>
                                        <p:tgtEl>
                                          <p:spTgt spid="8"/>
                                        </p:tgtEl>
                                      </p:cBhvr>
                                      <p:to x="100000" y="100000"/>
                                    </p:animScale>
                                    <p:animScale>
                                      <p:cBhvr>
                                        <p:cTn id="27" dur="26">
                                          <p:stCondLst>
                                            <p:cond delay="1642"/>
                                          </p:stCondLst>
                                        </p:cTn>
                                        <p:tgtEl>
                                          <p:spTgt spid="8"/>
                                        </p:tgtEl>
                                      </p:cBhvr>
                                      <p:to x="100000" y="90000"/>
                                    </p:animScale>
                                    <p:animScale>
                                      <p:cBhvr>
                                        <p:cTn id="28" dur="166" decel="50000">
                                          <p:stCondLst>
                                            <p:cond delay="1668"/>
                                          </p:stCondLst>
                                        </p:cTn>
                                        <p:tgtEl>
                                          <p:spTgt spid="8"/>
                                        </p:tgtEl>
                                      </p:cBhvr>
                                      <p:to x="100000" y="100000"/>
                                    </p:animScale>
                                    <p:animScale>
                                      <p:cBhvr>
                                        <p:cTn id="29" dur="26">
                                          <p:stCondLst>
                                            <p:cond delay="1808"/>
                                          </p:stCondLst>
                                        </p:cTn>
                                        <p:tgtEl>
                                          <p:spTgt spid="8"/>
                                        </p:tgtEl>
                                      </p:cBhvr>
                                      <p:to x="100000" y="95000"/>
                                    </p:animScale>
                                    <p:animScale>
                                      <p:cBhvr>
                                        <p:cTn id="30" dur="166" decel="50000">
                                          <p:stCondLst>
                                            <p:cond delay="1834"/>
                                          </p:stCondLst>
                                        </p:cTn>
                                        <p:tgtEl>
                                          <p:spTgt spid="8"/>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מספר שקופית 1"/>
          <p:cNvSpPr>
            <a:spLocks noGrp="1"/>
          </p:cNvSpPr>
          <p:nvPr>
            <p:ph type="sldNum" sz="quarter" idx="12"/>
          </p:nvPr>
        </p:nvSpPr>
        <p:spPr/>
        <p:txBody>
          <a:bodyPr/>
          <a:lstStyle/>
          <a:p>
            <a:pPr algn="r" rtl="1">
              <a:defRPr/>
            </a:pPr>
            <a:fld id="{DD14E8CF-140E-4517-B64E-83E131E1C02E}" type="slidenum">
              <a:rPr lang="he-IL" smtClean="0">
                <a:solidFill>
                  <a:prstClr val="white"/>
                </a:solidFill>
                <a:latin typeface="David" panose="020E0502060401010101" pitchFamily="34" charset="-79"/>
              </a:rPr>
              <a:pPr algn="r" rtl="1">
                <a:defRPr/>
              </a:pPr>
              <a:t>18</a:t>
            </a:fld>
            <a:endParaRPr lang="he-IL" dirty="0">
              <a:solidFill>
                <a:prstClr val="white"/>
              </a:solidFill>
              <a:latin typeface="David" panose="020E0502060401010101" pitchFamily="34" charset="-79"/>
            </a:endParaRPr>
          </a:p>
        </p:txBody>
      </p:sp>
      <p:pic>
        <p:nvPicPr>
          <p:cNvPr id="1026" name="Picture 2" descr="Image may contain: sky, airplane, outdoor and nature">
            <a:extLst>
              <a:ext uri="{FF2B5EF4-FFF2-40B4-BE49-F238E27FC236}">
                <a16:creationId xmlns:a16="http://schemas.microsoft.com/office/drawing/2014/main" id="{F803934B-CABF-462D-8287-5DDE1D361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1440" y="1155453"/>
            <a:ext cx="6908800" cy="4547094"/>
          </a:xfrm>
          <a:prstGeom prst="rect">
            <a:avLst/>
          </a:prstGeom>
          <a:noFill/>
          <a:extLst>
            <a:ext uri="{909E8E84-426E-40DD-AFC4-6F175D3DCCD1}">
              <a14:hiddenFill xmlns:a14="http://schemas.microsoft.com/office/drawing/2010/main">
                <a:solidFill>
                  <a:srgbClr val="FFFFFF"/>
                </a:solidFill>
              </a14:hiddenFill>
            </a:ext>
          </a:extLst>
        </p:spPr>
      </p:pic>
      <p:sp>
        <p:nvSpPr>
          <p:cNvPr id="14" name="מלבן 4">
            <a:extLst>
              <a:ext uri="{FF2B5EF4-FFF2-40B4-BE49-F238E27FC236}">
                <a16:creationId xmlns:a16="http://schemas.microsoft.com/office/drawing/2014/main" id="{F2E8AA8B-4E98-429D-908F-245F5B05B835}"/>
              </a:ext>
            </a:extLst>
          </p:cNvPr>
          <p:cNvSpPr/>
          <p:nvPr/>
        </p:nvSpPr>
        <p:spPr>
          <a:xfrm>
            <a:off x="1756980" y="219803"/>
            <a:ext cx="6513260" cy="660502"/>
          </a:xfrm>
          <a:prstGeom prst="rect">
            <a:avLst/>
          </a:prstGeom>
        </p:spPr>
        <p:txBody>
          <a:bodyPr wrap="square">
            <a:spAutoFit/>
          </a:bodyPr>
          <a:lstStyle/>
          <a:p>
            <a:pPr algn="r" rtl="1"/>
            <a:r>
              <a:rPr lang="he-IL" sz="3692" b="1" dirty="0">
                <a:solidFill>
                  <a:srgbClr val="1F497D">
                    <a:lumMod val="75000"/>
                  </a:srgbClr>
                </a:solidFill>
                <a:latin typeface="David" panose="020E0502060401010101" pitchFamily="34" charset="-79"/>
              </a:rPr>
              <a:t>"דאון </a:t>
            </a:r>
            <a:r>
              <a:rPr lang="he-IL" sz="3692" b="1" dirty="0" err="1">
                <a:solidFill>
                  <a:srgbClr val="1F497D">
                    <a:lumMod val="75000"/>
                  </a:srgbClr>
                </a:solidFill>
                <a:latin typeface="David" panose="020E0502060401010101" pitchFamily="34" charset="-79"/>
              </a:rPr>
              <a:t>גימלי</a:t>
            </a:r>
            <a:r>
              <a:rPr lang="he-IL" sz="3692" b="1" dirty="0">
                <a:solidFill>
                  <a:srgbClr val="1F497D">
                    <a:lumMod val="75000"/>
                  </a:srgbClr>
                </a:solidFill>
                <a:latin typeface="David" panose="020E0502060401010101" pitchFamily="34" charset="-79"/>
              </a:rPr>
              <a:t>"</a:t>
            </a:r>
            <a:endParaRPr lang="he-IL" sz="3692" b="1" i="1" dirty="0">
              <a:solidFill>
                <a:srgbClr val="1F497D">
                  <a:lumMod val="75000"/>
                </a:srgbClr>
              </a:solidFill>
              <a:latin typeface="David" panose="020E0502060401010101" pitchFamily="34" charset="-79"/>
            </a:endParaRPr>
          </a:p>
        </p:txBody>
      </p:sp>
    </p:spTree>
    <p:extLst>
      <p:ext uri="{BB962C8B-B14F-4D97-AF65-F5344CB8AC3E}">
        <p14:creationId xmlns:p14="http://schemas.microsoft.com/office/powerpoint/2010/main" val="2439823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Grp="1" noChangeArrowheads="1"/>
          </p:cNvSpPr>
          <p:nvPr>
            <p:ph type="title" idx="4294967295"/>
          </p:nvPr>
        </p:nvSpPr>
        <p:spPr>
          <a:xfrm>
            <a:off x="936434" y="0"/>
            <a:ext cx="7924800" cy="1143000"/>
          </a:xfrm>
        </p:spPr>
        <p:txBody>
          <a:bodyPr>
            <a:normAutofit/>
          </a:bodyPr>
          <a:lstStyle/>
          <a:p>
            <a:pPr algn="r">
              <a:defRPr/>
            </a:pPr>
            <a:r>
              <a:rPr lang="he-IL" sz="4800" b="1" kern="10" dirty="0">
                <a:ln w="3175">
                  <a:solidFill>
                    <a:schemeClr val="bg2"/>
                  </a:solidFill>
                  <a:round/>
                  <a:headEnd/>
                  <a:tailEnd/>
                </a:ln>
                <a:solidFill>
                  <a:srgbClr val="A50021"/>
                </a:solidFill>
                <a:latin typeface="David" panose="020E0502060401010101" pitchFamily="34" charset="-79"/>
                <a:ea typeface="+mn-ea"/>
                <a:cs typeface="David" pitchFamily="34" charset="-79"/>
              </a:rPr>
              <a:t>מרכיבי דרישות</a:t>
            </a:r>
            <a:endParaRPr lang="en-US" sz="4800"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graphicFrame>
        <p:nvGraphicFramePr>
          <p:cNvPr id="2" name="Diagram 1"/>
          <p:cNvGraphicFramePr/>
          <p:nvPr>
            <p:extLst>
              <p:ext uri="{D42A27DB-BD31-4B8C-83A1-F6EECF244321}">
                <p14:modId xmlns:p14="http://schemas.microsoft.com/office/powerpoint/2010/main" val="2707792461"/>
              </p:ext>
            </p:extLst>
          </p:nvPr>
        </p:nvGraphicFramePr>
        <p:xfrm>
          <a:off x="83877" y="1040125"/>
          <a:ext cx="8928992"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263385"/>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303338"/>
            <a:ext cx="8534400" cy="4691062"/>
          </a:xfrm>
        </p:spPr>
        <p:txBody>
          <a:bodyPr/>
          <a:lstStyle/>
          <a:p>
            <a:pPr algn="r" rtl="1">
              <a:buFont typeface="Wingdings" panose="05000000000000000000" pitchFamily="2" charset="2"/>
              <a:buChar char="q"/>
            </a:pPr>
            <a:r>
              <a:rPr lang="he-IL" altLang="he-IL" sz="2800" b="1" dirty="0">
                <a:solidFill>
                  <a:srgbClr val="000099"/>
                </a:solidFill>
                <a:latin typeface="Times New Roman" pitchFamily="18" charset="0"/>
                <a:cs typeface="David" pitchFamily="34" charset="-79"/>
              </a:rPr>
              <a:t>חקר מצב קיים </a:t>
            </a:r>
          </a:p>
          <a:p>
            <a:pPr lvl="2">
              <a:buFont typeface="Wingdings" panose="05000000000000000000" pitchFamily="2" charset="2"/>
              <a:buChar char="q"/>
            </a:pPr>
            <a:r>
              <a:rPr lang="he-IL" altLang="he-IL" sz="2000" b="1" dirty="0">
                <a:solidFill>
                  <a:srgbClr val="000099"/>
                </a:solidFill>
                <a:latin typeface="Times New Roman" pitchFamily="18" charset="0"/>
                <a:cs typeface="David" pitchFamily="34" charset="-79"/>
              </a:rPr>
              <a:t>גישת ניתוח נתונים</a:t>
            </a:r>
          </a:p>
          <a:p>
            <a:pPr lvl="2">
              <a:buFont typeface="Wingdings" panose="05000000000000000000" pitchFamily="2" charset="2"/>
              <a:buChar char="q"/>
            </a:pPr>
            <a:r>
              <a:rPr lang="he-IL" altLang="he-IL" sz="2000" b="1" dirty="0">
                <a:solidFill>
                  <a:srgbClr val="000099"/>
                </a:solidFill>
                <a:latin typeface="Times New Roman" pitchFamily="18" charset="0"/>
                <a:cs typeface="David" pitchFamily="34" charset="-79"/>
              </a:rPr>
              <a:t>גישת ניתוח החלטות</a:t>
            </a:r>
          </a:p>
          <a:p>
            <a:pPr algn="r" rtl="1">
              <a:buFont typeface="Wingdings" panose="05000000000000000000" pitchFamily="2" charset="2"/>
              <a:buChar char="q"/>
            </a:pPr>
            <a:r>
              <a:rPr lang="he-IL" altLang="he-IL" sz="2800" b="1" dirty="0">
                <a:solidFill>
                  <a:srgbClr val="000099"/>
                </a:solidFill>
                <a:latin typeface="Times New Roman" pitchFamily="18" charset="0"/>
                <a:cs typeface="David" pitchFamily="34" charset="-79"/>
              </a:rPr>
              <a:t>פעילות עסקית ותהליך מחשב</a:t>
            </a:r>
          </a:p>
          <a:p>
            <a:pPr algn="r" rtl="1">
              <a:buFont typeface="Wingdings" panose="05000000000000000000" pitchFamily="2" charset="2"/>
              <a:buChar char="q"/>
            </a:pPr>
            <a:r>
              <a:rPr lang="he-IL" altLang="he-IL" sz="2800" b="1" dirty="0">
                <a:solidFill>
                  <a:srgbClr val="000099"/>
                </a:solidFill>
                <a:latin typeface="Times New Roman" pitchFamily="18" charset="0"/>
                <a:cs typeface="David" pitchFamily="34" charset="-79"/>
              </a:rPr>
              <a:t>תרשים היררכי </a:t>
            </a:r>
            <a:r>
              <a:rPr lang="en-US" altLang="he-IL" sz="2800" b="1" dirty="0">
                <a:solidFill>
                  <a:srgbClr val="000099"/>
                </a:solidFill>
                <a:latin typeface="Times New Roman" pitchFamily="18" charset="0"/>
                <a:cs typeface="David" pitchFamily="34" charset="-79"/>
              </a:rPr>
              <a:t>VTOC</a:t>
            </a:r>
            <a:endParaRPr lang="he-IL" altLang="he-IL" sz="2800" b="1" dirty="0">
              <a:solidFill>
                <a:srgbClr val="000099"/>
              </a:solidFill>
              <a:latin typeface="Times New Roman" pitchFamily="18" charset="0"/>
              <a:cs typeface="David" pitchFamily="34" charset="-79"/>
            </a:endParaRPr>
          </a:p>
          <a:p>
            <a:pPr algn="r" rtl="1">
              <a:buFont typeface="Wingdings" panose="05000000000000000000" pitchFamily="2" charset="2"/>
              <a:buChar char="q"/>
            </a:pPr>
            <a:r>
              <a:rPr lang="he-IL" altLang="he-IL" sz="2800" b="1" dirty="0">
                <a:solidFill>
                  <a:srgbClr val="000099"/>
                </a:solidFill>
                <a:latin typeface="Times New Roman" pitchFamily="18" charset="0"/>
                <a:cs typeface="David" pitchFamily="34" charset="-79"/>
              </a:rPr>
              <a:t>תיאור לוגיקת התהליך</a:t>
            </a:r>
          </a:p>
          <a:p>
            <a:pPr algn="r" rtl="1" eaLnBrk="1" hangingPunct="1"/>
            <a:endParaRPr lang="he-IL" altLang="he-IL" sz="3200" dirty="0">
              <a:latin typeface="Tahoma" panose="020B0604030504040204" pitchFamily="34" charset="0"/>
              <a:cs typeface="Tahoma" panose="020B0604030504040204" pitchFamily="34" charset="0"/>
            </a:endParaRPr>
          </a:p>
          <a:p>
            <a:pPr algn="r" rtl="1"/>
            <a:endParaRPr lang="he-IL" altLang="he-IL" sz="3200" dirty="0">
              <a:latin typeface="Tahoma" panose="020B0604030504040204" pitchFamily="34" charset="0"/>
              <a:cs typeface="Tahoma" panose="020B0604030504040204" pitchFamily="34" charset="0"/>
            </a:endParaRPr>
          </a:p>
          <a:p>
            <a:pPr algn="r" rtl="1"/>
            <a:endParaRPr lang="he-IL" sz="3200" dirty="0"/>
          </a:p>
        </p:txBody>
      </p:sp>
      <p:sp>
        <p:nvSpPr>
          <p:cNvPr id="3" name="Title 2"/>
          <p:cNvSpPr>
            <a:spLocks noGrp="1"/>
          </p:cNvSpPr>
          <p:nvPr>
            <p:ph type="title" idx="4294967295"/>
          </p:nvPr>
        </p:nvSpPr>
        <p:spPr>
          <a:xfrm>
            <a:off x="0" y="160338"/>
            <a:ext cx="8229600" cy="1143000"/>
          </a:xfrm>
        </p:spPr>
        <p:txBody>
          <a:bodyPr>
            <a:normAutofit/>
          </a:bodyPr>
          <a:lstStyle/>
          <a:p>
            <a:pPr algn="r" rtl="1"/>
            <a:r>
              <a:rPr lang="he-IL" sz="3600" b="1" kern="10" dirty="0">
                <a:ln w="3175">
                  <a:solidFill>
                    <a:schemeClr val="bg2"/>
                  </a:solidFill>
                  <a:round/>
                  <a:headEnd/>
                  <a:tailEnd/>
                </a:ln>
                <a:solidFill>
                  <a:srgbClr val="A50021"/>
                </a:solidFill>
                <a:latin typeface="David"/>
                <a:ea typeface="+mn-ea"/>
                <a:cs typeface="David"/>
              </a:rPr>
              <a:t>בשיעור שעבר...</a:t>
            </a:r>
          </a:p>
        </p:txBody>
      </p:sp>
      <p:pic>
        <p:nvPicPr>
          <p:cNvPr id="43" name="Picture 42"/>
          <p:cNvPicPr>
            <a:picLocks noChangeAspect="1"/>
          </p:cNvPicPr>
          <p:nvPr/>
        </p:nvPicPr>
        <p:blipFill>
          <a:blip r:embed="rId2"/>
          <a:stretch>
            <a:fillRect/>
          </a:stretch>
        </p:blipFill>
        <p:spPr>
          <a:xfrm>
            <a:off x="99152" y="3247671"/>
            <a:ext cx="5642228" cy="3494652"/>
          </a:xfrm>
          <a:prstGeom prst="rect">
            <a:avLst/>
          </a:prstGeom>
        </p:spPr>
      </p:pic>
    </p:spTree>
    <p:extLst>
      <p:ext uri="{BB962C8B-B14F-4D97-AF65-F5344CB8AC3E}">
        <p14:creationId xmlns:p14="http://schemas.microsoft.com/office/powerpoint/2010/main" val="3493361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מציין מיקום של מספר שקופית 5"/>
          <p:cNvSpPr>
            <a:spLocks noGrp="1"/>
          </p:cNvSpPr>
          <p:nvPr>
            <p:ph type="sldNum" sz="quarter" idx="12"/>
          </p:nvPr>
        </p:nvSpPr>
        <p:spPr>
          <a:noFill/>
        </p:spPr>
        <p:txBody>
          <a:bodyPr/>
          <a:lstStyle/>
          <a:p>
            <a:pPr algn="r" rtl="1"/>
            <a:fld id="{15986206-46CB-4DA3-AC78-C06D660C9ED5}" type="slidenum">
              <a:rPr lang="he-IL" smtClean="0">
                <a:latin typeface="David" panose="020E0502060401010101" pitchFamily="34" charset="-79"/>
              </a:rPr>
              <a:pPr algn="r" rtl="1"/>
              <a:t>20</a:t>
            </a:fld>
            <a:endParaRPr lang="en-US">
              <a:latin typeface="David" panose="020E0502060401010101" pitchFamily="34" charset="-79"/>
            </a:endParaRPr>
          </a:p>
        </p:txBody>
      </p:sp>
      <p:sp>
        <p:nvSpPr>
          <p:cNvPr id="39939" name="AutoShape 2"/>
          <p:cNvSpPr>
            <a:spLocks noGrp="1" noChangeArrowheads="1"/>
          </p:cNvSpPr>
          <p:nvPr>
            <p:ph type="title" idx="4294967295"/>
          </p:nvPr>
        </p:nvSpPr>
        <p:spPr>
          <a:xfrm>
            <a:off x="1153029" y="0"/>
            <a:ext cx="7924800" cy="1143000"/>
          </a:xfrm>
        </p:spPr>
        <p:txBody>
          <a:bodyPr>
            <a:normAutofit/>
          </a:bodyPr>
          <a:lstStyle/>
          <a:p>
            <a:pPr algn="r" eaLnBrk="1" hangingPunct="1"/>
            <a:r>
              <a:rPr lang="he-IL" sz="4800" b="1" kern="10" dirty="0">
                <a:ln w="3175">
                  <a:solidFill>
                    <a:schemeClr val="bg2"/>
                  </a:solidFill>
                  <a:round/>
                  <a:headEnd/>
                  <a:tailEnd/>
                </a:ln>
                <a:solidFill>
                  <a:srgbClr val="A50021"/>
                </a:solidFill>
                <a:latin typeface="David" panose="020E0502060401010101" pitchFamily="34" charset="-79"/>
                <a:ea typeface="+mn-ea"/>
                <a:cs typeface="David" pitchFamily="34" charset="-79"/>
              </a:rPr>
              <a:t>מאפיינים של דרישה טובה</a:t>
            </a:r>
            <a:endParaRPr lang="en-US" sz="4800"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
        <p:nvSpPr>
          <p:cNvPr id="50180" name="Text Box 4"/>
          <p:cNvSpPr txBox="1">
            <a:spLocks noChangeArrowheads="1"/>
          </p:cNvSpPr>
          <p:nvPr/>
        </p:nvSpPr>
        <p:spPr bwMode="auto">
          <a:xfrm>
            <a:off x="142844" y="1104082"/>
            <a:ext cx="8704278" cy="523220"/>
          </a:xfrm>
          <a:prstGeom prst="rect">
            <a:avLst/>
          </a:prstGeom>
          <a:noFill/>
          <a:ln w="9525">
            <a:noFill/>
            <a:miter lim="800000"/>
            <a:headEnd/>
            <a:tailEnd/>
          </a:ln>
        </p:spPr>
        <p:txBody>
          <a:bodyPr wrap="square">
            <a:spAutoFit/>
          </a:bodyPr>
          <a:lstStyle/>
          <a:p>
            <a:pPr marL="342900" indent="-342900" algn="r" rtl="1">
              <a:spcBef>
                <a:spcPct val="20000"/>
              </a:spcBef>
              <a:buClr>
                <a:schemeClr val="tx1"/>
              </a:buClr>
              <a:buSzPct val="75000"/>
              <a:buFont typeface="Wingdings" pitchFamily="2" charset="2"/>
              <a:buNone/>
            </a:pPr>
            <a:r>
              <a:rPr lang="he-IL" sz="2800" dirty="0">
                <a:latin typeface="David" panose="020E0502060401010101" pitchFamily="34" charset="-79"/>
              </a:rPr>
              <a:t>1. </a:t>
            </a:r>
            <a:r>
              <a:rPr lang="he-IL" sz="2800" dirty="0">
                <a:solidFill>
                  <a:srgbClr val="000099"/>
                </a:solidFill>
              </a:rPr>
              <a:t>בדידה ומזוהה חד-חד ערכית</a:t>
            </a:r>
            <a:r>
              <a:rPr lang="he-IL" sz="2800" dirty="0">
                <a:latin typeface="David" panose="020E0502060401010101" pitchFamily="34" charset="-79"/>
              </a:rPr>
              <a:t> </a:t>
            </a:r>
            <a:r>
              <a:rPr lang="en-US" sz="2000" dirty="0">
                <a:latin typeface="David" panose="020E0502060401010101" pitchFamily="34" charset="-79"/>
              </a:rPr>
              <a:t>(discrete and identified)</a:t>
            </a:r>
          </a:p>
        </p:txBody>
      </p:sp>
      <p:sp>
        <p:nvSpPr>
          <p:cNvPr id="50181" name="Text Box 5"/>
          <p:cNvSpPr txBox="1">
            <a:spLocks noChangeArrowheads="1"/>
          </p:cNvSpPr>
          <p:nvPr/>
        </p:nvSpPr>
        <p:spPr bwMode="auto">
          <a:xfrm>
            <a:off x="2554288" y="2143096"/>
            <a:ext cx="6265862" cy="523220"/>
          </a:xfrm>
          <a:prstGeom prst="rect">
            <a:avLst/>
          </a:prstGeom>
          <a:noFill/>
          <a:ln w="9525">
            <a:noFill/>
            <a:miter lim="800000"/>
            <a:headEnd/>
            <a:tailEnd/>
          </a:ln>
        </p:spPr>
        <p:txBody>
          <a:bodyPr>
            <a:spAutoFit/>
          </a:bodyPr>
          <a:lstStyle/>
          <a:p>
            <a:pPr marL="342900" indent="-342900" algn="r" rtl="1">
              <a:spcBef>
                <a:spcPct val="20000"/>
              </a:spcBef>
              <a:buClr>
                <a:schemeClr val="tx1"/>
              </a:buClr>
              <a:buSzPct val="75000"/>
              <a:buFont typeface="Wingdings" pitchFamily="2" charset="2"/>
              <a:buNone/>
            </a:pPr>
            <a:r>
              <a:rPr lang="he-IL" sz="2800" dirty="0">
                <a:latin typeface="David" panose="020E0502060401010101" pitchFamily="34" charset="-79"/>
              </a:rPr>
              <a:t>3. </a:t>
            </a:r>
            <a:r>
              <a:rPr lang="he-IL" sz="2800" dirty="0">
                <a:solidFill>
                  <a:srgbClr val="000099"/>
                </a:solidFill>
              </a:rPr>
              <a:t>לא מכילה רב משמעיות </a:t>
            </a:r>
            <a:r>
              <a:rPr lang="en-US" sz="2000" dirty="0">
                <a:latin typeface="David" panose="020E0502060401010101" pitchFamily="34" charset="-79"/>
              </a:rPr>
              <a:t>unambiguous</a:t>
            </a:r>
            <a:endParaRPr lang="en-US" sz="2800" dirty="0">
              <a:latin typeface="David" panose="020E0502060401010101" pitchFamily="34" charset="-79"/>
            </a:endParaRPr>
          </a:p>
        </p:txBody>
      </p:sp>
      <p:sp>
        <p:nvSpPr>
          <p:cNvPr id="50182" name="Text Box 6"/>
          <p:cNvSpPr txBox="1">
            <a:spLocks noChangeArrowheads="1"/>
          </p:cNvSpPr>
          <p:nvPr/>
        </p:nvSpPr>
        <p:spPr bwMode="auto">
          <a:xfrm>
            <a:off x="2559481" y="1585335"/>
            <a:ext cx="6265862" cy="519112"/>
          </a:xfrm>
          <a:prstGeom prst="rect">
            <a:avLst/>
          </a:prstGeom>
          <a:noFill/>
          <a:ln w="9525">
            <a:noFill/>
            <a:miter lim="800000"/>
            <a:headEnd/>
            <a:tailEnd/>
          </a:ln>
        </p:spPr>
        <p:txBody>
          <a:bodyPr>
            <a:spAutoFit/>
          </a:bodyPr>
          <a:lstStyle/>
          <a:p>
            <a:pPr marL="342900" indent="-342900" algn="r" rtl="1">
              <a:spcBef>
                <a:spcPct val="20000"/>
              </a:spcBef>
              <a:buClr>
                <a:schemeClr val="tx1"/>
              </a:buClr>
              <a:buSzPct val="75000"/>
              <a:buFont typeface="Wingdings" pitchFamily="2" charset="2"/>
              <a:buNone/>
            </a:pPr>
            <a:r>
              <a:rPr lang="he-IL" sz="2800" dirty="0">
                <a:latin typeface="David" panose="020E0502060401010101" pitchFamily="34" charset="-79"/>
              </a:rPr>
              <a:t>2. </a:t>
            </a:r>
            <a:r>
              <a:rPr lang="he-IL" sz="2800" dirty="0">
                <a:solidFill>
                  <a:srgbClr val="000099"/>
                </a:solidFill>
              </a:rPr>
              <a:t>מובנת</a:t>
            </a:r>
            <a:r>
              <a:rPr lang="he-IL" sz="2800" dirty="0">
                <a:latin typeface="David" panose="020E0502060401010101" pitchFamily="34" charset="-79"/>
              </a:rPr>
              <a:t> (ברורה ומדויקת)</a:t>
            </a:r>
            <a:endParaRPr lang="en-US" dirty="0">
              <a:latin typeface="David" panose="020E0502060401010101" pitchFamily="34" charset="-79"/>
            </a:endParaRPr>
          </a:p>
        </p:txBody>
      </p:sp>
      <p:sp>
        <p:nvSpPr>
          <p:cNvPr id="50183" name="Text Box 7"/>
          <p:cNvSpPr txBox="1">
            <a:spLocks noChangeArrowheads="1"/>
          </p:cNvSpPr>
          <p:nvPr/>
        </p:nvSpPr>
        <p:spPr bwMode="auto">
          <a:xfrm>
            <a:off x="2436801" y="2666316"/>
            <a:ext cx="6383349" cy="892552"/>
          </a:xfrm>
          <a:prstGeom prst="rect">
            <a:avLst/>
          </a:prstGeom>
          <a:noFill/>
          <a:ln w="9525">
            <a:noFill/>
            <a:miter lim="800000"/>
            <a:headEnd/>
            <a:tailEnd/>
          </a:ln>
        </p:spPr>
        <p:txBody>
          <a:bodyPr wrap="square">
            <a:spAutoFit/>
          </a:bodyPr>
          <a:lstStyle/>
          <a:p>
            <a:pPr marL="342900" indent="-342900" algn="r" rtl="1">
              <a:spcBef>
                <a:spcPct val="20000"/>
              </a:spcBef>
              <a:buClr>
                <a:schemeClr val="tx1"/>
              </a:buClr>
              <a:buSzPct val="75000"/>
              <a:buFont typeface="Wingdings" pitchFamily="2" charset="2"/>
              <a:buNone/>
            </a:pPr>
            <a:r>
              <a:rPr lang="he-IL" sz="2800" dirty="0">
                <a:latin typeface="David" panose="020E0502060401010101" pitchFamily="34" charset="-79"/>
              </a:rPr>
              <a:t>4. </a:t>
            </a:r>
            <a:r>
              <a:rPr lang="he-IL" sz="2800" dirty="0">
                <a:solidFill>
                  <a:srgbClr val="000099"/>
                </a:solidFill>
              </a:rPr>
              <a:t>לא מכילה פרטי פתרון שלא לצורך</a:t>
            </a:r>
          </a:p>
          <a:p>
            <a:pPr marL="342900" indent="-342900" algn="r" rtl="1">
              <a:spcBef>
                <a:spcPct val="20000"/>
              </a:spcBef>
              <a:buClr>
                <a:schemeClr val="tx1"/>
              </a:buClr>
              <a:buSzPct val="75000"/>
              <a:buFont typeface="Wingdings" pitchFamily="2" charset="2"/>
              <a:buNone/>
            </a:pPr>
            <a:r>
              <a:rPr lang="en-US" sz="2000" dirty="0">
                <a:latin typeface="David" panose="020E0502060401010101" pitchFamily="34" charset="-79"/>
              </a:rPr>
              <a:t>avoid design</a:t>
            </a:r>
          </a:p>
        </p:txBody>
      </p:sp>
      <p:sp>
        <p:nvSpPr>
          <p:cNvPr id="50185" name="Text Box 9"/>
          <p:cNvSpPr txBox="1">
            <a:spLocks noChangeArrowheads="1"/>
          </p:cNvSpPr>
          <p:nvPr/>
        </p:nvSpPr>
        <p:spPr bwMode="auto">
          <a:xfrm>
            <a:off x="2564937" y="3586052"/>
            <a:ext cx="6265862" cy="519113"/>
          </a:xfrm>
          <a:prstGeom prst="rect">
            <a:avLst/>
          </a:prstGeom>
          <a:noFill/>
          <a:ln w="9525">
            <a:noFill/>
            <a:miter lim="800000"/>
            <a:headEnd/>
            <a:tailEnd/>
          </a:ln>
        </p:spPr>
        <p:txBody>
          <a:bodyPr>
            <a:spAutoFit/>
          </a:bodyPr>
          <a:lstStyle/>
          <a:p>
            <a:pPr marL="342900" indent="-342900" algn="r" rtl="1">
              <a:spcBef>
                <a:spcPct val="20000"/>
              </a:spcBef>
              <a:buClr>
                <a:schemeClr val="tx1"/>
              </a:buClr>
              <a:buSzPct val="75000"/>
              <a:buFont typeface="Wingdings" pitchFamily="2" charset="2"/>
              <a:buNone/>
            </a:pPr>
            <a:r>
              <a:rPr lang="he-IL" sz="2800" dirty="0">
                <a:latin typeface="David" panose="020E0502060401010101" pitchFamily="34" charset="-79"/>
              </a:rPr>
              <a:t>5. </a:t>
            </a:r>
            <a:r>
              <a:rPr lang="he-IL" sz="2800" dirty="0">
                <a:solidFill>
                  <a:srgbClr val="000099"/>
                </a:solidFill>
              </a:rPr>
              <a:t>ניתנת לבדיקה </a:t>
            </a:r>
            <a:r>
              <a:rPr lang="en-US" sz="2800" dirty="0">
                <a:latin typeface="David" panose="020E0502060401010101" pitchFamily="34" charset="-79"/>
              </a:rPr>
              <a:t>testable/measurable</a:t>
            </a:r>
            <a:endParaRPr lang="en-US" dirty="0">
              <a:latin typeface="David" panose="020E0502060401010101" pitchFamily="34" charset="-79"/>
            </a:endParaRPr>
          </a:p>
        </p:txBody>
      </p:sp>
      <p:sp>
        <p:nvSpPr>
          <p:cNvPr id="50186" name="Text Box 10"/>
          <p:cNvSpPr txBox="1">
            <a:spLocks noChangeArrowheads="1"/>
          </p:cNvSpPr>
          <p:nvPr/>
        </p:nvSpPr>
        <p:spPr bwMode="auto">
          <a:xfrm>
            <a:off x="1306049" y="4077748"/>
            <a:ext cx="7524750" cy="954107"/>
          </a:xfrm>
          <a:prstGeom prst="rect">
            <a:avLst/>
          </a:prstGeom>
          <a:noFill/>
          <a:ln w="9525">
            <a:noFill/>
            <a:miter lim="800000"/>
            <a:headEnd/>
            <a:tailEnd/>
          </a:ln>
        </p:spPr>
        <p:txBody>
          <a:bodyPr>
            <a:spAutoFit/>
          </a:bodyPr>
          <a:lstStyle/>
          <a:p>
            <a:pPr marL="342900" indent="-342900" algn="r" rtl="1">
              <a:spcBef>
                <a:spcPct val="20000"/>
              </a:spcBef>
              <a:buClr>
                <a:schemeClr val="tx1"/>
              </a:buClr>
              <a:buSzPct val="75000"/>
            </a:pPr>
            <a:r>
              <a:rPr lang="he-IL" sz="2800" dirty="0">
                <a:latin typeface="David" panose="020E0502060401010101" pitchFamily="34" charset="-79"/>
              </a:rPr>
              <a:t>6. </a:t>
            </a:r>
            <a:r>
              <a:rPr lang="he-IL" sz="2800" dirty="0">
                <a:solidFill>
                  <a:srgbClr val="000099"/>
                </a:solidFill>
              </a:rPr>
              <a:t>נגזרת (עקיבה) מדרישות ברמה גבוהה יותר </a:t>
            </a:r>
            <a:r>
              <a:rPr lang="he-IL" sz="2800" dirty="0">
                <a:latin typeface="David" panose="020E0502060401010101" pitchFamily="34" charset="-79"/>
              </a:rPr>
              <a:t>(</a:t>
            </a:r>
            <a:r>
              <a:rPr lang="en-US" sz="2800" dirty="0">
                <a:latin typeface="David" panose="020E0502060401010101" pitchFamily="34" charset="-79"/>
              </a:rPr>
              <a:t>traceable</a:t>
            </a:r>
            <a:r>
              <a:rPr lang="he-IL" sz="2800" dirty="0">
                <a:latin typeface="David" panose="020E0502060401010101" pitchFamily="34" charset="-79"/>
              </a:rPr>
              <a:t>) ולא סותרת דרישה אחרת -  </a:t>
            </a:r>
            <a:r>
              <a:rPr lang="en-US" sz="2800" dirty="0">
                <a:latin typeface="David" panose="020E0502060401010101" pitchFamily="34" charset="-79"/>
              </a:rPr>
              <a:t>consistent</a:t>
            </a:r>
          </a:p>
        </p:txBody>
      </p:sp>
      <p:pic>
        <p:nvPicPr>
          <p:cNvPr id="13" name="Picture 3" descr="Image20"/>
          <p:cNvPicPr>
            <a:picLocks noChangeAspect="1" noChangeArrowheads="1"/>
          </p:cNvPicPr>
          <p:nvPr/>
        </p:nvPicPr>
        <p:blipFill>
          <a:blip r:embed="rId2" cstate="print"/>
          <a:srcRect/>
          <a:stretch>
            <a:fillRect/>
          </a:stretch>
        </p:blipFill>
        <p:spPr bwMode="auto">
          <a:xfrm>
            <a:off x="88900" y="1552838"/>
            <a:ext cx="2465388" cy="3001963"/>
          </a:xfrm>
          <a:prstGeom prst="rect">
            <a:avLst/>
          </a:prstGeom>
          <a:ln>
            <a:noFill/>
          </a:ln>
          <a:effectLst>
            <a:softEdge rad="112500"/>
          </a:effectLst>
        </p:spPr>
      </p:pic>
      <p:sp>
        <p:nvSpPr>
          <p:cNvPr id="14" name="Rectangle 3"/>
          <p:cNvSpPr txBox="1">
            <a:spLocks noChangeArrowheads="1"/>
          </p:cNvSpPr>
          <p:nvPr/>
        </p:nvSpPr>
        <p:spPr bwMode="auto">
          <a:xfrm>
            <a:off x="1137774" y="5011442"/>
            <a:ext cx="7693025" cy="50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6531" indent="-316531" algn="r" rtl="1" eaLnBrk="0" fontAlgn="base" hangingPunct="0">
              <a:spcBef>
                <a:spcPct val="20000"/>
              </a:spcBef>
              <a:spcAft>
                <a:spcPct val="0"/>
              </a:spcAft>
              <a:buFont typeface="Arial" pitchFamily="34" charset="0"/>
              <a:buChar char="•"/>
              <a:defRPr sz="2954" kern="1200">
                <a:solidFill>
                  <a:schemeClr val="tx1"/>
                </a:solidFill>
                <a:latin typeface="+mn-lt"/>
                <a:ea typeface="+mn-ea"/>
                <a:cs typeface="+mn-cs"/>
              </a:defRPr>
            </a:lvl1pPr>
            <a:lvl2pPr marL="685817" indent="-263776" algn="r" rtl="1" eaLnBrk="0" fontAlgn="base" hangingPunct="0">
              <a:spcBef>
                <a:spcPct val="20000"/>
              </a:spcBef>
              <a:spcAft>
                <a:spcPct val="0"/>
              </a:spcAft>
              <a:buFont typeface="Arial" pitchFamily="34" charset="0"/>
              <a:buChar char="–"/>
              <a:defRPr sz="2585" kern="1200">
                <a:solidFill>
                  <a:schemeClr val="tx1"/>
                </a:solidFill>
                <a:latin typeface="+mn-lt"/>
                <a:ea typeface="+mn-ea"/>
                <a:cs typeface="+mn-cs"/>
              </a:defRPr>
            </a:lvl2pPr>
            <a:lvl3pPr marL="1055103" indent="-211021" algn="r" rtl="1" eaLnBrk="0" fontAlgn="base" hangingPunct="0">
              <a:spcBef>
                <a:spcPct val="20000"/>
              </a:spcBef>
              <a:spcAft>
                <a:spcPct val="0"/>
              </a:spcAft>
              <a:buFont typeface="Arial" pitchFamily="34" charset="0"/>
              <a:buChar char="•"/>
              <a:defRPr sz="2215" kern="1200">
                <a:solidFill>
                  <a:schemeClr val="tx1"/>
                </a:solidFill>
                <a:latin typeface="+mn-lt"/>
                <a:ea typeface="+mn-ea"/>
                <a:cs typeface="+mn-cs"/>
              </a:defRPr>
            </a:lvl3pPr>
            <a:lvl4pPr marL="1477145" indent="-211021" algn="r" rtl="1" eaLnBrk="0" fontAlgn="base" hangingPunct="0">
              <a:spcBef>
                <a:spcPct val="20000"/>
              </a:spcBef>
              <a:spcAft>
                <a:spcPct val="0"/>
              </a:spcAft>
              <a:buFont typeface="Arial" pitchFamily="34" charset="0"/>
              <a:buChar char="–"/>
              <a:defRPr sz="1846" kern="1200">
                <a:solidFill>
                  <a:schemeClr val="tx1"/>
                </a:solidFill>
                <a:latin typeface="+mn-lt"/>
                <a:ea typeface="+mn-ea"/>
                <a:cs typeface="+mn-cs"/>
              </a:defRPr>
            </a:lvl4pPr>
            <a:lvl5pPr marL="1899186" indent="-211021" algn="r" rtl="1" eaLnBrk="0" fontAlgn="base" hangingPunct="0">
              <a:spcBef>
                <a:spcPct val="20000"/>
              </a:spcBef>
              <a:spcAft>
                <a:spcPct val="0"/>
              </a:spcAft>
              <a:buFont typeface="Arial" pitchFamily="34" charset="0"/>
              <a:buChar char="»"/>
              <a:defRPr sz="1846" kern="1200">
                <a:solidFill>
                  <a:schemeClr val="tx1"/>
                </a:solidFill>
                <a:latin typeface="+mn-lt"/>
                <a:ea typeface="+mn-ea"/>
                <a:cs typeface="+mn-cs"/>
              </a:defRPr>
            </a:lvl5pPr>
            <a:lvl6pPr marL="2321227" indent="-211021" algn="r" defTabSz="844083" rtl="1"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r" defTabSz="844083" rtl="1"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r" defTabSz="844083" rtl="1"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r" defTabSz="844083" rtl="1"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marL="533400" indent="-533400" eaLnBrk="1" hangingPunct="1">
              <a:buFont typeface="Wingdings" pitchFamily="2" charset="2"/>
              <a:buNone/>
            </a:pPr>
            <a:r>
              <a:rPr lang="he-IL" dirty="0">
                <a:latin typeface="David" panose="020E0502060401010101" pitchFamily="34" charset="-79"/>
                <a:cs typeface="David" panose="020E0502060401010101" pitchFamily="34" charset="-79"/>
              </a:rPr>
              <a:t>7. </a:t>
            </a:r>
            <a:r>
              <a:rPr lang="he-IL" sz="2800" dirty="0">
                <a:solidFill>
                  <a:srgbClr val="000099"/>
                </a:solidFill>
                <a:latin typeface="Times New Roman" pitchFamily="18" charset="0"/>
                <a:cs typeface="David" pitchFamily="34" charset="-79"/>
              </a:rPr>
              <a:t>שלמה</a:t>
            </a:r>
            <a:r>
              <a:rPr lang="he-IL" sz="2800" dirty="0">
                <a:latin typeface="David" panose="020E0502060401010101" pitchFamily="34" charset="-79"/>
                <a:cs typeface="David" panose="020E0502060401010101" pitchFamily="34" charset="-79"/>
              </a:rPr>
              <a:t> </a:t>
            </a:r>
            <a:r>
              <a:rPr lang="en-US" sz="2800" dirty="0">
                <a:latin typeface="David" panose="020E0502060401010101" pitchFamily="34" charset="-79"/>
                <a:cs typeface="David" panose="020E0502060401010101" pitchFamily="34" charset="-79"/>
              </a:rPr>
              <a:t>complete</a:t>
            </a:r>
          </a:p>
        </p:txBody>
      </p:sp>
    </p:spTree>
    <p:extLst>
      <p:ext uri="{BB962C8B-B14F-4D97-AF65-F5344CB8AC3E}">
        <p14:creationId xmlns:p14="http://schemas.microsoft.com/office/powerpoint/2010/main" val="890192674"/>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fade">
                                      <p:cBhvr>
                                        <p:cTn id="7" dur="1000"/>
                                        <p:tgtEl>
                                          <p:spTgt spid="50180"/>
                                        </p:tgtEl>
                                      </p:cBhvr>
                                    </p:animEffect>
                                    <p:anim calcmode="lin" valueType="num">
                                      <p:cBhvr>
                                        <p:cTn id="8" dur="1000" fill="hold"/>
                                        <p:tgtEl>
                                          <p:spTgt spid="50180"/>
                                        </p:tgtEl>
                                        <p:attrNameLst>
                                          <p:attrName>ppt_x</p:attrName>
                                        </p:attrNameLst>
                                      </p:cBhvr>
                                      <p:tavLst>
                                        <p:tav tm="0">
                                          <p:val>
                                            <p:strVal val="#ppt_x"/>
                                          </p:val>
                                        </p:tav>
                                        <p:tav tm="100000">
                                          <p:val>
                                            <p:strVal val="#ppt_x"/>
                                          </p:val>
                                        </p:tav>
                                      </p:tavLst>
                                    </p:anim>
                                    <p:anim calcmode="lin" valueType="num">
                                      <p:cBhvr>
                                        <p:cTn id="9" dur="1000" fill="hold"/>
                                        <p:tgtEl>
                                          <p:spTgt spid="5018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0182"/>
                                        </p:tgtEl>
                                        <p:attrNameLst>
                                          <p:attrName>style.visibility</p:attrName>
                                        </p:attrNameLst>
                                      </p:cBhvr>
                                      <p:to>
                                        <p:strVal val="visible"/>
                                      </p:to>
                                    </p:set>
                                    <p:animEffect transition="in" filter="fade">
                                      <p:cBhvr>
                                        <p:cTn id="14" dur="1000"/>
                                        <p:tgtEl>
                                          <p:spTgt spid="50182"/>
                                        </p:tgtEl>
                                      </p:cBhvr>
                                    </p:animEffect>
                                    <p:anim calcmode="lin" valueType="num">
                                      <p:cBhvr>
                                        <p:cTn id="15" dur="1000" fill="hold"/>
                                        <p:tgtEl>
                                          <p:spTgt spid="50182"/>
                                        </p:tgtEl>
                                        <p:attrNameLst>
                                          <p:attrName>ppt_x</p:attrName>
                                        </p:attrNameLst>
                                      </p:cBhvr>
                                      <p:tavLst>
                                        <p:tav tm="0">
                                          <p:val>
                                            <p:strVal val="#ppt_x"/>
                                          </p:val>
                                        </p:tav>
                                        <p:tav tm="100000">
                                          <p:val>
                                            <p:strVal val="#ppt_x"/>
                                          </p:val>
                                        </p:tav>
                                      </p:tavLst>
                                    </p:anim>
                                    <p:anim calcmode="lin" valueType="num">
                                      <p:cBhvr>
                                        <p:cTn id="16" dur="1000" fill="hold"/>
                                        <p:tgtEl>
                                          <p:spTgt spid="5018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50181"/>
                                        </p:tgtEl>
                                        <p:attrNameLst>
                                          <p:attrName>style.visibility</p:attrName>
                                        </p:attrNameLst>
                                      </p:cBhvr>
                                      <p:to>
                                        <p:strVal val="visible"/>
                                      </p:to>
                                    </p:set>
                                    <p:animEffect transition="in" filter="fade">
                                      <p:cBhvr>
                                        <p:cTn id="21" dur="1000"/>
                                        <p:tgtEl>
                                          <p:spTgt spid="50181"/>
                                        </p:tgtEl>
                                      </p:cBhvr>
                                    </p:animEffect>
                                    <p:anim calcmode="lin" valueType="num">
                                      <p:cBhvr>
                                        <p:cTn id="22" dur="1000" fill="hold"/>
                                        <p:tgtEl>
                                          <p:spTgt spid="50181"/>
                                        </p:tgtEl>
                                        <p:attrNameLst>
                                          <p:attrName>ppt_x</p:attrName>
                                        </p:attrNameLst>
                                      </p:cBhvr>
                                      <p:tavLst>
                                        <p:tav tm="0">
                                          <p:val>
                                            <p:strVal val="#ppt_x"/>
                                          </p:val>
                                        </p:tav>
                                        <p:tav tm="100000">
                                          <p:val>
                                            <p:strVal val="#ppt_x"/>
                                          </p:val>
                                        </p:tav>
                                      </p:tavLst>
                                    </p:anim>
                                    <p:anim calcmode="lin" valueType="num">
                                      <p:cBhvr>
                                        <p:cTn id="23" dur="1000" fill="hold"/>
                                        <p:tgtEl>
                                          <p:spTgt spid="5018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50183"/>
                                        </p:tgtEl>
                                        <p:attrNameLst>
                                          <p:attrName>style.visibility</p:attrName>
                                        </p:attrNameLst>
                                      </p:cBhvr>
                                      <p:to>
                                        <p:strVal val="visible"/>
                                      </p:to>
                                    </p:set>
                                    <p:animEffect transition="in" filter="fade">
                                      <p:cBhvr>
                                        <p:cTn id="28" dur="1000"/>
                                        <p:tgtEl>
                                          <p:spTgt spid="50183"/>
                                        </p:tgtEl>
                                      </p:cBhvr>
                                    </p:animEffect>
                                    <p:anim calcmode="lin" valueType="num">
                                      <p:cBhvr>
                                        <p:cTn id="29" dur="1000" fill="hold"/>
                                        <p:tgtEl>
                                          <p:spTgt spid="50183"/>
                                        </p:tgtEl>
                                        <p:attrNameLst>
                                          <p:attrName>ppt_x</p:attrName>
                                        </p:attrNameLst>
                                      </p:cBhvr>
                                      <p:tavLst>
                                        <p:tav tm="0">
                                          <p:val>
                                            <p:strVal val="#ppt_x"/>
                                          </p:val>
                                        </p:tav>
                                        <p:tav tm="100000">
                                          <p:val>
                                            <p:strVal val="#ppt_x"/>
                                          </p:val>
                                        </p:tav>
                                      </p:tavLst>
                                    </p:anim>
                                    <p:anim calcmode="lin" valueType="num">
                                      <p:cBhvr>
                                        <p:cTn id="30" dur="1000" fill="hold"/>
                                        <p:tgtEl>
                                          <p:spTgt spid="5018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50185"/>
                                        </p:tgtEl>
                                        <p:attrNameLst>
                                          <p:attrName>style.visibility</p:attrName>
                                        </p:attrNameLst>
                                      </p:cBhvr>
                                      <p:to>
                                        <p:strVal val="visible"/>
                                      </p:to>
                                    </p:set>
                                    <p:animEffect transition="in" filter="fade">
                                      <p:cBhvr>
                                        <p:cTn id="35" dur="1000"/>
                                        <p:tgtEl>
                                          <p:spTgt spid="50185"/>
                                        </p:tgtEl>
                                      </p:cBhvr>
                                    </p:animEffect>
                                    <p:anim calcmode="lin" valueType="num">
                                      <p:cBhvr>
                                        <p:cTn id="36" dur="1000" fill="hold"/>
                                        <p:tgtEl>
                                          <p:spTgt spid="50185"/>
                                        </p:tgtEl>
                                        <p:attrNameLst>
                                          <p:attrName>ppt_x</p:attrName>
                                        </p:attrNameLst>
                                      </p:cBhvr>
                                      <p:tavLst>
                                        <p:tav tm="0">
                                          <p:val>
                                            <p:strVal val="#ppt_x"/>
                                          </p:val>
                                        </p:tav>
                                        <p:tav tm="100000">
                                          <p:val>
                                            <p:strVal val="#ppt_x"/>
                                          </p:val>
                                        </p:tav>
                                      </p:tavLst>
                                    </p:anim>
                                    <p:anim calcmode="lin" valueType="num">
                                      <p:cBhvr>
                                        <p:cTn id="37" dur="1000" fill="hold"/>
                                        <p:tgtEl>
                                          <p:spTgt spid="5018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50186"/>
                                        </p:tgtEl>
                                        <p:attrNameLst>
                                          <p:attrName>style.visibility</p:attrName>
                                        </p:attrNameLst>
                                      </p:cBhvr>
                                      <p:to>
                                        <p:strVal val="visible"/>
                                      </p:to>
                                    </p:set>
                                    <p:animEffect transition="in" filter="fade">
                                      <p:cBhvr>
                                        <p:cTn id="42" dur="1000"/>
                                        <p:tgtEl>
                                          <p:spTgt spid="50186"/>
                                        </p:tgtEl>
                                      </p:cBhvr>
                                    </p:animEffect>
                                    <p:anim calcmode="lin" valueType="num">
                                      <p:cBhvr>
                                        <p:cTn id="43" dur="1000" fill="hold"/>
                                        <p:tgtEl>
                                          <p:spTgt spid="50186"/>
                                        </p:tgtEl>
                                        <p:attrNameLst>
                                          <p:attrName>ppt_x</p:attrName>
                                        </p:attrNameLst>
                                      </p:cBhvr>
                                      <p:tavLst>
                                        <p:tav tm="0">
                                          <p:val>
                                            <p:strVal val="#ppt_x"/>
                                          </p:val>
                                        </p:tav>
                                        <p:tav tm="100000">
                                          <p:val>
                                            <p:strVal val="#ppt_x"/>
                                          </p:val>
                                        </p:tav>
                                      </p:tavLst>
                                    </p:anim>
                                    <p:anim calcmode="lin" valueType="num">
                                      <p:cBhvr>
                                        <p:cTn id="44" dur="1000" fill="hold"/>
                                        <p:tgtEl>
                                          <p:spTgt spid="5018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P spid="50181" grpId="0"/>
      <p:bldP spid="50182" grpId="0"/>
      <p:bldP spid="50183" grpId="0"/>
      <p:bldP spid="50185" grpId="0"/>
      <p:bldP spid="50186" grpId="0"/>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3214" y="0"/>
            <a:ext cx="8229600" cy="1143000"/>
          </a:xfrm>
        </p:spPr>
        <p:txBody>
          <a:bodyPr>
            <a:normAutofit/>
          </a:bodyPr>
          <a:lstStyle/>
          <a:p>
            <a:pPr algn="r">
              <a:defRPr/>
            </a:pPr>
            <a:r>
              <a:rPr lang="he-IL" sz="4800" b="1" kern="10" dirty="0">
                <a:ln w="3175">
                  <a:solidFill>
                    <a:schemeClr val="bg2"/>
                  </a:solidFill>
                  <a:round/>
                  <a:headEnd/>
                  <a:tailEnd/>
                </a:ln>
                <a:solidFill>
                  <a:srgbClr val="A50021"/>
                </a:solidFill>
                <a:latin typeface="David" panose="020E0502060401010101" pitchFamily="34" charset="-79"/>
                <a:ea typeface="+mn-ea"/>
                <a:cs typeface="David" pitchFamily="34" charset="-79"/>
              </a:rPr>
              <a:t>דוגמא</a:t>
            </a:r>
          </a:p>
        </p:txBody>
      </p:sp>
      <p:sp>
        <p:nvSpPr>
          <p:cNvPr id="3" name="Content Placeholder 2"/>
          <p:cNvSpPr>
            <a:spLocks noGrp="1"/>
          </p:cNvSpPr>
          <p:nvPr>
            <p:ph idx="4294967295"/>
          </p:nvPr>
        </p:nvSpPr>
        <p:spPr>
          <a:xfrm>
            <a:off x="-99153" y="1136209"/>
            <a:ext cx="9144000" cy="4525962"/>
          </a:xfrm>
        </p:spPr>
        <p:txBody>
          <a:bodyPr>
            <a:noAutofit/>
          </a:bodyPr>
          <a:lstStyle/>
          <a:p>
            <a:pPr marL="0" indent="0">
              <a:buNone/>
            </a:pPr>
            <a:r>
              <a:rPr lang="he-IL" sz="2400" b="1" dirty="0">
                <a:latin typeface="David" panose="020E0502060401010101" pitchFamily="34" charset="-79"/>
                <a:cs typeface="David" panose="020E0502060401010101" pitchFamily="34" charset="-79"/>
              </a:rPr>
              <a:t>דרישת הלקוח: </a:t>
            </a:r>
            <a:endParaRPr lang="he-IL" sz="2400" dirty="0">
              <a:latin typeface="David" panose="020E0502060401010101" pitchFamily="34" charset="-79"/>
              <a:cs typeface="David" panose="020E0502060401010101" pitchFamily="34" charset="-79"/>
            </a:endParaRPr>
          </a:p>
          <a:p>
            <a:r>
              <a:rPr lang="he-IL" sz="2400" dirty="0">
                <a:latin typeface="David" panose="020E0502060401010101" pitchFamily="34" charset="-79"/>
                <a:cs typeface="David" panose="020E0502060401010101" pitchFamily="34" charset="-79"/>
              </a:rPr>
              <a:t>העובד יוכל להזין שעת כניסה/יציאה ולפרויקט, דרך אפליקציה בטלפון חכם.</a:t>
            </a:r>
          </a:p>
          <a:p>
            <a:pPr marL="0" indent="0">
              <a:buNone/>
            </a:pPr>
            <a:endParaRPr lang="he-IL" sz="2400" b="1" dirty="0">
              <a:latin typeface="David" panose="020E0502060401010101" pitchFamily="34" charset="-79"/>
              <a:cs typeface="David" panose="020E0502060401010101" pitchFamily="34" charset="-79"/>
            </a:endParaRPr>
          </a:p>
          <a:p>
            <a:pPr marL="0" indent="0">
              <a:buNone/>
            </a:pPr>
            <a:r>
              <a:rPr lang="he-IL" sz="2400" b="1" dirty="0">
                <a:latin typeface="David" panose="020E0502060401010101" pitchFamily="34" charset="-79"/>
                <a:cs typeface="David" panose="020E0502060401010101" pitchFamily="34" charset="-79"/>
              </a:rPr>
              <a:t>תרגום לדרישת מערכת: </a:t>
            </a:r>
            <a:endParaRPr lang="he-IL" sz="2400" dirty="0">
              <a:latin typeface="David" panose="020E0502060401010101" pitchFamily="34" charset="-79"/>
              <a:cs typeface="David" panose="020E0502060401010101" pitchFamily="34" charset="-79"/>
            </a:endParaRPr>
          </a:p>
          <a:p>
            <a:r>
              <a:rPr lang="he-IL" sz="2400" dirty="0">
                <a:latin typeface="David" panose="020E0502060401010101" pitchFamily="34" charset="-79"/>
                <a:cs typeface="David" panose="020E0502060401010101" pitchFamily="34" charset="-79"/>
              </a:rPr>
              <a:t>המערכת תאפשר קליטת נתוני כניסה ויציאה מאפליקציה באנדרואיד גרסה 4.2 ומעלה.</a:t>
            </a:r>
          </a:p>
          <a:p>
            <a:r>
              <a:rPr lang="he-IL" sz="2400" dirty="0">
                <a:latin typeface="David" panose="020E0502060401010101" pitchFamily="34" charset="-79"/>
                <a:cs typeface="David" panose="020E0502060401010101" pitchFamily="34" charset="-79"/>
              </a:rPr>
              <a:t>המערכת תדרוש לבחור קוד פרויקט בעת הזנת כניסה.</a:t>
            </a:r>
          </a:p>
          <a:p>
            <a:pPr marL="0" indent="0">
              <a:buNone/>
            </a:pPr>
            <a:endParaRPr lang="he-IL" sz="2400" b="1" dirty="0">
              <a:latin typeface="David" panose="020E0502060401010101" pitchFamily="34" charset="-79"/>
              <a:cs typeface="David" panose="020E0502060401010101" pitchFamily="34" charset="-79"/>
            </a:endParaRPr>
          </a:p>
          <a:p>
            <a:pPr marL="0" indent="0">
              <a:buNone/>
            </a:pPr>
            <a:r>
              <a:rPr lang="he-IL" sz="2400" b="1" dirty="0">
                <a:latin typeface="David" panose="020E0502060401010101" pitchFamily="34" charset="-79"/>
                <a:cs typeface="David" panose="020E0502060401010101" pitchFamily="34" charset="-79"/>
              </a:rPr>
              <a:t>תרגום לדרישות אפליקציה (תת מערכת) לדיווח שעות עבודה:</a:t>
            </a:r>
            <a:endParaRPr lang="he-IL" sz="2400" dirty="0">
              <a:latin typeface="David" panose="020E0502060401010101" pitchFamily="34" charset="-79"/>
              <a:cs typeface="David" panose="020E0502060401010101" pitchFamily="34" charset="-79"/>
            </a:endParaRPr>
          </a:p>
          <a:p>
            <a:r>
              <a:rPr lang="he-IL" sz="2400" dirty="0">
                <a:latin typeface="David" panose="020E0502060401010101" pitchFamily="34" charset="-79"/>
                <a:cs typeface="David" panose="020E0502060401010101" pitchFamily="34" charset="-79"/>
              </a:rPr>
              <a:t>האפליקציה תוריד את הרשימה העדכנית של קודי הפרויקטים מדי יום. </a:t>
            </a:r>
          </a:p>
          <a:p>
            <a:r>
              <a:rPr lang="he-IL" sz="2400" dirty="0">
                <a:latin typeface="David" panose="020E0502060401010101" pitchFamily="34" charset="-79"/>
                <a:cs typeface="David" panose="020E0502060401010101" pitchFamily="34" charset="-79"/>
              </a:rPr>
              <a:t>האפליקציה תציע כברירת מחדל את קוד הפרויקט האחרון שדווח, בעת דיווח הכניסה.</a:t>
            </a:r>
          </a:p>
        </p:txBody>
      </p:sp>
    </p:spTree>
    <p:extLst>
      <p:ext uri="{BB962C8B-B14F-4D97-AF65-F5344CB8AC3E}">
        <p14:creationId xmlns:p14="http://schemas.microsoft.com/office/powerpoint/2010/main" val="1537119201"/>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Grp="1" noChangeArrowheads="1"/>
          </p:cNvSpPr>
          <p:nvPr>
            <p:ph type="title" idx="4294967295"/>
          </p:nvPr>
        </p:nvSpPr>
        <p:spPr>
          <a:xfrm>
            <a:off x="1102090" y="-60072"/>
            <a:ext cx="7924800" cy="1143000"/>
          </a:xfrm>
        </p:spPr>
        <p:txBody>
          <a:bodyPr>
            <a:normAutofit/>
          </a:bodyPr>
          <a:lstStyle/>
          <a:p>
            <a:pPr algn="r">
              <a:defRPr/>
            </a:pPr>
            <a:r>
              <a:rPr lang="he-IL" sz="4800" b="1" kern="10" dirty="0">
                <a:ln w="3175">
                  <a:solidFill>
                    <a:schemeClr val="bg2"/>
                  </a:solidFill>
                  <a:round/>
                  <a:headEnd/>
                  <a:tailEnd/>
                </a:ln>
                <a:solidFill>
                  <a:srgbClr val="A50021"/>
                </a:solidFill>
                <a:latin typeface="David" panose="020E0502060401010101" pitchFamily="34" charset="-79"/>
                <a:ea typeface="+mn-ea"/>
                <a:cs typeface="David" pitchFamily="34" charset="-79"/>
              </a:rPr>
              <a:t>תרגיל</a:t>
            </a:r>
            <a:endParaRPr lang="en-US" sz="4800"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graphicFrame>
        <p:nvGraphicFramePr>
          <p:cNvPr id="2" name="Table 1">
            <a:extLst>
              <a:ext uri="{FF2B5EF4-FFF2-40B4-BE49-F238E27FC236}">
                <a16:creationId xmlns:a16="http://schemas.microsoft.com/office/drawing/2014/main" id="{802ACD04-0786-4236-92C4-BD21B48AE761}"/>
              </a:ext>
            </a:extLst>
          </p:cNvPr>
          <p:cNvGraphicFramePr>
            <a:graphicFrameLocks noGrp="1"/>
          </p:cNvGraphicFramePr>
          <p:nvPr>
            <p:extLst>
              <p:ext uri="{D42A27DB-BD31-4B8C-83A1-F6EECF244321}">
                <p14:modId xmlns:p14="http://schemas.microsoft.com/office/powerpoint/2010/main" val="3756943151"/>
              </p:ext>
            </p:extLst>
          </p:nvPr>
        </p:nvGraphicFramePr>
        <p:xfrm>
          <a:off x="328939" y="113386"/>
          <a:ext cx="8697951" cy="6631228"/>
        </p:xfrm>
        <a:graphic>
          <a:graphicData uri="http://schemas.openxmlformats.org/drawingml/2006/table">
            <a:tbl>
              <a:tblPr rtl="1" firstRow="1" bandRow="1">
                <a:tableStyleId>{5940675A-B579-460E-94D1-54222C63F5DA}</a:tableStyleId>
              </a:tblPr>
              <a:tblGrid>
                <a:gridCol w="5961207">
                  <a:extLst>
                    <a:ext uri="{9D8B030D-6E8A-4147-A177-3AD203B41FA5}">
                      <a16:colId xmlns:a16="http://schemas.microsoft.com/office/drawing/2014/main" val="1593514934"/>
                    </a:ext>
                  </a:extLst>
                </a:gridCol>
                <a:gridCol w="1455821">
                  <a:extLst>
                    <a:ext uri="{9D8B030D-6E8A-4147-A177-3AD203B41FA5}">
                      <a16:colId xmlns:a16="http://schemas.microsoft.com/office/drawing/2014/main" val="4112796355"/>
                    </a:ext>
                  </a:extLst>
                </a:gridCol>
                <a:gridCol w="1280923">
                  <a:extLst>
                    <a:ext uri="{9D8B030D-6E8A-4147-A177-3AD203B41FA5}">
                      <a16:colId xmlns:a16="http://schemas.microsoft.com/office/drawing/2014/main" val="1735143120"/>
                    </a:ext>
                  </a:extLst>
                </a:gridCol>
              </a:tblGrid>
              <a:tr h="557174">
                <a:tc>
                  <a:txBody>
                    <a:bodyPr/>
                    <a:lstStyle/>
                    <a:p>
                      <a:pPr algn="ctr" rtl="1"/>
                      <a:r>
                        <a:rPr lang="he-IL" sz="2000" dirty="0">
                          <a:latin typeface="Arial" panose="020B0604020202020204" pitchFamily="34" charset="0"/>
                          <a:cs typeface="Arial" panose="020B0604020202020204" pitchFamily="34" charset="0"/>
                        </a:rPr>
                        <a:t>היגד</a:t>
                      </a:r>
                    </a:p>
                  </a:txBody>
                  <a:tcPr/>
                </a:tc>
                <a:tc>
                  <a:txBody>
                    <a:bodyPr/>
                    <a:lstStyle/>
                    <a:p>
                      <a:pPr algn="ctr" rtl="1"/>
                      <a:r>
                        <a:rPr lang="he-IL" sz="2000" dirty="0">
                          <a:latin typeface="Arial" panose="020B0604020202020204" pitchFamily="34" charset="0"/>
                          <a:cs typeface="Arial" panose="020B0604020202020204" pitchFamily="34" charset="0"/>
                        </a:rPr>
                        <a:t>סיווג ההיגד (דרישה\גבול\אילוץ)</a:t>
                      </a:r>
                    </a:p>
                  </a:txBody>
                  <a:tcPr/>
                </a:tc>
                <a:tc>
                  <a:txBody>
                    <a:bodyPr/>
                    <a:lstStyle/>
                    <a:p>
                      <a:pPr algn="ctr" rtl="1"/>
                      <a:r>
                        <a:rPr lang="he-IL" sz="2000" dirty="0">
                          <a:latin typeface="Arial" panose="020B0604020202020204" pitchFamily="34" charset="0"/>
                          <a:cs typeface="Arial" panose="020B0604020202020204" pitchFamily="34" charset="0"/>
                        </a:rPr>
                        <a:t>סוג ההיגד</a:t>
                      </a:r>
                    </a:p>
                  </a:txBody>
                  <a:tcPr/>
                </a:tc>
                <a:extLst>
                  <a:ext uri="{0D108BD9-81ED-4DB2-BD59-A6C34878D82A}">
                    <a16:rowId xmlns:a16="http://schemas.microsoft.com/office/drawing/2014/main" val="3819642970"/>
                  </a:ext>
                </a:extLst>
              </a:tr>
              <a:tr h="262008">
                <a:tc>
                  <a:txBody>
                    <a:bodyPr/>
                    <a:lstStyle/>
                    <a:p>
                      <a:pPr algn="ctr" rtl="1"/>
                      <a:r>
                        <a:rPr lang="he-IL" sz="2000" dirty="0">
                          <a:latin typeface="Arial" panose="020B0604020202020204" pitchFamily="34" charset="0"/>
                          <a:cs typeface="Arial" panose="020B0604020202020204" pitchFamily="34" charset="0"/>
                        </a:rPr>
                        <a:t>המערכת תספק תמיכה למשתמשים אך ורק ממדינת ישראל</a:t>
                      </a:r>
                    </a:p>
                  </a:txBody>
                  <a:tcPr/>
                </a:tc>
                <a:tc>
                  <a:txBody>
                    <a:bodyPr/>
                    <a:lstStyle/>
                    <a:p>
                      <a:pPr algn="ctr" rtl="1"/>
                      <a:r>
                        <a:rPr lang="he-IL" sz="2000" dirty="0">
                          <a:latin typeface="Arial" panose="020B0604020202020204" pitchFamily="34" charset="0"/>
                          <a:cs typeface="Arial" panose="020B0604020202020204" pitchFamily="34" charset="0"/>
                        </a:rPr>
                        <a:t>גבול</a:t>
                      </a:r>
                    </a:p>
                  </a:txBody>
                  <a:tcPr/>
                </a:tc>
                <a:tc>
                  <a:txBody>
                    <a:bodyPr/>
                    <a:lstStyle/>
                    <a:p>
                      <a:pPr algn="ctr" rtl="1"/>
                      <a:r>
                        <a:rPr lang="he-IL" sz="2000" dirty="0">
                          <a:latin typeface="Arial" panose="020B0604020202020204" pitchFamily="34" charset="0"/>
                          <a:cs typeface="Arial" panose="020B0604020202020204" pitchFamily="34" charset="0"/>
                        </a:rPr>
                        <a:t>צמצום לתחום גיאוגרפי</a:t>
                      </a:r>
                    </a:p>
                  </a:txBody>
                  <a:tcPr/>
                </a:tc>
                <a:extLst>
                  <a:ext uri="{0D108BD9-81ED-4DB2-BD59-A6C34878D82A}">
                    <a16:rowId xmlns:a16="http://schemas.microsoft.com/office/drawing/2014/main" val="912416401"/>
                  </a:ext>
                </a:extLst>
              </a:tr>
              <a:tr h="557174">
                <a:tc>
                  <a:txBody>
                    <a:bodyPr/>
                    <a:lstStyle/>
                    <a:p>
                      <a:pPr algn="ctr" rtl="1"/>
                      <a:r>
                        <a:rPr lang="he-IL" sz="2000" dirty="0">
                          <a:latin typeface="Arial" panose="020B0604020202020204" pitchFamily="34" charset="0"/>
                          <a:cs typeface="Arial" panose="020B0604020202020204" pitchFamily="34" charset="0"/>
                        </a:rPr>
                        <a:t>המערכת תוקם על סמך מערכת ההפעלה של לינוקס</a:t>
                      </a:r>
                    </a:p>
                  </a:txBody>
                  <a:tcPr/>
                </a:tc>
                <a:tc>
                  <a:txBody>
                    <a:bodyPr/>
                    <a:lstStyle/>
                    <a:p>
                      <a:pPr algn="ctr" rtl="1"/>
                      <a:r>
                        <a:rPr lang="he-IL" sz="2000" dirty="0">
                          <a:latin typeface="Arial" panose="020B0604020202020204" pitchFamily="34" charset="0"/>
                          <a:cs typeface="Arial" panose="020B0604020202020204" pitchFamily="34" charset="0"/>
                        </a:rPr>
                        <a:t>אילוץ</a:t>
                      </a:r>
                    </a:p>
                  </a:txBody>
                  <a:tcPr/>
                </a:tc>
                <a:tc>
                  <a:txBody>
                    <a:bodyPr/>
                    <a:lstStyle/>
                    <a:p>
                      <a:pPr algn="ctr" rtl="1"/>
                      <a:r>
                        <a:rPr lang="he-IL" sz="2000" dirty="0">
                          <a:latin typeface="Arial" panose="020B0604020202020204" pitchFamily="34" charset="0"/>
                          <a:cs typeface="Arial" panose="020B0604020202020204" pitchFamily="34" charset="0"/>
                        </a:rPr>
                        <a:t>טכנולוגי</a:t>
                      </a:r>
                    </a:p>
                  </a:txBody>
                  <a:tcPr/>
                </a:tc>
                <a:extLst>
                  <a:ext uri="{0D108BD9-81ED-4DB2-BD59-A6C34878D82A}">
                    <a16:rowId xmlns:a16="http://schemas.microsoft.com/office/drawing/2014/main" val="1243023669"/>
                  </a:ext>
                </a:extLst>
              </a:tr>
              <a:tr h="557174">
                <a:tc>
                  <a:txBody>
                    <a:bodyPr/>
                    <a:lstStyle/>
                    <a:p>
                      <a:pPr algn="ctr" rtl="1"/>
                      <a:r>
                        <a:rPr lang="he-IL" sz="2000" dirty="0">
                          <a:latin typeface="Arial" panose="020B0604020202020204" pitchFamily="34" charset="0"/>
                          <a:cs typeface="Arial" panose="020B0604020202020204" pitchFamily="34" charset="0"/>
                        </a:rPr>
                        <a:t>בעת הרשמה למערכת על המשתמש להזין שם משתמש, סיסמה, תאריך לידה וכתובת מייל</a:t>
                      </a:r>
                    </a:p>
                  </a:txBody>
                  <a:tcPr/>
                </a:tc>
                <a:tc>
                  <a:txBody>
                    <a:bodyPr/>
                    <a:lstStyle/>
                    <a:p>
                      <a:pPr algn="ctr" rtl="1"/>
                      <a:r>
                        <a:rPr lang="he-IL" sz="2000" dirty="0">
                          <a:latin typeface="Arial" panose="020B0604020202020204" pitchFamily="34" charset="0"/>
                          <a:cs typeface="Arial" panose="020B0604020202020204" pitchFamily="34" charset="0"/>
                        </a:rPr>
                        <a:t>דרישה</a:t>
                      </a:r>
                    </a:p>
                  </a:txBody>
                  <a:tcPr/>
                </a:tc>
                <a:tc>
                  <a:txBody>
                    <a:bodyPr/>
                    <a:lstStyle/>
                    <a:p>
                      <a:pPr algn="ctr" rtl="1"/>
                      <a:r>
                        <a:rPr lang="he-IL" sz="2000" dirty="0">
                          <a:latin typeface="Arial" panose="020B0604020202020204" pitchFamily="34" charset="0"/>
                          <a:cs typeface="Arial" panose="020B0604020202020204" pitchFamily="34" charset="0"/>
                        </a:rPr>
                        <a:t>פונק'</a:t>
                      </a:r>
                    </a:p>
                  </a:txBody>
                  <a:tcPr/>
                </a:tc>
                <a:extLst>
                  <a:ext uri="{0D108BD9-81ED-4DB2-BD59-A6C34878D82A}">
                    <a16:rowId xmlns:a16="http://schemas.microsoft.com/office/drawing/2014/main" val="1736074054"/>
                  </a:ext>
                </a:extLst>
              </a:tr>
              <a:tr h="557174">
                <a:tc>
                  <a:txBody>
                    <a:bodyPr/>
                    <a:lstStyle/>
                    <a:p>
                      <a:pPr algn="ctr" rtl="1"/>
                      <a:r>
                        <a:rPr lang="he-IL" sz="2000" dirty="0">
                          <a:latin typeface="Arial" panose="020B0604020202020204" pitchFamily="34" charset="0"/>
                          <a:cs typeface="Arial" panose="020B0604020202020204" pitchFamily="34" charset="0"/>
                        </a:rPr>
                        <a:t>בעת ביצוע התשלום המערכת תעבוד בתקן אבטחה </a:t>
                      </a:r>
                      <a:r>
                        <a:rPr lang="en-US" sz="1800" b="0" i="0" kern="1200" dirty="0">
                          <a:solidFill>
                            <a:schemeClr val="tx1"/>
                          </a:solidFill>
                          <a:effectLst/>
                          <a:latin typeface="+mn-lt"/>
                          <a:ea typeface="+mn-ea"/>
                          <a:cs typeface="+mn-cs"/>
                        </a:rPr>
                        <a:t>PCI DSS</a:t>
                      </a:r>
                      <a:endParaRPr lang="he-IL" sz="2000" dirty="0">
                        <a:latin typeface="Arial" panose="020B0604020202020204" pitchFamily="34" charset="0"/>
                        <a:cs typeface="Arial" panose="020B0604020202020204" pitchFamily="34" charset="0"/>
                      </a:endParaRPr>
                    </a:p>
                  </a:txBody>
                  <a:tcPr/>
                </a:tc>
                <a:tc>
                  <a:txBody>
                    <a:bodyPr/>
                    <a:lstStyle/>
                    <a:p>
                      <a:pPr algn="ctr" rtl="1"/>
                      <a:r>
                        <a:rPr lang="he-IL" sz="2000" dirty="0">
                          <a:latin typeface="Arial" panose="020B0604020202020204" pitchFamily="34" charset="0"/>
                          <a:cs typeface="Arial" panose="020B0604020202020204" pitchFamily="34" charset="0"/>
                        </a:rPr>
                        <a:t>דרישה</a:t>
                      </a:r>
                    </a:p>
                  </a:txBody>
                  <a:tcPr/>
                </a:tc>
                <a:tc>
                  <a:txBody>
                    <a:bodyPr/>
                    <a:lstStyle/>
                    <a:p>
                      <a:pPr algn="ctr" rtl="1"/>
                      <a:r>
                        <a:rPr lang="he-IL" sz="2000" dirty="0">
                          <a:latin typeface="Arial" panose="020B0604020202020204" pitchFamily="34" charset="0"/>
                          <a:cs typeface="Arial" panose="020B0604020202020204" pitchFamily="34" charset="0"/>
                        </a:rPr>
                        <a:t>לא פונק'</a:t>
                      </a:r>
                    </a:p>
                  </a:txBody>
                  <a:tcPr/>
                </a:tc>
                <a:extLst>
                  <a:ext uri="{0D108BD9-81ED-4DB2-BD59-A6C34878D82A}">
                    <a16:rowId xmlns:a16="http://schemas.microsoft.com/office/drawing/2014/main" val="1822993871"/>
                  </a:ext>
                </a:extLst>
              </a:tr>
              <a:tr h="557174">
                <a:tc>
                  <a:txBody>
                    <a:bodyPr/>
                    <a:lstStyle/>
                    <a:p>
                      <a:pPr algn="ctr" rtl="1"/>
                      <a:r>
                        <a:rPr lang="he-IL" sz="2000" dirty="0">
                          <a:latin typeface="Arial" panose="020B0604020202020204" pitchFamily="34" charset="0"/>
                          <a:cs typeface="Arial" panose="020B0604020202020204" pitchFamily="34" charset="0"/>
                        </a:rPr>
                        <a:t>שמירת נתוני דירוג האמינות של הרוכש תבוצע לכל היותר 3 שניות</a:t>
                      </a:r>
                    </a:p>
                  </a:txBody>
                  <a:tcPr/>
                </a:tc>
                <a:tc>
                  <a:txBody>
                    <a:bodyPr/>
                    <a:lstStyle/>
                    <a:p>
                      <a:pPr algn="ctr" rtl="1"/>
                      <a:r>
                        <a:rPr lang="he-IL" sz="2000" dirty="0">
                          <a:latin typeface="Arial" panose="020B0604020202020204" pitchFamily="34" charset="0"/>
                          <a:cs typeface="Arial" panose="020B0604020202020204" pitchFamily="34" charset="0"/>
                        </a:rPr>
                        <a:t>דרישה</a:t>
                      </a:r>
                    </a:p>
                  </a:txBody>
                  <a:tcPr/>
                </a:tc>
                <a:tc>
                  <a:txBody>
                    <a:bodyPr/>
                    <a:lstStyle/>
                    <a:p>
                      <a:pPr algn="ctr" rtl="1"/>
                      <a:r>
                        <a:rPr lang="he-IL" sz="2000" dirty="0">
                          <a:latin typeface="Arial" panose="020B0604020202020204" pitchFamily="34" charset="0"/>
                          <a:cs typeface="Arial" panose="020B0604020202020204" pitchFamily="34" charset="0"/>
                        </a:rPr>
                        <a:t>לא פונק'</a:t>
                      </a:r>
                    </a:p>
                  </a:txBody>
                  <a:tcPr/>
                </a:tc>
                <a:extLst>
                  <a:ext uri="{0D108BD9-81ED-4DB2-BD59-A6C34878D82A}">
                    <a16:rowId xmlns:a16="http://schemas.microsoft.com/office/drawing/2014/main" val="2024057678"/>
                  </a:ext>
                </a:extLst>
              </a:tr>
              <a:tr h="557174">
                <a:tc>
                  <a:txBody>
                    <a:bodyPr/>
                    <a:lstStyle/>
                    <a:p>
                      <a:pPr algn="ctr" rtl="1"/>
                      <a:r>
                        <a:rPr lang="he-IL" sz="2000" dirty="0">
                          <a:latin typeface="Arial" panose="020B0604020202020204" pitchFamily="34" charset="0"/>
                          <a:cs typeface="Arial" panose="020B0604020202020204" pitchFamily="34" charset="0"/>
                        </a:rPr>
                        <a:t>בהצגת היסטוריית המכירות המערכת החדשה תתבסס על סמך המידע מהשנתיים האחרונות</a:t>
                      </a:r>
                    </a:p>
                  </a:txBody>
                  <a:tcPr/>
                </a:tc>
                <a:tc>
                  <a:txBody>
                    <a:bodyPr/>
                    <a:lstStyle/>
                    <a:p>
                      <a:pPr algn="ctr" rtl="1"/>
                      <a:r>
                        <a:rPr lang="he-IL" sz="2000" dirty="0">
                          <a:latin typeface="Arial" panose="020B0604020202020204" pitchFamily="34" charset="0"/>
                          <a:cs typeface="Arial" panose="020B0604020202020204" pitchFamily="34" charset="0"/>
                        </a:rPr>
                        <a:t>גבול</a:t>
                      </a:r>
                    </a:p>
                  </a:txBody>
                  <a:tcPr/>
                </a:tc>
                <a:tc>
                  <a:txBody>
                    <a:bodyPr/>
                    <a:lstStyle/>
                    <a:p>
                      <a:pPr algn="ctr" rtl="1"/>
                      <a:r>
                        <a:rPr lang="he-IL" sz="2000" dirty="0">
                          <a:latin typeface="Arial" panose="020B0604020202020204" pitchFamily="34" charset="0"/>
                          <a:cs typeface="Arial" panose="020B0604020202020204" pitchFamily="34" charset="0"/>
                        </a:rPr>
                        <a:t>זמן</a:t>
                      </a:r>
                    </a:p>
                  </a:txBody>
                  <a:tcPr/>
                </a:tc>
                <a:extLst>
                  <a:ext uri="{0D108BD9-81ED-4DB2-BD59-A6C34878D82A}">
                    <a16:rowId xmlns:a16="http://schemas.microsoft.com/office/drawing/2014/main" val="2152336134"/>
                  </a:ext>
                </a:extLst>
              </a:tr>
              <a:tr h="557174">
                <a:tc>
                  <a:txBody>
                    <a:bodyPr/>
                    <a:lstStyle/>
                    <a:p>
                      <a:pPr algn="ctr" rtl="1"/>
                      <a:r>
                        <a:rPr lang="he-IL" sz="2000" dirty="0">
                          <a:latin typeface="Arial" panose="020B0604020202020204" pitchFamily="34" charset="0"/>
                          <a:cs typeface="Arial" panose="020B0604020202020204" pitchFamily="34" charset="0"/>
                        </a:rPr>
                        <a:t>בסיום תהליך דירוג מתחם ולאחר שהדירוג נשמר בהצלחה, תוצג הודעת אישור עם המלל "הדירוג נשמר בהצלחה".</a:t>
                      </a:r>
                    </a:p>
                  </a:txBody>
                  <a:tcPr/>
                </a:tc>
                <a:tc>
                  <a:txBody>
                    <a:bodyPr/>
                    <a:lstStyle/>
                    <a:p>
                      <a:pPr algn="ctr" rtl="1"/>
                      <a:r>
                        <a:rPr lang="he-IL" sz="2000" dirty="0">
                          <a:latin typeface="Arial" panose="020B0604020202020204" pitchFamily="34" charset="0"/>
                          <a:cs typeface="Arial" panose="020B0604020202020204" pitchFamily="34" charset="0"/>
                        </a:rPr>
                        <a:t>דרישה</a:t>
                      </a:r>
                    </a:p>
                  </a:txBody>
                  <a:tcPr/>
                </a:tc>
                <a:tc>
                  <a:txBody>
                    <a:bodyPr/>
                    <a:lstStyle/>
                    <a:p>
                      <a:pPr algn="ctr" rtl="1"/>
                      <a:r>
                        <a:rPr lang="he-IL" sz="2000" dirty="0">
                          <a:latin typeface="Arial" panose="020B0604020202020204" pitchFamily="34" charset="0"/>
                          <a:cs typeface="Arial" panose="020B0604020202020204" pitchFamily="34" charset="0"/>
                        </a:rPr>
                        <a:t>לא פונק'</a:t>
                      </a:r>
                    </a:p>
                  </a:txBody>
                  <a:tcPr/>
                </a:tc>
                <a:extLst>
                  <a:ext uri="{0D108BD9-81ED-4DB2-BD59-A6C34878D82A}">
                    <a16:rowId xmlns:a16="http://schemas.microsoft.com/office/drawing/2014/main" val="4071425636"/>
                  </a:ext>
                </a:extLst>
              </a:tr>
              <a:tr h="557174">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2000" dirty="0">
                          <a:latin typeface="Arial" panose="020B0604020202020204" pitchFamily="34" charset="0"/>
                          <a:cs typeface="Arial" panose="020B0604020202020204" pitchFamily="34" charset="0"/>
                        </a:rPr>
                        <a:t>יש לאפשר אחזור של תוצאות החיפוש בצורה קלה ומהירה</a:t>
                      </a:r>
                    </a:p>
                    <a:p>
                      <a:pPr algn="ctr" rtl="1"/>
                      <a:endParaRPr lang="he-IL" sz="2000" dirty="0">
                        <a:latin typeface="Arial" panose="020B0604020202020204" pitchFamily="34" charset="0"/>
                        <a:cs typeface="Arial" panose="020B0604020202020204" pitchFamily="34" charset="0"/>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2000" dirty="0">
                          <a:latin typeface="Arial" panose="020B0604020202020204" pitchFamily="34" charset="0"/>
                          <a:cs typeface="Arial" panose="020B0604020202020204" pitchFamily="34" charset="0"/>
                        </a:rPr>
                        <a:t>אוי</a:t>
                      </a:r>
                    </a:p>
                    <a:p>
                      <a:pPr algn="ctr" rtl="1"/>
                      <a:endParaRPr lang="he-IL" sz="2000" dirty="0">
                        <a:latin typeface="Arial" panose="020B0604020202020204" pitchFamily="34" charset="0"/>
                        <a:cs typeface="Arial" panose="020B0604020202020204" pitchFamily="34" charset="0"/>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2000" dirty="0">
                          <a:latin typeface="Arial" panose="020B0604020202020204" pitchFamily="34" charset="0"/>
                          <a:cs typeface="Arial" panose="020B0604020202020204" pitchFamily="34" charset="0"/>
                        </a:rPr>
                        <a:t>ואבוי</a:t>
                      </a:r>
                    </a:p>
                    <a:p>
                      <a:pPr algn="ctr" rtl="1"/>
                      <a:endParaRPr lang="he-IL"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85338004"/>
                  </a:ext>
                </a:extLst>
              </a:tr>
            </a:tbl>
          </a:graphicData>
        </a:graphic>
      </p:graphicFrame>
      <p:sp>
        <p:nvSpPr>
          <p:cNvPr id="3" name="Rectangle 2">
            <a:extLst>
              <a:ext uri="{FF2B5EF4-FFF2-40B4-BE49-F238E27FC236}">
                <a16:creationId xmlns:a16="http://schemas.microsoft.com/office/drawing/2014/main" id="{F4AACA20-B17E-42A3-B12D-AC3F08686292}"/>
              </a:ext>
            </a:extLst>
          </p:cNvPr>
          <p:cNvSpPr/>
          <p:nvPr/>
        </p:nvSpPr>
        <p:spPr>
          <a:xfrm>
            <a:off x="1923563" y="1158503"/>
            <a:ext cx="696973"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a:extLst>
              <a:ext uri="{FF2B5EF4-FFF2-40B4-BE49-F238E27FC236}">
                <a16:creationId xmlns:a16="http://schemas.microsoft.com/office/drawing/2014/main" id="{F0079E46-E951-4D4D-9A95-9E0B176FB26F}"/>
              </a:ext>
            </a:extLst>
          </p:cNvPr>
          <p:cNvSpPr/>
          <p:nvPr/>
        </p:nvSpPr>
        <p:spPr>
          <a:xfrm>
            <a:off x="1923563" y="2178840"/>
            <a:ext cx="696973"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ectangle 12">
            <a:extLst>
              <a:ext uri="{FF2B5EF4-FFF2-40B4-BE49-F238E27FC236}">
                <a16:creationId xmlns:a16="http://schemas.microsoft.com/office/drawing/2014/main" id="{FC63B1FD-8E73-46CA-882A-787E9E22124F}"/>
              </a:ext>
            </a:extLst>
          </p:cNvPr>
          <p:cNvSpPr/>
          <p:nvPr/>
        </p:nvSpPr>
        <p:spPr>
          <a:xfrm>
            <a:off x="1923563" y="2741976"/>
            <a:ext cx="825191"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Rectangle 13">
            <a:extLst>
              <a:ext uri="{FF2B5EF4-FFF2-40B4-BE49-F238E27FC236}">
                <a16:creationId xmlns:a16="http://schemas.microsoft.com/office/drawing/2014/main" id="{A903DB6D-3AFE-4487-B958-1F62EAE0CE7B}"/>
              </a:ext>
            </a:extLst>
          </p:cNvPr>
          <p:cNvSpPr/>
          <p:nvPr/>
        </p:nvSpPr>
        <p:spPr>
          <a:xfrm>
            <a:off x="1923563" y="3514350"/>
            <a:ext cx="825191" cy="247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Rectangle 14">
            <a:extLst>
              <a:ext uri="{FF2B5EF4-FFF2-40B4-BE49-F238E27FC236}">
                <a16:creationId xmlns:a16="http://schemas.microsoft.com/office/drawing/2014/main" id="{59C8D2C9-347C-40C8-A395-B334F1554A16}"/>
              </a:ext>
            </a:extLst>
          </p:cNvPr>
          <p:cNvSpPr/>
          <p:nvPr/>
        </p:nvSpPr>
        <p:spPr>
          <a:xfrm>
            <a:off x="1973764" y="4083060"/>
            <a:ext cx="825191" cy="247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Rectangle 15">
            <a:extLst>
              <a:ext uri="{FF2B5EF4-FFF2-40B4-BE49-F238E27FC236}">
                <a16:creationId xmlns:a16="http://schemas.microsoft.com/office/drawing/2014/main" id="{2FE4F389-8B0A-4488-A84C-11CD6CCDE00E}"/>
              </a:ext>
            </a:extLst>
          </p:cNvPr>
          <p:cNvSpPr/>
          <p:nvPr/>
        </p:nvSpPr>
        <p:spPr>
          <a:xfrm>
            <a:off x="1957058" y="4731770"/>
            <a:ext cx="825191" cy="247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Rectangle 16">
            <a:extLst>
              <a:ext uri="{FF2B5EF4-FFF2-40B4-BE49-F238E27FC236}">
                <a16:creationId xmlns:a16="http://schemas.microsoft.com/office/drawing/2014/main" id="{CB7B75E1-A39C-424A-8CAC-754A1E855A9E}"/>
              </a:ext>
            </a:extLst>
          </p:cNvPr>
          <p:cNvSpPr/>
          <p:nvPr/>
        </p:nvSpPr>
        <p:spPr>
          <a:xfrm>
            <a:off x="1904060" y="5429806"/>
            <a:ext cx="825191" cy="247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Rectangle 17">
            <a:extLst>
              <a:ext uri="{FF2B5EF4-FFF2-40B4-BE49-F238E27FC236}">
                <a16:creationId xmlns:a16="http://schemas.microsoft.com/office/drawing/2014/main" id="{6021F388-EBDF-43C6-A61D-B8B362A8F00F}"/>
              </a:ext>
            </a:extLst>
          </p:cNvPr>
          <p:cNvSpPr/>
          <p:nvPr/>
        </p:nvSpPr>
        <p:spPr>
          <a:xfrm>
            <a:off x="496208" y="1253050"/>
            <a:ext cx="1003609" cy="786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Rectangle 18">
            <a:extLst>
              <a:ext uri="{FF2B5EF4-FFF2-40B4-BE49-F238E27FC236}">
                <a16:creationId xmlns:a16="http://schemas.microsoft.com/office/drawing/2014/main" id="{850A014D-2EBC-4A2E-A874-89C4280D21F6}"/>
              </a:ext>
            </a:extLst>
          </p:cNvPr>
          <p:cNvSpPr/>
          <p:nvPr/>
        </p:nvSpPr>
        <p:spPr>
          <a:xfrm>
            <a:off x="496208" y="2178840"/>
            <a:ext cx="1003609" cy="401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Rectangle 19">
            <a:extLst>
              <a:ext uri="{FF2B5EF4-FFF2-40B4-BE49-F238E27FC236}">
                <a16:creationId xmlns:a16="http://schemas.microsoft.com/office/drawing/2014/main" id="{465A0C53-C931-4913-94A7-72ABED2A70A8}"/>
              </a:ext>
            </a:extLst>
          </p:cNvPr>
          <p:cNvSpPr/>
          <p:nvPr/>
        </p:nvSpPr>
        <p:spPr>
          <a:xfrm>
            <a:off x="546409" y="2736400"/>
            <a:ext cx="825191" cy="295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Rectangle 20">
            <a:extLst>
              <a:ext uri="{FF2B5EF4-FFF2-40B4-BE49-F238E27FC236}">
                <a16:creationId xmlns:a16="http://schemas.microsoft.com/office/drawing/2014/main" id="{A27D74B5-4575-40AF-98FF-2044679CC6E3}"/>
              </a:ext>
            </a:extLst>
          </p:cNvPr>
          <p:cNvSpPr/>
          <p:nvPr/>
        </p:nvSpPr>
        <p:spPr>
          <a:xfrm>
            <a:off x="546410" y="3451196"/>
            <a:ext cx="864198" cy="3111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Rectangle 21">
            <a:extLst>
              <a:ext uri="{FF2B5EF4-FFF2-40B4-BE49-F238E27FC236}">
                <a16:creationId xmlns:a16="http://schemas.microsoft.com/office/drawing/2014/main" id="{17B17DE1-B3C4-4011-9C40-7DF0473AE21A}"/>
              </a:ext>
            </a:extLst>
          </p:cNvPr>
          <p:cNvSpPr/>
          <p:nvPr/>
        </p:nvSpPr>
        <p:spPr>
          <a:xfrm>
            <a:off x="565913" y="3992032"/>
            <a:ext cx="825191" cy="33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Rectangle 22">
            <a:extLst>
              <a:ext uri="{FF2B5EF4-FFF2-40B4-BE49-F238E27FC236}">
                <a16:creationId xmlns:a16="http://schemas.microsoft.com/office/drawing/2014/main" id="{A6866701-D700-4C02-BC6C-9B8E6CB6EDC1}"/>
              </a:ext>
            </a:extLst>
          </p:cNvPr>
          <p:cNvSpPr/>
          <p:nvPr/>
        </p:nvSpPr>
        <p:spPr>
          <a:xfrm>
            <a:off x="585417" y="4781096"/>
            <a:ext cx="825191" cy="247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Rectangle 23">
            <a:extLst>
              <a:ext uri="{FF2B5EF4-FFF2-40B4-BE49-F238E27FC236}">
                <a16:creationId xmlns:a16="http://schemas.microsoft.com/office/drawing/2014/main" id="{EF070CA8-DA41-42D0-A2D0-070A5B0B5B14}"/>
              </a:ext>
            </a:extLst>
          </p:cNvPr>
          <p:cNvSpPr/>
          <p:nvPr/>
        </p:nvSpPr>
        <p:spPr>
          <a:xfrm>
            <a:off x="496208" y="5429805"/>
            <a:ext cx="914400" cy="3111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Rectangle 24">
            <a:extLst>
              <a:ext uri="{FF2B5EF4-FFF2-40B4-BE49-F238E27FC236}">
                <a16:creationId xmlns:a16="http://schemas.microsoft.com/office/drawing/2014/main" id="{A5B83314-A2B5-4945-B84E-F28FE99BE01A}"/>
              </a:ext>
            </a:extLst>
          </p:cNvPr>
          <p:cNvSpPr/>
          <p:nvPr/>
        </p:nvSpPr>
        <p:spPr>
          <a:xfrm>
            <a:off x="1968168" y="6097058"/>
            <a:ext cx="825191" cy="350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Rectangle 25">
            <a:extLst>
              <a:ext uri="{FF2B5EF4-FFF2-40B4-BE49-F238E27FC236}">
                <a16:creationId xmlns:a16="http://schemas.microsoft.com/office/drawing/2014/main" id="{51D1EA53-D3AF-416D-BC29-8DD18CC2FC64}"/>
              </a:ext>
            </a:extLst>
          </p:cNvPr>
          <p:cNvSpPr/>
          <p:nvPr/>
        </p:nvSpPr>
        <p:spPr>
          <a:xfrm>
            <a:off x="560316" y="6160211"/>
            <a:ext cx="914400" cy="350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26111832"/>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1"/>
                                        </p:tgtEl>
                                      </p:cBhvr>
                                    </p:animEffect>
                                    <p:set>
                                      <p:cBhvr>
                                        <p:cTn id="34" dur="1" fill="hold">
                                          <p:stCondLst>
                                            <p:cond delay="499"/>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23"/>
                                        </p:tgtEl>
                                      </p:cBhvr>
                                    </p:animEffect>
                                    <p:set>
                                      <p:cBhvr>
                                        <p:cTn id="50" dur="1" fill="hold">
                                          <p:stCondLst>
                                            <p:cond delay="499"/>
                                          </p:stCondLst>
                                        </p:cTn>
                                        <p:tgtEl>
                                          <p:spTgt spid="2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17"/>
                                        </p:tgtEl>
                                      </p:cBhvr>
                                    </p:animEffect>
                                    <p:set>
                                      <p:cBhvr>
                                        <p:cTn id="55" dur="1" fill="hold">
                                          <p:stCondLst>
                                            <p:cond delay="499"/>
                                          </p:stCondLst>
                                        </p:cTn>
                                        <p:tgtEl>
                                          <p:spTgt spid="17"/>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24"/>
                                        </p:tgtEl>
                                      </p:cBhvr>
                                    </p:animEffect>
                                    <p:set>
                                      <p:cBhvr>
                                        <p:cTn id="58" dur="1" fill="hold">
                                          <p:stCondLst>
                                            <p:cond delay="499"/>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500"/>
                                        <p:tgtEl>
                                          <p:spTgt spid="25"/>
                                        </p:tgtEl>
                                      </p:cBhvr>
                                    </p:animEffect>
                                    <p:set>
                                      <p:cBhvr>
                                        <p:cTn id="63" dur="1" fill="hold">
                                          <p:stCondLst>
                                            <p:cond delay="499"/>
                                          </p:stCondLst>
                                        </p:cTn>
                                        <p:tgtEl>
                                          <p:spTgt spid="25"/>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26"/>
                                        </p:tgtEl>
                                      </p:cBhvr>
                                    </p:animEffect>
                                    <p:set>
                                      <p:cBhvr>
                                        <p:cTn id="66"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מציין מיקום של מספר שקופית 4"/>
          <p:cNvSpPr>
            <a:spLocks noGrp="1"/>
          </p:cNvSpPr>
          <p:nvPr>
            <p:ph type="sldNum" sz="quarter" idx="12"/>
          </p:nvPr>
        </p:nvSpPr>
        <p:spPr>
          <a:noFill/>
        </p:spPr>
        <p:txBody>
          <a:bodyPr/>
          <a:lstStyle/>
          <a:p>
            <a:pPr algn="r" rtl="1"/>
            <a:fld id="{D724FDE9-9636-40D0-B341-9E77F4C9FB04}" type="slidenum">
              <a:rPr lang="he-IL" smtClean="0">
                <a:latin typeface="David" panose="020E0502060401010101" pitchFamily="34" charset="-79"/>
              </a:rPr>
              <a:pPr algn="r" rtl="1"/>
              <a:t>23</a:t>
            </a:fld>
            <a:endParaRPr lang="en-US">
              <a:latin typeface="David" panose="020E0502060401010101" pitchFamily="34" charset="-79"/>
            </a:endParaRPr>
          </a:p>
        </p:txBody>
      </p:sp>
      <p:sp>
        <p:nvSpPr>
          <p:cNvPr id="40962" name="כותרת 1"/>
          <p:cNvSpPr>
            <a:spLocks noGrp="1"/>
          </p:cNvSpPr>
          <p:nvPr>
            <p:ph type="title" idx="4294967295"/>
          </p:nvPr>
        </p:nvSpPr>
        <p:spPr>
          <a:xfrm>
            <a:off x="628650" y="274522"/>
            <a:ext cx="8229600" cy="1143001"/>
          </a:xfrm>
        </p:spPr>
        <p:txBody>
          <a:bodyPr>
            <a:normAutofit/>
          </a:bodyPr>
          <a:lstStyle/>
          <a:p>
            <a:pPr algn="r" eaLnBrk="1" hangingPunct="1"/>
            <a:r>
              <a:rPr lang="he-IL" sz="4800" b="1" kern="10" dirty="0">
                <a:ln w="3175">
                  <a:solidFill>
                    <a:schemeClr val="bg2"/>
                  </a:solidFill>
                  <a:round/>
                  <a:headEnd/>
                  <a:tailEnd/>
                </a:ln>
                <a:solidFill>
                  <a:srgbClr val="A50021"/>
                </a:solidFill>
                <a:latin typeface="David" panose="020E0502060401010101" pitchFamily="34" charset="-79"/>
                <a:ea typeface="+mn-ea"/>
                <a:cs typeface="David" pitchFamily="34" charset="-79"/>
              </a:rPr>
              <a:t>יש להמנע מ...</a:t>
            </a:r>
          </a:p>
        </p:txBody>
      </p:sp>
      <p:pic>
        <p:nvPicPr>
          <p:cNvPr id="40965" name="Picture 3" descr="ass"/>
          <p:cNvPicPr>
            <a:picLocks noChangeAspect="1" noChangeArrowheads="1"/>
          </p:cNvPicPr>
          <p:nvPr/>
        </p:nvPicPr>
        <p:blipFill>
          <a:blip r:embed="rId2" cstate="print"/>
          <a:srcRect/>
          <a:stretch>
            <a:fillRect/>
          </a:stretch>
        </p:blipFill>
        <p:spPr bwMode="auto">
          <a:xfrm>
            <a:off x="119650" y="154238"/>
            <a:ext cx="4968064" cy="3117510"/>
          </a:xfrm>
          <a:prstGeom prst="rect">
            <a:avLst/>
          </a:prstGeom>
          <a:noFill/>
          <a:ln w="9525">
            <a:noFill/>
            <a:miter lim="800000"/>
            <a:headEnd/>
            <a:tailEnd/>
          </a:ln>
        </p:spPr>
      </p:pic>
      <p:sp>
        <p:nvSpPr>
          <p:cNvPr id="6" name="Rectangle 3"/>
          <p:cNvSpPr txBox="1">
            <a:spLocks noChangeArrowheads="1"/>
          </p:cNvSpPr>
          <p:nvPr/>
        </p:nvSpPr>
        <p:spPr>
          <a:xfrm>
            <a:off x="0" y="5761790"/>
            <a:ext cx="8493126" cy="1439862"/>
          </a:xfrm>
          <a:prstGeom prst="rect">
            <a:avLst/>
          </a:prstGeom>
        </p:spPr>
        <p:txBody>
          <a:bodyPr vert="horz" lIns="45720" tIns="45720" rIns="4572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spcBef>
                <a:spcPct val="35000"/>
              </a:spcBef>
              <a:spcAft>
                <a:spcPct val="0"/>
              </a:spcAft>
              <a:buClr>
                <a:schemeClr val="tx1"/>
              </a:buClr>
              <a:buSzPct val="115000"/>
              <a:buFontTx/>
              <a:buChar char="•"/>
            </a:pPr>
            <a:r>
              <a:rPr lang="he-IL" sz="2400" dirty="0">
                <a:latin typeface="David" panose="020E0502060401010101" pitchFamily="34" charset="-79"/>
                <a:cs typeface="David" pitchFamily="34" charset="-79"/>
              </a:rPr>
              <a:t> דרישות לא סבירות ("100% זמינות", "לטפל בכל מקרי הקצה האפשריים" וכו')</a:t>
            </a:r>
            <a:endParaRPr lang="en-US" sz="2400" dirty="0">
              <a:latin typeface="David" panose="020E0502060401010101" pitchFamily="34" charset="-79"/>
              <a:cs typeface="David" pitchFamily="34" charset="-79"/>
            </a:endParaRPr>
          </a:p>
        </p:txBody>
      </p:sp>
      <p:sp>
        <p:nvSpPr>
          <p:cNvPr id="7" name="Text Box 4"/>
          <p:cNvSpPr txBox="1">
            <a:spLocks noChangeArrowheads="1"/>
          </p:cNvSpPr>
          <p:nvPr/>
        </p:nvSpPr>
        <p:spPr bwMode="auto">
          <a:xfrm>
            <a:off x="896716" y="3359925"/>
            <a:ext cx="7559675" cy="738664"/>
          </a:xfrm>
          <a:prstGeom prst="rect">
            <a:avLst/>
          </a:prstGeom>
          <a:noFill/>
          <a:ln w="9525">
            <a:noFill/>
            <a:miter lim="800000"/>
            <a:headEnd/>
            <a:tailEnd/>
          </a:ln>
        </p:spPr>
        <p:txBody>
          <a:bodyPr>
            <a:spAutoFit/>
          </a:bodyPr>
          <a:lstStyle/>
          <a:p>
            <a:pPr algn="r" rtl="1">
              <a:spcBef>
                <a:spcPct val="35000"/>
              </a:spcBef>
              <a:buClr>
                <a:schemeClr val="tx1"/>
              </a:buClr>
              <a:buSzPct val="115000"/>
              <a:buFontTx/>
              <a:buChar char="•"/>
            </a:pPr>
            <a:r>
              <a:rPr lang="he-IL" sz="2400" dirty="0">
                <a:latin typeface="David" panose="020E0502060401010101" pitchFamily="34" charset="-79"/>
              </a:rPr>
              <a:t> תוספות לא ברורות ("במידה וזה נדרש")</a:t>
            </a:r>
          </a:p>
          <a:p>
            <a:pPr algn="r" rtl="1">
              <a:spcBef>
                <a:spcPct val="50000"/>
              </a:spcBef>
            </a:pPr>
            <a:endParaRPr lang="en-US" sz="1200" dirty="0">
              <a:latin typeface="David" panose="020E0502060401010101" pitchFamily="34" charset="-79"/>
            </a:endParaRPr>
          </a:p>
        </p:txBody>
      </p:sp>
      <p:sp>
        <p:nvSpPr>
          <p:cNvPr id="8" name="Text Box 5"/>
          <p:cNvSpPr txBox="1">
            <a:spLocks noChangeArrowheads="1"/>
          </p:cNvSpPr>
          <p:nvPr/>
        </p:nvSpPr>
        <p:spPr bwMode="auto">
          <a:xfrm>
            <a:off x="-147638" y="4098589"/>
            <a:ext cx="8640763" cy="738664"/>
          </a:xfrm>
          <a:prstGeom prst="rect">
            <a:avLst/>
          </a:prstGeom>
          <a:noFill/>
          <a:ln w="9525">
            <a:noFill/>
            <a:miter lim="800000"/>
            <a:headEnd/>
            <a:tailEnd/>
          </a:ln>
        </p:spPr>
        <p:txBody>
          <a:bodyPr>
            <a:spAutoFit/>
          </a:bodyPr>
          <a:lstStyle/>
          <a:p>
            <a:pPr algn="r" rtl="1">
              <a:spcBef>
                <a:spcPct val="35000"/>
              </a:spcBef>
              <a:buClr>
                <a:schemeClr val="tx1"/>
              </a:buClr>
              <a:buSzPct val="115000"/>
              <a:buFontTx/>
              <a:buChar char="•"/>
            </a:pPr>
            <a:r>
              <a:rPr lang="he-IL" sz="2400" dirty="0">
                <a:latin typeface="David" panose="020E0502060401010101" pitchFamily="34" charset="-79"/>
              </a:rPr>
              <a:t> חיבור של דרישות (שימוש </a:t>
            </a:r>
            <a:r>
              <a:rPr lang="he-IL" sz="2400" dirty="0" err="1">
                <a:latin typeface="David" panose="020E0502060401010101" pitchFamily="34" charset="-79"/>
              </a:rPr>
              <a:t>ב"ו</a:t>
            </a:r>
            <a:r>
              <a:rPr lang="he-IL" sz="2400" dirty="0">
                <a:latin typeface="David" panose="020E0502060401010101" pitchFamily="34" charset="-79"/>
              </a:rPr>
              <a:t>", "או", "אבל" וכו')</a:t>
            </a:r>
          </a:p>
          <a:p>
            <a:pPr algn="r" rtl="1">
              <a:spcBef>
                <a:spcPct val="50000"/>
              </a:spcBef>
              <a:buSzPct val="115000"/>
              <a:buFontTx/>
              <a:buChar char="•"/>
            </a:pPr>
            <a:endParaRPr lang="en-US" sz="1200" dirty="0">
              <a:latin typeface="David" panose="020E0502060401010101" pitchFamily="34" charset="-79"/>
            </a:endParaRPr>
          </a:p>
        </p:txBody>
      </p:sp>
      <p:sp>
        <p:nvSpPr>
          <p:cNvPr id="9" name="Text Box 7"/>
          <p:cNvSpPr txBox="1">
            <a:spLocks noChangeArrowheads="1"/>
          </p:cNvSpPr>
          <p:nvPr/>
        </p:nvSpPr>
        <p:spPr bwMode="auto">
          <a:xfrm>
            <a:off x="-147638" y="4817947"/>
            <a:ext cx="8640763" cy="1107996"/>
          </a:xfrm>
          <a:prstGeom prst="rect">
            <a:avLst/>
          </a:prstGeom>
          <a:noFill/>
          <a:ln w="9525">
            <a:noFill/>
            <a:miter lim="800000"/>
            <a:headEnd/>
            <a:tailEnd/>
          </a:ln>
        </p:spPr>
        <p:txBody>
          <a:bodyPr>
            <a:spAutoFit/>
          </a:bodyPr>
          <a:lstStyle/>
          <a:p>
            <a:pPr algn="r" rtl="1">
              <a:spcBef>
                <a:spcPct val="35000"/>
              </a:spcBef>
              <a:buClr>
                <a:schemeClr val="tx1"/>
              </a:buClr>
              <a:buSzPct val="115000"/>
              <a:buFontTx/>
              <a:buChar char="•"/>
            </a:pPr>
            <a:r>
              <a:rPr lang="he-IL" sz="2400" dirty="0">
                <a:latin typeface="David" panose="020E0502060401010101" pitchFamily="34" charset="-79"/>
              </a:rPr>
              <a:t> מונחים עמומים ("בדרך כלל", "באופן כללי", "לעיתים קרובות" ,"גמיש" וכו')</a:t>
            </a:r>
          </a:p>
          <a:p>
            <a:pPr algn="r" rtl="1">
              <a:spcBef>
                <a:spcPct val="50000"/>
              </a:spcBef>
              <a:buSzPct val="115000"/>
              <a:buFontTx/>
              <a:buChar char="•"/>
            </a:pPr>
            <a:endParaRPr lang="en-US" sz="1200" dirty="0">
              <a:latin typeface="David" panose="020E0502060401010101" pitchFamily="34" charset="-79"/>
            </a:endParaRPr>
          </a:p>
        </p:txBody>
      </p:sp>
    </p:spTree>
    <p:extLst>
      <p:ext uri="{BB962C8B-B14F-4D97-AF65-F5344CB8AC3E}">
        <p14:creationId xmlns:p14="http://schemas.microsoft.com/office/powerpoint/2010/main" val="2888014035"/>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down)">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מציין מיקום של מספר שקופית 5"/>
          <p:cNvSpPr>
            <a:spLocks noGrp="1"/>
          </p:cNvSpPr>
          <p:nvPr>
            <p:ph type="sldNum" sz="quarter" idx="12"/>
          </p:nvPr>
        </p:nvSpPr>
        <p:spPr>
          <a:noFill/>
        </p:spPr>
        <p:txBody>
          <a:bodyPr/>
          <a:lstStyle/>
          <a:p>
            <a:pPr algn="r" rtl="1"/>
            <a:fld id="{A9998DB6-A1E4-4857-8A1E-E7AEA7C51E78}" type="slidenum">
              <a:rPr lang="he-IL" smtClean="0">
                <a:latin typeface="David" panose="020E0502060401010101" pitchFamily="34" charset="-79"/>
              </a:rPr>
              <a:pPr algn="r" rtl="1"/>
              <a:t>24</a:t>
            </a:fld>
            <a:endParaRPr lang="en-US">
              <a:latin typeface="David" panose="020E0502060401010101" pitchFamily="34" charset="-79"/>
            </a:endParaRPr>
          </a:p>
        </p:txBody>
      </p:sp>
      <p:sp>
        <p:nvSpPr>
          <p:cNvPr id="1028" name="AutoShape 2"/>
          <p:cNvSpPr>
            <a:spLocks noGrp="1" noChangeArrowheads="1"/>
          </p:cNvSpPr>
          <p:nvPr>
            <p:ph type="title" idx="4294967295"/>
          </p:nvPr>
        </p:nvSpPr>
        <p:spPr>
          <a:xfrm>
            <a:off x="1219200" y="0"/>
            <a:ext cx="7924800" cy="1143001"/>
          </a:xfrm>
        </p:spPr>
        <p:txBody>
          <a:bodyPr>
            <a:normAutofit/>
          </a:bodyPr>
          <a:lstStyle/>
          <a:p>
            <a:pPr algn="r" eaLnBrk="1" hangingPunct="1"/>
            <a:r>
              <a:rPr lang="he-IL" sz="4800" b="1" kern="10" dirty="0">
                <a:ln w="3175">
                  <a:solidFill>
                    <a:schemeClr val="bg2"/>
                  </a:solidFill>
                  <a:round/>
                  <a:headEnd/>
                  <a:tailEnd/>
                </a:ln>
                <a:solidFill>
                  <a:srgbClr val="A50021"/>
                </a:solidFill>
                <a:latin typeface="David" panose="020E0502060401010101" pitchFamily="34" charset="-79"/>
                <a:ea typeface="+mn-ea"/>
                <a:cs typeface="David" pitchFamily="34" charset="-79"/>
              </a:rPr>
              <a:t>איסוף ניתוח ותיעוד הדרישות</a:t>
            </a:r>
            <a:endParaRPr lang="en-US" sz="4800"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
        <p:nvSpPr>
          <p:cNvPr id="1029" name="Rectangle 3"/>
          <p:cNvSpPr>
            <a:spLocks noGrp="1" noChangeArrowheads="1"/>
          </p:cNvSpPr>
          <p:nvPr>
            <p:ph idx="4294967295"/>
          </p:nvPr>
        </p:nvSpPr>
        <p:spPr>
          <a:xfrm>
            <a:off x="484743" y="1090613"/>
            <a:ext cx="8659258" cy="3724275"/>
          </a:xfrm>
        </p:spPr>
        <p:txBody>
          <a:bodyPr>
            <a:normAutofit/>
          </a:bodyPr>
          <a:lstStyle/>
          <a:p>
            <a:pPr marL="534988" lvl="1" indent="-355600" fontAlgn="base">
              <a:spcBef>
                <a:spcPct val="50000"/>
              </a:spcBef>
              <a:spcAft>
                <a:spcPct val="0"/>
              </a:spcAft>
              <a:buClr>
                <a:srgbClr val="A50021"/>
              </a:buClr>
              <a:buFont typeface="Wingdings" panose="05000000000000000000" pitchFamily="2" charset="2"/>
              <a:buChar char="ü"/>
            </a:pPr>
            <a:r>
              <a:rPr lang="he-IL" sz="2400" b="1" dirty="0">
                <a:latin typeface="Times New Roman" pitchFamily="18" charset="0"/>
                <a:cs typeface="David" pitchFamily="34" charset="-79"/>
              </a:rPr>
              <a:t>מתחיל עם קבלת מסמך הייזום וניתוחו.</a:t>
            </a:r>
          </a:p>
          <a:p>
            <a:pPr marL="534988" lvl="1" indent="-355600" fontAlgn="base">
              <a:spcBef>
                <a:spcPct val="50000"/>
              </a:spcBef>
              <a:spcAft>
                <a:spcPct val="0"/>
              </a:spcAft>
              <a:buClr>
                <a:srgbClr val="A50021"/>
              </a:buClr>
              <a:buFont typeface="Wingdings" panose="05000000000000000000" pitchFamily="2" charset="2"/>
              <a:buChar char="ü"/>
            </a:pPr>
            <a:r>
              <a:rPr lang="he-IL" sz="2400" b="1" dirty="0">
                <a:latin typeface="Times New Roman" pitchFamily="18" charset="0"/>
                <a:cs typeface="David" pitchFamily="34" charset="-79"/>
              </a:rPr>
              <a:t>נמשך בהבהרות לגבי גיבוש תפיסת ההפעלה ותפיסת התחזוקה של המערכת.</a:t>
            </a:r>
          </a:p>
          <a:p>
            <a:pPr marL="534988" lvl="1" indent="-355600" fontAlgn="base">
              <a:spcBef>
                <a:spcPct val="50000"/>
              </a:spcBef>
              <a:spcAft>
                <a:spcPct val="0"/>
              </a:spcAft>
              <a:buClr>
                <a:srgbClr val="A50021"/>
              </a:buClr>
              <a:buFont typeface="Wingdings" panose="05000000000000000000" pitchFamily="2" charset="2"/>
              <a:buChar char="ü"/>
            </a:pPr>
            <a:r>
              <a:rPr lang="he-IL" sz="2400" b="1" dirty="0">
                <a:latin typeface="Times New Roman" pitchFamily="18" charset="0"/>
                <a:cs typeface="David" pitchFamily="34" charset="-79"/>
              </a:rPr>
              <a:t>דרישות מפורטות וברורות, מחולקות ומסווגות ע"פ קריטריונים מטופלות במהירות ובפשטות.</a:t>
            </a:r>
          </a:p>
          <a:p>
            <a:pPr marL="534988" lvl="1" indent="-355600" fontAlgn="base">
              <a:spcBef>
                <a:spcPct val="50000"/>
              </a:spcBef>
              <a:spcAft>
                <a:spcPct val="0"/>
              </a:spcAft>
              <a:buClr>
                <a:srgbClr val="A50021"/>
              </a:buClr>
              <a:buFont typeface="Wingdings" panose="05000000000000000000" pitchFamily="2" charset="2"/>
              <a:buChar char="ü"/>
            </a:pPr>
            <a:r>
              <a:rPr lang="he-IL" sz="2400" b="1" dirty="0">
                <a:latin typeface="Times New Roman" pitchFamily="18" charset="0"/>
                <a:cs typeface="David" pitchFamily="34" charset="-79"/>
              </a:rPr>
              <a:t>דרישות כלליות ומעורפלות מחייבות תחקור ואיסוף מידע והטיפול בהן ארוך ומסובך.</a:t>
            </a:r>
          </a:p>
          <a:p>
            <a:pPr eaLnBrk="1" hangingPunct="1">
              <a:buFont typeface="Arial" panose="020B0604020202020204" pitchFamily="34" charset="0"/>
              <a:buChar char="•"/>
            </a:pPr>
            <a:endParaRPr lang="en-US" sz="2400" dirty="0">
              <a:latin typeface="David" panose="020E0502060401010101" pitchFamily="34" charset="-79"/>
              <a:cs typeface="David" panose="020E0502060401010101" pitchFamily="34" charset="-79"/>
            </a:endParaRPr>
          </a:p>
        </p:txBody>
      </p:sp>
      <p:sp>
        <p:nvSpPr>
          <p:cNvPr id="1030" name="Text Box 4"/>
          <p:cNvSpPr txBox="1">
            <a:spLocks noChangeArrowheads="1"/>
          </p:cNvSpPr>
          <p:nvPr/>
        </p:nvSpPr>
        <p:spPr bwMode="auto">
          <a:xfrm>
            <a:off x="971600" y="5046236"/>
            <a:ext cx="7200900" cy="1394228"/>
          </a:xfrm>
          <a:prstGeom prst="rect">
            <a:avLst/>
          </a:prstGeom>
          <a:noFill/>
          <a:ln w="9525">
            <a:noFill/>
            <a:miter lim="800000"/>
            <a:headEnd/>
            <a:tailEnd/>
          </a:ln>
        </p:spPr>
        <p:txBody>
          <a:bodyPr>
            <a:spAutoFit/>
          </a:bodyPr>
          <a:lstStyle/>
          <a:p>
            <a:pPr algn="r" rtl="1">
              <a:lnSpc>
                <a:spcPct val="40000"/>
              </a:lnSpc>
              <a:spcBef>
                <a:spcPct val="50000"/>
              </a:spcBef>
            </a:pPr>
            <a:r>
              <a:rPr lang="he-IL" sz="3600" b="1">
                <a:latin typeface="David" panose="020E0502060401010101" pitchFamily="34" charset="-79"/>
              </a:rPr>
              <a:t>איך מפרידים בין עיקר לטפל ?</a:t>
            </a:r>
          </a:p>
          <a:p>
            <a:pPr algn="r" rtl="1">
              <a:lnSpc>
                <a:spcPct val="40000"/>
              </a:lnSpc>
              <a:spcBef>
                <a:spcPct val="50000"/>
              </a:spcBef>
            </a:pPr>
            <a:r>
              <a:rPr lang="he-IL" sz="3600" b="1">
                <a:latin typeface="David" panose="020E0502060401010101" pitchFamily="34" charset="-79"/>
              </a:rPr>
              <a:t>איך "חולבים" את המשתמש/הלקוח ?</a:t>
            </a:r>
          </a:p>
          <a:p>
            <a:pPr algn="r" rtl="1">
              <a:lnSpc>
                <a:spcPct val="40000"/>
              </a:lnSpc>
              <a:spcBef>
                <a:spcPct val="50000"/>
              </a:spcBef>
            </a:pPr>
            <a:r>
              <a:rPr lang="he-IL" sz="3600" b="1">
                <a:latin typeface="David" panose="020E0502060401010101" pitchFamily="34" charset="-79"/>
              </a:rPr>
              <a:t>איך שולטים בכל המידע הזה ?</a:t>
            </a:r>
            <a:endParaRPr lang="en-US" sz="3600" b="1">
              <a:latin typeface="David" panose="020E0502060401010101" pitchFamily="34" charset="-79"/>
            </a:endParaRPr>
          </a:p>
        </p:txBody>
      </p:sp>
    </p:spTree>
    <p:extLst>
      <p:ext uri="{BB962C8B-B14F-4D97-AF65-F5344CB8AC3E}">
        <p14:creationId xmlns:p14="http://schemas.microsoft.com/office/powerpoint/2010/main" val="1514246077"/>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667ADC-EC76-4182-9250-8E163F00009E}" type="slidenum">
              <a:rPr lang="he-IL" smtClean="0">
                <a:solidFill>
                  <a:prstClr val="black">
                    <a:tint val="75000"/>
                  </a:prstClr>
                </a:solidFill>
              </a:rPr>
              <a:pPr>
                <a:defRPr/>
              </a:pPr>
              <a:t>25</a:t>
            </a:fld>
            <a:endParaRPr lang="he-IL" dirty="0">
              <a:solidFill>
                <a:prstClr val="black">
                  <a:tint val="75000"/>
                </a:prstClr>
              </a:solidFill>
            </a:endParaRPr>
          </a:p>
        </p:txBody>
      </p:sp>
      <p:pic>
        <p:nvPicPr>
          <p:cNvPr id="5" name="Picture 4"/>
          <p:cNvPicPr>
            <a:picLocks noChangeAspect="1"/>
          </p:cNvPicPr>
          <p:nvPr/>
        </p:nvPicPr>
        <p:blipFill>
          <a:blip r:embed="rId2" cstate="print"/>
          <a:stretch>
            <a:fillRect/>
          </a:stretch>
        </p:blipFill>
        <p:spPr>
          <a:xfrm>
            <a:off x="1364633" y="435692"/>
            <a:ext cx="6414733" cy="5887808"/>
          </a:xfrm>
          <a:prstGeom prst="rect">
            <a:avLst/>
          </a:prstGeom>
        </p:spPr>
      </p:pic>
    </p:spTree>
    <p:extLst>
      <p:ext uri="{BB962C8B-B14F-4D97-AF65-F5344CB8AC3E}">
        <p14:creationId xmlns:p14="http://schemas.microsoft.com/office/powerpoint/2010/main" val="1567680340"/>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מציין מיקום של מספר שקופית 5"/>
          <p:cNvSpPr>
            <a:spLocks noGrp="1"/>
          </p:cNvSpPr>
          <p:nvPr>
            <p:ph type="sldNum" sz="quarter" idx="12"/>
          </p:nvPr>
        </p:nvSpPr>
        <p:spPr>
          <a:noFill/>
        </p:spPr>
        <p:txBody>
          <a:bodyPr/>
          <a:lstStyle/>
          <a:p>
            <a:pPr algn="r" rtl="1"/>
            <a:fld id="{7B795F16-0EAA-46F3-9636-27054258020A}" type="slidenum">
              <a:rPr lang="he-IL" smtClean="0">
                <a:latin typeface="David" panose="020E0502060401010101" pitchFamily="34" charset="-79"/>
              </a:rPr>
              <a:pPr algn="r" rtl="1"/>
              <a:t>26</a:t>
            </a:fld>
            <a:endParaRPr lang="en-US">
              <a:latin typeface="David" panose="020E0502060401010101" pitchFamily="34" charset="-79"/>
            </a:endParaRPr>
          </a:p>
        </p:txBody>
      </p:sp>
      <p:sp>
        <p:nvSpPr>
          <p:cNvPr id="2052" name="AutoShape 2"/>
          <p:cNvSpPr>
            <a:spLocks noGrp="1" noChangeArrowheads="1"/>
          </p:cNvSpPr>
          <p:nvPr>
            <p:ph type="title" idx="4294967295"/>
          </p:nvPr>
        </p:nvSpPr>
        <p:spPr>
          <a:xfrm>
            <a:off x="1057620" y="67442"/>
            <a:ext cx="7924800" cy="1143001"/>
          </a:xfrm>
        </p:spPr>
        <p:txBody>
          <a:bodyPr>
            <a:normAutofit/>
          </a:bodyPr>
          <a:lstStyle/>
          <a:p>
            <a:pPr algn="r"/>
            <a:r>
              <a:rPr lang="he-IL" sz="4800" b="1" kern="10" dirty="0">
                <a:ln w="3175">
                  <a:solidFill>
                    <a:schemeClr val="bg2"/>
                  </a:solidFill>
                  <a:round/>
                  <a:headEnd/>
                  <a:tailEnd/>
                </a:ln>
                <a:solidFill>
                  <a:srgbClr val="A50021"/>
                </a:solidFill>
                <a:latin typeface="David" panose="020E0502060401010101" pitchFamily="34" charset="-79"/>
                <a:ea typeface="+mn-ea"/>
                <a:cs typeface="David" pitchFamily="34" charset="-79"/>
              </a:rPr>
              <a:t>ניהול עקיבות</a:t>
            </a:r>
            <a:endParaRPr lang="en-US" sz="4800"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
        <p:nvSpPr>
          <p:cNvPr id="2053" name="Rectangle 3"/>
          <p:cNvSpPr>
            <a:spLocks noGrp="1" noChangeArrowheads="1"/>
          </p:cNvSpPr>
          <p:nvPr>
            <p:ph idx="4294967295"/>
          </p:nvPr>
        </p:nvSpPr>
        <p:spPr>
          <a:xfrm>
            <a:off x="760165" y="1341438"/>
            <a:ext cx="8383836" cy="3724275"/>
          </a:xfrm>
        </p:spPr>
        <p:txBody>
          <a:bodyPr>
            <a:noAutofit/>
          </a:bodyPr>
          <a:lstStyle/>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אימות שכל דרישה מקבלת מענה בכל אחד משלבי מחזור החיים של הפרויקט.</a:t>
            </a:r>
          </a:p>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תהליך העקיבות מתחיל משלב קישור דרישות הלקוח לדרישות המנותחות, והמשך הקישור בכל אחד מתוצרי הפרויקט עד לבדיקות.</a:t>
            </a:r>
          </a:p>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הקפדה על ביצוע עקיבות מבטיחה כי כל דרישה מטופלת בכל אחד משלבי מחזור החיים, ובסופו של תהליך, המערכת תענה על כל דרישות הלקוח.</a:t>
            </a:r>
          </a:p>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לאחר סיום שלב הגדרת הדרישות, אישורן והקפאתן, יועלו בקשות לבצע </a:t>
            </a:r>
            <a:r>
              <a:rPr lang="he-IL" sz="2400" b="1" u="sng" dirty="0">
                <a:latin typeface="Times New Roman" pitchFamily="18" charset="0"/>
                <a:cs typeface="David" pitchFamily="34" charset="-79"/>
              </a:rPr>
              <a:t>שינויים</a:t>
            </a:r>
            <a:r>
              <a:rPr lang="he-IL" sz="2400" b="1" dirty="0">
                <a:latin typeface="Times New Roman" pitchFamily="18" charset="0"/>
                <a:cs typeface="David" pitchFamily="34" charset="-79"/>
              </a:rPr>
              <a:t> או שיפורים בדרישות.</a:t>
            </a:r>
          </a:p>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עקיבות עושים על דרישות </a:t>
            </a:r>
            <a:r>
              <a:rPr lang="he-IL" sz="2400" b="1" u="sng" dirty="0">
                <a:latin typeface="Times New Roman" pitchFamily="18" charset="0"/>
                <a:cs typeface="David" pitchFamily="34" charset="-79"/>
              </a:rPr>
              <a:t>מאושרות.</a:t>
            </a:r>
            <a:endParaRPr lang="en-US" sz="2400" b="1" u="sng" dirty="0">
              <a:latin typeface="Times New Roman" pitchFamily="18" charset="0"/>
              <a:cs typeface="David" pitchFamily="34" charset="-79"/>
            </a:endParaRPr>
          </a:p>
        </p:txBody>
      </p:sp>
    </p:spTree>
    <p:extLst>
      <p:ext uri="{BB962C8B-B14F-4D97-AF65-F5344CB8AC3E}">
        <p14:creationId xmlns:p14="http://schemas.microsoft.com/office/powerpoint/2010/main" val="4079628448"/>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667ADC-EC76-4182-9250-8E163F00009E}" type="slidenum">
              <a:rPr lang="he-IL" smtClean="0">
                <a:solidFill>
                  <a:prstClr val="black">
                    <a:tint val="75000"/>
                  </a:prstClr>
                </a:solidFill>
              </a:rPr>
              <a:pPr>
                <a:defRPr/>
              </a:pPr>
              <a:t>27</a:t>
            </a:fld>
            <a:endParaRPr lang="he-IL" dirty="0">
              <a:solidFill>
                <a:prstClr val="black">
                  <a:tint val="75000"/>
                </a:prstClr>
              </a:solidFill>
            </a:endParaRPr>
          </a:p>
        </p:txBody>
      </p:sp>
      <p:pic>
        <p:nvPicPr>
          <p:cNvPr id="5" name="Picture 2" descr="http://www.shooter-smith.co.uk/cms/wp-content/uploads/2013/07/Traceabilit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436" y="498475"/>
            <a:ext cx="8448675" cy="585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367557"/>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474580" y="241780"/>
            <a:ext cx="7572375" cy="714375"/>
          </a:xfrm>
        </p:spPr>
        <p:txBody>
          <a:bodyPr vert="horz" lIns="91440" tIns="45720" rIns="91440" bIns="45720" rtlCol="0" anchor="ctr">
            <a:normAutofit/>
          </a:bodyPr>
          <a:lstStyle/>
          <a:p>
            <a:pPr algn="r"/>
            <a:r>
              <a:rPr lang="he-IL" sz="4800" b="1" kern="10" dirty="0">
                <a:ln w="3175">
                  <a:solidFill>
                    <a:schemeClr val="bg2"/>
                  </a:solidFill>
                  <a:round/>
                  <a:headEnd/>
                  <a:tailEnd/>
                </a:ln>
                <a:solidFill>
                  <a:srgbClr val="A50021"/>
                </a:solidFill>
                <a:latin typeface="David" panose="020E0502060401010101" pitchFamily="34" charset="-79"/>
                <a:ea typeface="+mn-ea"/>
                <a:cs typeface="David" pitchFamily="34" charset="-79"/>
              </a:rPr>
              <a:t>שיטות לתיקוף הדרישות</a:t>
            </a:r>
            <a:endParaRPr lang="en-US" sz="4800"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
        <p:nvSpPr>
          <p:cNvPr id="51203" name="Rectangle 3"/>
          <p:cNvSpPr>
            <a:spLocks noGrp="1" noChangeArrowheads="1"/>
          </p:cNvSpPr>
          <p:nvPr>
            <p:ph idx="4294967295"/>
          </p:nvPr>
        </p:nvSpPr>
        <p:spPr>
          <a:xfrm>
            <a:off x="705080" y="1111853"/>
            <a:ext cx="8050213" cy="4968875"/>
          </a:xfrm>
        </p:spPr>
        <p:txBody>
          <a:bodyPr>
            <a:normAutofit/>
          </a:bodyPr>
          <a:lstStyle/>
          <a:p>
            <a:pPr eaLnBrk="1" hangingPunct="1"/>
            <a:r>
              <a:rPr lang="he-IL" sz="2800" b="1" dirty="0">
                <a:latin typeface="David" panose="020E0502060401010101" pitchFamily="34" charset="-79"/>
                <a:cs typeface="David" panose="020E0502060401010101" pitchFamily="34" charset="-79"/>
              </a:rPr>
              <a:t>סקר דרישות (</a:t>
            </a:r>
            <a:r>
              <a:rPr lang="en-US" sz="2800" b="1" dirty="0">
                <a:latin typeface="David" panose="020E0502060401010101" pitchFamily="34" charset="-79"/>
                <a:cs typeface="David" panose="020E0502060401010101" pitchFamily="34" charset="-79"/>
              </a:rPr>
              <a:t>SRR</a:t>
            </a:r>
            <a:r>
              <a:rPr lang="he-IL" sz="2800" b="1" dirty="0">
                <a:latin typeface="David" panose="020E0502060401010101" pitchFamily="34" charset="-79"/>
                <a:cs typeface="David" panose="020E0502060401010101" pitchFamily="34" charset="-79"/>
              </a:rPr>
              <a:t>)</a:t>
            </a:r>
            <a:endParaRPr lang="en-US" sz="2800" b="1" dirty="0">
              <a:latin typeface="David" panose="020E0502060401010101" pitchFamily="34" charset="-79"/>
              <a:cs typeface="David" panose="020E0502060401010101" pitchFamily="34" charset="-79"/>
            </a:endParaRPr>
          </a:p>
          <a:p>
            <a:pPr lvl="1" eaLnBrk="1" hangingPunct="1"/>
            <a:r>
              <a:rPr lang="he-IL" sz="2400" dirty="0">
                <a:latin typeface="David" panose="020E0502060401010101" pitchFamily="34" charset="-79"/>
                <a:cs typeface="David" panose="020E0502060401010101" pitchFamily="34" charset="-79"/>
              </a:rPr>
              <a:t>סיקור של הדרישות, הן על ידי בעלי העניין, והן על ידי גורמי הפיתוח.</a:t>
            </a:r>
            <a:endParaRPr lang="en-US" sz="2400" dirty="0">
              <a:latin typeface="David" panose="020E0502060401010101" pitchFamily="34" charset="-79"/>
              <a:cs typeface="David" panose="020E0502060401010101" pitchFamily="34" charset="-79"/>
            </a:endParaRPr>
          </a:p>
          <a:p>
            <a:pPr eaLnBrk="1" hangingPunct="1"/>
            <a:r>
              <a:rPr lang="he-IL" sz="2800" b="1" dirty="0">
                <a:latin typeface="David" panose="020E0502060401010101" pitchFamily="34" charset="-79"/>
                <a:cs typeface="David" panose="020E0502060401010101" pitchFamily="34" charset="-79"/>
              </a:rPr>
              <a:t>בחינת אב טיפוס</a:t>
            </a:r>
            <a:endParaRPr lang="en-US" sz="2800" b="1" dirty="0">
              <a:latin typeface="David" panose="020E0502060401010101" pitchFamily="34" charset="-79"/>
              <a:cs typeface="David" panose="020E0502060401010101" pitchFamily="34" charset="-79"/>
            </a:endParaRPr>
          </a:p>
          <a:p>
            <a:pPr lvl="1" eaLnBrk="1" hangingPunct="1"/>
            <a:r>
              <a:rPr lang="he-IL" sz="2400" dirty="0">
                <a:latin typeface="David" panose="020E0502060401010101" pitchFamily="34" charset="-79"/>
                <a:cs typeface="David" panose="020E0502060401010101" pitchFamily="34" charset="-79"/>
              </a:rPr>
              <a:t>בנייה של אב טיפוס על בסיס הדרישות, וביצוע ניסויים ובחינות.</a:t>
            </a:r>
            <a:endParaRPr lang="en-US" sz="2400" dirty="0">
              <a:latin typeface="David" panose="020E0502060401010101" pitchFamily="34" charset="-79"/>
              <a:cs typeface="David" panose="020E0502060401010101" pitchFamily="34" charset="-79"/>
            </a:endParaRPr>
          </a:p>
          <a:p>
            <a:pPr eaLnBrk="1" hangingPunct="1"/>
            <a:r>
              <a:rPr lang="he-IL" sz="2800" b="1" dirty="0">
                <a:latin typeface="David" panose="020E0502060401010101" pitchFamily="34" charset="-79"/>
                <a:cs typeface="David" panose="020E0502060401010101" pitchFamily="34" charset="-79"/>
              </a:rPr>
              <a:t>סימולציות</a:t>
            </a:r>
          </a:p>
          <a:p>
            <a:pPr lvl="1" eaLnBrk="1" hangingPunct="1"/>
            <a:r>
              <a:rPr lang="he-IL" sz="2400" dirty="0">
                <a:latin typeface="David" panose="020E0502060401010101" pitchFamily="34" charset="-79"/>
                <a:cs typeface="David" panose="020E0502060401010101" pitchFamily="34" charset="-79"/>
              </a:rPr>
              <a:t>פיתוח של סימולציות, המיישמות את הדרישות, באמצעות מודלים מפושטים, תוך בחינה של ביצועי המערכת החזויים.</a:t>
            </a:r>
          </a:p>
          <a:p>
            <a:pPr eaLnBrk="1" hangingPunct="1"/>
            <a:r>
              <a:rPr lang="he-IL" sz="2800" b="1" dirty="0">
                <a:latin typeface="David" panose="020E0502060401010101" pitchFamily="34" charset="-79"/>
                <a:cs typeface="David" panose="020E0502060401010101" pitchFamily="34" charset="-79"/>
              </a:rPr>
              <a:t>הגדרת תהליכי אימות</a:t>
            </a:r>
          </a:p>
          <a:p>
            <a:pPr lvl="1" eaLnBrk="1" hangingPunct="1"/>
            <a:r>
              <a:rPr lang="he-IL" sz="2400" dirty="0">
                <a:latin typeface="David" panose="020E0502060401010101" pitchFamily="34" charset="-79"/>
                <a:cs typeface="David" panose="020E0502060401010101" pitchFamily="34" charset="-79"/>
              </a:rPr>
              <a:t>הגדרה של דרישות האימות עשויה לחשוף פערי הבנה בין המגדיר לבין בעלי העניין השונים.</a:t>
            </a:r>
            <a:endParaRPr lang="en-US" sz="2400" dirty="0">
              <a:latin typeface="David" panose="020E0502060401010101" pitchFamily="34" charset="-79"/>
              <a:cs typeface="David" panose="020E0502060401010101" pitchFamily="34" charset="-79"/>
            </a:endParaRPr>
          </a:p>
        </p:txBody>
      </p:sp>
      <p:sp>
        <p:nvSpPr>
          <p:cNvPr id="51204" name="AutoShape 4"/>
          <p:cNvSpPr>
            <a:spLocks noChangeArrowheads="1"/>
          </p:cNvSpPr>
          <p:nvPr/>
        </p:nvSpPr>
        <p:spPr bwMode="auto">
          <a:xfrm flipH="1">
            <a:off x="7360051" y="5878757"/>
            <a:ext cx="878672" cy="587254"/>
          </a:xfrm>
          <a:prstGeom prst="roundRect">
            <a:avLst>
              <a:gd name="adj" fmla="val 16667"/>
            </a:avLst>
          </a:prstGeom>
          <a:solidFill>
            <a:schemeClr val="accent1"/>
          </a:solidFill>
          <a:ln w="9525" algn="ctr">
            <a:solidFill>
              <a:schemeClr val="tx1"/>
            </a:solidFill>
            <a:round/>
            <a:headEnd/>
            <a:tailEnd/>
          </a:ln>
        </p:spPr>
        <p:txBody>
          <a:bodyPr wrap="none" lIns="90000" tIns="46800" rIns="90000" bIns="46800" anchor="ctr">
            <a:spAutoFit/>
          </a:bodyPr>
          <a:lstStyle/>
          <a:p>
            <a:pPr algn="r" rtl="1">
              <a:lnSpc>
                <a:spcPct val="90000"/>
              </a:lnSpc>
              <a:spcBef>
                <a:spcPct val="20000"/>
              </a:spcBef>
              <a:buClr>
                <a:schemeClr val="bg1"/>
              </a:buClr>
              <a:buSzPct val="100000"/>
              <a:buFont typeface="Wingdings" pitchFamily="2" charset="2"/>
              <a:buNone/>
            </a:pPr>
            <a:r>
              <a:rPr lang="he-IL" b="1">
                <a:latin typeface="David" panose="020E0502060401010101" pitchFamily="34" charset="-79"/>
              </a:rPr>
              <a:t>ייצור</a:t>
            </a:r>
          </a:p>
          <a:p>
            <a:pPr algn="r" rtl="1">
              <a:lnSpc>
                <a:spcPct val="90000"/>
              </a:lnSpc>
              <a:spcBef>
                <a:spcPct val="20000"/>
              </a:spcBef>
              <a:buClr>
                <a:schemeClr val="bg1"/>
              </a:buClr>
              <a:buSzPct val="100000"/>
              <a:buFont typeface="Wingdings" pitchFamily="2" charset="2"/>
              <a:buNone/>
            </a:pPr>
            <a:r>
              <a:rPr lang="he-IL" b="1">
                <a:latin typeface="David" panose="020E0502060401010101" pitchFamily="34" charset="-79"/>
              </a:rPr>
              <a:t>אב טיפוס</a:t>
            </a:r>
            <a:endParaRPr lang="en-US" b="1">
              <a:latin typeface="David" panose="020E0502060401010101" pitchFamily="34" charset="-79"/>
            </a:endParaRPr>
          </a:p>
        </p:txBody>
      </p:sp>
      <p:sp>
        <p:nvSpPr>
          <p:cNvPr id="51205" name="AutoShape 5"/>
          <p:cNvSpPr>
            <a:spLocks noChangeArrowheads="1"/>
          </p:cNvSpPr>
          <p:nvPr/>
        </p:nvSpPr>
        <p:spPr bwMode="auto">
          <a:xfrm flipH="1">
            <a:off x="5260768" y="5878757"/>
            <a:ext cx="1086263" cy="587254"/>
          </a:xfrm>
          <a:prstGeom prst="roundRect">
            <a:avLst>
              <a:gd name="adj" fmla="val 16667"/>
            </a:avLst>
          </a:prstGeom>
          <a:solidFill>
            <a:schemeClr val="accent1"/>
          </a:solidFill>
          <a:ln w="9525" algn="ctr">
            <a:solidFill>
              <a:schemeClr val="tx1"/>
            </a:solidFill>
            <a:round/>
            <a:headEnd/>
            <a:tailEnd/>
          </a:ln>
        </p:spPr>
        <p:txBody>
          <a:bodyPr wrap="none" lIns="90000" tIns="46800" rIns="90000" bIns="46800" anchor="ctr">
            <a:spAutoFit/>
          </a:bodyPr>
          <a:lstStyle/>
          <a:p>
            <a:pPr algn="r" rtl="1">
              <a:lnSpc>
                <a:spcPct val="90000"/>
              </a:lnSpc>
              <a:spcBef>
                <a:spcPct val="20000"/>
              </a:spcBef>
              <a:buClr>
                <a:schemeClr val="bg1"/>
              </a:buClr>
              <a:buSzPct val="100000"/>
              <a:buFont typeface="Wingdings" pitchFamily="2" charset="2"/>
              <a:buNone/>
            </a:pPr>
            <a:r>
              <a:rPr lang="he-IL" b="1">
                <a:latin typeface="David" panose="020E0502060401010101" pitchFamily="34" charset="-79"/>
              </a:rPr>
              <a:t>הגדרת</a:t>
            </a:r>
          </a:p>
          <a:p>
            <a:pPr algn="r" rtl="1">
              <a:lnSpc>
                <a:spcPct val="90000"/>
              </a:lnSpc>
              <a:spcBef>
                <a:spcPct val="20000"/>
              </a:spcBef>
              <a:buClr>
                <a:schemeClr val="bg1"/>
              </a:buClr>
              <a:buSzPct val="100000"/>
              <a:buFont typeface="Wingdings" pitchFamily="2" charset="2"/>
              <a:buNone/>
            </a:pPr>
            <a:r>
              <a:rPr lang="he-IL" b="1">
                <a:latin typeface="David" panose="020E0502060401010101" pitchFamily="34" charset="-79"/>
              </a:rPr>
              <a:t>תרחישי בוחן</a:t>
            </a:r>
            <a:endParaRPr lang="en-US" b="1">
              <a:latin typeface="David" panose="020E0502060401010101" pitchFamily="34" charset="-79"/>
            </a:endParaRPr>
          </a:p>
        </p:txBody>
      </p:sp>
      <p:sp>
        <p:nvSpPr>
          <p:cNvPr id="51206" name="AutoShape 6"/>
          <p:cNvSpPr>
            <a:spLocks noChangeArrowheads="1"/>
          </p:cNvSpPr>
          <p:nvPr/>
        </p:nvSpPr>
        <p:spPr bwMode="auto">
          <a:xfrm flipH="1">
            <a:off x="3265374" y="6009063"/>
            <a:ext cx="1087665" cy="325055"/>
          </a:xfrm>
          <a:prstGeom prst="roundRect">
            <a:avLst>
              <a:gd name="adj" fmla="val 16667"/>
            </a:avLst>
          </a:prstGeom>
          <a:solidFill>
            <a:schemeClr val="accent1"/>
          </a:solidFill>
          <a:ln w="9525" algn="ctr">
            <a:solidFill>
              <a:schemeClr val="tx1"/>
            </a:solidFill>
            <a:round/>
            <a:headEnd/>
            <a:tailEnd/>
          </a:ln>
        </p:spPr>
        <p:txBody>
          <a:bodyPr wrap="none" lIns="90000" tIns="46800" rIns="90000" bIns="46800" anchor="ctr">
            <a:spAutoFit/>
          </a:bodyPr>
          <a:lstStyle/>
          <a:p>
            <a:pPr algn="r" rtl="1">
              <a:lnSpc>
                <a:spcPct val="90000"/>
              </a:lnSpc>
              <a:spcBef>
                <a:spcPct val="20000"/>
              </a:spcBef>
              <a:buClr>
                <a:schemeClr val="bg1"/>
              </a:buClr>
              <a:buSzPct val="100000"/>
              <a:buFont typeface="Wingdings" pitchFamily="2" charset="2"/>
              <a:buNone/>
            </a:pPr>
            <a:r>
              <a:rPr lang="he-IL" b="1">
                <a:latin typeface="David" panose="020E0502060401010101" pitchFamily="34" charset="-79"/>
              </a:rPr>
              <a:t>הרצת בחינות</a:t>
            </a:r>
            <a:endParaRPr lang="en-US" b="1">
              <a:latin typeface="David" panose="020E0502060401010101" pitchFamily="34" charset="-79"/>
            </a:endParaRPr>
          </a:p>
        </p:txBody>
      </p:sp>
      <p:sp>
        <p:nvSpPr>
          <p:cNvPr id="51207" name="AutoShape 7"/>
          <p:cNvSpPr>
            <a:spLocks noChangeArrowheads="1"/>
          </p:cNvSpPr>
          <p:nvPr/>
        </p:nvSpPr>
        <p:spPr bwMode="auto">
          <a:xfrm flipH="1">
            <a:off x="1088097" y="6002713"/>
            <a:ext cx="1159143" cy="325055"/>
          </a:xfrm>
          <a:prstGeom prst="roundRect">
            <a:avLst>
              <a:gd name="adj" fmla="val 16667"/>
            </a:avLst>
          </a:prstGeom>
          <a:solidFill>
            <a:schemeClr val="accent1"/>
          </a:solidFill>
          <a:ln w="9525" algn="ctr">
            <a:solidFill>
              <a:schemeClr val="tx1"/>
            </a:solidFill>
            <a:round/>
            <a:headEnd/>
            <a:tailEnd/>
          </a:ln>
        </p:spPr>
        <p:txBody>
          <a:bodyPr wrap="none" lIns="90000" tIns="46800" rIns="90000" bIns="46800" anchor="ctr">
            <a:spAutoFit/>
          </a:bodyPr>
          <a:lstStyle/>
          <a:p>
            <a:pPr algn="r" rtl="1">
              <a:lnSpc>
                <a:spcPct val="90000"/>
              </a:lnSpc>
              <a:spcBef>
                <a:spcPct val="20000"/>
              </a:spcBef>
              <a:buClr>
                <a:schemeClr val="bg1"/>
              </a:buClr>
              <a:buSzPct val="100000"/>
              <a:buFont typeface="Wingdings" pitchFamily="2" charset="2"/>
              <a:buNone/>
            </a:pPr>
            <a:r>
              <a:rPr lang="he-IL" b="1">
                <a:latin typeface="David" panose="020E0502060401010101" pitchFamily="34" charset="-79"/>
              </a:rPr>
              <a:t>תיעוד הפערים</a:t>
            </a:r>
            <a:endParaRPr lang="en-US" b="1">
              <a:latin typeface="David" panose="020E0502060401010101" pitchFamily="34" charset="-79"/>
            </a:endParaRPr>
          </a:p>
        </p:txBody>
      </p:sp>
      <p:sp>
        <p:nvSpPr>
          <p:cNvPr id="51208" name="Line 8"/>
          <p:cNvSpPr>
            <a:spLocks noChangeShapeType="1"/>
          </p:cNvSpPr>
          <p:nvPr/>
        </p:nvSpPr>
        <p:spPr bwMode="auto">
          <a:xfrm flipH="1">
            <a:off x="6462713" y="6211278"/>
            <a:ext cx="720725" cy="1587"/>
          </a:xfrm>
          <a:prstGeom prst="line">
            <a:avLst/>
          </a:prstGeom>
          <a:noFill/>
          <a:ln w="9525">
            <a:solidFill>
              <a:schemeClr val="tx1"/>
            </a:solidFill>
            <a:round/>
            <a:headEnd/>
            <a:tailEnd type="triangle" w="med" len="med"/>
          </a:ln>
        </p:spPr>
        <p:txBody>
          <a:bodyPr lIns="90000" tIns="46800" rIns="90000" bIns="46800">
            <a:spAutoFit/>
          </a:bodyPr>
          <a:lstStyle/>
          <a:p>
            <a:pPr algn="r" rtl="1"/>
            <a:endParaRPr lang="he-IL">
              <a:latin typeface="David" panose="020E0502060401010101" pitchFamily="34" charset="-79"/>
            </a:endParaRPr>
          </a:p>
        </p:txBody>
      </p:sp>
      <p:sp>
        <p:nvSpPr>
          <p:cNvPr id="51209" name="Line 9"/>
          <p:cNvSpPr>
            <a:spLocks noChangeShapeType="1"/>
          </p:cNvSpPr>
          <p:nvPr/>
        </p:nvSpPr>
        <p:spPr bwMode="auto">
          <a:xfrm flipH="1" flipV="1">
            <a:off x="4570413" y="6165240"/>
            <a:ext cx="533400" cy="0"/>
          </a:xfrm>
          <a:prstGeom prst="line">
            <a:avLst/>
          </a:prstGeom>
          <a:noFill/>
          <a:ln w="9525">
            <a:solidFill>
              <a:schemeClr val="tx1"/>
            </a:solidFill>
            <a:round/>
            <a:headEnd/>
            <a:tailEnd type="triangle" w="med" len="med"/>
          </a:ln>
        </p:spPr>
        <p:txBody>
          <a:bodyPr lIns="90000" tIns="46800" rIns="90000" bIns="46800">
            <a:spAutoFit/>
          </a:bodyPr>
          <a:lstStyle/>
          <a:p>
            <a:pPr algn="r" rtl="1"/>
            <a:endParaRPr lang="he-IL">
              <a:latin typeface="David" panose="020E0502060401010101" pitchFamily="34" charset="-79"/>
            </a:endParaRPr>
          </a:p>
        </p:txBody>
      </p:sp>
      <p:sp>
        <p:nvSpPr>
          <p:cNvPr id="51210" name="Line 10"/>
          <p:cNvSpPr>
            <a:spLocks noChangeShapeType="1"/>
          </p:cNvSpPr>
          <p:nvPr/>
        </p:nvSpPr>
        <p:spPr bwMode="auto">
          <a:xfrm flipH="1" flipV="1">
            <a:off x="2414588" y="6193815"/>
            <a:ext cx="628650" cy="11113"/>
          </a:xfrm>
          <a:prstGeom prst="line">
            <a:avLst/>
          </a:prstGeom>
          <a:noFill/>
          <a:ln w="9525">
            <a:solidFill>
              <a:schemeClr val="tx1"/>
            </a:solidFill>
            <a:round/>
            <a:headEnd/>
            <a:tailEnd type="triangle" w="med" len="med"/>
          </a:ln>
        </p:spPr>
        <p:txBody>
          <a:bodyPr lIns="90000" tIns="46800" rIns="90000" bIns="46800">
            <a:spAutoFit/>
          </a:bodyPr>
          <a:lstStyle/>
          <a:p>
            <a:pPr algn="r" rtl="1"/>
            <a:endParaRPr lang="he-IL">
              <a:latin typeface="David" panose="020E0502060401010101" pitchFamily="34" charset="-79"/>
            </a:endParaRPr>
          </a:p>
        </p:txBody>
      </p:sp>
    </p:spTree>
    <p:extLst>
      <p:ext uri="{BB962C8B-B14F-4D97-AF65-F5344CB8AC3E}">
        <p14:creationId xmlns:p14="http://schemas.microsoft.com/office/powerpoint/2010/main" val="39078476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rtl="1">
              <a:defRPr/>
            </a:pPr>
            <a:fld id="{53667ADC-EC76-4182-9250-8E163F00009E}" type="slidenum">
              <a:rPr lang="he-IL" smtClean="0">
                <a:solidFill>
                  <a:prstClr val="black">
                    <a:tint val="75000"/>
                  </a:prstClr>
                </a:solidFill>
                <a:latin typeface="David" panose="020E0502060401010101" pitchFamily="34" charset="-79"/>
              </a:rPr>
              <a:pPr algn="r" rtl="1">
                <a:defRPr/>
              </a:pPr>
              <a:t>29</a:t>
            </a:fld>
            <a:endParaRPr lang="he-IL" dirty="0">
              <a:solidFill>
                <a:prstClr val="black">
                  <a:tint val="75000"/>
                </a:prstClr>
              </a:solidFill>
              <a:latin typeface="David" panose="020E0502060401010101" pitchFamily="34" charset="-79"/>
            </a:endParaRPr>
          </a:p>
        </p:txBody>
      </p:sp>
      <p:sp>
        <p:nvSpPr>
          <p:cNvPr id="2" name="Title 1"/>
          <p:cNvSpPr>
            <a:spLocks noGrp="1"/>
          </p:cNvSpPr>
          <p:nvPr>
            <p:ph type="title" idx="4294967295"/>
          </p:nvPr>
        </p:nvSpPr>
        <p:spPr>
          <a:xfrm>
            <a:off x="628650" y="0"/>
            <a:ext cx="8229600" cy="1143000"/>
          </a:xfrm>
        </p:spPr>
        <p:txBody>
          <a:bodyPr vert="horz" lIns="91440" tIns="45720" rIns="91440" bIns="45720" rtlCol="0" anchor="ctr">
            <a:normAutofit/>
          </a:bodyPr>
          <a:lstStyle/>
          <a:p>
            <a:pPr algn="r"/>
            <a:r>
              <a:rPr lang="en-US" sz="4800" b="1" kern="10" dirty="0">
                <a:ln w="3175">
                  <a:solidFill>
                    <a:schemeClr val="bg2"/>
                  </a:solidFill>
                  <a:round/>
                  <a:headEnd/>
                  <a:tailEnd/>
                </a:ln>
                <a:solidFill>
                  <a:srgbClr val="A50021"/>
                </a:solidFill>
                <a:latin typeface="David" panose="020E0502060401010101" pitchFamily="34" charset="-79"/>
                <a:ea typeface="+mn-ea"/>
                <a:cs typeface="David" pitchFamily="34" charset="-79"/>
              </a:rPr>
              <a:t>SRR</a:t>
            </a:r>
            <a:r>
              <a:rPr lang="he-IL" sz="4800" b="1" kern="10" dirty="0">
                <a:ln w="3175">
                  <a:solidFill>
                    <a:schemeClr val="bg2"/>
                  </a:solidFill>
                  <a:round/>
                  <a:headEnd/>
                  <a:tailEnd/>
                </a:ln>
                <a:solidFill>
                  <a:srgbClr val="A50021"/>
                </a:solidFill>
                <a:latin typeface="David" panose="020E0502060401010101" pitchFamily="34" charset="-79"/>
                <a:ea typeface="+mn-ea"/>
                <a:cs typeface="David" pitchFamily="34" charset="-79"/>
              </a:rPr>
              <a:t> – מרכיבי הסקר</a:t>
            </a:r>
          </a:p>
        </p:txBody>
      </p:sp>
      <p:sp>
        <p:nvSpPr>
          <p:cNvPr id="3" name="Content Placeholder 2"/>
          <p:cNvSpPr>
            <a:spLocks noGrp="1"/>
          </p:cNvSpPr>
          <p:nvPr>
            <p:ph idx="4294967295"/>
          </p:nvPr>
        </p:nvSpPr>
        <p:spPr>
          <a:xfrm>
            <a:off x="341523" y="1235363"/>
            <a:ext cx="8229600" cy="4525962"/>
          </a:xfrm>
        </p:spPr>
        <p:txBody>
          <a:bodyPr>
            <a:noAutofit/>
          </a:bodyPr>
          <a:lstStyle/>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תאור כללי על המערכת – </a:t>
            </a:r>
            <a:r>
              <a:rPr lang="en-US" sz="2400" b="1" dirty="0">
                <a:latin typeface="Times New Roman" pitchFamily="18" charset="0"/>
                <a:cs typeface="David" pitchFamily="34" charset="-79"/>
              </a:rPr>
              <a:t>overview</a:t>
            </a:r>
            <a:r>
              <a:rPr lang="he-IL" sz="2400" b="1" dirty="0">
                <a:latin typeface="Times New Roman" pitchFamily="18" charset="0"/>
                <a:cs typeface="David" pitchFamily="34" charset="-79"/>
              </a:rPr>
              <a:t> (לדוגמא: מטרות ויעדים)</a:t>
            </a:r>
            <a:endParaRPr lang="en-US" sz="2400" b="1" dirty="0">
              <a:latin typeface="Times New Roman" pitchFamily="18" charset="0"/>
              <a:cs typeface="David" pitchFamily="34" charset="-79"/>
            </a:endParaRPr>
          </a:p>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הנחות עבודה ראשוניות (לדוגמא: גבולות ואילוצים)</a:t>
            </a:r>
          </a:p>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הצגת הדרישות ע"פ הטבלה בחלוקה ל:</a:t>
            </a:r>
          </a:p>
          <a:p>
            <a:pPr marL="717868" lvl="2"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000" b="1" dirty="0">
                <a:latin typeface="Times New Roman" pitchFamily="18" charset="0"/>
                <a:cs typeface="David" pitchFamily="34" charset="-79"/>
              </a:rPr>
              <a:t>תתי מערכת שהתגבשו עד כה (קבוצה פונקציונאלית)</a:t>
            </a:r>
          </a:p>
          <a:p>
            <a:pPr marL="717868" lvl="2"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000" b="1" dirty="0">
                <a:latin typeface="Times New Roman" pitchFamily="18" charset="0"/>
                <a:cs typeface="David" pitchFamily="34" charset="-79"/>
              </a:rPr>
              <a:t>תרחישים עיקריים במערכת</a:t>
            </a:r>
            <a:endParaRPr lang="he-IL" sz="2400" b="1" dirty="0">
              <a:latin typeface="Times New Roman" pitchFamily="18" charset="0"/>
              <a:cs typeface="David" pitchFamily="34" charset="-79"/>
            </a:endParaRPr>
          </a:p>
          <a:p>
            <a:pPr marL="717868" lvl="2"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000" b="1" dirty="0">
                <a:latin typeface="Times New Roman" pitchFamily="18" charset="0"/>
                <a:cs typeface="David" pitchFamily="34" charset="-79"/>
              </a:rPr>
              <a:t>סוגי דרישות</a:t>
            </a:r>
            <a:endParaRPr lang="he-IL" sz="2400" b="1" dirty="0">
              <a:latin typeface="Times New Roman" pitchFamily="18" charset="0"/>
              <a:cs typeface="David" pitchFamily="34" charset="-79"/>
            </a:endParaRPr>
          </a:p>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נושאים פתוחים לדיון/החלטה</a:t>
            </a:r>
          </a:p>
        </p:txBody>
      </p:sp>
    </p:spTree>
    <p:extLst>
      <p:ext uri="{BB962C8B-B14F-4D97-AF65-F5344CB8AC3E}">
        <p14:creationId xmlns:p14="http://schemas.microsoft.com/office/powerpoint/2010/main" val="3010587280"/>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WordArt 5"/>
          <p:cNvSpPr>
            <a:spLocks noChangeArrowheads="1" noChangeShapeType="1" noTextEdit="1"/>
          </p:cNvSpPr>
          <p:nvPr/>
        </p:nvSpPr>
        <p:spPr bwMode="auto">
          <a:xfrm>
            <a:off x="5695950" y="406400"/>
            <a:ext cx="3000375" cy="403225"/>
          </a:xfrm>
          <a:prstGeom prst="rect">
            <a:avLst/>
          </a:prstGeom>
        </p:spPr>
        <p:txBody>
          <a:bodyPr wrap="none" fromWordArt="1">
            <a:prstTxWarp prst="textPlain">
              <a:avLst>
                <a:gd name="adj" fmla="val 50000"/>
              </a:avLst>
            </a:prstTxWarp>
          </a:bodyPr>
          <a:lstStyle/>
          <a:p>
            <a:pPr algn="ctr" rtl="1"/>
            <a:r>
              <a:rPr lang="he-IL" sz="3600" kern="10">
                <a:ln w="3175">
                  <a:solidFill>
                    <a:schemeClr val="bg2"/>
                  </a:solidFill>
                  <a:round/>
                  <a:headEnd/>
                  <a:tailEnd/>
                </a:ln>
                <a:solidFill>
                  <a:srgbClr val="A50021"/>
                </a:solidFill>
                <a:latin typeface="David" panose="020E0502060401010101" pitchFamily="34" charset="-79"/>
              </a:rPr>
              <a:t>מהו אפיון ראשוני?</a:t>
            </a:r>
          </a:p>
        </p:txBody>
      </p:sp>
      <p:sp>
        <p:nvSpPr>
          <p:cNvPr id="5123" name="Text Box 6"/>
          <p:cNvSpPr txBox="1">
            <a:spLocks noChangeArrowheads="1"/>
          </p:cNvSpPr>
          <p:nvPr/>
        </p:nvSpPr>
        <p:spPr bwMode="auto">
          <a:xfrm>
            <a:off x="517525" y="862013"/>
            <a:ext cx="8066088" cy="550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74638" indent="-274638">
              <a:defRPr sz="1400" b="1">
                <a:solidFill>
                  <a:schemeClr val="tx1"/>
                </a:solidFill>
                <a:latin typeface="Times New Roman" panose="02020603050405020304" pitchFamily="18" charset="0"/>
                <a:cs typeface="David" panose="020E0502060401010101" pitchFamily="34" charset="-79"/>
              </a:defRPr>
            </a:lvl1pPr>
            <a:lvl2pPr marL="1143000" indent="-476250">
              <a:defRPr sz="1400" b="1">
                <a:solidFill>
                  <a:schemeClr val="tx1"/>
                </a:solidFill>
                <a:latin typeface="Times New Roman" panose="02020603050405020304" pitchFamily="18" charset="0"/>
                <a:cs typeface="David" panose="020E0502060401010101" pitchFamily="34" charset="-79"/>
              </a:defRPr>
            </a:lvl2pPr>
            <a:lvl3pPr marL="1143000" indent="-228600">
              <a:defRPr sz="1400" b="1">
                <a:solidFill>
                  <a:schemeClr val="tx1"/>
                </a:solidFill>
                <a:latin typeface="Times New Roman" panose="02020603050405020304" pitchFamily="18" charset="0"/>
                <a:cs typeface="David" panose="020E0502060401010101" pitchFamily="34" charset="-79"/>
              </a:defRPr>
            </a:lvl3pPr>
            <a:lvl4pPr marL="1600200" indent="-228600">
              <a:defRPr sz="1400" b="1">
                <a:solidFill>
                  <a:schemeClr val="tx1"/>
                </a:solidFill>
                <a:latin typeface="Times New Roman" panose="02020603050405020304" pitchFamily="18" charset="0"/>
                <a:cs typeface="David" panose="020E0502060401010101" pitchFamily="34" charset="-79"/>
              </a:defRPr>
            </a:lvl4pPr>
            <a:lvl5pPr marL="2057400" indent="-228600">
              <a:defRPr sz="1400" b="1">
                <a:solidFill>
                  <a:schemeClr val="tx1"/>
                </a:solidFill>
                <a:latin typeface="Times New Roman" panose="02020603050405020304" pitchFamily="18" charset="0"/>
                <a:cs typeface="David" panose="020E0502060401010101" pitchFamily="34" charset="-79"/>
              </a:defRPr>
            </a:lvl5pPr>
            <a:lvl6pPr marL="25146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6pPr>
            <a:lvl7pPr marL="29718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7pPr>
            <a:lvl8pPr marL="34290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8pPr>
            <a:lvl9pPr marL="38862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9pPr>
          </a:lstStyle>
          <a:p>
            <a:pPr algn="r" rtl="1" eaLnBrk="1" hangingPunct="1">
              <a:spcBef>
                <a:spcPct val="50000"/>
              </a:spcBef>
              <a:buClr>
                <a:srgbClr val="A50021"/>
              </a:buClr>
              <a:buFont typeface="Wingdings" panose="05000000000000000000" pitchFamily="2" charset="2"/>
              <a:buChar char="ü"/>
            </a:pPr>
            <a:r>
              <a:rPr lang="he-IL" altLang="he-IL" sz="2200" dirty="0"/>
              <a:t>תרגום תוצאות חקר המצב הקיים, הבעיות והצרכים להגדרות של תכונות המערכת הרצויה. </a:t>
            </a:r>
          </a:p>
          <a:p>
            <a:pPr algn="r" rtl="1" eaLnBrk="1" hangingPunct="1">
              <a:spcBef>
                <a:spcPct val="50000"/>
              </a:spcBef>
              <a:buClr>
                <a:srgbClr val="A50021"/>
              </a:buClr>
              <a:buFont typeface="Wingdings" panose="05000000000000000000" pitchFamily="2" charset="2"/>
              <a:buChar char="ü"/>
            </a:pPr>
            <a:r>
              <a:rPr lang="he-IL" altLang="he-IL" sz="2200" dirty="0"/>
              <a:t>אינו עוסק בהיבטים טכניים ופיזיים אלא מגדיר את </a:t>
            </a:r>
            <a:r>
              <a:rPr lang="he-IL" altLang="he-IL" sz="2200" dirty="0">
                <a:solidFill>
                  <a:schemeClr val="accent2"/>
                </a:solidFill>
              </a:rPr>
              <a:t>דרישות המשתמשים</a:t>
            </a:r>
            <a:r>
              <a:rPr lang="he-IL" altLang="he-IL" sz="2200" dirty="0"/>
              <a:t>  </a:t>
            </a:r>
            <a:r>
              <a:rPr lang="he-IL" altLang="he-IL" sz="2200" u="sng" dirty="0"/>
              <a:t>העקרוניות</a:t>
            </a:r>
            <a:r>
              <a:rPr lang="he-IL" altLang="he-IL" sz="2200" dirty="0"/>
              <a:t> </a:t>
            </a:r>
            <a:r>
              <a:rPr lang="en-US" altLang="he-IL" sz="2200" dirty="0">
                <a:solidFill>
                  <a:schemeClr val="accent2"/>
                </a:solidFill>
              </a:rPr>
              <a:t>(User Requirements)</a:t>
            </a:r>
            <a:r>
              <a:rPr lang="he-IL" altLang="he-IL" sz="2200" dirty="0"/>
              <a:t> מהמערכת החדשה.</a:t>
            </a:r>
          </a:p>
          <a:p>
            <a:pPr lvl="1" algn="r" rtl="1" eaLnBrk="1" hangingPunct="1">
              <a:lnSpc>
                <a:spcPct val="80000"/>
              </a:lnSpc>
              <a:spcBef>
                <a:spcPct val="25000"/>
              </a:spcBef>
              <a:buClr>
                <a:srgbClr val="A50021"/>
              </a:buClr>
              <a:buFontTx/>
              <a:buChar char="•"/>
            </a:pPr>
            <a:r>
              <a:rPr lang="he-IL" altLang="he-IL" sz="2200" dirty="0"/>
              <a:t>מטרות המערכת</a:t>
            </a:r>
          </a:p>
          <a:p>
            <a:pPr lvl="1" algn="r" rtl="1" eaLnBrk="1" hangingPunct="1">
              <a:lnSpc>
                <a:spcPct val="80000"/>
              </a:lnSpc>
              <a:spcBef>
                <a:spcPct val="25000"/>
              </a:spcBef>
              <a:buClr>
                <a:srgbClr val="A50021"/>
              </a:buClr>
              <a:buFontTx/>
              <a:buChar char="•"/>
            </a:pPr>
            <a:r>
              <a:rPr lang="he-IL" altLang="he-IL" sz="2200" dirty="0"/>
              <a:t>אילוצי הארגון	</a:t>
            </a:r>
          </a:p>
          <a:p>
            <a:pPr lvl="1" algn="r" rtl="1" eaLnBrk="1" hangingPunct="1">
              <a:lnSpc>
                <a:spcPct val="80000"/>
              </a:lnSpc>
              <a:spcBef>
                <a:spcPct val="25000"/>
              </a:spcBef>
              <a:buClr>
                <a:srgbClr val="A50021"/>
              </a:buClr>
              <a:buFontTx/>
              <a:buChar char="•"/>
            </a:pPr>
            <a:r>
              <a:rPr lang="he-IL" altLang="he-IL" sz="2200" dirty="0"/>
              <a:t>פעילויות עסקיות </a:t>
            </a:r>
          </a:p>
          <a:p>
            <a:pPr lvl="1" algn="r" rtl="1" eaLnBrk="1" hangingPunct="1">
              <a:lnSpc>
                <a:spcPct val="80000"/>
              </a:lnSpc>
              <a:spcBef>
                <a:spcPct val="25000"/>
              </a:spcBef>
              <a:buClr>
                <a:srgbClr val="A50021"/>
              </a:buClr>
              <a:buFontTx/>
              <a:buChar char="•"/>
            </a:pPr>
            <a:r>
              <a:rPr lang="he-IL" altLang="he-IL" sz="2200" dirty="0"/>
              <a:t>תהליכי מחשב</a:t>
            </a:r>
          </a:p>
          <a:p>
            <a:pPr lvl="1" algn="r" rtl="1" eaLnBrk="1" hangingPunct="1">
              <a:lnSpc>
                <a:spcPct val="80000"/>
              </a:lnSpc>
              <a:spcBef>
                <a:spcPct val="25000"/>
              </a:spcBef>
              <a:buClr>
                <a:srgbClr val="A50021"/>
              </a:buClr>
              <a:buFontTx/>
              <a:buChar char="•"/>
            </a:pPr>
            <a:r>
              <a:rPr lang="he-IL" altLang="he-IL" sz="2200" dirty="0"/>
              <a:t>אומדנים כמותיים של היקף פעילות</a:t>
            </a:r>
          </a:p>
          <a:p>
            <a:pPr lvl="1" algn="r" rtl="1" eaLnBrk="1" hangingPunct="1">
              <a:lnSpc>
                <a:spcPct val="80000"/>
              </a:lnSpc>
              <a:spcBef>
                <a:spcPct val="25000"/>
              </a:spcBef>
              <a:buClr>
                <a:srgbClr val="A50021"/>
              </a:buClr>
              <a:buFontTx/>
              <a:buChar char="•"/>
            </a:pPr>
            <a:r>
              <a:rPr lang="he-IL" altLang="he-IL" sz="2200" dirty="0"/>
              <a:t>נפח נתונים</a:t>
            </a:r>
          </a:p>
          <a:p>
            <a:pPr algn="r" rtl="1" eaLnBrk="1" hangingPunct="1">
              <a:spcBef>
                <a:spcPct val="50000"/>
              </a:spcBef>
              <a:buClr>
                <a:srgbClr val="A50021"/>
              </a:buClr>
              <a:buFont typeface="Wingdings" panose="05000000000000000000" pitchFamily="2" charset="2"/>
              <a:buChar char="ü"/>
            </a:pPr>
            <a:r>
              <a:rPr lang="he-IL" altLang="he-IL" sz="2200" u="sng" dirty="0"/>
              <a:t>התוצר</a:t>
            </a:r>
            <a:r>
              <a:rPr lang="he-IL" altLang="he-IL" sz="2200" dirty="0"/>
              <a:t>: מסמך אפיון ראשוני / דרישות ראשוניות של  המשתמשים. </a:t>
            </a:r>
          </a:p>
          <a:p>
            <a:pPr algn="r" rtl="1" eaLnBrk="1" hangingPunct="1">
              <a:spcBef>
                <a:spcPct val="20000"/>
              </a:spcBef>
              <a:buClr>
                <a:srgbClr val="A50021"/>
              </a:buClr>
              <a:buFont typeface="Wingdings" panose="05000000000000000000" pitchFamily="2" charset="2"/>
              <a:buNone/>
            </a:pPr>
            <a:r>
              <a:rPr lang="he-IL" altLang="he-IL" sz="2200" dirty="0"/>
              <a:t>    נועד להוות בסיס להצגת הדרישות לספקים פוטנציאליים ואפשר בחינת התאמת המערכות המוצעות לצרכים.</a:t>
            </a:r>
          </a:p>
          <a:p>
            <a:pPr algn="r" rtl="1" eaLnBrk="1" hangingPunct="1">
              <a:spcBef>
                <a:spcPct val="50000"/>
              </a:spcBef>
              <a:buClr>
                <a:srgbClr val="A50021"/>
              </a:buClr>
              <a:buFont typeface="Wingdings" panose="05000000000000000000" pitchFamily="2" charset="2"/>
              <a:buChar char="v"/>
            </a:pPr>
            <a:r>
              <a:rPr lang="he-IL" altLang="he-IL" sz="2400" dirty="0">
                <a:solidFill>
                  <a:schemeClr val="accent2"/>
                </a:solidFill>
              </a:rPr>
              <a:t>במקום אפיון ראשוני ניתן לבצע אפיון מלא  = ניתוח מערכת מפורט</a:t>
            </a:r>
          </a:p>
        </p:txBody>
      </p:sp>
    </p:spTree>
    <p:extLst>
      <p:ext uri="{BB962C8B-B14F-4D97-AF65-F5344CB8AC3E}">
        <p14:creationId xmlns:p14="http://schemas.microsoft.com/office/powerpoint/2010/main" val="3122106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מציין מיקום של מספר שקופית 5"/>
          <p:cNvSpPr>
            <a:spLocks noGrp="1"/>
          </p:cNvSpPr>
          <p:nvPr>
            <p:ph type="sldNum" sz="quarter" idx="12"/>
          </p:nvPr>
        </p:nvSpPr>
        <p:spPr>
          <a:noFill/>
        </p:spPr>
        <p:txBody>
          <a:bodyPr/>
          <a:lstStyle/>
          <a:p>
            <a:pPr algn="r" rtl="1"/>
            <a:fld id="{5CAB23EF-3A1E-4E67-8920-B0DECAB6F64D}" type="slidenum">
              <a:rPr lang="he-IL" smtClean="0">
                <a:latin typeface="David" panose="020E0502060401010101" pitchFamily="34" charset="-79"/>
              </a:rPr>
              <a:pPr algn="r" rtl="1"/>
              <a:t>30</a:t>
            </a:fld>
            <a:endParaRPr lang="en-US">
              <a:latin typeface="David" panose="020E0502060401010101" pitchFamily="34" charset="-79"/>
            </a:endParaRPr>
          </a:p>
        </p:txBody>
      </p:sp>
      <p:sp>
        <p:nvSpPr>
          <p:cNvPr id="45060" name="Rectangle 3"/>
          <p:cNvSpPr>
            <a:spLocks noGrp="1" noChangeArrowheads="1"/>
          </p:cNvSpPr>
          <p:nvPr>
            <p:ph idx="4294967295"/>
          </p:nvPr>
        </p:nvSpPr>
        <p:spPr>
          <a:xfrm>
            <a:off x="800100" y="1021776"/>
            <a:ext cx="7693025" cy="4948238"/>
          </a:xfrm>
        </p:spPr>
        <p:txBody>
          <a:bodyPr>
            <a:normAutofit/>
          </a:bodyPr>
          <a:lstStyle/>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נועד להשגת תיאום ציפיות עם הלקוח ומומחה היישום.</a:t>
            </a:r>
          </a:p>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במסגרתו יוצגו בפני הלקוח הדרישות כפי שהובנו ונרשמו ע"י גורמי הפיתוח מתוך כוונה לחלוט את רשימת הדרישות ולאשרן. </a:t>
            </a:r>
          </a:p>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מעבר למתודולוגית הרגילה, "הבשר" בסקר הוא: זיהוי הדרישות, ניתוח הדרישות, מענה לדרישות, עקיבות.</a:t>
            </a:r>
          </a:p>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לטפל בבעיות הגדולות מראש: להציג בסקר את ההמלצה לאישור.</a:t>
            </a:r>
          </a:p>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עם קבלת אישור הלקוח לגבי כל הדרישות, תהליך אשר מגדיר את תיחום המערכת ותכולתה, יוקפאו הדרישות.</a:t>
            </a:r>
          </a:p>
          <a:p>
            <a:pPr marL="534988" lvl="1" indent="-355600" fontAlgn="base">
              <a:lnSpc>
                <a:spcPct val="100000"/>
              </a:lnSpc>
              <a:spcBef>
                <a:spcPct val="50000"/>
              </a:spcBef>
              <a:spcAft>
                <a:spcPct val="0"/>
              </a:spcAft>
              <a:buClr>
                <a:srgbClr val="A50021"/>
              </a:buClr>
              <a:buSzPct val="90000"/>
              <a:buFont typeface="Wingdings" panose="05000000000000000000" pitchFamily="2" charset="2"/>
              <a:buChar char="ü"/>
            </a:pPr>
            <a:r>
              <a:rPr lang="he-IL" sz="2400" b="1" dirty="0">
                <a:latin typeface="Times New Roman" pitchFamily="18" charset="0"/>
                <a:cs typeface="David" pitchFamily="34" charset="-79"/>
              </a:rPr>
              <a:t>להוציא סיכום מסודר ולטפל במשימות שסוכמו.</a:t>
            </a:r>
          </a:p>
          <a:p>
            <a:pPr eaLnBrk="1" hangingPunct="1">
              <a:lnSpc>
                <a:spcPct val="90000"/>
              </a:lnSpc>
              <a:buSzPct val="90000"/>
            </a:pPr>
            <a:endParaRPr lang="en-US" sz="2800" b="1" dirty="0">
              <a:latin typeface="David" panose="020E0502060401010101" pitchFamily="34" charset="-79"/>
              <a:cs typeface="David" panose="020E0502060401010101" pitchFamily="34" charset="-79"/>
            </a:endParaRPr>
          </a:p>
        </p:txBody>
      </p:sp>
      <p:sp>
        <p:nvSpPr>
          <p:cNvPr id="6" name="Title 1"/>
          <p:cNvSpPr txBox="1">
            <a:spLocks/>
          </p:cNvSpPr>
          <p:nvPr/>
        </p:nvSpPr>
        <p:spPr>
          <a:xfrm>
            <a:off x="628650" y="0"/>
            <a:ext cx="8229600" cy="1143000"/>
          </a:xfrm>
          <a:prstGeom prst="rect">
            <a:avLst/>
          </a:prstGeom>
        </p:spPr>
        <p:txBody>
          <a:bodyPr vert="horz" lIns="91440" tIns="45720" rIns="91440" bIns="45720" rtlCol="0" anchor="ctr">
            <a:normAutofit/>
          </a:bodyPr>
          <a:lstStyle>
            <a:lvl1pPr algn="l" defTabSz="914400" rtl="1"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pPr algn="r" fontAlgn="auto">
              <a:spcAft>
                <a:spcPts val="0"/>
              </a:spcAft>
            </a:pPr>
            <a:r>
              <a:rPr lang="en-US" sz="4800" b="1" kern="10" dirty="0">
                <a:ln w="3175">
                  <a:solidFill>
                    <a:schemeClr val="bg2"/>
                  </a:solidFill>
                  <a:round/>
                  <a:headEnd/>
                  <a:tailEnd/>
                </a:ln>
                <a:solidFill>
                  <a:srgbClr val="A50021"/>
                </a:solidFill>
                <a:latin typeface="David" panose="020E0502060401010101" pitchFamily="34" charset="-79"/>
                <a:ea typeface="+mn-ea"/>
                <a:cs typeface="David" pitchFamily="34" charset="-79"/>
              </a:rPr>
              <a:t>SRR</a:t>
            </a:r>
            <a:endParaRPr lang="he-IL" sz="4800"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Tree>
    <p:extLst>
      <p:ext uri="{BB962C8B-B14F-4D97-AF65-F5344CB8AC3E}">
        <p14:creationId xmlns:p14="http://schemas.microsoft.com/office/powerpoint/2010/main" val="2498773512"/>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מציין מיקום של מספר שקופית 5"/>
          <p:cNvSpPr>
            <a:spLocks noGrp="1"/>
          </p:cNvSpPr>
          <p:nvPr>
            <p:ph type="sldNum" sz="quarter" idx="12"/>
          </p:nvPr>
        </p:nvSpPr>
        <p:spPr>
          <a:noFill/>
        </p:spPr>
        <p:txBody>
          <a:bodyPr/>
          <a:lstStyle/>
          <a:p>
            <a:pPr algn="r" rtl="1"/>
            <a:fld id="{6A569072-FF09-4DBE-9EB2-0BB6100BC73C}" type="slidenum">
              <a:rPr lang="he-IL" smtClean="0">
                <a:latin typeface="David" panose="020E0502060401010101" pitchFamily="34" charset="-79"/>
              </a:rPr>
              <a:pPr algn="r" rtl="1"/>
              <a:t>31</a:t>
            </a:fld>
            <a:endParaRPr lang="en-US">
              <a:latin typeface="David" panose="020E0502060401010101" pitchFamily="34" charset="-79"/>
            </a:endParaRPr>
          </a:p>
        </p:txBody>
      </p:sp>
      <p:sp>
        <p:nvSpPr>
          <p:cNvPr id="54275" name="AutoShape 2"/>
          <p:cNvSpPr>
            <a:spLocks noGrp="1" noChangeArrowheads="1"/>
          </p:cNvSpPr>
          <p:nvPr>
            <p:ph type="title" idx="4294967295"/>
          </p:nvPr>
        </p:nvSpPr>
        <p:spPr>
          <a:xfrm>
            <a:off x="1046956" y="170073"/>
            <a:ext cx="7924800" cy="1143000"/>
          </a:xfrm>
        </p:spPr>
        <p:txBody>
          <a:bodyPr vert="horz" lIns="91440" tIns="45720" rIns="91440" bIns="45720" rtlCol="0" anchor="ctr">
            <a:normAutofit/>
          </a:bodyPr>
          <a:lstStyle/>
          <a:p>
            <a:pPr algn="r"/>
            <a:r>
              <a:rPr lang="he-IL" sz="4800" b="1" kern="10" dirty="0">
                <a:ln w="3175">
                  <a:solidFill>
                    <a:schemeClr val="bg2"/>
                  </a:solidFill>
                  <a:round/>
                  <a:headEnd/>
                  <a:tailEnd/>
                </a:ln>
                <a:solidFill>
                  <a:srgbClr val="A50021"/>
                </a:solidFill>
                <a:latin typeface="David" panose="020E0502060401010101" pitchFamily="34" charset="-79"/>
                <a:ea typeface="+mn-ea"/>
                <a:cs typeface="David" pitchFamily="34" charset="-79"/>
              </a:rPr>
              <a:t>דגשים להכנת סקר חוזה</a:t>
            </a:r>
            <a:endParaRPr lang="en-US" sz="4800"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
        <p:nvSpPr>
          <p:cNvPr id="54276" name="Rectangle 3"/>
          <p:cNvSpPr>
            <a:spLocks noGrp="1" noChangeArrowheads="1"/>
          </p:cNvSpPr>
          <p:nvPr>
            <p:ph idx="4294967295"/>
          </p:nvPr>
        </p:nvSpPr>
        <p:spPr>
          <a:xfrm>
            <a:off x="588963" y="1790754"/>
            <a:ext cx="8269287" cy="4679950"/>
          </a:xfrm>
        </p:spPr>
        <p:txBody>
          <a:bodyPr>
            <a:normAutofit/>
          </a:bodyPr>
          <a:lstStyle/>
          <a:p>
            <a:pPr>
              <a:lnSpc>
                <a:spcPct val="80000"/>
              </a:lnSpc>
              <a:buSzPct val="90000"/>
              <a:buFont typeface="Wingdings" panose="05000000000000000000" pitchFamily="2" charset="2"/>
              <a:buChar char="v"/>
            </a:pPr>
            <a:r>
              <a:rPr lang="he-IL" sz="3200" dirty="0">
                <a:latin typeface="Times New Roman" pitchFamily="18" charset="0"/>
                <a:cs typeface="David" pitchFamily="34" charset="-79"/>
              </a:rPr>
              <a:t>אחריות לקיום הסקר – מנהל הפרוייקט</a:t>
            </a:r>
          </a:p>
          <a:p>
            <a:pPr>
              <a:lnSpc>
                <a:spcPct val="80000"/>
              </a:lnSpc>
              <a:buSzPct val="90000"/>
              <a:buFont typeface="Wingdings" panose="05000000000000000000" pitchFamily="2" charset="2"/>
              <a:buChar char="v"/>
            </a:pPr>
            <a:r>
              <a:rPr lang="he-IL" sz="3200" dirty="0">
                <a:latin typeface="Times New Roman" pitchFamily="18" charset="0"/>
                <a:cs typeface="David" pitchFamily="34" charset="-79"/>
              </a:rPr>
              <a:t>חייבים לערב הנהלה בכירה </a:t>
            </a:r>
          </a:p>
          <a:p>
            <a:pPr>
              <a:lnSpc>
                <a:spcPct val="80000"/>
              </a:lnSpc>
              <a:buSzPct val="90000"/>
              <a:buFont typeface="Wingdings" panose="05000000000000000000" pitchFamily="2" charset="2"/>
              <a:buChar char="v"/>
            </a:pPr>
            <a:r>
              <a:rPr lang="he-IL" sz="3200" dirty="0">
                <a:latin typeface="Times New Roman" pitchFamily="18" charset="0"/>
                <a:cs typeface="David" pitchFamily="34" charset="-79"/>
              </a:rPr>
              <a:t>הקלט לסקר – </a:t>
            </a:r>
            <a:r>
              <a:rPr lang="en-US" sz="3200" dirty="0">
                <a:latin typeface="Times New Roman" pitchFamily="18" charset="0"/>
                <a:cs typeface="David" pitchFamily="34" charset="-79"/>
              </a:rPr>
              <a:t>RFP</a:t>
            </a:r>
            <a:r>
              <a:rPr lang="he-IL" sz="3200" dirty="0">
                <a:latin typeface="Times New Roman" pitchFamily="18" charset="0"/>
                <a:cs typeface="David" pitchFamily="34" charset="-79"/>
              </a:rPr>
              <a:t>/מסמך ייזום</a:t>
            </a:r>
          </a:p>
          <a:p>
            <a:pPr>
              <a:lnSpc>
                <a:spcPct val="80000"/>
              </a:lnSpc>
              <a:buSzPct val="90000"/>
              <a:buFont typeface="Wingdings" panose="05000000000000000000" pitchFamily="2" charset="2"/>
              <a:buChar char="v"/>
            </a:pPr>
            <a:r>
              <a:rPr lang="he-IL" sz="3200" dirty="0">
                <a:latin typeface="Times New Roman" pitchFamily="18" charset="0"/>
                <a:cs typeface="David" pitchFamily="34" charset="-79"/>
              </a:rPr>
              <a:t>כמה שפחות הפתעות למשתתפים בסקר</a:t>
            </a:r>
          </a:p>
          <a:p>
            <a:pPr>
              <a:lnSpc>
                <a:spcPct val="80000"/>
              </a:lnSpc>
              <a:buSzPct val="90000"/>
              <a:buFont typeface="Wingdings" panose="05000000000000000000" pitchFamily="2" charset="2"/>
              <a:buChar char="v"/>
            </a:pPr>
            <a:r>
              <a:rPr lang="he-IL" sz="3200" dirty="0">
                <a:latin typeface="Times New Roman" pitchFamily="18" charset="0"/>
                <a:cs typeface="David" pitchFamily="34" charset="-79"/>
              </a:rPr>
              <a:t>מדובר בתהליך הכנה ארוך (תלוי בגודל הפרויקט)</a:t>
            </a:r>
          </a:p>
          <a:p>
            <a:pPr>
              <a:lnSpc>
                <a:spcPct val="80000"/>
              </a:lnSpc>
              <a:buSzPct val="90000"/>
              <a:buFont typeface="Wingdings" panose="05000000000000000000" pitchFamily="2" charset="2"/>
              <a:buChar char="v"/>
            </a:pPr>
            <a:r>
              <a:rPr lang="he-IL" sz="3200" dirty="0">
                <a:latin typeface="Times New Roman" pitchFamily="18" charset="0"/>
                <a:cs typeface="David" pitchFamily="34" charset="-79"/>
              </a:rPr>
              <a:t>מומלץ לעשות גם לגרסאות/אבני-דרך מרכזיות</a:t>
            </a:r>
          </a:p>
        </p:txBody>
      </p:sp>
    </p:spTree>
    <p:extLst>
      <p:ext uri="{BB962C8B-B14F-4D97-AF65-F5344CB8AC3E}">
        <p14:creationId xmlns:p14="http://schemas.microsoft.com/office/powerpoint/2010/main" val="1977877498"/>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מציין מיקום של מספר שקופית 5"/>
          <p:cNvSpPr>
            <a:spLocks noGrp="1"/>
          </p:cNvSpPr>
          <p:nvPr>
            <p:ph type="sldNum" sz="quarter" idx="12"/>
          </p:nvPr>
        </p:nvSpPr>
        <p:spPr>
          <a:noFill/>
        </p:spPr>
        <p:txBody>
          <a:bodyPr/>
          <a:lstStyle/>
          <a:p>
            <a:pPr algn="r" rtl="1"/>
            <a:fld id="{68583837-3961-4D7B-9290-53DE8D497101}" type="slidenum">
              <a:rPr lang="he-IL" smtClean="0">
                <a:latin typeface="David" panose="020E0502060401010101" pitchFamily="34" charset="-79"/>
              </a:rPr>
              <a:pPr algn="r" rtl="1"/>
              <a:t>32</a:t>
            </a:fld>
            <a:endParaRPr lang="en-US">
              <a:latin typeface="David" panose="020E0502060401010101" pitchFamily="34" charset="-79"/>
            </a:endParaRPr>
          </a:p>
        </p:txBody>
      </p:sp>
      <p:sp>
        <p:nvSpPr>
          <p:cNvPr id="55299" name="AutoShape 2"/>
          <p:cNvSpPr>
            <a:spLocks noGrp="1" noChangeArrowheads="1"/>
          </p:cNvSpPr>
          <p:nvPr>
            <p:ph type="title" idx="4294967295"/>
          </p:nvPr>
        </p:nvSpPr>
        <p:spPr>
          <a:xfrm>
            <a:off x="1112703" y="0"/>
            <a:ext cx="7924800" cy="1143001"/>
          </a:xfrm>
          <a:extLst/>
        </p:spPr>
        <p:txBody>
          <a:bodyPr vert="horz" lIns="91440" tIns="45720" rIns="91440" bIns="45720" rtlCol="0" anchor="ctr">
            <a:normAutofit/>
          </a:bodyPr>
          <a:lstStyle/>
          <a:p>
            <a:pPr algn="r"/>
            <a:r>
              <a:rPr lang="he-IL" sz="4800" b="1" kern="10" dirty="0">
                <a:ln w="3175">
                  <a:solidFill>
                    <a:schemeClr val="bg2"/>
                  </a:solidFill>
                  <a:round/>
                  <a:headEnd/>
                  <a:tailEnd/>
                </a:ln>
                <a:solidFill>
                  <a:srgbClr val="A50021"/>
                </a:solidFill>
                <a:latin typeface="David" panose="020E0502060401010101" pitchFamily="34" charset="-79"/>
                <a:ea typeface="+mn-ea"/>
                <a:cs typeface="David" pitchFamily="34" charset="-79"/>
              </a:rPr>
              <a:t>דגשים להכנת סקר חוזה</a:t>
            </a:r>
            <a:endParaRPr lang="en-US" sz="4800"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
        <p:nvSpPr>
          <p:cNvPr id="55300" name="Rectangle 3"/>
          <p:cNvSpPr>
            <a:spLocks noGrp="1" noChangeArrowheads="1"/>
          </p:cNvSpPr>
          <p:nvPr>
            <p:ph idx="4294967295"/>
          </p:nvPr>
        </p:nvSpPr>
        <p:spPr>
          <a:xfrm>
            <a:off x="409575" y="1094741"/>
            <a:ext cx="8448675" cy="5424224"/>
          </a:xfrm>
        </p:spPr>
        <p:txBody>
          <a:bodyPr>
            <a:normAutofit/>
          </a:bodyPr>
          <a:lstStyle/>
          <a:p>
            <a:pPr eaLnBrk="1" hangingPunct="1">
              <a:lnSpc>
                <a:spcPct val="80000"/>
              </a:lnSpc>
            </a:pPr>
            <a:r>
              <a:rPr lang="he-IL" sz="2800" b="1" dirty="0">
                <a:latin typeface="David" panose="020E0502060401010101" pitchFamily="34" charset="-79"/>
                <a:cs typeface="David" panose="020E0502060401010101" pitchFamily="34" charset="-79"/>
              </a:rPr>
              <a:t>דגשים לגבי המשתתפים:</a:t>
            </a:r>
          </a:p>
          <a:p>
            <a:pPr lvl="1" eaLnBrk="1" hangingPunct="1">
              <a:lnSpc>
                <a:spcPct val="80000"/>
              </a:lnSpc>
            </a:pPr>
            <a:r>
              <a:rPr lang="he-IL" sz="2400" dirty="0">
                <a:latin typeface="David" panose="020E0502060401010101" pitchFamily="34" charset="-79"/>
                <a:cs typeface="David" panose="020E0502060401010101" pitchFamily="34" charset="-79"/>
              </a:rPr>
              <a:t>לוודא שגם המשתמש(&lt;&gt;לקוח) מגיע</a:t>
            </a:r>
          </a:p>
          <a:p>
            <a:pPr lvl="1" eaLnBrk="1" hangingPunct="1">
              <a:lnSpc>
                <a:spcPct val="80000"/>
              </a:lnSpc>
            </a:pPr>
            <a:r>
              <a:rPr lang="he-IL" sz="2400" dirty="0">
                <a:latin typeface="David" panose="020E0502060401010101" pitchFamily="34" charset="-79"/>
                <a:cs typeface="David" panose="020E0502060401010101" pitchFamily="34" charset="-79"/>
              </a:rPr>
              <a:t>ספקי המשנה </a:t>
            </a:r>
          </a:p>
          <a:p>
            <a:pPr lvl="1" eaLnBrk="1" hangingPunct="1">
              <a:lnSpc>
                <a:spcPct val="80000"/>
              </a:lnSpc>
            </a:pPr>
            <a:r>
              <a:rPr lang="he-IL" sz="2400" dirty="0">
                <a:latin typeface="David" panose="020E0502060401010101" pitchFamily="34" charset="-79"/>
                <a:cs typeface="David" panose="020E0502060401010101" pitchFamily="34" charset="-79"/>
              </a:rPr>
              <a:t>הפצה מוקדמת של המצע לסקר ותיעודו (סיכום דיון מושקע ופרטני)</a:t>
            </a:r>
          </a:p>
          <a:p>
            <a:pPr lvl="1" eaLnBrk="1" hangingPunct="1">
              <a:lnSpc>
                <a:spcPct val="80000"/>
              </a:lnSpc>
            </a:pPr>
            <a:endParaRPr lang="he-IL" sz="2400" dirty="0">
              <a:latin typeface="David" panose="020E0502060401010101" pitchFamily="34" charset="-79"/>
              <a:cs typeface="David" panose="020E0502060401010101" pitchFamily="34" charset="-79"/>
            </a:endParaRPr>
          </a:p>
          <a:p>
            <a:pPr eaLnBrk="1" hangingPunct="1">
              <a:lnSpc>
                <a:spcPct val="80000"/>
              </a:lnSpc>
            </a:pPr>
            <a:r>
              <a:rPr lang="he-IL" sz="2800" b="1" dirty="0">
                <a:latin typeface="David" panose="020E0502060401010101" pitchFamily="34" charset="-79"/>
                <a:cs typeface="David" panose="020E0502060401010101" pitchFamily="34" charset="-79"/>
              </a:rPr>
              <a:t>מתי מוכנים?</a:t>
            </a:r>
            <a:endParaRPr lang="en-US" sz="2800" b="1" dirty="0">
              <a:latin typeface="David" panose="020E0502060401010101" pitchFamily="34" charset="-79"/>
              <a:cs typeface="David" panose="020E0502060401010101" pitchFamily="34" charset="-79"/>
            </a:endParaRPr>
          </a:p>
          <a:p>
            <a:pPr lvl="1" eaLnBrk="1" hangingPunct="1">
              <a:lnSpc>
                <a:spcPct val="80000"/>
              </a:lnSpc>
            </a:pPr>
            <a:r>
              <a:rPr lang="he-IL" sz="2400" dirty="0">
                <a:latin typeface="David" panose="020E0502060401010101" pitchFamily="34" charset="-79"/>
                <a:cs typeface="David" panose="020E0502060401010101" pitchFamily="34" charset="-79"/>
              </a:rPr>
              <a:t>קיים מסמך ייזום מאושר 2 צדדים</a:t>
            </a:r>
          </a:p>
          <a:p>
            <a:pPr lvl="1" eaLnBrk="1" hangingPunct="1">
              <a:lnSpc>
                <a:spcPct val="80000"/>
              </a:lnSpc>
            </a:pPr>
            <a:r>
              <a:rPr lang="he-IL" sz="2400" dirty="0">
                <a:latin typeface="David" panose="020E0502060401010101" pitchFamily="34" charset="-79"/>
                <a:cs typeface="David" panose="020E0502060401010101" pitchFamily="34" charset="-79"/>
              </a:rPr>
              <a:t>חקר יישימות</a:t>
            </a:r>
          </a:p>
          <a:p>
            <a:pPr lvl="1" eaLnBrk="1" hangingPunct="1">
              <a:lnSpc>
                <a:spcPct val="80000"/>
              </a:lnSpc>
            </a:pPr>
            <a:r>
              <a:rPr lang="he-IL" sz="2400" dirty="0">
                <a:latin typeface="David" panose="020E0502060401010101" pitchFamily="34" charset="-79"/>
                <a:cs typeface="David" panose="020E0502060401010101" pitchFamily="34" charset="-79"/>
              </a:rPr>
              <a:t>בוצע ניתוח ראשוני של עלויות</a:t>
            </a:r>
          </a:p>
          <a:p>
            <a:pPr lvl="1" eaLnBrk="1" hangingPunct="1">
              <a:lnSpc>
                <a:spcPct val="80000"/>
              </a:lnSpc>
            </a:pPr>
            <a:r>
              <a:rPr lang="he-IL" sz="2400" dirty="0">
                <a:latin typeface="David" panose="020E0502060401010101" pitchFamily="34" charset="-79"/>
                <a:cs typeface="David" panose="020E0502060401010101" pitchFamily="34" charset="-79"/>
              </a:rPr>
              <a:t>בוצע תיאום ציפיות ללו"ז (בדגש על אבני דרך ראשיות)</a:t>
            </a:r>
          </a:p>
          <a:p>
            <a:pPr lvl="1" eaLnBrk="1" hangingPunct="1">
              <a:lnSpc>
                <a:spcPct val="80000"/>
              </a:lnSpc>
            </a:pPr>
            <a:r>
              <a:rPr lang="he-IL" sz="2400" dirty="0">
                <a:latin typeface="David" panose="020E0502060401010101" pitchFamily="34" charset="-79"/>
                <a:cs typeface="David" panose="020E0502060401010101" pitchFamily="34" charset="-79"/>
              </a:rPr>
              <a:t>משאבי הפרוייקט ידועים (גם אם לא הכל חלוט ב- 100%)</a:t>
            </a:r>
          </a:p>
          <a:p>
            <a:pPr algn="ctr" eaLnBrk="1" hangingPunct="1">
              <a:lnSpc>
                <a:spcPct val="80000"/>
              </a:lnSpc>
            </a:pPr>
            <a:r>
              <a:rPr lang="he-IL" sz="2400" dirty="0">
                <a:latin typeface="David" panose="020E0502060401010101" pitchFamily="34" charset="-79"/>
                <a:cs typeface="David" panose="020E0502060401010101" pitchFamily="34" charset="-79"/>
              </a:rPr>
              <a:t>הבנה שמדובר בהקפאת תצורה – מעתה עוברים לנוהל "ועדת שינויים"</a:t>
            </a:r>
          </a:p>
          <a:p>
            <a:pPr algn="ctr" eaLnBrk="1" hangingPunct="1">
              <a:lnSpc>
                <a:spcPct val="80000"/>
              </a:lnSpc>
            </a:pPr>
            <a:r>
              <a:rPr lang="he-IL" sz="2400" dirty="0">
                <a:latin typeface="David" panose="020E0502060401010101" pitchFamily="34" charset="-79"/>
                <a:cs typeface="David" panose="020E0502060401010101" pitchFamily="34" charset="-79"/>
              </a:rPr>
              <a:t>בקרת תהליך – משימות לביצוע, (אישור/אי אישור)</a:t>
            </a:r>
            <a:endParaRPr lang="en-US"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761606809"/>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944563" y="646113"/>
            <a:ext cx="783431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b="1">
                <a:solidFill>
                  <a:schemeClr val="tx1"/>
                </a:solidFill>
                <a:latin typeface="Times New Roman" panose="02020603050405020304" pitchFamily="18" charset="0"/>
                <a:cs typeface="David" panose="020E0502060401010101" pitchFamily="34" charset="-79"/>
              </a:defRPr>
            </a:lvl1pPr>
            <a:lvl2pPr marL="534988" indent="-355600">
              <a:defRPr sz="1400" b="1">
                <a:solidFill>
                  <a:schemeClr val="tx1"/>
                </a:solidFill>
                <a:latin typeface="Times New Roman" panose="02020603050405020304" pitchFamily="18" charset="0"/>
                <a:cs typeface="David" panose="020E0502060401010101" pitchFamily="34" charset="-79"/>
              </a:defRPr>
            </a:lvl2pPr>
            <a:lvl3pPr marL="1143000" indent="-228600">
              <a:defRPr sz="1400" b="1">
                <a:solidFill>
                  <a:schemeClr val="tx1"/>
                </a:solidFill>
                <a:latin typeface="Times New Roman" panose="02020603050405020304" pitchFamily="18" charset="0"/>
                <a:cs typeface="David" panose="020E0502060401010101" pitchFamily="34" charset="-79"/>
              </a:defRPr>
            </a:lvl3pPr>
            <a:lvl4pPr marL="1600200" indent="-228600">
              <a:defRPr sz="1400" b="1">
                <a:solidFill>
                  <a:schemeClr val="tx1"/>
                </a:solidFill>
                <a:latin typeface="Times New Roman" panose="02020603050405020304" pitchFamily="18" charset="0"/>
                <a:cs typeface="David" panose="020E0502060401010101" pitchFamily="34" charset="-79"/>
              </a:defRPr>
            </a:lvl4pPr>
            <a:lvl5pPr marL="2057400" indent="-228600">
              <a:defRPr sz="1400" b="1">
                <a:solidFill>
                  <a:schemeClr val="tx1"/>
                </a:solidFill>
                <a:latin typeface="Times New Roman" panose="02020603050405020304" pitchFamily="18" charset="0"/>
                <a:cs typeface="David" panose="020E0502060401010101" pitchFamily="34" charset="-79"/>
              </a:defRPr>
            </a:lvl5pPr>
            <a:lvl6pPr marL="25146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6pPr>
            <a:lvl7pPr marL="29718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7pPr>
            <a:lvl8pPr marL="34290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8pPr>
            <a:lvl9pPr marL="38862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9pPr>
          </a:lstStyle>
          <a:p>
            <a:pPr lvl="1" algn="r" rtl="1" eaLnBrk="1" hangingPunct="1">
              <a:spcBef>
                <a:spcPct val="10000"/>
              </a:spcBef>
              <a:buClr>
                <a:srgbClr val="A50021"/>
              </a:buClr>
              <a:buFont typeface="Wingdings" panose="05000000000000000000" pitchFamily="2" charset="2"/>
              <a:buChar char="ü"/>
            </a:pPr>
            <a:r>
              <a:rPr lang="he-IL" altLang="he-IL" sz="2000" dirty="0"/>
              <a:t>מטרות מערכת המידע נגזרות ממטרות הארגון שהיא משרתת. </a:t>
            </a:r>
          </a:p>
          <a:p>
            <a:pPr lvl="1" algn="r" rtl="1" eaLnBrk="1" hangingPunct="1">
              <a:spcBef>
                <a:spcPct val="10000"/>
              </a:spcBef>
              <a:buClr>
                <a:srgbClr val="A50021"/>
              </a:buClr>
              <a:buFont typeface="Wingdings" panose="05000000000000000000" pitchFamily="2" charset="2"/>
              <a:buChar char="ü"/>
            </a:pPr>
            <a:r>
              <a:rPr lang="he-IL" altLang="he-IL" sz="2000"/>
              <a:t>יעדים נגזרים </a:t>
            </a:r>
            <a:r>
              <a:rPr lang="he-IL" altLang="he-IL" sz="2000" dirty="0"/>
              <a:t>ממטרות הארגון במונחים כמותיים, כיוון שיש לכך השפעה על התכונות ועל העלויות של מערכת המידע העתידית.</a:t>
            </a:r>
          </a:p>
          <a:p>
            <a:pPr lvl="1" algn="r" rtl="1" eaLnBrk="1" hangingPunct="1">
              <a:spcBef>
                <a:spcPct val="10000"/>
              </a:spcBef>
              <a:buClr>
                <a:srgbClr val="A50021"/>
              </a:buClr>
              <a:buFont typeface="Wingdings" panose="05000000000000000000" pitchFamily="2" charset="2"/>
              <a:buChar char="ü"/>
            </a:pPr>
            <a:r>
              <a:rPr lang="he-IL" altLang="he-IL" sz="2000" dirty="0"/>
              <a:t>מטרה איננה יכולה להיות סתמית אלא צריכה להיות לה סיבה ברורה.</a:t>
            </a:r>
          </a:p>
          <a:p>
            <a:pPr lvl="1" algn="r" rtl="1" eaLnBrk="1" hangingPunct="1">
              <a:spcBef>
                <a:spcPct val="10000"/>
              </a:spcBef>
              <a:buClr>
                <a:srgbClr val="A50021"/>
              </a:buClr>
              <a:buFont typeface="Wingdings" panose="05000000000000000000" pitchFamily="2" charset="2"/>
              <a:buChar char="ü"/>
            </a:pPr>
            <a:r>
              <a:rPr lang="he-IL" altLang="he-IL" sz="2000" dirty="0"/>
              <a:t>ממטרה ארגונית אחת אפשר לגזור מטרות אחדות למערכת מידע.</a:t>
            </a:r>
          </a:p>
          <a:p>
            <a:pPr lvl="1" algn="r" rtl="1" eaLnBrk="1" hangingPunct="1">
              <a:spcBef>
                <a:spcPct val="10000"/>
              </a:spcBef>
              <a:buClr>
                <a:srgbClr val="A50021"/>
              </a:buClr>
              <a:buFont typeface="Wingdings" panose="05000000000000000000" pitchFamily="2" charset="2"/>
              <a:buChar char="ü"/>
            </a:pPr>
            <a:r>
              <a:rPr lang="he-IL" altLang="he-IL" sz="2000" dirty="0"/>
              <a:t>כמה מטרות ארגוניות שונות יכולות להוביל למטרת מערכת משותפת.</a:t>
            </a:r>
          </a:p>
        </p:txBody>
      </p:sp>
      <p:sp>
        <p:nvSpPr>
          <p:cNvPr id="6147" name="Text Box 9"/>
          <p:cNvSpPr txBox="1">
            <a:spLocks noChangeArrowheads="1"/>
          </p:cNvSpPr>
          <p:nvPr/>
        </p:nvSpPr>
        <p:spPr bwMode="auto">
          <a:xfrm>
            <a:off x="555625" y="225425"/>
            <a:ext cx="8048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0513" indent="-290513">
              <a:defRPr sz="1400" b="1">
                <a:solidFill>
                  <a:schemeClr val="tx1"/>
                </a:solidFill>
                <a:latin typeface="Times New Roman" panose="02020603050405020304" pitchFamily="18" charset="0"/>
                <a:cs typeface="David" panose="020E0502060401010101" pitchFamily="34" charset="-79"/>
              </a:defRPr>
            </a:lvl1pPr>
            <a:lvl2pPr marL="742950" indent="-285750">
              <a:defRPr sz="1400" b="1">
                <a:solidFill>
                  <a:schemeClr val="tx1"/>
                </a:solidFill>
                <a:latin typeface="Times New Roman" panose="02020603050405020304" pitchFamily="18" charset="0"/>
                <a:cs typeface="David" panose="020E0502060401010101" pitchFamily="34" charset="-79"/>
              </a:defRPr>
            </a:lvl2pPr>
            <a:lvl3pPr marL="1143000" indent="-228600">
              <a:defRPr sz="1400" b="1">
                <a:solidFill>
                  <a:schemeClr val="tx1"/>
                </a:solidFill>
                <a:latin typeface="Times New Roman" panose="02020603050405020304" pitchFamily="18" charset="0"/>
                <a:cs typeface="David" panose="020E0502060401010101" pitchFamily="34" charset="-79"/>
              </a:defRPr>
            </a:lvl3pPr>
            <a:lvl4pPr marL="1600200" indent="-228600">
              <a:defRPr sz="1400" b="1">
                <a:solidFill>
                  <a:schemeClr val="tx1"/>
                </a:solidFill>
                <a:latin typeface="Times New Roman" panose="02020603050405020304" pitchFamily="18" charset="0"/>
                <a:cs typeface="David" panose="020E0502060401010101" pitchFamily="34" charset="-79"/>
              </a:defRPr>
            </a:lvl4pPr>
            <a:lvl5pPr marL="2057400" indent="-228600">
              <a:defRPr sz="1400" b="1">
                <a:solidFill>
                  <a:schemeClr val="tx1"/>
                </a:solidFill>
                <a:latin typeface="Times New Roman" panose="02020603050405020304" pitchFamily="18" charset="0"/>
                <a:cs typeface="David" panose="020E0502060401010101" pitchFamily="34" charset="-79"/>
              </a:defRPr>
            </a:lvl5pPr>
            <a:lvl6pPr marL="25146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6pPr>
            <a:lvl7pPr marL="29718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7pPr>
            <a:lvl8pPr marL="34290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8pPr>
            <a:lvl9pPr marL="38862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9pPr>
          </a:lstStyle>
          <a:p>
            <a:pPr algn="r" rtl="1" eaLnBrk="1" hangingPunct="1">
              <a:spcBef>
                <a:spcPct val="50000"/>
              </a:spcBef>
            </a:pPr>
            <a:r>
              <a:rPr lang="he-IL" altLang="he-IL" sz="2800" dirty="0">
                <a:solidFill>
                  <a:srgbClr val="000099"/>
                </a:solidFill>
              </a:rPr>
              <a:t>הגדרת מטרות מערכת המידע</a:t>
            </a:r>
            <a:endParaRPr lang="en-US" altLang="he-IL" sz="2800" dirty="0">
              <a:solidFill>
                <a:srgbClr val="000099"/>
              </a:solidFill>
            </a:endParaRPr>
          </a:p>
        </p:txBody>
      </p:sp>
      <p:sp>
        <p:nvSpPr>
          <p:cNvPr id="6148" name="Text Box 11"/>
          <p:cNvSpPr txBox="1">
            <a:spLocks noChangeArrowheads="1"/>
          </p:cNvSpPr>
          <p:nvPr/>
        </p:nvSpPr>
        <p:spPr bwMode="auto">
          <a:xfrm>
            <a:off x="1138238" y="3267075"/>
            <a:ext cx="7642225"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b="1">
                <a:solidFill>
                  <a:schemeClr val="tx1"/>
                </a:solidFill>
                <a:latin typeface="Times New Roman" panose="02020603050405020304" pitchFamily="18" charset="0"/>
                <a:cs typeface="David" panose="020E0502060401010101" pitchFamily="34" charset="-79"/>
              </a:defRPr>
            </a:lvl1pPr>
            <a:lvl2pPr marL="534988" indent="-355600">
              <a:defRPr sz="1400" b="1">
                <a:solidFill>
                  <a:schemeClr val="tx1"/>
                </a:solidFill>
                <a:latin typeface="Times New Roman" panose="02020603050405020304" pitchFamily="18" charset="0"/>
                <a:cs typeface="David" panose="020E0502060401010101" pitchFamily="34" charset="-79"/>
              </a:defRPr>
            </a:lvl2pPr>
            <a:lvl3pPr marL="1143000" indent="-228600">
              <a:defRPr sz="1400" b="1">
                <a:solidFill>
                  <a:schemeClr val="tx1"/>
                </a:solidFill>
                <a:latin typeface="Times New Roman" panose="02020603050405020304" pitchFamily="18" charset="0"/>
                <a:cs typeface="David" panose="020E0502060401010101" pitchFamily="34" charset="-79"/>
              </a:defRPr>
            </a:lvl3pPr>
            <a:lvl4pPr marL="1600200" indent="-228600">
              <a:defRPr sz="1400" b="1">
                <a:solidFill>
                  <a:schemeClr val="tx1"/>
                </a:solidFill>
                <a:latin typeface="Times New Roman" panose="02020603050405020304" pitchFamily="18" charset="0"/>
                <a:cs typeface="David" panose="020E0502060401010101" pitchFamily="34" charset="-79"/>
              </a:defRPr>
            </a:lvl4pPr>
            <a:lvl5pPr marL="2057400" indent="-228600">
              <a:defRPr sz="1400" b="1">
                <a:solidFill>
                  <a:schemeClr val="tx1"/>
                </a:solidFill>
                <a:latin typeface="Times New Roman" panose="02020603050405020304" pitchFamily="18" charset="0"/>
                <a:cs typeface="David" panose="020E0502060401010101" pitchFamily="34" charset="-79"/>
              </a:defRPr>
            </a:lvl5pPr>
            <a:lvl6pPr marL="25146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6pPr>
            <a:lvl7pPr marL="29718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7pPr>
            <a:lvl8pPr marL="34290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8pPr>
            <a:lvl9pPr marL="38862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9pPr>
          </a:lstStyle>
          <a:p>
            <a:pPr lvl="1" algn="r" rtl="1" eaLnBrk="1" hangingPunct="1">
              <a:spcBef>
                <a:spcPct val="10000"/>
              </a:spcBef>
              <a:buClr>
                <a:srgbClr val="A50021"/>
              </a:buClr>
              <a:buFont typeface="Wingdings" panose="05000000000000000000" pitchFamily="2" charset="2"/>
              <a:buChar char="ü"/>
            </a:pPr>
            <a:r>
              <a:rPr lang="he-IL" altLang="he-IL" sz="2000"/>
              <a:t>רצוי לקבוע סדר עדיפויות להשגת מטרות הארגון ומערכת המידע.</a:t>
            </a:r>
          </a:p>
          <a:p>
            <a:pPr lvl="1" algn="r" rtl="1" eaLnBrk="1" hangingPunct="1">
              <a:spcBef>
                <a:spcPct val="10000"/>
              </a:spcBef>
              <a:buClr>
                <a:srgbClr val="A50021"/>
              </a:buClr>
              <a:buFont typeface="Wingdings" panose="05000000000000000000" pitchFamily="2" charset="2"/>
              <a:buChar char="ü"/>
            </a:pPr>
            <a:r>
              <a:rPr lang="he-IL" altLang="he-IL" sz="2000"/>
              <a:t>סדר עדיפויות הארגון מכתיב את סדר העדיפות של מערכות המידע.</a:t>
            </a:r>
          </a:p>
        </p:txBody>
      </p:sp>
      <p:sp>
        <p:nvSpPr>
          <p:cNvPr id="6149" name="Text Box 12"/>
          <p:cNvSpPr txBox="1">
            <a:spLocks noChangeArrowheads="1"/>
          </p:cNvSpPr>
          <p:nvPr/>
        </p:nvSpPr>
        <p:spPr bwMode="auto">
          <a:xfrm>
            <a:off x="611188" y="2808288"/>
            <a:ext cx="8048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0513" indent="-290513">
              <a:defRPr sz="1400" b="1">
                <a:solidFill>
                  <a:schemeClr val="tx1"/>
                </a:solidFill>
                <a:latin typeface="Times New Roman" panose="02020603050405020304" pitchFamily="18" charset="0"/>
                <a:cs typeface="David" panose="020E0502060401010101" pitchFamily="34" charset="-79"/>
              </a:defRPr>
            </a:lvl1pPr>
            <a:lvl2pPr marL="742950" indent="-285750">
              <a:defRPr sz="1400" b="1">
                <a:solidFill>
                  <a:schemeClr val="tx1"/>
                </a:solidFill>
                <a:latin typeface="Times New Roman" panose="02020603050405020304" pitchFamily="18" charset="0"/>
                <a:cs typeface="David" panose="020E0502060401010101" pitchFamily="34" charset="-79"/>
              </a:defRPr>
            </a:lvl2pPr>
            <a:lvl3pPr marL="1143000" indent="-228600">
              <a:defRPr sz="1400" b="1">
                <a:solidFill>
                  <a:schemeClr val="tx1"/>
                </a:solidFill>
                <a:latin typeface="Times New Roman" panose="02020603050405020304" pitchFamily="18" charset="0"/>
                <a:cs typeface="David" panose="020E0502060401010101" pitchFamily="34" charset="-79"/>
              </a:defRPr>
            </a:lvl3pPr>
            <a:lvl4pPr marL="1600200" indent="-228600">
              <a:defRPr sz="1400" b="1">
                <a:solidFill>
                  <a:schemeClr val="tx1"/>
                </a:solidFill>
                <a:latin typeface="Times New Roman" panose="02020603050405020304" pitchFamily="18" charset="0"/>
                <a:cs typeface="David" panose="020E0502060401010101" pitchFamily="34" charset="-79"/>
              </a:defRPr>
            </a:lvl4pPr>
            <a:lvl5pPr marL="2057400" indent="-228600">
              <a:defRPr sz="1400" b="1">
                <a:solidFill>
                  <a:schemeClr val="tx1"/>
                </a:solidFill>
                <a:latin typeface="Times New Roman" panose="02020603050405020304" pitchFamily="18" charset="0"/>
                <a:cs typeface="David" panose="020E0502060401010101" pitchFamily="34" charset="-79"/>
              </a:defRPr>
            </a:lvl5pPr>
            <a:lvl6pPr marL="25146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6pPr>
            <a:lvl7pPr marL="29718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7pPr>
            <a:lvl8pPr marL="34290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8pPr>
            <a:lvl9pPr marL="38862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9pPr>
          </a:lstStyle>
          <a:p>
            <a:pPr algn="r" rtl="1" eaLnBrk="1" hangingPunct="1">
              <a:spcBef>
                <a:spcPct val="50000"/>
              </a:spcBef>
            </a:pPr>
            <a:r>
              <a:rPr lang="he-IL" altLang="he-IL" sz="2800" dirty="0">
                <a:solidFill>
                  <a:srgbClr val="000099"/>
                </a:solidFill>
              </a:rPr>
              <a:t>קביעת סדר עדיפויות</a:t>
            </a:r>
            <a:endParaRPr lang="en-US" altLang="he-IL" sz="2800" dirty="0">
              <a:solidFill>
                <a:srgbClr val="000099"/>
              </a:solidFill>
            </a:endParaRPr>
          </a:p>
        </p:txBody>
      </p:sp>
      <p:sp>
        <p:nvSpPr>
          <p:cNvPr id="6150" name="Text Box 13"/>
          <p:cNvSpPr txBox="1">
            <a:spLocks noChangeArrowheads="1"/>
          </p:cNvSpPr>
          <p:nvPr/>
        </p:nvSpPr>
        <p:spPr bwMode="auto">
          <a:xfrm>
            <a:off x="1012825" y="4597400"/>
            <a:ext cx="7642225"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b="1">
                <a:solidFill>
                  <a:schemeClr val="tx1"/>
                </a:solidFill>
                <a:latin typeface="Times New Roman" panose="02020603050405020304" pitchFamily="18" charset="0"/>
                <a:cs typeface="David" panose="020E0502060401010101" pitchFamily="34" charset="-79"/>
              </a:defRPr>
            </a:lvl1pPr>
            <a:lvl2pPr marL="534988" indent="-355600">
              <a:defRPr sz="1400" b="1">
                <a:solidFill>
                  <a:schemeClr val="tx1"/>
                </a:solidFill>
                <a:latin typeface="Times New Roman" panose="02020603050405020304" pitchFamily="18" charset="0"/>
                <a:cs typeface="David" panose="020E0502060401010101" pitchFamily="34" charset="-79"/>
              </a:defRPr>
            </a:lvl2pPr>
            <a:lvl3pPr marL="1143000" indent="-228600">
              <a:defRPr sz="1400" b="1">
                <a:solidFill>
                  <a:schemeClr val="tx1"/>
                </a:solidFill>
                <a:latin typeface="Times New Roman" panose="02020603050405020304" pitchFamily="18" charset="0"/>
                <a:cs typeface="David" panose="020E0502060401010101" pitchFamily="34" charset="-79"/>
              </a:defRPr>
            </a:lvl3pPr>
            <a:lvl4pPr marL="1600200" indent="-228600">
              <a:defRPr sz="1400" b="1">
                <a:solidFill>
                  <a:schemeClr val="tx1"/>
                </a:solidFill>
                <a:latin typeface="Times New Roman" panose="02020603050405020304" pitchFamily="18" charset="0"/>
                <a:cs typeface="David" panose="020E0502060401010101" pitchFamily="34" charset="-79"/>
              </a:defRPr>
            </a:lvl4pPr>
            <a:lvl5pPr marL="2057400" indent="-228600">
              <a:defRPr sz="1400" b="1">
                <a:solidFill>
                  <a:schemeClr val="tx1"/>
                </a:solidFill>
                <a:latin typeface="Times New Roman" panose="02020603050405020304" pitchFamily="18" charset="0"/>
                <a:cs typeface="David" panose="020E0502060401010101" pitchFamily="34" charset="-79"/>
              </a:defRPr>
            </a:lvl5pPr>
            <a:lvl6pPr marL="25146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6pPr>
            <a:lvl7pPr marL="29718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7pPr>
            <a:lvl8pPr marL="34290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8pPr>
            <a:lvl9pPr marL="38862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9pPr>
          </a:lstStyle>
          <a:p>
            <a:pPr lvl="1" algn="r" rtl="1" eaLnBrk="1" hangingPunct="1">
              <a:lnSpc>
                <a:spcPct val="90000"/>
              </a:lnSpc>
              <a:spcBef>
                <a:spcPct val="10000"/>
              </a:spcBef>
              <a:buClr>
                <a:srgbClr val="A50021"/>
              </a:buClr>
              <a:buFont typeface="Wingdings" panose="05000000000000000000" pitchFamily="2" charset="2"/>
              <a:buChar char="ü"/>
            </a:pPr>
            <a:r>
              <a:rPr lang="he-IL" altLang="he-IL" sz="2000"/>
              <a:t>תיחום גבולות מערכת המידע והיקפה:</a:t>
            </a:r>
          </a:p>
          <a:p>
            <a:pPr lvl="1" algn="r" rtl="1" eaLnBrk="1" hangingPunct="1">
              <a:lnSpc>
                <a:spcPct val="90000"/>
              </a:lnSpc>
              <a:spcBef>
                <a:spcPct val="10000"/>
              </a:spcBef>
              <a:buClr>
                <a:srgbClr val="A50021"/>
              </a:buClr>
              <a:buFont typeface="Wingdings" panose="05000000000000000000" pitchFamily="2" charset="2"/>
              <a:buNone/>
            </a:pPr>
            <a:r>
              <a:rPr lang="he-IL" altLang="he-IL" sz="2000"/>
              <a:t>		1. צמצום באמצעות התייחסות רק לחלק מפונקציות הארגון</a:t>
            </a:r>
          </a:p>
          <a:p>
            <a:pPr lvl="1" algn="r" rtl="1" eaLnBrk="1" hangingPunct="1">
              <a:lnSpc>
                <a:spcPct val="90000"/>
              </a:lnSpc>
              <a:spcBef>
                <a:spcPct val="10000"/>
              </a:spcBef>
              <a:buClr>
                <a:srgbClr val="A50021"/>
              </a:buClr>
              <a:buFont typeface="Wingdings" panose="05000000000000000000" pitchFamily="2" charset="2"/>
              <a:buNone/>
            </a:pPr>
            <a:r>
              <a:rPr lang="he-IL" altLang="he-IL" sz="2000"/>
              <a:t>		2. צמצום לתחום גיאוגרפי</a:t>
            </a:r>
          </a:p>
          <a:p>
            <a:pPr lvl="1" algn="r" rtl="1" eaLnBrk="1" hangingPunct="1">
              <a:lnSpc>
                <a:spcPct val="90000"/>
              </a:lnSpc>
              <a:spcBef>
                <a:spcPct val="10000"/>
              </a:spcBef>
              <a:buClr>
                <a:srgbClr val="A50021"/>
              </a:buClr>
              <a:buFont typeface="Wingdings" panose="05000000000000000000" pitchFamily="2" charset="2"/>
              <a:buNone/>
            </a:pPr>
            <a:r>
              <a:rPr lang="he-IL" altLang="he-IL" sz="2000"/>
              <a:t>		3. צמצום לסוגי שירותים</a:t>
            </a:r>
          </a:p>
          <a:p>
            <a:pPr lvl="1" algn="r" rtl="1" eaLnBrk="1" hangingPunct="1">
              <a:lnSpc>
                <a:spcPct val="90000"/>
              </a:lnSpc>
              <a:spcBef>
                <a:spcPct val="10000"/>
              </a:spcBef>
              <a:buClr>
                <a:srgbClr val="A50021"/>
              </a:buClr>
              <a:buFont typeface="Wingdings" panose="05000000000000000000" pitchFamily="2" charset="2"/>
              <a:buNone/>
            </a:pPr>
            <a:r>
              <a:rPr lang="he-IL" altLang="he-IL" sz="2000"/>
              <a:t>		4. צמצום לתחום זמן</a:t>
            </a:r>
          </a:p>
          <a:p>
            <a:pPr lvl="1" algn="r" rtl="1" eaLnBrk="1" hangingPunct="1">
              <a:lnSpc>
                <a:spcPct val="90000"/>
              </a:lnSpc>
              <a:spcBef>
                <a:spcPct val="10000"/>
              </a:spcBef>
              <a:buClr>
                <a:srgbClr val="A50021"/>
              </a:buClr>
              <a:buFont typeface="Wingdings" panose="05000000000000000000" pitchFamily="2" charset="2"/>
              <a:buNone/>
            </a:pPr>
            <a:r>
              <a:rPr lang="he-IL" altLang="he-IL" sz="2000"/>
              <a:t>		5. צמצום לסוגי לקוחות</a:t>
            </a:r>
          </a:p>
        </p:txBody>
      </p:sp>
      <p:sp>
        <p:nvSpPr>
          <p:cNvPr id="6151" name="Text Box 14"/>
          <p:cNvSpPr txBox="1">
            <a:spLocks noChangeArrowheads="1"/>
          </p:cNvSpPr>
          <p:nvPr/>
        </p:nvSpPr>
        <p:spPr bwMode="auto">
          <a:xfrm>
            <a:off x="611188" y="4110038"/>
            <a:ext cx="8048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0513" indent="-290513">
              <a:defRPr sz="1400" b="1">
                <a:solidFill>
                  <a:schemeClr val="tx1"/>
                </a:solidFill>
                <a:latin typeface="Times New Roman" panose="02020603050405020304" pitchFamily="18" charset="0"/>
                <a:cs typeface="David" panose="020E0502060401010101" pitchFamily="34" charset="-79"/>
              </a:defRPr>
            </a:lvl1pPr>
            <a:lvl2pPr marL="742950" indent="-285750">
              <a:defRPr sz="1400" b="1">
                <a:solidFill>
                  <a:schemeClr val="tx1"/>
                </a:solidFill>
                <a:latin typeface="Times New Roman" panose="02020603050405020304" pitchFamily="18" charset="0"/>
                <a:cs typeface="David" panose="020E0502060401010101" pitchFamily="34" charset="-79"/>
              </a:defRPr>
            </a:lvl2pPr>
            <a:lvl3pPr marL="1143000" indent="-228600">
              <a:defRPr sz="1400" b="1">
                <a:solidFill>
                  <a:schemeClr val="tx1"/>
                </a:solidFill>
                <a:latin typeface="Times New Roman" panose="02020603050405020304" pitchFamily="18" charset="0"/>
                <a:cs typeface="David" panose="020E0502060401010101" pitchFamily="34" charset="-79"/>
              </a:defRPr>
            </a:lvl3pPr>
            <a:lvl4pPr marL="1600200" indent="-228600">
              <a:defRPr sz="1400" b="1">
                <a:solidFill>
                  <a:schemeClr val="tx1"/>
                </a:solidFill>
                <a:latin typeface="Times New Roman" panose="02020603050405020304" pitchFamily="18" charset="0"/>
                <a:cs typeface="David" panose="020E0502060401010101" pitchFamily="34" charset="-79"/>
              </a:defRPr>
            </a:lvl4pPr>
            <a:lvl5pPr marL="2057400" indent="-228600">
              <a:defRPr sz="1400" b="1">
                <a:solidFill>
                  <a:schemeClr val="tx1"/>
                </a:solidFill>
                <a:latin typeface="Times New Roman" panose="02020603050405020304" pitchFamily="18" charset="0"/>
                <a:cs typeface="David" panose="020E0502060401010101" pitchFamily="34" charset="-79"/>
              </a:defRPr>
            </a:lvl5pPr>
            <a:lvl6pPr marL="25146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6pPr>
            <a:lvl7pPr marL="29718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7pPr>
            <a:lvl8pPr marL="34290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8pPr>
            <a:lvl9pPr marL="38862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9pPr>
          </a:lstStyle>
          <a:p>
            <a:pPr algn="r" rtl="1" eaLnBrk="1" hangingPunct="1">
              <a:spcBef>
                <a:spcPct val="50000"/>
              </a:spcBef>
            </a:pPr>
            <a:r>
              <a:rPr lang="he-IL" altLang="he-IL" sz="2800">
                <a:solidFill>
                  <a:srgbClr val="000099"/>
                </a:solidFill>
              </a:rPr>
              <a:t>קביעת גבולות מערכת המידע</a:t>
            </a:r>
            <a:endParaRPr lang="en-US" altLang="he-IL" sz="2800">
              <a:solidFill>
                <a:srgbClr val="000099"/>
              </a:solidFill>
            </a:endParaRPr>
          </a:p>
        </p:txBody>
      </p:sp>
    </p:spTree>
    <p:extLst>
      <p:ext uri="{BB962C8B-B14F-4D97-AF65-F5344CB8AC3E}">
        <p14:creationId xmlns:p14="http://schemas.microsoft.com/office/powerpoint/2010/main" val="403969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8"/>
          <p:cNvSpPr txBox="1">
            <a:spLocks noChangeArrowheads="1"/>
          </p:cNvSpPr>
          <p:nvPr/>
        </p:nvSpPr>
        <p:spPr bwMode="auto">
          <a:xfrm>
            <a:off x="387350" y="939800"/>
            <a:ext cx="8348663"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b="1">
                <a:solidFill>
                  <a:schemeClr val="tx1"/>
                </a:solidFill>
                <a:latin typeface="Times New Roman" panose="02020603050405020304" pitchFamily="18" charset="0"/>
                <a:cs typeface="David" panose="020E0502060401010101" pitchFamily="34" charset="-79"/>
              </a:defRPr>
            </a:lvl1pPr>
            <a:lvl2pPr marL="534988" indent="-355600">
              <a:defRPr sz="1400" b="1">
                <a:solidFill>
                  <a:schemeClr val="tx1"/>
                </a:solidFill>
                <a:latin typeface="Times New Roman" panose="02020603050405020304" pitchFamily="18" charset="0"/>
                <a:cs typeface="David" panose="020E0502060401010101" pitchFamily="34" charset="-79"/>
              </a:defRPr>
            </a:lvl2pPr>
            <a:lvl3pPr marL="1143000" indent="-228600">
              <a:defRPr sz="1400" b="1">
                <a:solidFill>
                  <a:schemeClr val="tx1"/>
                </a:solidFill>
                <a:latin typeface="Times New Roman" panose="02020603050405020304" pitchFamily="18" charset="0"/>
                <a:cs typeface="David" panose="020E0502060401010101" pitchFamily="34" charset="-79"/>
              </a:defRPr>
            </a:lvl3pPr>
            <a:lvl4pPr marL="1600200" indent="-228600">
              <a:defRPr sz="1400" b="1">
                <a:solidFill>
                  <a:schemeClr val="tx1"/>
                </a:solidFill>
                <a:latin typeface="Times New Roman" panose="02020603050405020304" pitchFamily="18" charset="0"/>
                <a:cs typeface="David" panose="020E0502060401010101" pitchFamily="34" charset="-79"/>
              </a:defRPr>
            </a:lvl4pPr>
            <a:lvl5pPr marL="2057400" indent="-228600">
              <a:defRPr sz="1400" b="1">
                <a:solidFill>
                  <a:schemeClr val="tx1"/>
                </a:solidFill>
                <a:latin typeface="Times New Roman" panose="02020603050405020304" pitchFamily="18" charset="0"/>
                <a:cs typeface="David" panose="020E0502060401010101" pitchFamily="34" charset="-79"/>
              </a:defRPr>
            </a:lvl5pPr>
            <a:lvl6pPr marL="25146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6pPr>
            <a:lvl7pPr marL="29718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7pPr>
            <a:lvl8pPr marL="34290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8pPr>
            <a:lvl9pPr marL="38862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9pPr>
          </a:lstStyle>
          <a:p>
            <a:pPr lvl="1" algn="r" rtl="1" eaLnBrk="1" hangingPunct="1">
              <a:spcBef>
                <a:spcPct val="50000"/>
              </a:spcBef>
              <a:buClr>
                <a:srgbClr val="A50021"/>
              </a:buClr>
              <a:buFont typeface="Wingdings" panose="05000000000000000000" pitchFamily="2" charset="2"/>
              <a:buChar char="ü"/>
            </a:pPr>
            <a:r>
              <a:rPr lang="he-IL" altLang="he-IL" sz="2200" dirty="0"/>
              <a:t>אילוצים שונים המוכתבים ע"י הנהלת הארגון.</a:t>
            </a:r>
          </a:p>
          <a:p>
            <a:pPr lvl="1" algn="r" rtl="1" eaLnBrk="1" hangingPunct="1">
              <a:spcBef>
                <a:spcPct val="50000"/>
              </a:spcBef>
              <a:buClr>
                <a:srgbClr val="A50021"/>
              </a:buClr>
              <a:buFont typeface="Wingdings" panose="05000000000000000000" pitchFamily="2" charset="2"/>
              <a:buChar char="ü"/>
            </a:pPr>
            <a:r>
              <a:rPr lang="he-IL" altLang="he-IL" sz="2200" dirty="0"/>
              <a:t>כוללים את אילוצי המשאבים שקיימים בארגון ורלוונטיים למערכת מידע ותפעולה:</a:t>
            </a:r>
          </a:p>
          <a:p>
            <a:pPr lvl="1" algn="r" rtl="1" eaLnBrk="1" hangingPunct="1">
              <a:spcBef>
                <a:spcPct val="50000"/>
              </a:spcBef>
              <a:buClr>
                <a:srgbClr val="A50021"/>
              </a:buClr>
              <a:buFont typeface="Wingdings" panose="05000000000000000000" pitchFamily="2" charset="2"/>
              <a:buNone/>
            </a:pPr>
            <a:r>
              <a:rPr lang="he-IL" altLang="he-IL" sz="2200" dirty="0"/>
              <a:t>		1. </a:t>
            </a:r>
            <a:r>
              <a:rPr lang="he-IL" altLang="he-IL" sz="2200" u="sng" dirty="0"/>
              <a:t>אילוצי זמן:</a:t>
            </a:r>
            <a:r>
              <a:rPr lang="he-IL" altLang="he-IL" sz="2200" dirty="0"/>
              <a:t> עמידה בלוח זמנים.</a:t>
            </a:r>
          </a:p>
          <a:p>
            <a:pPr lvl="1" algn="r" rtl="1" eaLnBrk="1" hangingPunct="1">
              <a:spcBef>
                <a:spcPct val="50000"/>
              </a:spcBef>
              <a:buClr>
                <a:srgbClr val="A50021"/>
              </a:buClr>
              <a:buFont typeface="Wingdings" panose="05000000000000000000" pitchFamily="2" charset="2"/>
              <a:buNone/>
            </a:pPr>
            <a:r>
              <a:rPr lang="he-IL" altLang="he-IL" sz="2200" dirty="0"/>
              <a:t>		2. </a:t>
            </a:r>
            <a:r>
              <a:rPr lang="he-IL" altLang="he-IL" sz="2200" u="sng" dirty="0"/>
              <a:t>אילוצים כספיים:</a:t>
            </a:r>
            <a:r>
              <a:rPr lang="he-IL" altLang="he-IL" sz="2200" dirty="0"/>
              <a:t> מגבלות תקציב ומשאבים.</a:t>
            </a:r>
          </a:p>
          <a:p>
            <a:pPr lvl="1" algn="r" rtl="1" eaLnBrk="1" hangingPunct="1">
              <a:spcBef>
                <a:spcPct val="50000"/>
              </a:spcBef>
              <a:buClr>
                <a:srgbClr val="A50021"/>
              </a:buClr>
              <a:buFont typeface="Wingdings" panose="05000000000000000000" pitchFamily="2" charset="2"/>
              <a:buNone/>
            </a:pPr>
            <a:r>
              <a:rPr lang="he-IL" altLang="he-IL" sz="2200" dirty="0"/>
              <a:t>		3. </a:t>
            </a:r>
            <a:r>
              <a:rPr lang="he-IL" altLang="he-IL" sz="2200" u="sng" dirty="0"/>
              <a:t>אילוצים טכנולוגיים:</a:t>
            </a:r>
            <a:r>
              <a:rPr lang="he-IL" altLang="he-IL" sz="2200" dirty="0"/>
              <a:t> תשתית מחשוב, תוכנה, חומרה, תקשורת, 	    סביבות פיתוח, תשתיות קיימות</a:t>
            </a:r>
          </a:p>
          <a:p>
            <a:pPr lvl="1" algn="r" rtl="1" eaLnBrk="1" hangingPunct="1">
              <a:spcBef>
                <a:spcPct val="50000"/>
              </a:spcBef>
              <a:buClr>
                <a:srgbClr val="A50021"/>
              </a:buClr>
              <a:buFont typeface="Wingdings" panose="05000000000000000000" pitchFamily="2" charset="2"/>
              <a:buNone/>
            </a:pPr>
            <a:r>
              <a:rPr lang="he-IL" altLang="he-IL" sz="2200" dirty="0"/>
              <a:t>		4. </a:t>
            </a:r>
            <a:r>
              <a:rPr lang="he-IL" altLang="he-IL" sz="2200" u="sng" dirty="0"/>
              <a:t>אילוצי משאבי אנוש:</a:t>
            </a:r>
            <a:r>
              <a:rPr lang="he-IL" altLang="he-IL" sz="2200" dirty="0"/>
              <a:t> כישורים, כמות.</a:t>
            </a:r>
          </a:p>
          <a:p>
            <a:pPr lvl="1" algn="r" rtl="1" eaLnBrk="1" hangingPunct="1">
              <a:spcBef>
                <a:spcPct val="50000"/>
              </a:spcBef>
              <a:buClr>
                <a:srgbClr val="A50021"/>
              </a:buClr>
              <a:buFont typeface="Wingdings" panose="05000000000000000000" pitchFamily="2" charset="2"/>
              <a:buNone/>
            </a:pPr>
            <a:r>
              <a:rPr lang="he-IL" altLang="he-IL" sz="2200" dirty="0"/>
              <a:t>		5. </a:t>
            </a:r>
            <a:r>
              <a:rPr lang="he-IL" altLang="he-IL" sz="2200" u="sng" dirty="0"/>
              <a:t>אילוצי ארגון ותפעול:</a:t>
            </a:r>
            <a:r>
              <a:rPr lang="he-IL" altLang="he-IL" sz="2200" dirty="0"/>
              <a:t> מידת ההתאמה של מערכת המידע העתידית 	    למבנה הארגוני ולשיטות  העבודה של הארגון.</a:t>
            </a:r>
          </a:p>
          <a:p>
            <a:pPr lvl="1" algn="r" rtl="1" eaLnBrk="1" hangingPunct="1">
              <a:spcBef>
                <a:spcPct val="50000"/>
              </a:spcBef>
              <a:buClr>
                <a:srgbClr val="A50021"/>
              </a:buClr>
              <a:buFont typeface="Wingdings" panose="05000000000000000000" pitchFamily="2" charset="2"/>
              <a:buNone/>
            </a:pPr>
            <a:r>
              <a:rPr lang="he-IL" altLang="he-IL" sz="2200" dirty="0"/>
              <a:t>		6. </a:t>
            </a:r>
            <a:r>
              <a:rPr lang="he-IL" altLang="he-IL" sz="2200" u="sng" dirty="0"/>
              <a:t>הנחות יסוד:</a:t>
            </a:r>
            <a:r>
              <a:rPr lang="he-IL" altLang="he-IL" sz="2200" dirty="0"/>
              <a:t> נתונים והערכות לגבי קצב התפתחות הארגון.</a:t>
            </a:r>
            <a:endParaRPr lang="he-IL" altLang="he-IL" sz="2200" u="sng" dirty="0"/>
          </a:p>
          <a:p>
            <a:pPr lvl="1" algn="r" rtl="1" eaLnBrk="1" hangingPunct="1">
              <a:spcBef>
                <a:spcPct val="50000"/>
              </a:spcBef>
              <a:buClr>
                <a:srgbClr val="A50021"/>
              </a:buClr>
              <a:buFont typeface="Wingdings" panose="05000000000000000000" pitchFamily="2" charset="2"/>
              <a:buNone/>
            </a:pPr>
            <a:r>
              <a:rPr lang="he-IL" altLang="he-IL" sz="2200" dirty="0"/>
              <a:t>		7. </a:t>
            </a:r>
            <a:r>
              <a:rPr lang="he-IL" altLang="he-IL" sz="2200" u="sng" dirty="0"/>
              <a:t>אילוצי סף: </a:t>
            </a:r>
            <a:r>
              <a:rPr lang="he-IL" altLang="he-IL" sz="2200" dirty="0"/>
              <a:t>אילוצים קריטיים.</a:t>
            </a:r>
          </a:p>
        </p:txBody>
      </p:sp>
      <p:sp>
        <p:nvSpPr>
          <p:cNvPr id="8195" name="Text Box 9"/>
          <p:cNvSpPr txBox="1">
            <a:spLocks noChangeArrowheads="1"/>
          </p:cNvSpPr>
          <p:nvPr/>
        </p:nvSpPr>
        <p:spPr bwMode="auto">
          <a:xfrm>
            <a:off x="417513" y="409575"/>
            <a:ext cx="8048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0513" indent="-290513">
              <a:defRPr sz="1400" b="1">
                <a:solidFill>
                  <a:schemeClr val="tx1"/>
                </a:solidFill>
                <a:latin typeface="Times New Roman" panose="02020603050405020304" pitchFamily="18" charset="0"/>
                <a:cs typeface="David" panose="020E0502060401010101" pitchFamily="34" charset="-79"/>
              </a:defRPr>
            </a:lvl1pPr>
            <a:lvl2pPr marL="742950" indent="-285750">
              <a:defRPr sz="1400" b="1">
                <a:solidFill>
                  <a:schemeClr val="tx1"/>
                </a:solidFill>
                <a:latin typeface="Times New Roman" panose="02020603050405020304" pitchFamily="18" charset="0"/>
                <a:cs typeface="David" panose="020E0502060401010101" pitchFamily="34" charset="-79"/>
              </a:defRPr>
            </a:lvl2pPr>
            <a:lvl3pPr marL="1143000" indent="-228600">
              <a:defRPr sz="1400" b="1">
                <a:solidFill>
                  <a:schemeClr val="tx1"/>
                </a:solidFill>
                <a:latin typeface="Times New Roman" panose="02020603050405020304" pitchFamily="18" charset="0"/>
                <a:cs typeface="David" panose="020E0502060401010101" pitchFamily="34" charset="-79"/>
              </a:defRPr>
            </a:lvl3pPr>
            <a:lvl4pPr marL="1600200" indent="-228600">
              <a:defRPr sz="1400" b="1">
                <a:solidFill>
                  <a:schemeClr val="tx1"/>
                </a:solidFill>
                <a:latin typeface="Times New Roman" panose="02020603050405020304" pitchFamily="18" charset="0"/>
                <a:cs typeface="David" panose="020E0502060401010101" pitchFamily="34" charset="-79"/>
              </a:defRPr>
            </a:lvl4pPr>
            <a:lvl5pPr marL="2057400" indent="-228600">
              <a:defRPr sz="1400" b="1">
                <a:solidFill>
                  <a:schemeClr val="tx1"/>
                </a:solidFill>
                <a:latin typeface="Times New Roman" panose="02020603050405020304" pitchFamily="18" charset="0"/>
                <a:cs typeface="David" panose="020E0502060401010101" pitchFamily="34" charset="-79"/>
              </a:defRPr>
            </a:lvl5pPr>
            <a:lvl6pPr marL="25146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6pPr>
            <a:lvl7pPr marL="29718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7pPr>
            <a:lvl8pPr marL="34290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8pPr>
            <a:lvl9pPr marL="38862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9pPr>
          </a:lstStyle>
          <a:p>
            <a:pPr algn="r" rtl="1" eaLnBrk="1" hangingPunct="1">
              <a:spcBef>
                <a:spcPct val="50000"/>
              </a:spcBef>
            </a:pPr>
            <a:r>
              <a:rPr lang="he-IL" altLang="he-IL" sz="2800" dirty="0">
                <a:solidFill>
                  <a:srgbClr val="000099"/>
                </a:solidFill>
              </a:rPr>
              <a:t>אילוצי הארגון</a:t>
            </a:r>
            <a:endParaRPr lang="en-US" altLang="he-IL" sz="2800" dirty="0">
              <a:solidFill>
                <a:srgbClr val="000099"/>
              </a:solidFill>
            </a:endParaRPr>
          </a:p>
        </p:txBody>
      </p:sp>
    </p:spTree>
    <p:extLst>
      <p:ext uri="{BB962C8B-B14F-4D97-AF65-F5344CB8AC3E}">
        <p14:creationId xmlns:p14="http://schemas.microsoft.com/office/powerpoint/2010/main" val="360578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WordArt 3"/>
          <p:cNvSpPr>
            <a:spLocks noChangeArrowheads="1" noChangeShapeType="1" noTextEdit="1"/>
          </p:cNvSpPr>
          <p:nvPr/>
        </p:nvSpPr>
        <p:spPr bwMode="auto">
          <a:xfrm>
            <a:off x="2540000" y="346075"/>
            <a:ext cx="6156325" cy="452438"/>
          </a:xfrm>
          <a:prstGeom prst="rect">
            <a:avLst/>
          </a:prstGeom>
        </p:spPr>
        <p:txBody>
          <a:bodyPr wrap="none" fromWordArt="1">
            <a:prstTxWarp prst="textPlain">
              <a:avLst>
                <a:gd name="adj" fmla="val 50000"/>
              </a:avLst>
            </a:prstTxWarp>
          </a:bodyPr>
          <a:lstStyle/>
          <a:p>
            <a:pPr algn="ctr" rtl="1"/>
            <a:r>
              <a:rPr lang="he-IL" sz="3600" kern="10" dirty="0">
                <a:ln w="3175">
                  <a:solidFill>
                    <a:schemeClr val="bg2"/>
                  </a:solidFill>
                  <a:round/>
                  <a:headEnd/>
                  <a:tailEnd/>
                </a:ln>
                <a:solidFill>
                  <a:srgbClr val="A50021"/>
                </a:solidFill>
                <a:latin typeface="David" panose="020E0502060401010101" pitchFamily="34" charset="-79"/>
              </a:rPr>
              <a:t>השימוש באב טיפוס לאפיון ראשוני</a:t>
            </a:r>
          </a:p>
        </p:txBody>
      </p:sp>
      <p:sp>
        <p:nvSpPr>
          <p:cNvPr id="14339" name="Text Box 4"/>
          <p:cNvSpPr txBox="1">
            <a:spLocks noChangeArrowheads="1"/>
          </p:cNvSpPr>
          <p:nvPr/>
        </p:nvSpPr>
        <p:spPr bwMode="auto">
          <a:xfrm>
            <a:off x="555625" y="1093788"/>
            <a:ext cx="8132763" cy="327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b="1">
                <a:solidFill>
                  <a:schemeClr val="tx1"/>
                </a:solidFill>
                <a:latin typeface="Times New Roman" panose="02020603050405020304" pitchFamily="18" charset="0"/>
                <a:cs typeface="David" panose="020E0502060401010101" pitchFamily="34" charset="-79"/>
              </a:defRPr>
            </a:lvl1pPr>
            <a:lvl2pPr marL="534988" indent="-355600">
              <a:defRPr sz="1400" b="1">
                <a:solidFill>
                  <a:schemeClr val="tx1"/>
                </a:solidFill>
                <a:latin typeface="Times New Roman" panose="02020603050405020304" pitchFamily="18" charset="0"/>
                <a:cs typeface="David" panose="020E0502060401010101" pitchFamily="34" charset="-79"/>
              </a:defRPr>
            </a:lvl2pPr>
            <a:lvl3pPr marL="809625" indent="269875">
              <a:defRPr sz="1400" b="1">
                <a:solidFill>
                  <a:schemeClr val="tx1"/>
                </a:solidFill>
                <a:latin typeface="Times New Roman" panose="02020603050405020304" pitchFamily="18" charset="0"/>
                <a:cs typeface="David" panose="020E0502060401010101" pitchFamily="34" charset="-79"/>
              </a:defRPr>
            </a:lvl3pPr>
            <a:lvl4pPr marL="1600200" indent="-228600">
              <a:defRPr sz="1400" b="1">
                <a:solidFill>
                  <a:schemeClr val="tx1"/>
                </a:solidFill>
                <a:latin typeface="Times New Roman" panose="02020603050405020304" pitchFamily="18" charset="0"/>
                <a:cs typeface="David" panose="020E0502060401010101" pitchFamily="34" charset="-79"/>
              </a:defRPr>
            </a:lvl4pPr>
            <a:lvl5pPr marL="2057400" indent="-228600">
              <a:defRPr sz="1400" b="1">
                <a:solidFill>
                  <a:schemeClr val="tx1"/>
                </a:solidFill>
                <a:latin typeface="Times New Roman" panose="02020603050405020304" pitchFamily="18" charset="0"/>
                <a:cs typeface="David" panose="020E0502060401010101" pitchFamily="34" charset="-79"/>
              </a:defRPr>
            </a:lvl5pPr>
            <a:lvl6pPr marL="25146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6pPr>
            <a:lvl7pPr marL="29718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7pPr>
            <a:lvl8pPr marL="34290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8pPr>
            <a:lvl9pPr marL="3886200" indent="-228600" algn="l" rtl="0" eaLnBrk="0" fontAlgn="base" hangingPunct="0">
              <a:spcBef>
                <a:spcPct val="0"/>
              </a:spcBef>
              <a:spcAft>
                <a:spcPct val="0"/>
              </a:spcAft>
              <a:defRPr sz="1400" b="1">
                <a:solidFill>
                  <a:schemeClr val="tx1"/>
                </a:solidFill>
                <a:latin typeface="Times New Roman" panose="02020603050405020304" pitchFamily="18" charset="0"/>
                <a:cs typeface="David" panose="020E0502060401010101" pitchFamily="34" charset="-79"/>
              </a:defRPr>
            </a:lvl9pPr>
          </a:lstStyle>
          <a:p>
            <a:pPr lvl="1" algn="r" rtl="1" eaLnBrk="1" hangingPunct="1">
              <a:spcBef>
                <a:spcPct val="50000"/>
              </a:spcBef>
              <a:buClr>
                <a:srgbClr val="A50021"/>
              </a:buClr>
              <a:buFont typeface="Wingdings" panose="05000000000000000000" pitchFamily="2" charset="2"/>
              <a:buChar char="ü"/>
            </a:pPr>
            <a:r>
              <a:rPr lang="he-IL" altLang="he-IL" sz="2200" dirty="0"/>
              <a:t>בשלב זה אין כוונה ליצירת אב טיפוס עובד אלא לדמה (</a:t>
            </a:r>
            <a:r>
              <a:rPr lang="en-US" altLang="he-IL" sz="2200" dirty="0"/>
              <a:t>mock up</a:t>
            </a:r>
            <a:r>
              <a:rPr lang="he-IL" altLang="he-IL" sz="2200" dirty="0"/>
              <a:t>),  כגון מצגת שתכלול חלקים מהאפיון הראשוני.</a:t>
            </a:r>
          </a:p>
          <a:p>
            <a:pPr lvl="1" algn="r" rtl="1" eaLnBrk="1" hangingPunct="1">
              <a:spcBef>
                <a:spcPct val="50000"/>
              </a:spcBef>
              <a:buClr>
                <a:srgbClr val="A50021"/>
              </a:buClr>
              <a:buFont typeface="Wingdings" panose="05000000000000000000" pitchFamily="2" charset="2"/>
              <a:buChar char="ü"/>
            </a:pPr>
            <a:r>
              <a:rPr lang="he-IL" altLang="he-IL" sz="2200" dirty="0"/>
              <a:t>באמצעות כלי תוכנה מתאים (כגון </a:t>
            </a:r>
            <a:r>
              <a:rPr lang="en-US" altLang="he-IL" sz="2200" dirty="0"/>
              <a:t>PPT</a:t>
            </a:r>
            <a:r>
              <a:rPr lang="he-IL" altLang="he-IL" sz="2200" dirty="0"/>
              <a:t> או </a:t>
            </a:r>
            <a:r>
              <a:rPr lang="en-US" altLang="he-IL" sz="2200" dirty="0"/>
              <a:t>Access</a:t>
            </a:r>
            <a:r>
              <a:rPr lang="he-IL" altLang="he-IL" sz="2200" dirty="0"/>
              <a:t>) ניתן לתאר:</a:t>
            </a:r>
          </a:p>
          <a:p>
            <a:pPr lvl="2" algn="r" rtl="1" eaLnBrk="1" hangingPunct="1">
              <a:spcBef>
                <a:spcPct val="50000"/>
              </a:spcBef>
              <a:buClr>
                <a:srgbClr val="A50021"/>
              </a:buClr>
              <a:buFontTx/>
              <a:buChar char="•"/>
            </a:pPr>
            <a:r>
              <a:rPr lang="he-IL" altLang="he-IL" sz="2200" dirty="0"/>
              <a:t>מסכי קלט</a:t>
            </a:r>
          </a:p>
          <a:p>
            <a:pPr lvl="2" algn="r" rtl="1" eaLnBrk="1" hangingPunct="1">
              <a:spcBef>
                <a:spcPct val="50000"/>
              </a:spcBef>
              <a:buClr>
                <a:srgbClr val="A50021"/>
              </a:buClr>
              <a:buFontTx/>
              <a:buChar char="•"/>
            </a:pPr>
            <a:r>
              <a:rPr lang="he-IL" altLang="he-IL" sz="2200" dirty="0"/>
              <a:t>מסכי פלט</a:t>
            </a:r>
          </a:p>
          <a:p>
            <a:pPr lvl="2" algn="r" rtl="1" eaLnBrk="1" hangingPunct="1">
              <a:spcBef>
                <a:spcPct val="50000"/>
              </a:spcBef>
              <a:buClr>
                <a:srgbClr val="A50021"/>
              </a:buClr>
              <a:buFontTx/>
              <a:buChar char="•"/>
            </a:pPr>
            <a:r>
              <a:rPr lang="he-IL" altLang="he-IL" sz="2200" dirty="0"/>
              <a:t>מנשק למשתמש (תפריטים)</a:t>
            </a:r>
          </a:p>
          <a:p>
            <a:pPr lvl="2" algn="r" rtl="1" eaLnBrk="1" hangingPunct="1">
              <a:spcBef>
                <a:spcPct val="50000"/>
              </a:spcBef>
              <a:buClr>
                <a:srgbClr val="A50021"/>
              </a:buClr>
              <a:buFontTx/>
              <a:buChar char="•"/>
            </a:pPr>
            <a:r>
              <a:rPr lang="he-IL" altLang="he-IL" sz="2200" dirty="0"/>
              <a:t>תיאורי תהליכים</a:t>
            </a:r>
          </a:p>
        </p:txBody>
      </p:sp>
      <p:pic>
        <p:nvPicPr>
          <p:cNvPr id="71682" name="Picture 2" descr="תוצאת תמונה עבור ‪mock up mobile 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4" y="4152901"/>
            <a:ext cx="4748305" cy="252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76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667ADC-EC76-4182-9250-8E163F00009E}" type="slidenum">
              <a:rPr lang="he-IL" smtClean="0">
                <a:solidFill>
                  <a:prstClr val="black">
                    <a:tint val="75000"/>
                  </a:prstClr>
                </a:solidFill>
              </a:rPr>
              <a:pPr>
                <a:defRPr/>
              </a:pPr>
              <a:t>7</a:t>
            </a:fld>
            <a:endParaRPr lang="he-IL" dirty="0">
              <a:solidFill>
                <a:prstClr val="black">
                  <a:tint val="75000"/>
                </a:prstClr>
              </a:solidFill>
            </a:endParaRPr>
          </a:p>
        </p:txBody>
      </p:sp>
      <p:sp>
        <p:nvSpPr>
          <p:cNvPr id="2" name="Title 1"/>
          <p:cNvSpPr>
            <a:spLocks noGrp="1"/>
          </p:cNvSpPr>
          <p:nvPr>
            <p:ph type="title" idx="4294967295"/>
          </p:nvPr>
        </p:nvSpPr>
        <p:spPr>
          <a:xfrm>
            <a:off x="5859463" y="0"/>
            <a:ext cx="3284537" cy="1189038"/>
          </a:xfrm>
        </p:spPr>
        <p:txBody>
          <a:bodyPr>
            <a:normAutofit/>
          </a:bodyPr>
          <a:lstStyle/>
          <a:p>
            <a:r>
              <a:rPr lang="he-IL" b="1" kern="10" dirty="0">
                <a:ln w="3175">
                  <a:solidFill>
                    <a:schemeClr val="bg2"/>
                  </a:solidFill>
                  <a:round/>
                  <a:headEnd/>
                  <a:tailEnd/>
                </a:ln>
                <a:solidFill>
                  <a:srgbClr val="A50021"/>
                </a:solidFill>
                <a:latin typeface="David" panose="020E0502060401010101" pitchFamily="34" charset="-79"/>
                <a:ea typeface="+mn-ea"/>
                <a:cs typeface="David" pitchFamily="34" charset="-79"/>
              </a:rPr>
              <a:t>ניהול דרישות</a:t>
            </a:r>
          </a:p>
        </p:txBody>
      </p:sp>
      <p:pic>
        <p:nvPicPr>
          <p:cNvPr id="5" name="Picture 5" descr="http://www.bigfun.be/files/jpg/Programmers_vs._Users%20(Views)%20%5b1024x768%5d.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599" b="4557"/>
          <a:stretch/>
        </p:blipFill>
        <p:spPr bwMode="auto">
          <a:xfrm>
            <a:off x="1300412" y="891660"/>
            <a:ext cx="6021794" cy="53328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517878"/>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מציין מיקום של מספר שקופית 5"/>
          <p:cNvSpPr>
            <a:spLocks noGrp="1"/>
          </p:cNvSpPr>
          <p:nvPr>
            <p:ph type="sldNum" sz="quarter" idx="12"/>
          </p:nvPr>
        </p:nvSpPr>
        <p:spPr>
          <a:noFill/>
        </p:spPr>
        <p:txBody>
          <a:bodyPr/>
          <a:lstStyle/>
          <a:p>
            <a:fld id="{82CB6646-49E8-4FFF-8744-408130CA1BBA}" type="slidenum">
              <a:rPr lang="he-IL" smtClean="0"/>
              <a:pPr/>
              <a:t>8</a:t>
            </a:fld>
            <a:endParaRPr lang="en-US"/>
          </a:p>
        </p:txBody>
      </p:sp>
      <p:sp>
        <p:nvSpPr>
          <p:cNvPr id="34819" name="Rectangle 3"/>
          <p:cNvSpPr>
            <a:spLocks noGrp="1" noChangeArrowheads="1"/>
          </p:cNvSpPr>
          <p:nvPr>
            <p:ph idx="4294967295"/>
          </p:nvPr>
        </p:nvSpPr>
        <p:spPr>
          <a:xfrm>
            <a:off x="522286" y="1532512"/>
            <a:ext cx="8497887" cy="503237"/>
          </a:xfrm>
        </p:spPr>
        <p:txBody>
          <a:bodyPr>
            <a:normAutofit/>
          </a:bodyPr>
          <a:lstStyle/>
          <a:p>
            <a:pPr algn="r" eaLnBrk="1" hangingPunct="1">
              <a:lnSpc>
                <a:spcPct val="90000"/>
              </a:lnSpc>
              <a:buSzPct val="110000"/>
              <a:buFontTx/>
              <a:buChar char="•"/>
            </a:pPr>
            <a:r>
              <a:rPr lang="he-IL" sz="2800" b="1" dirty="0">
                <a:latin typeface="David" panose="020E0502060401010101" pitchFamily="34" charset="-79"/>
                <a:cs typeface="David" panose="020E0502060401010101" pitchFamily="34" charset="-79"/>
              </a:rPr>
              <a:t>כל דבר המתאר מה </a:t>
            </a:r>
            <a:r>
              <a:rPr lang="he-IL" sz="2800" b="1" dirty="0">
                <a:solidFill>
                  <a:srgbClr val="000099"/>
                </a:solidFill>
                <a:latin typeface="Times New Roman" pitchFamily="18" charset="0"/>
                <a:cs typeface="David" pitchFamily="34" charset="-79"/>
              </a:rPr>
              <a:t>משהו</a:t>
            </a:r>
            <a:r>
              <a:rPr lang="he-IL" sz="2800" b="1" dirty="0">
                <a:solidFill>
                  <a:schemeClr val="accent1">
                    <a:lumMod val="75000"/>
                  </a:schemeClr>
                </a:solidFill>
                <a:latin typeface="David" panose="020E0502060401010101" pitchFamily="34" charset="-79"/>
                <a:cs typeface="David" panose="020E0502060401010101" pitchFamily="34" charset="-79"/>
              </a:rPr>
              <a:t> </a:t>
            </a:r>
            <a:r>
              <a:rPr lang="he-IL" sz="2800" b="1" dirty="0">
                <a:latin typeface="David" panose="020E0502060401010101" pitchFamily="34" charset="-79"/>
                <a:cs typeface="David" panose="020E0502060401010101" pitchFamily="34" charset="-79"/>
              </a:rPr>
              <a:t>צריך לעשות</a:t>
            </a:r>
          </a:p>
        </p:txBody>
      </p:sp>
      <p:sp>
        <p:nvSpPr>
          <p:cNvPr id="30725" name="AutoShape 4"/>
          <p:cNvSpPr>
            <a:spLocks noChangeArrowheads="1"/>
          </p:cNvSpPr>
          <p:nvPr/>
        </p:nvSpPr>
        <p:spPr bwMode="auto">
          <a:xfrm>
            <a:off x="646113" y="-45107"/>
            <a:ext cx="7924800" cy="1143000"/>
          </a:xfrm>
          <a:prstGeom prst="roundRect">
            <a:avLst>
              <a:gd name="adj" fmla="val 21667"/>
            </a:avLst>
          </a:prstGeom>
          <a:noFill/>
          <a:ln w="9525">
            <a:noFill/>
            <a:round/>
            <a:headEnd/>
            <a:tailEnd/>
          </a:ln>
        </p:spPr>
        <p:txBody>
          <a:bodyPr anchor="b"/>
          <a:lstStyle/>
          <a:p>
            <a:pPr>
              <a:lnSpc>
                <a:spcPct val="90000"/>
              </a:lnSpc>
            </a:pPr>
            <a:r>
              <a:rPr lang="he-IL" sz="4400" kern="10" cap="all" spc="100" dirty="0">
                <a:ln w="3175">
                  <a:solidFill>
                    <a:schemeClr val="bg2"/>
                  </a:solidFill>
                  <a:round/>
                  <a:headEnd/>
                  <a:tailEnd/>
                </a:ln>
                <a:solidFill>
                  <a:srgbClr val="A50021"/>
                </a:solidFill>
                <a:latin typeface="David" panose="020E0502060401010101" pitchFamily="34" charset="-79"/>
              </a:rPr>
              <a:t>מהי דרישה?</a:t>
            </a:r>
            <a:endParaRPr lang="en-US" sz="4400" kern="10" cap="all" spc="100" dirty="0">
              <a:ln w="3175">
                <a:solidFill>
                  <a:schemeClr val="bg2"/>
                </a:solidFill>
                <a:round/>
                <a:headEnd/>
                <a:tailEnd/>
              </a:ln>
              <a:solidFill>
                <a:srgbClr val="A50021"/>
              </a:solidFill>
              <a:latin typeface="David" panose="020E0502060401010101" pitchFamily="34" charset="-79"/>
            </a:endParaRPr>
          </a:p>
        </p:txBody>
      </p:sp>
      <p:sp>
        <p:nvSpPr>
          <p:cNvPr id="34825" name="Text Box 9"/>
          <p:cNvSpPr txBox="1">
            <a:spLocks noChangeArrowheads="1"/>
          </p:cNvSpPr>
          <p:nvPr/>
        </p:nvSpPr>
        <p:spPr bwMode="auto">
          <a:xfrm>
            <a:off x="2823837" y="2115784"/>
            <a:ext cx="7993063" cy="2157514"/>
          </a:xfrm>
          <a:prstGeom prst="rect">
            <a:avLst/>
          </a:prstGeom>
          <a:noFill/>
          <a:ln w="9525">
            <a:noFill/>
            <a:miter lim="800000"/>
            <a:headEnd/>
            <a:tailEnd/>
          </a:ln>
        </p:spPr>
        <p:txBody>
          <a:bodyPr>
            <a:spAutoFit/>
          </a:bodyPr>
          <a:lstStyle/>
          <a:p>
            <a:pPr lvl="2" rtl="1">
              <a:spcBef>
                <a:spcPct val="20000"/>
              </a:spcBef>
              <a:buClr>
                <a:schemeClr val="tx1"/>
              </a:buClr>
              <a:buSzPct val="75000"/>
              <a:buFont typeface="Wingdings" pitchFamily="2" charset="2"/>
              <a:buChar char="q"/>
            </a:pPr>
            <a:r>
              <a:rPr lang="he-IL" sz="2200" dirty="0">
                <a:solidFill>
                  <a:schemeClr val="tx2"/>
                </a:solidFill>
                <a:latin typeface="David" panose="020E0502060401010101" pitchFamily="34" charset="-79"/>
              </a:rPr>
              <a:t> </a:t>
            </a:r>
            <a:r>
              <a:rPr lang="he-IL" sz="2200" dirty="0">
                <a:solidFill>
                  <a:srgbClr val="000099"/>
                </a:solidFill>
              </a:rPr>
              <a:t>משהו = מוצר, תת מוצר, תת-מערכת, רכיב וכו'.</a:t>
            </a:r>
          </a:p>
          <a:p>
            <a:pPr lvl="2" rtl="1">
              <a:spcBef>
                <a:spcPct val="20000"/>
              </a:spcBef>
              <a:buClr>
                <a:schemeClr val="tx1"/>
              </a:buClr>
              <a:buSzPct val="75000"/>
              <a:buFont typeface="Wingdings" pitchFamily="2" charset="2"/>
              <a:buChar char="q"/>
            </a:pPr>
            <a:r>
              <a:rPr lang="he-IL" sz="2200" dirty="0">
                <a:latin typeface="David" panose="020E0502060401010101" pitchFamily="34" charset="-79"/>
              </a:rPr>
              <a:t> </a:t>
            </a:r>
            <a:r>
              <a:rPr lang="he-IL" sz="2200" u="sng" dirty="0">
                <a:latin typeface="David" panose="020E0502060401010101" pitchFamily="34" charset="-79"/>
              </a:rPr>
              <a:t>לא</a:t>
            </a:r>
            <a:r>
              <a:rPr lang="he-IL" sz="2200" dirty="0">
                <a:latin typeface="David" panose="020E0502060401010101" pitchFamily="34" charset="-79"/>
              </a:rPr>
              <a:t> מתאר כיצד זה יבוצע.</a:t>
            </a:r>
          </a:p>
          <a:p>
            <a:pPr lvl="2" rtl="1">
              <a:spcBef>
                <a:spcPct val="20000"/>
              </a:spcBef>
              <a:buClr>
                <a:schemeClr val="tx1"/>
              </a:buClr>
              <a:buSzPct val="75000"/>
            </a:pPr>
            <a:endParaRPr lang="he-IL" sz="2200" dirty="0">
              <a:latin typeface="David" panose="020E0502060401010101" pitchFamily="34" charset="-79"/>
            </a:endParaRPr>
          </a:p>
          <a:p>
            <a:pPr lvl="2" rtl="1">
              <a:spcBef>
                <a:spcPct val="20000"/>
              </a:spcBef>
              <a:buClr>
                <a:schemeClr val="tx1"/>
              </a:buClr>
              <a:buSzPct val="75000"/>
              <a:buFont typeface="Wingdings" pitchFamily="2" charset="2"/>
              <a:buNone/>
            </a:pPr>
            <a:endParaRPr lang="he-IL" sz="2200" dirty="0">
              <a:latin typeface="David" panose="020E0502060401010101" pitchFamily="34" charset="-79"/>
            </a:endParaRPr>
          </a:p>
          <a:p>
            <a:pPr rtl="1">
              <a:spcBef>
                <a:spcPct val="50000"/>
              </a:spcBef>
            </a:pPr>
            <a:endParaRPr lang="en-US" sz="2200" dirty="0">
              <a:latin typeface="David" panose="020E0502060401010101" pitchFamily="34" charset="-79"/>
            </a:endParaRPr>
          </a:p>
        </p:txBody>
      </p:sp>
      <p:sp>
        <p:nvSpPr>
          <p:cNvPr id="34828" name="Text Box 12"/>
          <p:cNvSpPr txBox="1">
            <a:spLocks noChangeArrowheads="1"/>
          </p:cNvSpPr>
          <p:nvPr/>
        </p:nvSpPr>
        <p:spPr bwMode="auto">
          <a:xfrm>
            <a:off x="-142875" y="2982166"/>
            <a:ext cx="9828213" cy="125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6531" indent="-316531" eaLnBrk="1" hangingPunct="1">
              <a:lnSpc>
                <a:spcPct val="90000"/>
              </a:lnSpc>
              <a:spcBef>
                <a:spcPct val="20000"/>
              </a:spcBef>
              <a:buSzPct val="110000"/>
              <a:buFontTx/>
              <a:buChar char="•"/>
              <a:defRPr sz="2954" b="1">
                <a:latin typeface="+mn-lt"/>
                <a:cs typeface="+mn-cs"/>
              </a:defRPr>
            </a:lvl1pPr>
            <a:lvl2pPr marL="685817" indent="-263776" eaLnBrk="0" hangingPunct="0">
              <a:spcBef>
                <a:spcPct val="20000"/>
              </a:spcBef>
              <a:buFont typeface="Arial" pitchFamily="34" charset="0"/>
              <a:buChar char="–"/>
              <a:defRPr sz="2585">
                <a:latin typeface="+mn-lt"/>
                <a:cs typeface="+mn-cs"/>
              </a:defRPr>
            </a:lvl2pPr>
            <a:lvl3pPr marL="1055103" indent="-211021" eaLnBrk="0" hangingPunct="0">
              <a:spcBef>
                <a:spcPct val="20000"/>
              </a:spcBef>
              <a:buFont typeface="Arial" pitchFamily="34" charset="0"/>
              <a:buChar char="•"/>
              <a:defRPr sz="2215">
                <a:latin typeface="+mn-lt"/>
                <a:cs typeface="+mn-cs"/>
              </a:defRPr>
            </a:lvl3pPr>
            <a:lvl4pPr marL="1477145" indent="-211021" eaLnBrk="0" hangingPunct="0">
              <a:spcBef>
                <a:spcPct val="20000"/>
              </a:spcBef>
              <a:buFont typeface="Arial" pitchFamily="34" charset="0"/>
              <a:buChar char="–"/>
              <a:defRPr sz="1846">
                <a:latin typeface="+mn-lt"/>
                <a:cs typeface="+mn-cs"/>
              </a:defRPr>
            </a:lvl4pPr>
            <a:lvl5pPr marL="1899186" indent="-211021" eaLnBrk="0" hangingPunct="0">
              <a:spcBef>
                <a:spcPct val="20000"/>
              </a:spcBef>
              <a:buFont typeface="Arial" pitchFamily="34" charset="0"/>
              <a:buChar char="»"/>
              <a:defRPr sz="1846">
                <a:latin typeface="+mn-lt"/>
                <a:cs typeface="+mn-cs"/>
              </a:defRPr>
            </a:lvl5pPr>
            <a:lvl6pPr marL="2321227" indent="-211021" defTabSz="844083">
              <a:spcBef>
                <a:spcPct val="20000"/>
              </a:spcBef>
              <a:buFont typeface="Arial" pitchFamily="34" charset="0"/>
              <a:buChar char="•"/>
              <a:defRPr sz="1846">
                <a:latin typeface="+mn-lt"/>
                <a:cs typeface="+mn-cs"/>
              </a:defRPr>
            </a:lvl6pPr>
            <a:lvl7pPr marL="2743269" indent="-211021" defTabSz="844083">
              <a:spcBef>
                <a:spcPct val="20000"/>
              </a:spcBef>
              <a:buFont typeface="Arial" pitchFamily="34" charset="0"/>
              <a:buChar char="•"/>
              <a:defRPr sz="1846">
                <a:latin typeface="+mn-lt"/>
                <a:cs typeface="+mn-cs"/>
              </a:defRPr>
            </a:lvl7pPr>
            <a:lvl8pPr marL="3165310" indent="-211021" defTabSz="844083">
              <a:spcBef>
                <a:spcPct val="20000"/>
              </a:spcBef>
              <a:buFont typeface="Arial" pitchFamily="34" charset="0"/>
              <a:buChar char="•"/>
              <a:defRPr sz="1846">
                <a:latin typeface="+mn-lt"/>
                <a:cs typeface="+mn-cs"/>
              </a:defRPr>
            </a:lvl8pPr>
            <a:lvl9pPr marL="3587351" indent="-211021" defTabSz="844083">
              <a:spcBef>
                <a:spcPct val="20000"/>
              </a:spcBef>
              <a:buFont typeface="Arial" pitchFamily="34" charset="0"/>
              <a:buChar char="•"/>
              <a:defRPr sz="1846">
                <a:latin typeface="+mn-lt"/>
                <a:cs typeface="+mn-cs"/>
              </a:defRPr>
            </a:lvl9pPr>
          </a:lstStyle>
          <a:p>
            <a:pPr lvl="2" rtl="1"/>
            <a:endParaRPr lang="he-IL" sz="2400" dirty="0">
              <a:latin typeface="David" panose="020E0502060401010101" pitchFamily="34" charset="-79"/>
              <a:cs typeface="David" panose="020E0502060401010101" pitchFamily="34" charset="-79"/>
            </a:endParaRPr>
          </a:p>
          <a:p>
            <a:pPr lvl="2" algn="r" rtl="1"/>
            <a:r>
              <a:rPr lang="he-IL" sz="2400" dirty="0">
                <a:latin typeface="David" panose="020E0502060401010101" pitchFamily="34" charset="-79"/>
                <a:cs typeface="David" panose="020E0502060401010101" pitchFamily="34" charset="-79"/>
              </a:rPr>
              <a:t>תכונה (</a:t>
            </a:r>
            <a:r>
              <a:rPr lang="en-US" sz="2400" dirty="0">
                <a:latin typeface="David" panose="020E0502060401010101" pitchFamily="34" charset="-79"/>
                <a:cs typeface="David" panose="020E0502060401010101" pitchFamily="34" charset="-79"/>
              </a:rPr>
              <a:t>property</a:t>
            </a:r>
            <a:r>
              <a:rPr lang="he-IL" sz="2400" dirty="0">
                <a:latin typeface="David" panose="020E0502060401010101" pitchFamily="34" charset="-79"/>
                <a:cs typeface="David" panose="020E0502060401010101" pitchFamily="34" charset="-79"/>
              </a:rPr>
              <a:t>) או יכולת (</a:t>
            </a:r>
            <a:r>
              <a:rPr lang="en-US" sz="2400" dirty="0">
                <a:latin typeface="David" panose="020E0502060401010101" pitchFamily="34" charset="-79"/>
                <a:cs typeface="David" panose="020E0502060401010101" pitchFamily="34" charset="-79"/>
              </a:rPr>
              <a:t>(capability</a:t>
            </a:r>
            <a:r>
              <a:rPr lang="he-IL" sz="2400" dirty="0">
                <a:latin typeface="David" panose="020E0502060401010101" pitchFamily="34" charset="-79"/>
                <a:cs typeface="David" panose="020E0502060401010101" pitchFamily="34" charset="-79"/>
              </a:rPr>
              <a:t> של המוצר, הנדרשת למשתמש לצורך פתרון בעיה או השגת מטרה.</a:t>
            </a:r>
          </a:p>
          <a:p>
            <a:pPr lvl="2" rtl="1"/>
            <a:endParaRPr lang="he-IL" sz="2400" dirty="0">
              <a:latin typeface="David" panose="020E0502060401010101" pitchFamily="34" charset="-79"/>
              <a:cs typeface="David" panose="020E0502060401010101" pitchFamily="34" charset="-79"/>
            </a:endParaRPr>
          </a:p>
          <a:p>
            <a:pPr lvl="2" algn="r" rtl="1"/>
            <a:r>
              <a:rPr lang="he-IL" sz="2400" dirty="0">
                <a:latin typeface="David" panose="020E0502060401010101" pitchFamily="34" charset="-79"/>
                <a:cs typeface="David" panose="020E0502060401010101" pitchFamily="34" charset="-79"/>
              </a:rPr>
              <a:t>תכונה זו נדרשת לצורך עמידה בחוזה, בתקן או במסמך מחייב אחר.</a:t>
            </a:r>
          </a:p>
          <a:p>
            <a:pPr lvl="2" rtl="1"/>
            <a:endParaRPr lang="he-IL" sz="2400" dirty="0">
              <a:latin typeface="David" panose="020E0502060401010101" pitchFamily="34" charset="-79"/>
              <a:cs typeface="David" panose="020E0502060401010101" pitchFamily="34" charset="-79"/>
            </a:endParaRPr>
          </a:p>
          <a:p>
            <a:pPr lvl="2" algn="r" rtl="1"/>
            <a:r>
              <a:rPr lang="he-IL" sz="2400" dirty="0">
                <a:latin typeface="David" panose="020E0502060401010101" pitchFamily="34" charset="-79"/>
                <a:cs typeface="David" panose="020E0502060401010101" pitchFamily="34" charset="-79"/>
              </a:rPr>
              <a:t>כל דבר המשפיע על העיצוב והבניה של משהו.</a:t>
            </a:r>
          </a:p>
          <a:p>
            <a:pPr marL="844082" lvl="2" indent="0" rtl="1">
              <a:buNone/>
            </a:pPr>
            <a:endParaRPr lang="en-US"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518451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par>
                                <p:cTn id="9" presetID="13" presetClass="entr" presetSubtype="16" fill="hold" grpId="0" nodeType="withEffect">
                                  <p:stCondLst>
                                    <p:cond delay="0"/>
                                  </p:stCondLst>
                                  <p:childTnLst>
                                    <p:set>
                                      <p:cBhvr>
                                        <p:cTn id="10" dur="1" fill="hold">
                                          <p:stCondLst>
                                            <p:cond delay="0"/>
                                          </p:stCondLst>
                                        </p:cTn>
                                        <p:tgtEl>
                                          <p:spTgt spid="34825"/>
                                        </p:tgtEl>
                                        <p:attrNameLst>
                                          <p:attrName>style.visibility</p:attrName>
                                        </p:attrNameLst>
                                      </p:cBhvr>
                                      <p:to>
                                        <p:strVal val="visible"/>
                                      </p:to>
                                    </p:set>
                                    <p:animEffect transition="in" filter="plus(in)">
                                      <p:cBhvr>
                                        <p:cTn id="11" dur="2000"/>
                                        <p:tgtEl>
                                          <p:spTgt spid="3482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4828"/>
                                        </p:tgtEl>
                                        <p:attrNameLst>
                                          <p:attrName>style.visibility</p:attrName>
                                        </p:attrNameLst>
                                      </p:cBhvr>
                                      <p:to>
                                        <p:strVal val="visible"/>
                                      </p:to>
                                    </p:set>
                                    <p:anim calcmode="lin" valueType="num">
                                      <p:cBhvr additive="base">
                                        <p:cTn id="16" dur="500" fill="hold"/>
                                        <p:tgtEl>
                                          <p:spTgt spid="34828"/>
                                        </p:tgtEl>
                                        <p:attrNameLst>
                                          <p:attrName>ppt_x</p:attrName>
                                        </p:attrNameLst>
                                      </p:cBhvr>
                                      <p:tavLst>
                                        <p:tav tm="0">
                                          <p:val>
                                            <p:strVal val="#ppt_x"/>
                                          </p:val>
                                        </p:tav>
                                        <p:tav tm="100000">
                                          <p:val>
                                            <p:strVal val="#ppt_x"/>
                                          </p:val>
                                        </p:tav>
                                      </p:tavLst>
                                    </p:anim>
                                    <p:anim calcmode="lin" valueType="num">
                                      <p:cBhvr additive="base">
                                        <p:cTn id="17" dur="500" fill="hold"/>
                                        <p:tgtEl>
                                          <p:spTgt spid="34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4825" grpId="0"/>
      <p:bldP spid="348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מציין מיקום של מספר שקופית 5"/>
          <p:cNvSpPr>
            <a:spLocks noGrp="1"/>
          </p:cNvSpPr>
          <p:nvPr>
            <p:ph type="sldNum" sz="quarter" idx="12"/>
          </p:nvPr>
        </p:nvSpPr>
        <p:spPr>
          <a:noFill/>
        </p:spPr>
        <p:txBody>
          <a:bodyPr/>
          <a:lstStyle/>
          <a:p>
            <a:pPr algn="r" rtl="1"/>
            <a:fld id="{74898284-CC7A-4CBE-9EE5-9DA1D8FFE4E3}" type="slidenum">
              <a:rPr lang="he-IL" smtClean="0">
                <a:latin typeface="David" panose="020E0502060401010101" pitchFamily="34" charset="-79"/>
              </a:rPr>
              <a:pPr algn="r" rtl="1"/>
              <a:t>9</a:t>
            </a:fld>
            <a:endParaRPr lang="en-US">
              <a:latin typeface="David" panose="020E0502060401010101" pitchFamily="34" charset="-79"/>
            </a:endParaRPr>
          </a:p>
        </p:txBody>
      </p:sp>
      <p:sp>
        <p:nvSpPr>
          <p:cNvPr id="32771" name="AutoShape 2"/>
          <p:cNvSpPr>
            <a:spLocks noGrp="1" noChangeArrowheads="1"/>
          </p:cNvSpPr>
          <p:nvPr>
            <p:ph type="title" idx="4294967295"/>
          </p:nvPr>
        </p:nvSpPr>
        <p:spPr>
          <a:xfrm>
            <a:off x="861258" y="-27056"/>
            <a:ext cx="7924800" cy="1143001"/>
          </a:xfrm>
        </p:spPr>
        <p:txBody>
          <a:bodyPr>
            <a:normAutofit/>
          </a:bodyPr>
          <a:lstStyle/>
          <a:p>
            <a:pPr algn="r" eaLnBrk="1" hangingPunct="1"/>
            <a:r>
              <a:rPr lang="he-IL" b="1" kern="10" dirty="0">
                <a:ln w="3175">
                  <a:solidFill>
                    <a:schemeClr val="bg2"/>
                  </a:solidFill>
                  <a:round/>
                  <a:headEnd/>
                  <a:tailEnd/>
                </a:ln>
                <a:solidFill>
                  <a:srgbClr val="A50021"/>
                </a:solidFill>
                <a:latin typeface="David" panose="020E0502060401010101" pitchFamily="34" charset="-79"/>
                <a:ea typeface="+mn-ea"/>
                <a:cs typeface="David" pitchFamily="34" charset="-79"/>
              </a:rPr>
              <a:t>סוגי הדרישות</a:t>
            </a:r>
            <a:endParaRPr lang="en-US"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
        <p:nvSpPr>
          <p:cNvPr id="32772" name="Rectangle 3"/>
          <p:cNvSpPr>
            <a:spLocks noGrp="1" noChangeArrowheads="1"/>
          </p:cNvSpPr>
          <p:nvPr>
            <p:ph idx="4294967295"/>
          </p:nvPr>
        </p:nvSpPr>
        <p:spPr>
          <a:xfrm>
            <a:off x="165255" y="1115945"/>
            <a:ext cx="8786058" cy="5742055"/>
          </a:xfrm>
        </p:spPr>
        <p:txBody>
          <a:bodyPr>
            <a:normAutofit lnSpcReduction="10000"/>
          </a:bodyPr>
          <a:lstStyle/>
          <a:p>
            <a:pPr eaLnBrk="1" hangingPunct="1"/>
            <a:r>
              <a:rPr lang="he-IL" sz="2600" b="1" dirty="0">
                <a:latin typeface="David" panose="020E0502060401010101" pitchFamily="34" charset="-79"/>
                <a:cs typeface="David" panose="020E0502060401010101" pitchFamily="34" charset="-79"/>
              </a:rPr>
              <a:t>דרישות פונקציונאליות</a:t>
            </a:r>
            <a:r>
              <a:rPr lang="he-IL" sz="2600" dirty="0">
                <a:latin typeface="David" panose="020E0502060401010101" pitchFamily="34" charset="-79"/>
                <a:cs typeface="David" panose="020E0502060401010101" pitchFamily="34" charset="-79"/>
              </a:rPr>
              <a:t> - </a:t>
            </a:r>
            <a:r>
              <a:rPr kumimoji="1" lang="en-US" sz="2600" b="1" dirty="0">
                <a:latin typeface="David" panose="020E0502060401010101" pitchFamily="34" charset="-79"/>
                <a:cs typeface="David" panose="020E0502060401010101" pitchFamily="34" charset="-79"/>
              </a:rPr>
              <a:t>Functional Requirements (FR)</a:t>
            </a:r>
            <a:endParaRPr kumimoji="1" lang="he-IL" sz="2600" b="1" dirty="0">
              <a:latin typeface="David" panose="020E0502060401010101" pitchFamily="34" charset="-79"/>
              <a:cs typeface="David" panose="020E0502060401010101" pitchFamily="34" charset="-79"/>
            </a:endParaRPr>
          </a:p>
          <a:p>
            <a:pPr marL="0" indent="0" eaLnBrk="1" hangingPunct="1">
              <a:buNone/>
            </a:pPr>
            <a:r>
              <a:rPr kumimoji="1" lang="he-IL" b="1" dirty="0">
                <a:solidFill>
                  <a:srgbClr val="FF0000"/>
                </a:solidFill>
                <a:latin typeface="David" panose="020E0502060401010101" pitchFamily="34" charset="-79"/>
                <a:cs typeface="David" panose="020E0502060401010101" pitchFamily="34" charset="-79"/>
              </a:rPr>
              <a:t>    </a:t>
            </a:r>
            <a:r>
              <a:rPr kumimoji="1" lang="he-IL" sz="3200" b="1" dirty="0">
                <a:solidFill>
                  <a:srgbClr val="FF0000"/>
                </a:solidFill>
                <a:latin typeface="David" panose="020E0502060401010101" pitchFamily="34" charset="-79"/>
                <a:cs typeface="David" panose="020E0502060401010101" pitchFamily="34" charset="-79"/>
              </a:rPr>
              <a:t>מה </a:t>
            </a:r>
            <a:r>
              <a:rPr kumimoji="1" lang="he-IL" b="1" dirty="0">
                <a:solidFill>
                  <a:srgbClr val="FF0000"/>
                </a:solidFill>
                <a:latin typeface="David" panose="020E0502060401010101" pitchFamily="34" charset="-79"/>
                <a:cs typeface="David" panose="020E0502060401010101" pitchFamily="34" charset="-79"/>
              </a:rPr>
              <a:t>על המערכת לעשות בעבור המשתמשים</a:t>
            </a:r>
          </a:p>
          <a:p>
            <a:pPr lvl="1" eaLnBrk="1" hangingPunct="1"/>
            <a:r>
              <a:rPr kumimoji="1" lang="he-IL" sz="2200" b="1" dirty="0">
                <a:latin typeface="David" panose="020E0502060401010101" pitchFamily="34" charset="-79"/>
                <a:cs typeface="David" panose="020E0502060401010101" pitchFamily="34" charset="-79"/>
              </a:rPr>
              <a:t>תהליכים עסקיים (תהליכי מחשב)</a:t>
            </a:r>
          </a:p>
          <a:p>
            <a:pPr lvl="1" eaLnBrk="1" hangingPunct="1"/>
            <a:endParaRPr kumimoji="1" lang="he-IL" sz="1200" b="1" dirty="0">
              <a:latin typeface="David" panose="020E0502060401010101" pitchFamily="34" charset="-79"/>
              <a:cs typeface="David" panose="020E0502060401010101" pitchFamily="34" charset="-79"/>
            </a:endParaRPr>
          </a:p>
          <a:p>
            <a:pPr eaLnBrk="1" hangingPunct="1"/>
            <a:r>
              <a:rPr kumimoji="1" lang="he-IL" sz="2600" b="1" dirty="0">
                <a:latin typeface="David" panose="020E0502060401010101" pitchFamily="34" charset="-79"/>
                <a:cs typeface="David" panose="020E0502060401010101" pitchFamily="34" charset="-79"/>
              </a:rPr>
              <a:t>דרישות לא פונקציונאליות </a:t>
            </a:r>
            <a:r>
              <a:rPr kumimoji="1" lang="en-US" sz="2600" b="1" dirty="0">
                <a:latin typeface="David" panose="020E0502060401010101" pitchFamily="34" charset="-79"/>
                <a:cs typeface="David" panose="020E0502060401010101" pitchFamily="34" charset="-79"/>
              </a:rPr>
              <a:t>Non-Functional Requirements (NFR) </a:t>
            </a:r>
            <a:endParaRPr kumimoji="1" lang="he-IL" sz="2600" b="1" dirty="0">
              <a:latin typeface="David" panose="020E0502060401010101" pitchFamily="34" charset="-79"/>
              <a:cs typeface="David" panose="020E0502060401010101" pitchFamily="34" charset="-79"/>
            </a:endParaRPr>
          </a:p>
          <a:p>
            <a:pPr marL="0" indent="0" eaLnBrk="1" hangingPunct="1">
              <a:buNone/>
            </a:pPr>
            <a:r>
              <a:rPr kumimoji="1" lang="he-IL" b="1" dirty="0">
                <a:solidFill>
                  <a:srgbClr val="FF0000"/>
                </a:solidFill>
                <a:latin typeface="David" panose="020E0502060401010101" pitchFamily="34" charset="-79"/>
                <a:cs typeface="David" panose="020E0502060401010101" pitchFamily="34" charset="-79"/>
              </a:rPr>
              <a:t>     </a:t>
            </a:r>
            <a:r>
              <a:rPr kumimoji="1" lang="he-IL" sz="3200" b="1" dirty="0">
                <a:solidFill>
                  <a:srgbClr val="FF0000"/>
                </a:solidFill>
                <a:latin typeface="David" panose="020E0502060401010101" pitchFamily="34" charset="-79"/>
                <a:cs typeface="David" panose="020E0502060401010101" pitchFamily="34" charset="-79"/>
              </a:rPr>
              <a:t>איך? </a:t>
            </a:r>
            <a:r>
              <a:rPr kumimoji="1" lang="he-IL" b="1" dirty="0">
                <a:solidFill>
                  <a:srgbClr val="FF0000"/>
                </a:solidFill>
                <a:latin typeface="David" panose="020E0502060401010101" pitchFamily="34" charset="-79"/>
                <a:cs typeface="David" panose="020E0502060401010101" pitchFamily="34" charset="-79"/>
              </a:rPr>
              <a:t>אילוצי איכות שהמערכת צריכה לעמוד בהם (שלבי פיתוח ושימוש)</a:t>
            </a:r>
          </a:p>
          <a:p>
            <a:pPr lvl="1" eaLnBrk="1" hangingPunct="1"/>
            <a:r>
              <a:rPr kumimoji="1" lang="he-IL" sz="2200" b="1" dirty="0">
                <a:latin typeface="David" panose="020E0502060401010101" pitchFamily="34" charset="-79"/>
                <a:cs typeface="David" panose="020E0502060401010101" pitchFamily="34" charset="-79"/>
              </a:rPr>
              <a:t>אילוצים (זמן, כסף, סף) – לא גבולות!</a:t>
            </a:r>
          </a:p>
          <a:p>
            <a:pPr lvl="1" eaLnBrk="1" hangingPunct="1"/>
            <a:r>
              <a:rPr kumimoji="1" lang="he-IL" sz="2200" b="1" dirty="0">
                <a:latin typeface="David" panose="020E0502060401010101" pitchFamily="34" charset="-79"/>
                <a:cs typeface="David" panose="020E0502060401010101" pitchFamily="34" charset="-79"/>
              </a:rPr>
              <a:t>ביצועים (זמן תגובה, נפח אחסון, כמות משתמשים, אמינות) ועומסים</a:t>
            </a:r>
            <a:endParaRPr lang="he-IL" sz="2200" b="1" dirty="0">
              <a:latin typeface="David" panose="020E0502060401010101" pitchFamily="34" charset="-79"/>
              <a:cs typeface="David" panose="020E0502060401010101" pitchFamily="34" charset="-79"/>
            </a:endParaRPr>
          </a:p>
          <a:p>
            <a:pPr lvl="1" eaLnBrk="1" hangingPunct="1"/>
            <a:r>
              <a:rPr kumimoji="1" lang="he-IL" sz="2200" b="1" dirty="0">
                <a:latin typeface="David" panose="020E0502060401010101" pitchFamily="34" charset="-79"/>
                <a:cs typeface="David" panose="020E0502060401010101" pitchFamily="34" charset="-79"/>
              </a:rPr>
              <a:t>אבטחת מידע </a:t>
            </a:r>
            <a:endParaRPr lang="he-IL" sz="2200" b="1" dirty="0">
              <a:latin typeface="David" panose="020E0502060401010101" pitchFamily="34" charset="-79"/>
              <a:cs typeface="David" panose="020E0502060401010101" pitchFamily="34" charset="-79"/>
            </a:endParaRPr>
          </a:p>
          <a:p>
            <a:pPr lvl="1" eaLnBrk="1" hangingPunct="1"/>
            <a:r>
              <a:rPr kumimoji="1" lang="he-IL" sz="2200" b="1" dirty="0">
                <a:latin typeface="David" panose="020E0502060401010101" pitchFamily="34" charset="-79"/>
                <a:cs typeface="David" panose="020E0502060401010101" pitchFamily="34" charset="-79"/>
              </a:rPr>
              <a:t>טכנולוגיות</a:t>
            </a:r>
          </a:p>
          <a:p>
            <a:pPr lvl="1"/>
            <a:r>
              <a:rPr kumimoji="1" lang="he-IL" sz="2200" b="1" dirty="0">
                <a:latin typeface="David" panose="020E0502060401010101" pitchFamily="34" charset="-79"/>
                <a:cs typeface="David" panose="020E0502060401010101" pitchFamily="34" charset="-79"/>
              </a:rPr>
              <a:t>עיצוב הממשקים (</a:t>
            </a:r>
            <a:r>
              <a:rPr kumimoji="1" lang="en-US" sz="2200" b="1" dirty="0">
                <a:latin typeface="David" panose="020E0502060401010101" pitchFamily="34" charset="-79"/>
                <a:cs typeface="David" panose="020E0502060401010101" pitchFamily="34" charset="-79"/>
              </a:rPr>
              <a:t>UI</a:t>
            </a:r>
            <a:r>
              <a:rPr kumimoji="1" lang="he-IL" sz="2200" b="1" dirty="0">
                <a:latin typeface="David" panose="020E0502060401010101" pitchFamily="34" charset="-79"/>
                <a:cs typeface="David" panose="020E0502060401010101" pitchFamily="34" charset="-79"/>
              </a:rPr>
              <a:t>) וקישורים</a:t>
            </a:r>
          </a:p>
          <a:p>
            <a:pPr lvl="1" eaLnBrk="1" hangingPunct="1"/>
            <a:r>
              <a:rPr kumimoji="1" lang="he-IL" sz="2200" b="1" dirty="0">
                <a:latin typeface="David" panose="020E0502060401010101" pitchFamily="34" charset="-79"/>
                <a:cs typeface="David" panose="020E0502060401010101" pitchFamily="34" charset="-79"/>
              </a:rPr>
              <a:t>תפעול המערכת (לרבות זמינות ואחזקתיות)</a:t>
            </a:r>
          </a:p>
          <a:p>
            <a:pPr lvl="1" eaLnBrk="1" hangingPunct="1"/>
            <a:r>
              <a:rPr kumimoji="1" lang="he-IL" sz="2200" b="1" dirty="0">
                <a:latin typeface="David" panose="020E0502060401010101" pitchFamily="34" charset="-79"/>
                <a:cs typeface="David" panose="020E0502060401010101" pitchFamily="34" charset="-79"/>
              </a:rPr>
              <a:t>שימושיות</a:t>
            </a:r>
          </a:p>
          <a:p>
            <a:pPr lvl="1" eaLnBrk="1" hangingPunct="1"/>
            <a:r>
              <a:rPr kumimoji="1" lang="he-IL" sz="2200" b="1" dirty="0">
                <a:latin typeface="David" panose="020E0502060401010101" pitchFamily="34" charset="-79"/>
                <a:cs typeface="David" panose="020E0502060401010101" pitchFamily="34" charset="-79"/>
              </a:rPr>
              <a:t>שיטות פיתוח, איכות פיתוח (יכולת ביצוע שינויים)</a:t>
            </a:r>
            <a:endParaRPr lang="he-IL" sz="2200" b="1" dirty="0">
              <a:latin typeface="David" panose="020E0502060401010101" pitchFamily="34" charset="-79"/>
              <a:cs typeface="David" panose="020E0502060401010101" pitchFamily="34" charset="-79"/>
            </a:endParaRPr>
          </a:p>
        </p:txBody>
      </p:sp>
      <p:pic>
        <p:nvPicPr>
          <p:cNvPr id="1028" name="Picture 4" descr="http://2.bp.blogspot.com/-Cq5-7uiBweA/U2l_SfsPPwI/AAAAAAAATJU/TavtK9ZZNcA/s1600/what-h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370" y="830407"/>
            <a:ext cx="1077775" cy="8819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ocialimpression.net/wp-content/uploads/2014/06/howto2crgb.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2491">
            <a:off x="474079" y="4542467"/>
            <a:ext cx="1653372" cy="122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613368"/>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5234</TotalTime>
  <Words>1956</Words>
  <Application>Microsoft Office PowerPoint</Application>
  <PresentationFormat>On-screen Show (4:3)</PresentationFormat>
  <Paragraphs>390</Paragraphs>
  <Slides>32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David</vt:lpstr>
      <vt:lpstr>Levenim MT</vt:lpstr>
      <vt:lpstr>Tahoma</vt:lpstr>
      <vt:lpstr>Times New Roman</vt:lpstr>
      <vt:lpstr>Tw Cen MT</vt:lpstr>
      <vt:lpstr>Tw Cen MT Condensed</vt:lpstr>
      <vt:lpstr>Wingdings</vt:lpstr>
      <vt:lpstr>Wingdings 3</vt:lpstr>
      <vt:lpstr>Integral</vt:lpstr>
      <vt:lpstr>PowerPoint Presentation</vt:lpstr>
      <vt:lpstr>בשיעור שעבר...</vt:lpstr>
      <vt:lpstr>PowerPoint Presentation</vt:lpstr>
      <vt:lpstr>PowerPoint Presentation</vt:lpstr>
      <vt:lpstr>PowerPoint Presentation</vt:lpstr>
      <vt:lpstr>PowerPoint Presentation</vt:lpstr>
      <vt:lpstr>ניהול דרישות</vt:lpstr>
      <vt:lpstr>PowerPoint Presentation</vt:lpstr>
      <vt:lpstr>סוגי הדרישות</vt:lpstr>
      <vt:lpstr>PowerPoint Presentation</vt:lpstr>
      <vt:lpstr>דרישות לקוח ודרישות מערכת</vt:lpstr>
      <vt:lpstr>היתרונות בניהול דרישות </vt:lpstr>
      <vt:lpstr>עלות תיקון שגיאות בפיתוח תוכנה</vt:lpstr>
      <vt:lpstr>הגדרת דרישות אל מול אפיון ועיצוב</vt:lpstr>
      <vt:lpstr>PowerPoint Presentation</vt:lpstr>
      <vt:lpstr>PowerPoint Presentation</vt:lpstr>
      <vt:lpstr>PowerPoint Presentation</vt:lpstr>
      <vt:lpstr>PowerPoint Presentation</vt:lpstr>
      <vt:lpstr>מרכיבי דרישות</vt:lpstr>
      <vt:lpstr>מאפיינים של דרישה טובה</vt:lpstr>
      <vt:lpstr>דוגמא</vt:lpstr>
      <vt:lpstr>תרגיל</vt:lpstr>
      <vt:lpstr>יש להמנע מ...</vt:lpstr>
      <vt:lpstr>איסוף ניתוח ותיעוד הדרישות</vt:lpstr>
      <vt:lpstr>PowerPoint Presentation</vt:lpstr>
      <vt:lpstr>ניהול עקיבות</vt:lpstr>
      <vt:lpstr>PowerPoint Presentation</vt:lpstr>
      <vt:lpstr>שיטות לתיקוף הדרישות</vt:lpstr>
      <vt:lpstr>SRR – מרכיבי הסקר</vt:lpstr>
      <vt:lpstr>PowerPoint Presentation</vt:lpstr>
      <vt:lpstr>דגשים להכנת סקר חוזה</vt:lpstr>
      <vt:lpstr>דגשים להכנת סקר חוזה</vt:lpstr>
    </vt:vector>
  </TitlesOfParts>
  <Company>Aloha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anat</dc:creator>
  <cp:lastModifiedBy>Adir Solomon</cp:lastModifiedBy>
  <cp:revision>452</cp:revision>
  <dcterms:created xsi:type="dcterms:W3CDTF">2002-01-28T21:03:53Z</dcterms:created>
  <dcterms:modified xsi:type="dcterms:W3CDTF">2018-11-12T08:31:31Z</dcterms:modified>
</cp:coreProperties>
</file>