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1" r:id="rId1"/>
  </p:sldMasterIdLst>
  <p:notesMasterIdLst>
    <p:notesMasterId r:id="rId33"/>
  </p:notesMasterIdLst>
  <p:sldIdLst>
    <p:sldId id="540" r:id="rId2"/>
    <p:sldId id="497" r:id="rId3"/>
    <p:sldId id="499" r:id="rId4"/>
    <p:sldId id="500" r:id="rId5"/>
    <p:sldId id="355" r:id="rId6"/>
    <p:sldId id="366" r:id="rId7"/>
    <p:sldId id="369" r:id="rId8"/>
    <p:sldId id="380" r:id="rId9"/>
    <p:sldId id="381" r:id="rId10"/>
    <p:sldId id="547" r:id="rId11"/>
    <p:sldId id="548" r:id="rId12"/>
    <p:sldId id="553" r:id="rId13"/>
    <p:sldId id="385" r:id="rId14"/>
    <p:sldId id="386" r:id="rId15"/>
    <p:sldId id="387" r:id="rId16"/>
    <p:sldId id="388" r:id="rId17"/>
    <p:sldId id="525" r:id="rId18"/>
    <p:sldId id="549" r:id="rId19"/>
    <p:sldId id="550" r:id="rId20"/>
    <p:sldId id="551" r:id="rId21"/>
    <p:sldId id="552" r:id="rId22"/>
    <p:sldId id="477" r:id="rId23"/>
    <p:sldId id="514" r:id="rId24"/>
    <p:sldId id="526" r:id="rId25"/>
    <p:sldId id="467" r:id="rId26"/>
    <p:sldId id="462" r:id="rId27"/>
    <p:sldId id="400" r:id="rId28"/>
    <p:sldId id="402" r:id="rId29"/>
    <p:sldId id="325" r:id="rId30"/>
    <p:sldId id="330" r:id="rId31"/>
    <p:sldId id="333" r:id="rId32"/>
  </p:sldIdLst>
  <p:sldSz cx="12192000" cy="6858000"/>
  <p:notesSz cx="7099300" cy="10234613"/>
  <p:defaultTextStyle>
    <a:defPPr>
      <a:defRPr lang="he-IL"/>
    </a:defPPr>
    <a:lvl1pPr algn="r" rtl="1" fontAlgn="base">
      <a:spcBef>
        <a:spcPct val="0"/>
      </a:spcBef>
      <a:spcAft>
        <a:spcPct val="0"/>
      </a:spcAft>
      <a:defRPr kumimoji="1" sz="2400" kern="1200">
        <a:solidFill>
          <a:schemeClr val="tx1"/>
        </a:solidFill>
        <a:latin typeface="Times New Roman" pitchFamily="18" charset="0"/>
        <a:ea typeface="+mn-ea"/>
        <a:cs typeface="Arial" pitchFamily="34" charset="0"/>
      </a:defRPr>
    </a:lvl1pPr>
    <a:lvl2pPr marL="457200" algn="r" rtl="1" fontAlgn="base">
      <a:spcBef>
        <a:spcPct val="0"/>
      </a:spcBef>
      <a:spcAft>
        <a:spcPct val="0"/>
      </a:spcAft>
      <a:defRPr kumimoji="1" sz="2400" kern="1200">
        <a:solidFill>
          <a:schemeClr val="tx1"/>
        </a:solidFill>
        <a:latin typeface="Times New Roman" pitchFamily="18" charset="0"/>
        <a:ea typeface="+mn-ea"/>
        <a:cs typeface="Arial" pitchFamily="34" charset="0"/>
      </a:defRPr>
    </a:lvl2pPr>
    <a:lvl3pPr marL="914400" algn="r" rtl="1" fontAlgn="base">
      <a:spcBef>
        <a:spcPct val="0"/>
      </a:spcBef>
      <a:spcAft>
        <a:spcPct val="0"/>
      </a:spcAft>
      <a:defRPr kumimoji="1" sz="2400" kern="1200">
        <a:solidFill>
          <a:schemeClr val="tx1"/>
        </a:solidFill>
        <a:latin typeface="Times New Roman" pitchFamily="18" charset="0"/>
        <a:ea typeface="+mn-ea"/>
        <a:cs typeface="Arial" pitchFamily="34" charset="0"/>
      </a:defRPr>
    </a:lvl3pPr>
    <a:lvl4pPr marL="1371600" algn="r" rtl="1" fontAlgn="base">
      <a:spcBef>
        <a:spcPct val="0"/>
      </a:spcBef>
      <a:spcAft>
        <a:spcPct val="0"/>
      </a:spcAft>
      <a:defRPr kumimoji="1" sz="2400" kern="1200">
        <a:solidFill>
          <a:schemeClr val="tx1"/>
        </a:solidFill>
        <a:latin typeface="Times New Roman" pitchFamily="18" charset="0"/>
        <a:ea typeface="+mn-ea"/>
        <a:cs typeface="Arial" pitchFamily="34" charset="0"/>
      </a:defRPr>
    </a:lvl4pPr>
    <a:lvl5pPr marL="1828800" algn="r" rtl="1" fontAlgn="base">
      <a:spcBef>
        <a:spcPct val="0"/>
      </a:spcBef>
      <a:spcAft>
        <a:spcPct val="0"/>
      </a:spcAft>
      <a:defRPr kumimoji="1" sz="2400" kern="1200">
        <a:solidFill>
          <a:schemeClr val="tx1"/>
        </a:solidFill>
        <a:latin typeface="Times New Roman" pitchFamily="18" charset="0"/>
        <a:ea typeface="+mn-ea"/>
        <a:cs typeface="Arial" pitchFamily="34" charset="0"/>
      </a:defRPr>
    </a:lvl5pPr>
    <a:lvl6pPr marL="2286000" algn="r" defTabSz="914400" rtl="1" eaLnBrk="1" latinLnBrk="0" hangingPunct="1">
      <a:defRPr kumimoji="1" sz="2400" kern="1200">
        <a:solidFill>
          <a:schemeClr val="tx1"/>
        </a:solidFill>
        <a:latin typeface="Times New Roman" pitchFamily="18" charset="0"/>
        <a:ea typeface="+mn-ea"/>
        <a:cs typeface="Arial" pitchFamily="34" charset="0"/>
      </a:defRPr>
    </a:lvl6pPr>
    <a:lvl7pPr marL="2743200" algn="r" defTabSz="914400" rtl="1" eaLnBrk="1" latinLnBrk="0" hangingPunct="1">
      <a:defRPr kumimoji="1" sz="2400" kern="1200">
        <a:solidFill>
          <a:schemeClr val="tx1"/>
        </a:solidFill>
        <a:latin typeface="Times New Roman" pitchFamily="18" charset="0"/>
        <a:ea typeface="+mn-ea"/>
        <a:cs typeface="Arial" pitchFamily="34" charset="0"/>
      </a:defRPr>
    </a:lvl7pPr>
    <a:lvl8pPr marL="3200400" algn="r" defTabSz="914400" rtl="1" eaLnBrk="1" latinLnBrk="0" hangingPunct="1">
      <a:defRPr kumimoji="1" sz="2400" kern="1200">
        <a:solidFill>
          <a:schemeClr val="tx1"/>
        </a:solidFill>
        <a:latin typeface="Times New Roman" pitchFamily="18" charset="0"/>
        <a:ea typeface="+mn-ea"/>
        <a:cs typeface="Arial" pitchFamily="34" charset="0"/>
      </a:defRPr>
    </a:lvl8pPr>
    <a:lvl9pPr marL="3657600" algn="r" defTabSz="914400" rtl="1" eaLnBrk="1" latinLnBrk="0" hangingPunct="1">
      <a:defRPr kumimoji="1"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3366CC"/>
    <a:srgbClr val="808080"/>
    <a:srgbClr val="A50021"/>
    <a:srgbClr val="FFFF00"/>
    <a:srgbClr val="FF0000"/>
    <a:srgbClr val="000000"/>
    <a:srgbClr val="EB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780" autoAdjust="0"/>
    <p:restoredTop sz="80559" autoAdjust="0"/>
  </p:normalViewPr>
  <p:slideViewPr>
    <p:cSldViewPr snapToGrid="0">
      <p:cViewPr varScale="1">
        <p:scale>
          <a:sx n="94" d="100"/>
          <a:sy n="94" d="100"/>
        </p:scale>
        <p:origin x="104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84" y="2742"/>
    </p:cViewPr>
  </p:sorterViewPr>
  <p:notesViewPr>
    <p:cSldViewPr snapToGrid="0">
      <p:cViewPr varScale="1">
        <p:scale>
          <a:sx n="78" d="100"/>
          <a:sy n="78" d="100"/>
        </p:scale>
        <p:origin x="-3966"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4022725"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defTabSz="965200">
              <a:defRPr kumimoji="0" sz="1300" smtClean="0"/>
            </a:lvl1pPr>
          </a:lstStyle>
          <a:p>
            <a:pPr>
              <a:defRPr/>
            </a:pPr>
            <a:endParaRPr lang="en-US"/>
          </a:p>
        </p:txBody>
      </p:sp>
      <p:sp>
        <p:nvSpPr>
          <p:cNvPr id="57347" name="Rectangle 3"/>
          <p:cNvSpPr>
            <a:spLocks noGrp="1" noChangeArrowheads="1"/>
          </p:cNvSpPr>
          <p:nvPr>
            <p:ph type="dt" idx="1"/>
          </p:nvPr>
        </p:nvSpPr>
        <p:spPr bwMode="auto">
          <a:xfrm>
            <a:off x="1588"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l" defTabSz="965200">
              <a:defRPr kumimoji="0" sz="1300" smtClean="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4022725"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defTabSz="965200">
              <a:defRPr kumimoji="0" sz="1300" smtClean="0"/>
            </a:lvl1pPr>
          </a:lstStyle>
          <a:p>
            <a:pPr>
              <a:defRPr/>
            </a:pPr>
            <a:endParaRPr lang="en-US"/>
          </a:p>
        </p:txBody>
      </p:sp>
      <p:sp>
        <p:nvSpPr>
          <p:cNvPr id="57351" name="Rectangle 7"/>
          <p:cNvSpPr>
            <a:spLocks noGrp="1" noChangeArrowheads="1"/>
          </p:cNvSpPr>
          <p:nvPr>
            <p:ph type="sldNum" sz="quarter" idx="5"/>
          </p:nvPr>
        </p:nvSpPr>
        <p:spPr bwMode="auto">
          <a:xfrm>
            <a:off x="1588"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l" defTabSz="965200">
              <a:defRPr kumimoji="0" sz="1300" smtClean="0">
                <a:cs typeface="Times New Roman" pitchFamily="18" charset="0"/>
              </a:defRPr>
            </a:lvl1pPr>
          </a:lstStyle>
          <a:p>
            <a:pPr>
              <a:defRPr/>
            </a:pPr>
            <a:fld id="{1AAAFEBC-0B8A-4332-B8D7-15BEB12821CC}" type="slidenum">
              <a:rPr lang="he-IL"/>
              <a:pPr>
                <a:defRPr/>
              </a:pPr>
              <a:t>‹#›</a:t>
            </a:fld>
            <a:endParaRPr lang="en-US"/>
          </a:p>
        </p:txBody>
      </p:sp>
    </p:spTree>
    <p:extLst>
      <p:ext uri="{BB962C8B-B14F-4D97-AF65-F5344CB8AC3E}">
        <p14:creationId xmlns:p14="http://schemas.microsoft.com/office/powerpoint/2010/main" val="1233391699"/>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CDE7E70-ACA2-4689-A711-CBAE70BBF738}" type="slidenum">
              <a:rPr lang="he-IL" altLang="en-US"/>
              <a:pPr/>
              <a:t>5</a:t>
            </a:fld>
            <a:endParaRPr lang="en-US" altLang="en-US"/>
          </a:p>
        </p:txBody>
      </p:sp>
      <p:sp>
        <p:nvSpPr>
          <p:cNvPr id="81923" name="Rectangle 2"/>
          <p:cNvSpPr>
            <a:spLocks noGrp="1" noRot="1" noChangeAspect="1" noChangeArrowheads="1" noTextEdit="1"/>
          </p:cNvSpPr>
          <p:nvPr>
            <p:ph type="sldImg"/>
          </p:nvPr>
        </p:nvSpPr>
        <p:spPr>
          <a:xfrm>
            <a:off x="138113" y="766763"/>
            <a:ext cx="6823075" cy="3838575"/>
          </a:xfrm>
          <a:ln/>
        </p:spPr>
      </p:sp>
      <p:sp>
        <p:nvSpPr>
          <p:cNvPr id="81924" name="Rectangle 3"/>
          <p:cNvSpPr>
            <a:spLocks noGrp="1" noChangeArrowheads="1"/>
          </p:cNvSpPr>
          <p:nvPr>
            <p:ph type="body" idx="1"/>
          </p:nvPr>
        </p:nvSpPr>
        <p:spPr>
          <a:noFill/>
          <a:ln/>
        </p:spPr>
        <p:txBody>
          <a:bodyPr/>
          <a:lstStyle/>
          <a:p>
            <a:endParaRPr lang="en-US" altLang="en-US"/>
          </a:p>
        </p:txBody>
      </p:sp>
    </p:spTree>
    <p:extLst>
      <p:ext uri="{BB962C8B-B14F-4D97-AF65-F5344CB8AC3E}">
        <p14:creationId xmlns:p14="http://schemas.microsoft.com/office/powerpoint/2010/main" val="1840939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C31BAF3-5403-430A-8DDB-F9D4326725C5}" type="slidenum">
              <a:rPr lang="he-IL" altLang="en-US"/>
              <a:pPr/>
              <a:t>6</a:t>
            </a:fld>
            <a:endParaRPr lang="en-US" altLang="en-US"/>
          </a:p>
        </p:txBody>
      </p:sp>
      <p:sp>
        <p:nvSpPr>
          <p:cNvPr id="82947" name="Rectangle 2"/>
          <p:cNvSpPr>
            <a:spLocks noGrp="1" noRot="1" noChangeAspect="1" noChangeArrowheads="1" noTextEdit="1"/>
          </p:cNvSpPr>
          <p:nvPr>
            <p:ph type="sldImg"/>
          </p:nvPr>
        </p:nvSpPr>
        <p:spPr>
          <a:xfrm>
            <a:off x="138113" y="766763"/>
            <a:ext cx="6823075" cy="3838575"/>
          </a:xfrm>
          <a:ln/>
        </p:spPr>
      </p:sp>
      <p:sp>
        <p:nvSpPr>
          <p:cNvPr id="82948" name="Rectangle 3"/>
          <p:cNvSpPr>
            <a:spLocks noGrp="1" noChangeArrowheads="1"/>
          </p:cNvSpPr>
          <p:nvPr>
            <p:ph type="body" idx="1"/>
          </p:nvPr>
        </p:nvSpPr>
        <p:spPr>
          <a:noFill/>
          <a:ln/>
        </p:spPr>
        <p:txBody>
          <a:bodyPr/>
          <a:lstStyle/>
          <a:p>
            <a:r>
              <a:rPr lang="he-IL">
                <a:cs typeface="Times New Roman" pitchFamily="18" charset="0"/>
              </a:rPr>
              <a:t>הסרטון על הדב</a:t>
            </a:r>
          </a:p>
        </p:txBody>
      </p:sp>
    </p:spTree>
    <p:extLst>
      <p:ext uri="{BB962C8B-B14F-4D97-AF65-F5344CB8AC3E}">
        <p14:creationId xmlns:p14="http://schemas.microsoft.com/office/powerpoint/2010/main" val="666501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xfrm>
            <a:off x="138113" y="766763"/>
            <a:ext cx="6823075" cy="3838575"/>
          </a:xfrm>
          <a:ln cap="flat"/>
        </p:spPr>
      </p:sp>
    </p:spTree>
    <p:extLst>
      <p:ext uri="{BB962C8B-B14F-4D97-AF65-F5344CB8AC3E}">
        <p14:creationId xmlns:p14="http://schemas.microsoft.com/office/powerpoint/2010/main" val="263081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4FBDB72-44CB-4C02-B3D4-9C37AADCC907}" type="slidenum">
              <a:rPr lang="he-IL"/>
              <a:pPr/>
              <a:t>25</a:t>
            </a:fld>
            <a:endParaRPr lang="en-US"/>
          </a:p>
        </p:txBody>
      </p:sp>
      <p:sp>
        <p:nvSpPr>
          <p:cNvPr id="83971" name="Rectangle 2"/>
          <p:cNvSpPr>
            <a:spLocks noGrp="1" noRot="1" noChangeAspect="1" noChangeArrowheads="1" noTextEdit="1"/>
          </p:cNvSpPr>
          <p:nvPr>
            <p:ph type="sldImg"/>
          </p:nvPr>
        </p:nvSpPr>
        <p:spPr>
          <a:xfrm>
            <a:off x="138113" y="766763"/>
            <a:ext cx="6823075" cy="3838575"/>
          </a:xfrm>
          <a:ln/>
        </p:spPr>
      </p:sp>
      <p:sp>
        <p:nvSpPr>
          <p:cNvPr id="83972" name="Rectangle 3"/>
          <p:cNvSpPr>
            <a:spLocks noGrp="1" noChangeArrowheads="1"/>
          </p:cNvSpPr>
          <p:nvPr>
            <p:ph type="body" idx="1"/>
          </p:nvPr>
        </p:nvSpPr>
        <p:spPr>
          <a:noFill/>
          <a:ln w="9525"/>
        </p:spPr>
        <p:txBody>
          <a:bodyPr/>
          <a:lstStyle/>
          <a:p>
            <a:pPr eaLnBrk="1" hangingPunct="1"/>
            <a:r>
              <a:rPr lang="he-IL"/>
              <a:t>פונקציונאלית מול אובייקטים אחרים. האובייקט עובד וששירותייו כלפי חוץ עובדים קלט ופלט וכו' לפי הפונקציה.</a:t>
            </a:r>
          </a:p>
        </p:txBody>
      </p:sp>
    </p:spTree>
    <p:extLst>
      <p:ext uri="{BB962C8B-B14F-4D97-AF65-F5344CB8AC3E}">
        <p14:creationId xmlns:p14="http://schemas.microsoft.com/office/powerpoint/2010/main" val="600257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F78A1-71EC-496D-9C0E-2E22F5C177E5}" type="slidenum">
              <a:rPr lang="he-IL" altLang="en-US"/>
              <a:pPr/>
              <a:t>27</a:t>
            </a:fld>
            <a:endParaRPr lang="en-US" altLang="en-US"/>
          </a:p>
        </p:txBody>
      </p:sp>
      <p:sp>
        <p:nvSpPr>
          <p:cNvPr id="1065986" name="Rectangle 2"/>
          <p:cNvSpPr>
            <a:spLocks noGrp="1" noRot="1" noChangeAspect="1" noChangeArrowheads="1" noTextEdit="1"/>
          </p:cNvSpPr>
          <p:nvPr>
            <p:ph type="sldImg"/>
          </p:nvPr>
        </p:nvSpPr>
        <p:spPr>
          <a:xfrm>
            <a:off x="153988" y="774700"/>
            <a:ext cx="6797675" cy="3824288"/>
          </a:xfrm>
          <a:ln/>
        </p:spPr>
      </p:sp>
      <p:sp>
        <p:nvSpPr>
          <p:cNvPr id="1065987" name="Rectangle 3"/>
          <p:cNvSpPr>
            <a:spLocks noGrp="1" noChangeArrowheads="1"/>
          </p:cNvSpPr>
          <p:nvPr>
            <p:ph type="body" idx="1"/>
          </p:nvPr>
        </p:nvSpPr>
        <p:spPr>
          <a:xfrm>
            <a:off x="948218" y="4859666"/>
            <a:ext cx="5201223" cy="4607352"/>
          </a:xfrm>
        </p:spPr>
        <p:txBody>
          <a:bodyPr/>
          <a:lstStyle/>
          <a:p>
            <a:pPr algn="r" rtl="1">
              <a:lnSpc>
                <a:spcPct val="67000"/>
              </a:lnSpc>
              <a:buFontTx/>
              <a:buChar char="•"/>
            </a:pPr>
            <a:r>
              <a:rPr lang="he-IL" sz="1000" dirty="0"/>
              <a:t>לא נכון שתהליך ההטמעה יבוצע ע"י מיישם המפתח, מאפיין או כל ישות מטעם מערכות המידע בארגון.</a:t>
            </a:r>
            <a:r>
              <a:rPr lang="en-US" sz="1000" dirty="0"/>
              <a:t/>
            </a:r>
            <a:br>
              <a:rPr lang="en-US" sz="1000" dirty="0"/>
            </a:br>
            <a:r>
              <a:rPr lang="he-IL" sz="1000" dirty="0"/>
              <a:t>הטמעה היא מקצוע, מיומנות</a:t>
            </a:r>
            <a:r>
              <a:rPr lang="en-US" sz="1000" dirty="0"/>
              <a:t> </a:t>
            </a:r>
            <a:r>
              <a:rPr lang="he-IL" sz="1000" dirty="0"/>
              <a:t> תחום שדורש התמקצעות ומיקוד עסקי תוך המשך פתוח של שיטות כלים </a:t>
            </a:r>
            <a:r>
              <a:rPr lang="he-IL" sz="1000" dirty="0" err="1"/>
              <a:t>ומתדולוגיה</a:t>
            </a:r>
            <a:r>
              <a:rPr lang="he-IL" sz="1000" dirty="0"/>
              <a:t> בדרך לבצוע התהליך בצורה מושלמת</a:t>
            </a:r>
            <a:r>
              <a:rPr lang="en-US" sz="1000" dirty="0"/>
              <a:t/>
            </a:r>
            <a:br>
              <a:rPr lang="en-US" sz="1000" dirty="0"/>
            </a:br>
            <a:r>
              <a:rPr lang="he-IL" sz="1000" dirty="0"/>
              <a:t>חשוב, מה קורה, כשלוקחים מיישם/מפתח שחושבים במונחים של 0 ו – 1 של עיצוב ותכנות המערכת, להדריך?</a:t>
            </a:r>
            <a:r>
              <a:rPr lang="en-US" sz="1000" dirty="0"/>
              <a:t/>
            </a:r>
            <a:br>
              <a:rPr lang="en-US" sz="1000" dirty="0"/>
            </a:br>
            <a:r>
              <a:rPr lang="he-IL" sz="1000" dirty="0"/>
              <a:t>נכון שמקורות הידע  הטובים ביותר בארגון הם המיישמים והמתכנתים , אך אין זה הופך אותם למדריכים טובים ולכאלה שמסוגלים להעביר את הידע שבחזקתם למשתמשים.</a:t>
            </a:r>
            <a:r>
              <a:rPr lang="en-US" sz="1000" dirty="0"/>
              <a:t/>
            </a:r>
            <a:br>
              <a:rPr lang="en-US" sz="1000" dirty="0"/>
            </a:br>
            <a:r>
              <a:rPr lang="he-IL" sz="1000" dirty="0"/>
              <a:t>היום יותר מתמיד יש הכרה כי יש להפריד בין יישום/אפיון לבין הדרכה, דבר שבה לידי </a:t>
            </a:r>
            <a:r>
              <a:rPr lang="he-IL" sz="1000" dirty="0" err="1"/>
              <a:t>בטוי</a:t>
            </a:r>
            <a:r>
              <a:rPr lang="he-IL" sz="1000" dirty="0"/>
              <a:t> הן במכרזים הגדולים בארץ (פלאפון, משרדי הממשלה, </a:t>
            </a:r>
            <a:r>
              <a:rPr lang="he-IL" sz="1000" dirty="0" err="1"/>
              <a:t>מפםעל</a:t>
            </a:r>
            <a:r>
              <a:rPr lang="he-IL" sz="1000" dirty="0"/>
              <a:t> הפיס, בנקים,:פועלים, לאומי, הבינלאומי..)</a:t>
            </a:r>
          </a:p>
          <a:p>
            <a:pPr algn="r" rtl="1">
              <a:lnSpc>
                <a:spcPct val="67000"/>
              </a:lnSpc>
              <a:buFontTx/>
              <a:buChar char="•"/>
            </a:pPr>
            <a:r>
              <a:rPr lang="he-IL" sz="1000" dirty="0"/>
              <a:t>אפשר להשמיד זבוב עם פצצה של מליון דולר ואפשר בפצצה של מאה אלף, עלות מדריך נמוכה מעלות מיישם/מאפיין</a:t>
            </a:r>
          </a:p>
          <a:p>
            <a:pPr algn="r" rtl="1">
              <a:lnSpc>
                <a:spcPct val="67000"/>
              </a:lnSpc>
              <a:buFontTx/>
              <a:buChar char="•"/>
            </a:pPr>
            <a:r>
              <a:rPr lang="he-IL" sz="1000" dirty="0"/>
              <a:t>לא פעם ארגונים לא מקצים משאבים להטמעה. מגיעים לשלב ההתקנות והמימוש, הטכנולוגיה מוכנה אבל הארגון לא מוכן להשתמש בטכנולוגיה. יתרה על כן בסוף הדרך על פיר רוב </a:t>
            </a:r>
            <a:r>
              <a:rPr lang="he-IL" sz="1000" dirty="0" err="1"/>
              <a:t>פרוייקטי</a:t>
            </a:r>
            <a:r>
              <a:rPr lang="he-IL" sz="1000" dirty="0"/>
              <a:t> מערכות מידע נמצאים בחריגה מהמסגרת התקציבית, ואז לבטח שאין מספיק משאבים (זמן, כסף), מוותרים על הטמעה  או מבצעים הטמעה שאין בה תכנון, </a:t>
            </a:r>
            <a:r>
              <a:rPr lang="he-IL" sz="1000" dirty="0" err="1"/>
              <a:t>נהול</a:t>
            </a:r>
            <a:r>
              <a:rPr lang="he-IL" sz="1000" dirty="0"/>
              <a:t> ידע, </a:t>
            </a:r>
            <a:r>
              <a:rPr lang="he-IL" sz="1000" dirty="0" err="1"/>
              <a:t>והפרוייקט</a:t>
            </a:r>
            <a:r>
              <a:rPr lang="he-IL" sz="1000" dirty="0"/>
              <a:t> כושל.</a:t>
            </a:r>
          </a:p>
          <a:p>
            <a:pPr algn="r" rtl="1">
              <a:lnSpc>
                <a:spcPct val="67000"/>
              </a:lnSpc>
              <a:buFontTx/>
              <a:buChar char="•"/>
            </a:pPr>
            <a:r>
              <a:rPr lang="he-IL" sz="1000" dirty="0"/>
              <a:t>יותר מכך רק שנון חזרה </a:t>
            </a:r>
            <a:r>
              <a:rPr lang="he-IL" sz="1000" dirty="0" err="1"/>
              <a:t>ורפטיציות</a:t>
            </a:r>
            <a:r>
              <a:rPr lang="he-IL" sz="1000" dirty="0"/>
              <a:t> ע"י הטמעה יגרום למשתמש בסופו של דבר להשתמש ולעבוד על המערכת. אין זה מספיק ואפילו במערכות פשוטות לחלק מדריך למשתמש ולבצע הדרכה פרונטאלית בכיתה, על מנת לגרום למשתמש הממוצע להתחיל לעבוד עם/על המערכת. יש צורך בבצוע הטמעה חוזרת, אישית עם המשתמש על מנת להטמיע בו את הידע.</a:t>
            </a:r>
            <a:r>
              <a:rPr lang="en-US" sz="1000" dirty="0"/>
              <a:t/>
            </a:r>
            <a:br>
              <a:rPr lang="en-US" sz="1000" dirty="0"/>
            </a:br>
            <a:r>
              <a:rPr lang="he-IL" sz="1000" dirty="0"/>
              <a:t>דוגמא: בנק בינלאומי הראשון, הוכנסה מערכת מידע </a:t>
            </a:r>
            <a:r>
              <a:rPr lang="he-IL" sz="1000" dirty="0" err="1"/>
              <a:t>לנהול</a:t>
            </a:r>
            <a:r>
              <a:rPr lang="he-IL" sz="1000" dirty="0"/>
              <a:t> הדוחות הבנקאים (שעד אז היו מגיעים בדואר הסניפי מידי יום לסניף).</a:t>
            </a:r>
            <a:r>
              <a:rPr lang="en-US" sz="1000" dirty="0"/>
              <a:t/>
            </a:r>
            <a:br>
              <a:rPr lang="en-US" sz="1000" dirty="0"/>
            </a:br>
            <a:r>
              <a:rPr lang="he-IL" sz="1000" dirty="0"/>
              <a:t>בוצע של תהליך הדרכה </a:t>
            </a:r>
            <a:r>
              <a:rPr lang="he-IL" sz="1000" dirty="0" err="1"/>
              <a:t>חפיפניקי</a:t>
            </a:r>
            <a:r>
              <a:rPr lang="he-IL" sz="1000" dirty="0"/>
              <a:t>, אשר גרם להפסדים גדולים לבנק על שום שהמשתמשים לא עבוד עם המערכת ולא קראו דוחות אקוטיים בעבודתם. ולכן נמצא צורך להשקיע משאבים תקציביים נוספים לטובת הטמעות בסניפים.</a:t>
            </a:r>
          </a:p>
          <a:p>
            <a:pPr algn="r" rtl="1">
              <a:lnSpc>
                <a:spcPct val="67000"/>
              </a:lnSpc>
              <a:buFontTx/>
              <a:buChar char="•"/>
            </a:pPr>
            <a:r>
              <a:rPr lang="he-IL" sz="1000" dirty="0"/>
              <a:t>על הארגון להקצות משאבים </a:t>
            </a:r>
            <a:r>
              <a:rPr lang="he-IL" sz="1000" dirty="0" err="1"/>
              <a:t>יעודיים</a:t>
            </a:r>
            <a:r>
              <a:rPr lang="he-IL" sz="1000" dirty="0"/>
              <a:t> להטמעה עוד בשלב הייזום </a:t>
            </a:r>
            <a:r>
              <a:rPr lang="he-IL" sz="1000" dirty="0" err="1"/>
              <a:t>והאיפיון</a:t>
            </a:r>
            <a:r>
              <a:rPr lang="he-IL" sz="1000" dirty="0"/>
              <a:t> של המערכת: הכוונה למשאבי זמן וכסף. </a:t>
            </a:r>
            <a:r>
              <a:rPr lang="en-US" sz="1000" dirty="0"/>
              <a:t/>
            </a:r>
            <a:br>
              <a:rPr lang="en-US" sz="1000" dirty="0"/>
            </a:br>
            <a:r>
              <a:rPr lang="he-IL" sz="1000" dirty="0"/>
              <a:t>בתהליך הטמעה נכון נמצא:</a:t>
            </a:r>
          </a:p>
          <a:p>
            <a:pPr algn="r" rtl="1">
              <a:lnSpc>
                <a:spcPct val="67000"/>
              </a:lnSpc>
            </a:pPr>
            <a:r>
              <a:rPr lang="he-IL" sz="1000" dirty="0"/>
              <a:t>פתוח עזרי הדרכה</a:t>
            </a:r>
          </a:p>
          <a:p>
            <a:pPr algn="r" rtl="1">
              <a:lnSpc>
                <a:spcPct val="67000"/>
              </a:lnSpc>
            </a:pPr>
            <a:r>
              <a:rPr lang="he-IL" sz="1000" dirty="0"/>
              <a:t>הכנת תוכנית הדרכה - יצירת קבוצות לימוד הומוגניות על בסיס </a:t>
            </a:r>
            <a:r>
              <a:rPr lang="he-IL" sz="1000" dirty="0" err="1"/>
              <a:t>מפוי</a:t>
            </a:r>
            <a:r>
              <a:rPr lang="he-IL" sz="1000" dirty="0"/>
              <a:t> תהליכים ומשתמשים</a:t>
            </a:r>
          </a:p>
          <a:p>
            <a:pPr algn="just" rtl="1">
              <a:lnSpc>
                <a:spcPct val="67000"/>
              </a:lnSpc>
            </a:pPr>
            <a:r>
              <a:rPr lang="he-IL" sz="1000" dirty="0" err="1"/>
              <a:t>נהול</a:t>
            </a:r>
            <a:r>
              <a:rPr lang="he-IL" sz="1000" dirty="0"/>
              <a:t> ידע: תיק מדריך, קורס מובנה, מדריך למשתמש זמין באתר אינטראנט, קמפוס, </a:t>
            </a:r>
            <a:r>
              <a:rPr lang="en-US" sz="1000" dirty="0"/>
              <a:t>help </a:t>
            </a:r>
            <a:r>
              <a:rPr lang="he-IL" sz="1000" dirty="0"/>
              <a:t> אינטראקטיבי, תרגולים מכוונים ברשת, </a:t>
            </a:r>
            <a:r>
              <a:rPr lang="he-IL" sz="1000" dirty="0" err="1"/>
              <a:t>איהדקס</a:t>
            </a:r>
            <a:r>
              <a:rPr lang="he-IL" sz="1000" dirty="0"/>
              <a:t> לחוברת </a:t>
            </a:r>
          </a:p>
          <a:p>
            <a:pPr algn="just" rtl="1">
              <a:lnSpc>
                <a:spcPct val="67000"/>
              </a:lnSpc>
            </a:pPr>
            <a:r>
              <a:rPr lang="he-IL" sz="1000" dirty="0"/>
              <a:t>הטמעות חוזרות ונשנות</a:t>
            </a:r>
          </a:p>
          <a:p>
            <a:pPr algn="just" rtl="1">
              <a:lnSpc>
                <a:spcPct val="67000"/>
              </a:lnSpc>
            </a:pPr>
            <a:r>
              <a:rPr lang="he-IL" sz="1000" dirty="0"/>
              <a:t>שימוש ב </a:t>
            </a:r>
            <a:r>
              <a:rPr lang="en-US" sz="1000" dirty="0"/>
              <a:t>b-</a:t>
            </a:r>
            <a:r>
              <a:rPr lang="en-US" sz="1000" dirty="0" err="1"/>
              <a:t>laeaning</a:t>
            </a:r>
            <a:r>
              <a:rPr lang="he-IL" sz="1000" dirty="0"/>
              <a:t> כלים מגוונים מתחום ההדרכה.</a:t>
            </a:r>
          </a:p>
          <a:p>
            <a:pPr algn="just" rtl="1">
              <a:lnSpc>
                <a:spcPct val="67000"/>
              </a:lnSpc>
            </a:pPr>
            <a:r>
              <a:rPr lang="he-IL" sz="1000" dirty="0" err="1"/>
              <a:t>נהול</a:t>
            </a:r>
            <a:r>
              <a:rPr lang="he-IL" sz="1000" dirty="0"/>
              <a:t> השינוי</a:t>
            </a:r>
          </a:p>
          <a:p>
            <a:pPr algn="just" rtl="1">
              <a:lnSpc>
                <a:spcPct val="67000"/>
              </a:lnSpc>
            </a:pPr>
            <a:r>
              <a:rPr lang="he-IL" sz="1000" dirty="0" err="1"/>
              <a:t>נהול</a:t>
            </a:r>
            <a:r>
              <a:rPr lang="he-IL" sz="1000" dirty="0"/>
              <a:t> </a:t>
            </a:r>
            <a:r>
              <a:rPr lang="he-IL" sz="1000" dirty="0" err="1"/>
              <a:t>השווק</a:t>
            </a:r>
            <a:endParaRPr lang="he-IL" sz="1000" dirty="0"/>
          </a:p>
          <a:p>
            <a:pPr algn="just" rtl="1">
              <a:lnSpc>
                <a:spcPct val="67000"/>
              </a:lnSpc>
            </a:pPr>
            <a:r>
              <a:rPr lang="he-IL" sz="1000" dirty="0"/>
              <a:t>טיפול בהתנגדויות</a:t>
            </a:r>
          </a:p>
          <a:p>
            <a:pPr algn="just" rtl="1">
              <a:lnSpc>
                <a:spcPct val="67000"/>
              </a:lnSpc>
            </a:pPr>
            <a:endParaRPr lang="he-IL" sz="1000" dirty="0"/>
          </a:p>
        </p:txBody>
      </p:sp>
    </p:spTree>
    <p:extLst>
      <p:ext uri="{BB962C8B-B14F-4D97-AF65-F5344CB8AC3E}">
        <p14:creationId xmlns:p14="http://schemas.microsoft.com/office/powerpoint/2010/main" val="1224880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38E6-4BA6-4946-9E1C-18880DF4311E}" type="slidenum">
              <a:rPr lang="he-IL" altLang="en-US"/>
              <a:pPr/>
              <a:t>28</a:t>
            </a:fld>
            <a:endParaRPr lang="en-US" altLang="en-US"/>
          </a:p>
        </p:txBody>
      </p:sp>
      <p:sp>
        <p:nvSpPr>
          <p:cNvPr id="1072130" name="Rectangle 2"/>
          <p:cNvSpPr>
            <a:spLocks noGrp="1" noRot="1" noChangeAspect="1" noChangeArrowheads="1" noTextEdit="1"/>
          </p:cNvSpPr>
          <p:nvPr>
            <p:ph type="sldImg"/>
          </p:nvPr>
        </p:nvSpPr>
        <p:spPr>
          <a:xfrm>
            <a:off x="153988" y="774700"/>
            <a:ext cx="6797675" cy="3824288"/>
          </a:xfrm>
          <a:ln/>
        </p:spPr>
      </p:sp>
      <p:sp>
        <p:nvSpPr>
          <p:cNvPr id="1072131" name="Rectangle 3"/>
          <p:cNvSpPr>
            <a:spLocks noGrp="1" noChangeArrowheads="1"/>
          </p:cNvSpPr>
          <p:nvPr>
            <p:ph type="body" idx="1"/>
          </p:nvPr>
        </p:nvSpPr>
        <p:spPr>
          <a:xfrm>
            <a:off x="948218" y="4859666"/>
            <a:ext cx="5201223" cy="4607352"/>
          </a:xfrm>
        </p:spPr>
        <p:txBody>
          <a:bodyPr/>
          <a:lstStyle/>
          <a:p>
            <a:pPr algn="r" rtl="1"/>
            <a:endParaRPr lang="en-US" dirty="0">
              <a:cs typeface="Arial" pitchFamily="34" charset="0"/>
            </a:endParaRPr>
          </a:p>
        </p:txBody>
      </p:sp>
    </p:spTree>
    <p:extLst>
      <p:ext uri="{BB962C8B-B14F-4D97-AF65-F5344CB8AC3E}">
        <p14:creationId xmlns:p14="http://schemas.microsoft.com/office/powerpoint/2010/main" val="1542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914400" y="2130430"/>
            <a:ext cx="103632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551FAC03-3EAD-4C43-A432-773B8B8DC8C0}" type="datetimeFigureOut">
              <a:rPr lang="he-IL">
                <a:solidFill>
                  <a:prstClr val="black">
                    <a:tint val="75000"/>
                  </a:prstClr>
                </a:solidFill>
              </a:rPr>
              <a:pPr>
                <a:defRPr/>
              </a:pPr>
              <a:t>כ"ז/חשון/תשע"ט</a:t>
            </a:fld>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lvl1pPr>
              <a:defRPr>
                <a:solidFill>
                  <a:schemeClr val="tx1"/>
                </a:solidFill>
              </a:defRPr>
            </a:lvl1pPr>
          </a:lstStyle>
          <a:p>
            <a:pPr>
              <a:defRPr/>
            </a:pPr>
            <a:fld id="{849EF00B-6F21-43A7-8ED3-2F3EF492ABFF}" type="slidenum">
              <a:rPr lang="he-IL" smtClean="0"/>
              <a:pPr>
                <a:defRPr/>
              </a:pPr>
              <a:t>‹#›</a:t>
            </a:fld>
            <a:endParaRPr lang="he-IL" dirty="0"/>
          </a:p>
        </p:txBody>
      </p:sp>
    </p:spTree>
    <p:extLst>
      <p:ext uri="{BB962C8B-B14F-4D97-AF65-F5344CB8AC3E}">
        <p14:creationId xmlns:p14="http://schemas.microsoft.com/office/powerpoint/2010/main" val="3381845565"/>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lvl1pPr>
              <a:defRPr/>
            </a:lvl1pPr>
          </a:lstStyle>
          <a:p>
            <a:pPr>
              <a:defRPr/>
            </a:pPr>
            <a:fld id="{53667ADC-EC76-4182-9250-8E163F00009E}" type="slidenum">
              <a:rPr lang="he-IL">
                <a:solidFill>
                  <a:prstClr val="black">
                    <a:tint val="75000"/>
                  </a:prstClr>
                </a:solidFill>
              </a:rPr>
              <a:pPr>
                <a:defRPr/>
              </a:pPr>
              <a:t>‹#›</a:t>
            </a:fld>
            <a:endParaRPr lang="he-IL" dirty="0">
              <a:solidFill>
                <a:prstClr val="black">
                  <a:tint val="75000"/>
                </a:prstClr>
              </a:solidFill>
            </a:endParaRPr>
          </a:p>
        </p:txBody>
      </p:sp>
    </p:spTree>
    <p:extLst>
      <p:ext uri="{BB962C8B-B14F-4D97-AF65-F5344CB8AC3E}">
        <p14:creationId xmlns:p14="http://schemas.microsoft.com/office/powerpoint/2010/main" val="388772748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963084" y="4406905"/>
            <a:ext cx="10363200" cy="1362075"/>
          </a:xfrm>
        </p:spPr>
        <p:txBody>
          <a:bodyPr anchor="t"/>
          <a:lstStyle>
            <a:lvl1pPr algn="r">
              <a:defRPr sz="3692"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963084" y="2906713"/>
            <a:ext cx="10363200" cy="1500187"/>
          </a:xfr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8CB41328-0072-43C4-8831-5BF6193B621F}" type="datetimeFigureOut">
              <a:rPr lang="he-IL">
                <a:solidFill>
                  <a:prstClr val="black">
                    <a:tint val="75000"/>
                  </a:prstClr>
                </a:solidFill>
              </a:rPr>
              <a:pPr>
                <a:defRPr/>
              </a:pPr>
              <a:t>כ"ז/חשון/תשע"ט</a:t>
            </a:fld>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lvl1pPr>
              <a:defRPr/>
            </a:lvl1pPr>
          </a:lstStyle>
          <a:p>
            <a:pPr>
              <a:defRPr/>
            </a:pPr>
            <a:fld id="{5A47F134-BF97-428C-93EE-F42BDB1F3FE7}" type="slidenum">
              <a:rPr lang="he-IL">
                <a:solidFill>
                  <a:prstClr val="black">
                    <a:tint val="75000"/>
                  </a:prstClr>
                </a:solidFill>
              </a:rPr>
              <a:pPr>
                <a:defRPr/>
              </a:pPr>
              <a:t>‹#›</a:t>
            </a:fld>
            <a:endParaRPr lang="he-IL">
              <a:solidFill>
                <a:prstClr val="black">
                  <a:tint val="75000"/>
                </a:prstClr>
              </a:solidFill>
            </a:endParaRPr>
          </a:p>
        </p:txBody>
      </p:sp>
    </p:spTree>
    <p:extLst>
      <p:ext uri="{BB962C8B-B14F-4D97-AF65-F5344CB8AC3E}">
        <p14:creationId xmlns:p14="http://schemas.microsoft.com/office/powerpoint/2010/main" val="2405139750"/>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5" name="מציין מיקום של מספר שקופית 5"/>
          <p:cNvSpPr txBox="1">
            <a:spLocks/>
          </p:cNvSpPr>
          <p:nvPr userDrawn="1"/>
        </p:nvSpPr>
        <p:spPr>
          <a:xfrm>
            <a:off x="609601" y="6529390"/>
            <a:ext cx="722923" cy="365125"/>
          </a:xfrm>
          <a:prstGeom prst="rect">
            <a:avLst/>
          </a:prstGeom>
        </p:spPr>
        <p:txBody>
          <a:bodyPr/>
          <a:lstStyle>
            <a:lvl1pPr>
              <a:defRPr sz="1400" b="1">
                <a:solidFill>
                  <a:schemeClr val="bg1"/>
                </a:solidFill>
              </a:defRPr>
            </a:lvl1pPr>
          </a:lstStyle>
          <a:p>
            <a:pPr fontAlgn="auto">
              <a:spcBef>
                <a:spcPts val="0"/>
              </a:spcBef>
              <a:spcAft>
                <a:spcPts val="0"/>
              </a:spcAft>
              <a:defRPr/>
            </a:pPr>
            <a:r>
              <a:rPr kumimoji="0" lang="he-IL" sz="1292" dirty="0">
                <a:solidFill>
                  <a:prstClr val="white"/>
                </a:solidFill>
                <a:latin typeface="Calibri"/>
              </a:rPr>
              <a:t>-</a:t>
            </a:r>
            <a:fld id="{EC40D22C-B0AA-46ED-AE49-775AD99DE030}" type="slidenum">
              <a:rPr kumimoji="0" lang="he-IL" sz="1292" smtClean="0">
                <a:solidFill>
                  <a:prstClr val="white"/>
                </a:solidFill>
                <a:latin typeface="Calibri"/>
              </a:rPr>
              <a:pPr fontAlgn="auto">
                <a:spcBef>
                  <a:spcPts val="0"/>
                </a:spcBef>
                <a:spcAft>
                  <a:spcPts val="0"/>
                </a:spcAft>
                <a:defRPr/>
              </a:pPr>
              <a:t>‹#›</a:t>
            </a:fld>
            <a:r>
              <a:rPr kumimoji="0" lang="he-IL" sz="1292" dirty="0">
                <a:solidFill>
                  <a:prstClr val="white"/>
                </a:solidFill>
                <a:latin typeface="Calibri"/>
              </a:rPr>
              <a:t>-</a:t>
            </a:r>
          </a:p>
        </p:txBody>
      </p:sp>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660400" y="1600205"/>
            <a:ext cx="58420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705600" y="1600205"/>
            <a:ext cx="58420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תאריך 4"/>
          <p:cNvSpPr>
            <a:spLocks noGrp="1"/>
          </p:cNvSpPr>
          <p:nvPr>
            <p:ph type="dt" sz="half" idx="10"/>
          </p:nvPr>
        </p:nvSpPr>
        <p:spPr/>
        <p:txBody>
          <a:bodyPr/>
          <a:lstStyle>
            <a:lvl1pPr>
              <a:defRPr/>
            </a:lvl1pPr>
          </a:lstStyle>
          <a:p>
            <a:pPr>
              <a:defRPr/>
            </a:pPr>
            <a:fld id="{F754D118-3805-4991-9037-198979050E78}" type="datetimeFigureOut">
              <a:rPr lang="he-IL">
                <a:solidFill>
                  <a:prstClr val="black">
                    <a:tint val="75000"/>
                  </a:prstClr>
                </a:solidFill>
              </a:rPr>
              <a:pPr>
                <a:defRPr/>
              </a:pPr>
              <a:t>כ"ז/חשון/תשע"ט</a:t>
            </a:fld>
            <a:endParaRPr lang="he-IL">
              <a:solidFill>
                <a:prstClr val="black">
                  <a:tint val="75000"/>
                </a:prstClr>
              </a:solidFill>
            </a:endParaRPr>
          </a:p>
        </p:txBody>
      </p:sp>
      <p:sp>
        <p:nvSpPr>
          <p:cNvPr id="7" name="מציין מיקום של כותרת תחתונה 5"/>
          <p:cNvSpPr>
            <a:spLocks noGrp="1"/>
          </p:cNvSpPr>
          <p:nvPr>
            <p:ph type="ftr" sz="quarter" idx="11"/>
          </p:nvPr>
        </p:nvSpPr>
        <p:spPr/>
        <p:txBody>
          <a:bodyPr/>
          <a:lstStyle>
            <a:lvl1pPr>
              <a:defRPr/>
            </a:lvl1pPr>
          </a:lstStyle>
          <a:p>
            <a:pPr>
              <a:defRPr/>
            </a:pPr>
            <a:endParaRPr lang="he-IL">
              <a:solidFill>
                <a:prstClr val="black">
                  <a:tint val="75000"/>
                </a:prstClr>
              </a:solidFill>
            </a:endParaRPr>
          </a:p>
        </p:txBody>
      </p:sp>
      <p:sp>
        <p:nvSpPr>
          <p:cNvPr id="8" name="מציין מיקום של מספר שקופית 6"/>
          <p:cNvSpPr>
            <a:spLocks noGrp="1"/>
          </p:cNvSpPr>
          <p:nvPr>
            <p:ph type="sldNum" sz="quarter" idx="12"/>
          </p:nvPr>
        </p:nvSpPr>
        <p:spPr/>
        <p:txBody>
          <a:bodyPr/>
          <a:lstStyle>
            <a:lvl1pPr>
              <a:defRPr/>
            </a:lvl1pPr>
          </a:lstStyle>
          <a:p>
            <a:pPr>
              <a:defRPr/>
            </a:pPr>
            <a:fld id="{B4CCD0A6-D2A4-48FC-9905-80FF33D32F6D}" type="slidenum">
              <a:rPr lang="he-IL">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540623"/>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4638"/>
            <a:ext cx="10972800" cy="1143000"/>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609600" y="1535113"/>
            <a:ext cx="5386917"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609600" y="2174875"/>
            <a:ext cx="5386917"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93370" y="1535113"/>
            <a:ext cx="5389033"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93370" y="2174875"/>
            <a:ext cx="5389033"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288B0443-78A4-4B69-8DD4-9315A094ECAB}" type="datetimeFigureOut">
              <a:rPr lang="he-IL">
                <a:solidFill>
                  <a:prstClr val="black">
                    <a:tint val="75000"/>
                  </a:prstClr>
                </a:solidFill>
              </a:rPr>
              <a:pPr>
                <a:defRPr/>
              </a:pPr>
              <a:t>כ"ז/חשון/תשע"ט</a:t>
            </a:fld>
            <a:endParaRPr lang="he-IL">
              <a:solidFill>
                <a:prstClr val="black">
                  <a:tint val="75000"/>
                </a:prstClr>
              </a:solidFill>
            </a:endParaRPr>
          </a:p>
        </p:txBody>
      </p:sp>
      <p:sp>
        <p:nvSpPr>
          <p:cNvPr id="8" name="מציין מיקום של כותרת תחתונה 4"/>
          <p:cNvSpPr>
            <a:spLocks noGrp="1"/>
          </p:cNvSpPr>
          <p:nvPr>
            <p:ph type="ftr" sz="quarter" idx="11"/>
          </p:nvPr>
        </p:nvSpPr>
        <p:spPr/>
        <p:txBody>
          <a:bodyPr/>
          <a:lstStyle>
            <a:lvl1pPr>
              <a:defRPr/>
            </a:lvl1pPr>
          </a:lstStyle>
          <a:p>
            <a:pPr>
              <a:defRPr/>
            </a:pPr>
            <a:endParaRPr lang="he-IL">
              <a:solidFill>
                <a:prstClr val="black">
                  <a:tint val="75000"/>
                </a:prstClr>
              </a:solidFill>
            </a:endParaRPr>
          </a:p>
        </p:txBody>
      </p:sp>
      <p:sp>
        <p:nvSpPr>
          <p:cNvPr id="9" name="מציין מיקום של מספר שקופית 5"/>
          <p:cNvSpPr>
            <a:spLocks noGrp="1"/>
          </p:cNvSpPr>
          <p:nvPr>
            <p:ph type="sldNum" sz="quarter" idx="12"/>
          </p:nvPr>
        </p:nvSpPr>
        <p:spPr/>
        <p:txBody>
          <a:bodyPr/>
          <a:lstStyle>
            <a:lvl1pPr>
              <a:defRPr/>
            </a:lvl1pPr>
          </a:lstStyle>
          <a:p>
            <a:pPr>
              <a:defRPr/>
            </a:pPr>
            <a:fld id="{AF24CDE6-C6D2-49B6-BA2C-883AE7115B01}" type="slidenum">
              <a:rPr lang="he-IL">
                <a:solidFill>
                  <a:prstClr val="black">
                    <a:tint val="75000"/>
                  </a:prstClr>
                </a:solidFill>
              </a:rPr>
              <a:pPr>
                <a:defRPr/>
              </a:pPr>
              <a:t>‹#›</a:t>
            </a:fld>
            <a:endParaRPr lang="he-IL">
              <a:solidFill>
                <a:prstClr val="black">
                  <a:tint val="75000"/>
                </a:prstClr>
              </a:solidFill>
            </a:endParaRPr>
          </a:p>
        </p:txBody>
      </p:sp>
    </p:spTree>
    <p:extLst>
      <p:ext uri="{BB962C8B-B14F-4D97-AF65-F5344CB8AC3E}">
        <p14:creationId xmlns:p14="http://schemas.microsoft.com/office/powerpoint/2010/main" val="3924014143"/>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 name="מציין מיקום של מספר שקופית 5"/>
          <p:cNvSpPr txBox="1">
            <a:spLocks/>
          </p:cNvSpPr>
          <p:nvPr userDrawn="1"/>
        </p:nvSpPr>
        <p:spPr>
          <a:xfrm>
            <a:off x="609601" y="6529390"/>
            <a:ext cx="722923" cy="365125"/>
          </a:xfrm>
          <a:prstGeom prst="rect">
            <a:avLst/>
          </a:prstGeom>
        </p:spPr>
        <p:txBody>
          <a:bodyPr/>
          <a:lstStyle>
            <a:lvl1pPr>
              <a:defRPr sz="1400" b="1">
                <a:solidFill>
                  <a:schemeClr val="bg1"/>
                </a:solidFill>
              </a:defRPr>
            </a:lvl1pPr>
          </a:lstStyle>
          <a:p>
            <a:pPr fontAlgn="auto">
              <a:spcBef>
                <a:spcPts val="0"/>
              </a:spcBef>
              <a:spcAft>
                <a:spcPts val="0"/>
              </a:spcAft>
              <a:defRPr/>
            </a:pPr>
            <a:fld id="{247A52BD-100B-4817-98D2-29DDA93A6092}" type="slidenum">
              <a:rPr kumimoji="0" lang="he-IL" sz="1292" smtClean="0">
                <a:solidFill>
                  <a:prstClr val="white"/>
                </a:solidFill>
                <a:latin typeface="Calibri"/>
              </a:rPr>
              <a:pPr fontAlgn="auto">
                <a:spcBef>
                  <a:spcPts val="0"/>
                </a:spcBef>
                <a:spcAft>
                  <a:spcPts val="0"/>
                </a:spcAft>
                <a:defRPr/>
              </a:pPr>
              <a:t>‹#›</a:t>
            </a:fld>
            <a:endParaRPr kumimoji="0" lang="he-IL" sz="1292" dirty="0">
              <a:solidFill>
                <a:prstClr val="white"/>
              </a:solidFill>
              <a:latin typeface="Calibri"/>
            </a:endParaRPr>
          </a:p>
        </p:txBody>
      </p:sp>
      <p:sp>
        <p:nvSpPr>
          <p:cNvPr id="2" name="כותרת 1"/>
          <p:cNvSpPr>
            <a:spLocks noGrp="1"/>
          </p:cNvSpPr>
          <p:nvPr>
            <p:ph type="title"/>
          </p:nvPr>
        </p:nvSpPr>
        <p:spPr/>
        <p:txBody>
          <a:bodyPr/>
          <a:lstStyle/>
          <a:p>
            <a:r>
              <a:rPr lang="he-IL"/>
              <a:t>לחץ כדי לערוך סגנון כותרת של תבנית בסיס</a:t>
            </a:r>
          </a:p>
        </p:txBody>
      </p:sp>
      <p:sp>
        <p:nvSpPr>
          <p:cNvPr id="4" name="מציין מיקום של תאריך 2"/>
          <p:cNvSpPr>
            <a:spLocks noGrp="1"/>
          </p:cNvSpPr>
          <p:nvPr>
            <p:ph type="dt" sz="half" idx="10"/>
          </p:nvPr>
        </p:nvSpPr>
        <p:spPr/>
        <p:txBody>
          <a:bodyPr/>
          <a:lstStyle>
            <a:lvl1pPr>
              <a:defRPr/>
            </a:lvl1pPr>
          </a:lstStyle>
          <a:p>
            <a:pPr>
              <a:defRPr/>
            </a:pPr>
            <a:fld id="{378A1B97-BAE7-4567-BECD-4FB4EAC866D1}" type="datetimeFigureOut">
              <a:rPr lang="he-IL">
                <a:solidFill>
                  <a:prstClr val="black">
                    <a:tint val="75000"/>
                  </a:prstClr>
                </a:solidFill>
              </a:rPr>
              <a:pPr>
                <a:defRPr/>
              </a:pPr>
              <a:t>כ"ז/חשון/תשע"ט</a:t>
            </a:fld>
            <a:endParaRPr lang="he-IL">
              <a:solidFill>
                <a:prstClr val="black">
                  <a:tint val="75000"/>
                </a:prstClr>
              </a:solidFill>
            </a:endParaRPr>
          </a:p>
        </p:txBody>
      </p:sp>
      <p:sp>
        <p:nvSpPr>
          <p:cNvPr id="5" name="מציין מיקום של כותרת תחתונה 3"/>
          <p:cNvSpPr>
            <a:spLocks noGrp="1"/>
          </p:cNvSpPr>
          <p:nvPr>
            <p:ph type="ftr" sz="quarter" idx="11"/>
          </p:nvPr>
        </p:nvSpPr>
        <p:spPr/>
        <p:txBody>
          <a:bodyPr/>
          <a:lstStyle>
            <a:lvl1pPr>
              <a:defRPr/>
            </a:lvl1pPr>
          </a:lstStyle>
          <a:p>
            <a:pPr>
              <a:defRPr/>
            </a:pPr>
            <a:endParaRPr lang="he-IL">
              <a:solidFill>
                <a:prstClr val="black">
                  <a:tint val="75000"/>
                </a:prstClr>
              </a:solidFill>
            </a:endParaRPr>
          </a:p>
        </p:txBody>
      </p:sp>
      <p:sp>
        <p:nvSpPr>
          <p:cNvPr id="6" name="מציין מיקום של מספר שקופית 4"/>
          <p:cNvSpPr>
            <a:spLocks noGrp="1"/>
          </p:cNvSpPr>
          <p:nvPr>
            <p:ph type="sldNum" sz="quarter" idx="12"/>
          </p:nvPr>
        </p:nvSpPr>
        <p:spPr/>
        <p:txBody>
          <a:bodyPr/>
          <a:lstStyle>
            <a:lvl1pPr>
              <a:defRPr/>
            </a:lvl1pPr>
          </a:lstStyle>
          <a:p>
            <a:pPr>
              <a:defRPr/>
            </a:pPr>
            <a:fld id="{B7C13F1B-CAAF-4D93-BC2C-769FDE7B525A}" type="slidenum">
              <a:rPr lang="he-IL">
                <a:solidFill>
                  <a:prstClr val="black">
                    <a:tint val="75000"/>
                  </a:prstClr>
                </a:solidFill>
              </a:rPr>
              <a:pPr>
                <a:defRPr/>
              </a:pPr>
              <a:t>‹#›</a:t>
            </a:fld>
            <a:endParaRPr lang="he-IL">
              <a:solidFill>
                <a:prstClr val="black">
                  <a:tint val="75000"/>
                </a:prstClr>
              </a:solidFill>
            </a:endParaRPr>
          </a:p>
        </p:txBody>
      </p:sp>
    </p:spTree>
    <p:extLst>
      <p:ext uri="{BB962C8B-B14F-4D97-AF65-F5344CB8AC3E}">
        <p14:creationId xmlns:p14="http://schemas.microsoft.com/office/powerpoint/2010/main" val="413724053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מספר שקופית 5"/>
          <p:cNvSpPr txBox="1">
            <a:spLocks/>
          </p:cNvSpPr>
          <p:nvPr userDrawn="1"/>
        </p:nvSpPr>
        <p:spPr>
          <a:xfrm>
            <a:off x="609601" y="6529390"/>
            <a:ext cx="722923" cy="365125"/>
          </a:xfrm>
          <a:prstGeom prst="rect">
            <a:avLst/>
          </a:prstGeom>
        </p:spPr>
        <p:txBody>
          <a:bodyPr/>
          <a:lstStyle>
            <a:lvl1pPr>
              <a:defRPr sz="1400" b="1">
                <a:solidFill>
                  <a:schemeClr val="bg1"/>
                </a:solidFill>
              </a:defRPr>
            </a:lvl1pPr>
          </a:lstStyle>
          <a:p>
            <a:pPr fontAlgn="auto">
              <a:spcBef>
                <a:spcPts val="0"/>
              </a:spcBef>
              <a:spcAft>
                <a:spcPts val="0"/>
              </a:spcAft>
              <a:defRPr/>
            </a:pPr>
            <a:fld id="{4E979357-74FA-48F9-8BEF-1C4E303CE0DD}" type="slidenum">
              <a:rPr kumimoji="0" lang="he-IL" sz="1292" smtClean="0">
                <a:solidFill>
                  <a:prstClr val="white"/>
                </a:solidFill>
                <a:latin typeface="Calibri"/>
              </a:rPr>
              <a:pPr fontAlgn="auto">
                <a:spcBef>
                  <a:spcPts val="0"/>
                </a:spcBef>
                <a:spcAft>
                  <a:spcPts val="0"/>
                </a:spcAft>
                <a:defRPr/>
              </a:pPr>
              <a:t>‹#›</a:t>
            </a:fld>
            <a:endParaRPr kumimoji="0" lang="he-IL" sz="1292" dirty="0">
              <a:solidFill>
                <a:prstClr val="white"/>
              </a:solidFill>
              <a:latin typeface="Calibri"/>
            </a:endParaRPr>
          </a:p>
        </p:txBody>
      </p:sp>
      <p:sp>
        <p:nvSpPr>
          <p:cNvPr id="3" name="מציין מיקום של תאריך 1"/>
          <p:cNvSpPr>
            <a:spLocks noGrp="1"/>
          </p:cNvSpPr>
          <p:nvPr>
            <p:ph type="dt" sz="half" idx="10"/>
          </p:nvPr>
        </p:nvSpPr>
        <p:spPr/>
        <p:txBody>
          <a:bodyPr/>
          <a:lstStyle>
            <a:lvl1pPr>
              <a:defRPr/>
            </a:lvl1pPr>
          </a:lstStyle>
          <a:p>
            <a:pPr>
              <a:defRPr/>
            </a:pPr>
            <a:fld id="{00BF8E9A-10E8-48AA-A2E0-1C1D3BBA0E49}" type="datetimeFigureOut">
              <a:rPr lang="he-IL">
                <a:solidFill>
                  <a:prstClr val="black">
                    <a:tint val="75000"/>
                  </a:prstClr>
                </a:solidFill>
              </a:rPr>
              <a:pPr>
                <a:defRPr/>
              </a:pPr>
              <a:t>כ"ז/חשון/תשע"ט</a:t>
            </a:fld>
            <a:endParaRPr lang="he-IL">
              <a:solidFill>
                <a:prstClr val="black">
                  <a:tint val="75000"/>
                </a:prstClr>
              </a:solidFill>
            </a:endParaRPr>
          </a:p>
        </p:txBody>
      </p:sp>
      <p:sp>
        <p:nvSpPr>
          <p:cNvPr id="4" name="מציין מיקום של כותרת תחתונה 2"/>
          <p:cNvSpPr>
            <a:spLocks noGrp="1"/>
          </p:cNvSpPr>
          <p:nvPr>
            <p:ph type="ftr" sz="quarter" idx="11"/>
          </p:nvPr>
        </p:nvSpPr>
        <p:spPr/>
        <p:txBody>
          <a:bodyPr/>
          <a:lstStyle>
            <a:lvl1pPr>
              <a:defRPr/>
            </a:lvl1pPr>
          </a:lstStyle>
          <a:p>
            <a:pPr>
              <a:defRPr/>
            </a:pPr>
            <a:endParaRPr lang="he-IL">
              <a:solidFill>
                <a:prstClr val="black">
                  <a:tint val="75000"/>
                </a:prstClr>
              </a:solidFill>
            </a:endParaRPr>
          </a:p>
        </p:txBody>
      </p:sp>
      <p:sp>
        <p:nvSpPr>
          <p:cNvPr id="5" name="מציין מיקום של מספר שקופית 3"/>
          <p:cNvSpPr>
            <a:spLocks noGrp="1"/>
          </p:cNvSpPr>
          <p:nvPr>
            <p:ph type="sldNum" sz="quarter" idx="12"/>
          </p:nvPr>
        </p:nvSpPr>
        <p:spPr>
          <a:xfrm>
            <a:off x="0" y="6538914"/>
            <a:ext cx="2844800" cy="365125"/>
          </a:xfrm>
        </p:spPr>
        <p:txBody>
          <a:bodyPr/>
          <a:lstStyle>
            <a:lvl1pPr>
              <a:defRPr>
                <a:solidFill>
                  <a:schemeClr val="tx1"/>
                </a:solidFill>
              </a:defRPr>
            </a:lvl1pPr>
          </a:lstStyle>
          <a:p>
            <a:pPr>
              <a:defRPr/>
            </a:pPr>
            <a:fld id="{BA1FA617-EBFC-48B7-A5E3-30A7A8FAF1E7}" type="slidenum">
              <a:rPr lang="he-IL" smtClean="0"/>
              <a:pPr>
                <a:defRPr/>
              </a:pPr>
              <a:t>‹#›</a:t>
            </a:fld>
            <a:endParaRPr lang="he-IL"/>
          </a:p>
        </p:txBody>
      </p:sp>
    </p:spTree>
    <p:extLst>
      <p:ext uri="{BB962C8B-B14F-4D97-AF65-F5344CB8AC3E}">
        <p14:creationId xmlns:p14="http://schemas.microsoft.com/office/powerpoint/2010/main" val="2597902835"/>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dgm">
  <p:cSld name="כותרת ודיאגרמה או תרשים ארגוני">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2159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lang="he-IL">
                <a:effectLst/>
              </a:defRPr>
            </a:lvl1pPr>
          </a:lstStyle>
          <a:p>
            <a:pPr lvl="0"/>
            <a:r>
              <a:rPr lang="he-IL"/>
              <a:t>לחץ כדי לערוך סגנון כותרת של תבנית בסיס</a:t>
            </a:r>
          </a:p>
        </p:txBody>
      </p:sp>
      <p:sp>
        <p:nvSpPr>
          <p:cNvPr id="3" name="מציין מיקום של SmartArt 2"/>
          <p:cNvSpPr>
            <a:spLocks noGrp="1"/>
          </p:cNvSpPr>
          <p:nvPr>
            <p:ph type="dgm" idx="1"/>
          </p:nvPr>
        </p:nvSpPr>
        <p:spPr>
          <a:xfrm>
            <a:off x="914400" y="1981200"/>
            <a:ext cx="10363200" cy="3733800"/>
          </a:xfrm>
          <a:prstGeom prst="rect">
            <a:avLst/>
          </a:prstGeom>
        </p:spPr>
        <p:txBody>
          <a:bodyPr/>
          <a:lstStyle/>
          <a:p>
            <a:pPr lvl="0"/>
            <a:endParaRPr lang="he-IL" noProof="0"/>
          </a:p>
        </p:txBody>
      </p:sp>
    </p:spTree>
    <p:extLst>
      <p:ext uri="{BB962C8B-B14F-4D97-AF65-F5344CB8AC3E}">
        <p14:creationId xmlns:p14="http://schemas.microsoft.com/office/powerpoint/2010/main" val="2301344247"/>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t="-4000" b="-4000"/>
          </a:stretch>
        </a:blip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495300" y="-229391"/>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609600" y="1600202"/>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737600" y="6356352"/>
            <a:ext cx="2844800" cy="365125"/>
          </a:xfrm>
          <a:prstGeom prst="rect">
            <a:avLst/>
          </a:prstGeom>
        </p:spPr>
        <p:txBody>
          <a:bodyPr vert="horz" lIns="91440" tIns="45720" rIns="91440" bIns="45720" rtlCol="1" anchor="ctr"/>
          <a:lstStyle>
            <a:lvl1pPr algn="r" fontAlgn="auto">
              <a:spcBef>
                <a:spcPts val="0"/>
              </a:spcBef>
              <a:spcAft>
                <a:spcPts val="0"/>
              </a:spcAft>
              <a:defRPr sz="1108">
                <a:solidFill>
                  <a:schemeClr val="tx1">
                    <a:tint val="75000"/>
                  </a:schemeClr>
                </a:solidFill>
                <a:latin typeface="+mn-lt"/>
                <a:cs typeface="+mn-cs"/>
              </a:defRPr>
            </a:lvl1pPr>
          </a:lstStyle>
          <a:p>
            <a:pPr>
              <a:defRPr/>
            </a:pPr>
            <a:fld id="{4FA84E2B-2DE2-4E4A-B67D-8CBE965A0F13}" type="datetimeFigureOut">
              <a:rPr kumimoji="0" lang="he-IL">
                <a:solidFill>
                  <a:prstClr val="black">
                    <a:tint val="75000"/>
                  </a:prstClr>
                </a:solidFill>
              </a:rPr>
              <a:pPr>
                <a:defRPr/>
              </a:pPr>
              <a:t>כ"ז/חשון/תשע"ט</a:t>
            </a:fld>
            <a:endParaRPr kumimoji="0" lang="he-IL">
              <a:solidFill>
                <a:prstClr val="black">
                  <a:tint val="75000"/>
                </a:prstClr>
              </a:solidFill>
            </a:endParaRPr>
          </a:p>
        </p:txBody>
      </p:sp>
      <p:sp>
        <p:nvSpPr>
          <p:cNvPr id="5" name="מציין מיקום של כותרת תחתונה 4"/>
          <p:cNvSpPr>
            <a:spLocks noGrp="1"/>
          </p:cNvSpPr>
          <p:nvPr>
            <p:ph type="ftr" sz="quarter" idx="3"/>
          </p:nvPr>
        </p:nvSpPr>
        <p:spPr>
          <a:xfrm>
            <a:off x="4165600" y="6356352"/>
            <a:ext cx="3860800" cy="365125"/>
          </a:xfrm>
          <a:prstGeom prst="rect">
            <a:avLst/>
          </a:prstGeom>
        </p:spPr>
        <p:txBody>
          <a:bodyPr vert="horz" lIns="91440" tIns="45720" rIns="91440" bIns="45720" rtlCol="1" anchor="ctr"/>
          <a:lstStyle>
            <a:lvl1pPr algn="ctr" fontAlgn="auto">
              <a:spcBef>
                <a:spcPts val="0"/>
              </a:spcBef>
              <a:spcAft>
                <a:spcPts val="0"/>
              </a:spcAft>
              <a:defRPr sz="1108">
                <a:solidFill>
                  <a:schemeClr val="tx1">
                    <a:tint val="75000"/>
                  </a:schemeClr>
                </a:solidFill>
                <a:latin typeface="+mn-lt"/>
                <a:cs typeface="+mn-cs"/>
              </a:defRPr>
            </a:lvl1pPr>
          </a:lstStyle>
          <a:p>
            <a:pPr>
              <a:defRPr/>
            </a:pPr>
            <a:endParaRPr kumimoji="0" lang="he-IL">
              <a:solidFill>
                <a:prstClr val="black">
                  <a:tint val="75000"/>
                </a:prstClr>
              </a:solidFill>
            </a:endParaRPr>
          </a:p>
        </p:txBody>
      </p:sp>
      <p:sp>
        <p:nvSpPr>
          <p:cNvPr id="6" name="מציין מיקום של מספר שקופית 5"/>
          <p:cNvSpPr>
            <a:spLocks noGrp="1"/>
          </p:cNvSpPr>
          <p:nvPr>
            <p:ph type="sldNum" sz="quarter" idx="4"/>
          </p:nvPr>
        </p:nvSpPr>
        <p:spPr>
          <a:xfrm>
            <a:off x="0" y="6511928"/>
            <a:ext cx="2844800" cy="365125"/>
          </a:xfrm>
          <a:prstGeom prst="rect">
            <a:avLst/>
          </a:prstGeom>
        </p:spPr>
        <p:txBody>
          <a:bodyPr vert="horz" lIns="91440" tIns="45720" rIns="91440" bIns="45720" rtlCol="1" anchor="ctr"/>
          <a:lstStyle>
            <a:lvl1pPr algn="l" fontAlgn="auto">
              <a:spcBef>
                <a:spcPts val="0"/>
              </a:spcBef>
              <a:spcAft>
                <a:spcPts val="0"/>
              </a:spcAft>
              <a:defRPr sz="1800" b="1">
                <a:solidFill>
                  <a:schemeClr val="tx1"/>
                </a:solidFill>
                <a:latin typeface="+mn-lt"/>
                <a:cs typeface="+mn-cs"/>
              </a:defRPr>
            </a:lvl1pPr>
          </a:lstStyle>
          <a:p>
            <a:pPr>
              <a:defRPr/>
            </a:pPr>
            <a:fld id="{1F8F93F8-E51D-4509-9348-864C86C99649}" type="slidenum">
              <a:rPr kumimoji="0" lang="he-IL" smtClean="0"/>
              <a:pPr>
                <a:defRPr/>
              </a:pPr>
              <a:t>‹#›</a:t>
            </a:fld>
            <a:endParaRPr kumimoji="0" lang="he-IL"/>
          </a:p>
        </p:txBody>
      </p:sp>
    </p:spTree>
    <p:extLst>
      <p:ext uri="{BB962C8B-B14F-4D97-AF65-F5344CB8AC3E}">
        <p14:creationId xmlns:p14="http://schemas.microsoft.com/office/powerpoint/2010/main" val="1580951264"/>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91" r:id="rId8"/>
  </p:sldLayoutIdLst>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hf hdr="0" ftr="0" dt="0"/>
  <p:txStyles>
    <p:titleStyle>
      <a:lvl1pPr algn="ctr" rtl="1" eaLnBrk="0" fontAlgn="base" hangingPunct="0">
        <a:spcBef>
          <a:spcPct val="0"/>
        </a:spcBef>
        <a:spcAft>
          <a:spcPct val="0"/>
        </a:spcAft>
        <a:defRPr sz="3600" b="1" kern="1200">
          <a:solidFill>
            <a:schemeClr val="tx1"/>
          </a:solidFill>
          <a:latin typeface="Gisha" panose="020B0502040204020203" pitchFamily="34" charset="-79"/>
          <a:ea typeface="+mj-ea"/>
          <a:cs typeface="Gisha" panose="020B0502040204020203" pitchFamily="34" charset="-79"/>
        </a:defRPr>
      </a:lvl1pPr>
      <a:lvl2pPr algn="ctr" rtl="1" eaLnBrk="0" fontAlgn="base" hangingPunct="0">
        <a:spcBef>
          <a:spcPct val="0"/>
        </a:spcBef>
        <a:spcAft>
          <a:spcPct val="0"/>
        </a:spcAft>
        <a:defRPr sz="4062">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062">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062">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062">
          <a:solidFill>
            <a:schemeClr val="tx1"/>
          </a:solidFill>
          <a:latin typeface="Calibri" pitchFamily="34" charset="0"/>
          <a:cs typeface="Times New Roman" pitchFamily="18" charset="0"/>
        </a:defRPr>
      </a:lvl5pPr>
      <a:lvl6pPr marL="422041" algn="ctr" rtl="1" fontAlgn="base">
        <a:spcBef>
          <a:spcPct val="0"/>
        </a:spcBef>
        <a:spcAft>
          <a:spcPct val="0"/>
        </a:spcAft>
        <a:defRPr sz="4062">
          <a:solidFill>
            <a:schemeClr val="tx1"/>
          </a:solidFill>
          <a:latin typeface="Calibri" pitchFamily="34" charset="0"/>
          <a:cs typeface="Times New Roman" pitchFamily="18" charset="0"/>
        </a:defRPr>
      </a:lvl6pPr>
      <a:lvl7pPr marL="844083" algn="ctr" rtl="1" fontAlgn="base">
        <a:spcBef>
          <a:spcPct val="0"/>
        </a:spcBef>
        <a:spcAft>
          <a:spcPct val="0"/>
        </a:spcAft>
        <a:defRPr sz="4062">
          <a:solidFill>
            <a:schemeClr val="tx1"/>
          </a:solidFill>
          <a:latin typeface="Calibri" pitchFamily="34" charset="0"/>
          <a:cs typeface="Times New Roman" pitchFamily="18" charset="0"/>
        </a:defRPr>
      </a:lvl7pPr>
      <a:lvl8pPr marL="1266124" algn="ctr" rtl="1" fontAlgn="base">
        <a:spcBef>
          <a:spcPct val="0"/>
        </a:spcBef>
        <a:spcAft>
          <a:spcPct val="0"/>
        </a:spcAft>
        <a:defRPr sz="4062">
          <a:solidFill>
            <a:schemeClr val="tx1"/>
          </a:solidFill>
          <a:latin typeface="Calibri" pitchFamily="34" charset="0"/>
          <a:cs typeface="Times New Roman" pitchFamily="18" charset="0"/>
        </a:defRPr>
      </a:lvl8pPr>
      <a:lvl9pPr marL="1688165" algn="ctr" rtl="1" fontAlgn="base">
        <a:spcBef>
          <a:spcPct val="0"/>
        </a:spcBef>
        <a:spcAft>
          <a:spcPct val="0"/>
        </a:spcAft>
        <a:defRPr sz="4062">
          <a:solidFill>
            <a:schemeClr val="tx1"/>
          </a:solidFill>
          <a:latin typeface="Calibri" pitchFamily="34" charset="0"/>
          <a:cs typeface="Times New Roman" pitchFamily="18" charset="0"/>
        </a:defRPr>
      </a:lvl9pPr>
    </p:titleStyle>
    <p:bodyStyle>
      <a:lvl1pPr marL="316531" indent="-316531" algn="r" rtl="1" eaLnBrk="0" fontAlgn="base" hangingPunct="0">
        <a:spcBef>
          <a:spcPct val="20000"/>
        </a:spcBef>
        <a:spcAft>
          <a:spcPct val="0"/>
        </a:spcAft>
        <a:buFont typeface="Arial" pitchFamily="34" charset="0"/>
        <a:buChar char="•"/>
        <a:defRPr sz="2954" kern="1200">
          <a:solidFill>
            <a:schemeClr val="tx1"/>
          </a:solidFill>
          <a:latin typeface="+mn-lt"/>
          <a:ea typeface="+mn-ea"/>
          <a:cs typeface="+mn-cs"/>
        </a:defRPr>
      </a:lvl1pPr>
      <a:lvl2pPr marL="685817" indent="-263776" algn="r" rtl="1" eaLnBrk="0" fontAlgn="base" hangingPunct="0">
        <a:spcBef>
          <a:spcPct val="20000"/>
        </a:spcBef>
        <a:spcAft>
          <a:spcPct val="0"/>
        </a:spcAft>
        <a:buFont typeface="Arial" pitchFamily="34" charset="0"/>
        <a:buChar char="–"/>
        <a:defRPr sz="2585" kern="1200">
          <a:solidFill>
            <a:schemeClr val="tx1"/>
          </a:solidFill>
          <a:latin typeface="+mn-lt"/>
          <a:ea typeface="+mn-ea"/>
          <a:cs typeface="+mn-cs"/>
        </a:defRPr>
      </a:lvl2pPr>
      <a:lvl3pPr marL="1055103" indent="-211021" algn="r" rtl="1" eaLnBrk="0" fontAlgn="base" hangingPunct="0">
        <a:spcBef>
          <a:spcPct val="20000"/>
        </a:spcBef>
        <a:spcAft>
          <a:spcPct val="0"/>
        </a:spcAft>
        <a:buFont typeface="Arial" pitchFamily="34" charset="0"/>
        <a:buChar char="•"/>
        <a:defRPr sz="2215" kern="1200">
          <a:solidFill>
            <a:schemeClr val="tx1"/>
          </a:solidFill>
          <a:latin typeface="+mn-lt"/>
          <a:ea typeface="+mn-ea"/>
          <a:cs typeface="+mn-cs"/>
        </a:defRPr>
      </a:lvl3pPr>
      <a:lvl4pPr marL="1477145" indent="-211021" algn="r" rtl="1" eaLnBrk="0" fontAlgn="base" hangingPunct="0">
        <a:spcBef>
          <a:spcPct val="20000"/>
        </a:spcBef>
        <a:spcAft>
          <a:spcPct val="0"/>
        </a:spcAft>
        <a:buFont typeface="Arial" pitchFamily="34" charset="0"/>
        <a:buChar char="–"/>
        <a:defRPr sz="1846" kern="1200">
          <a:solidFill>
            <a:schemeClr val="tx1"/>
          </a:solidFill>
          <a:latin typeface="+mn-lt"/>
          <a:ea typeface="+mn-ea"/>
          <a:cs typeface="+mn-cs"/>
        </a:defRPr>
      </a:lvl4pPr>
      <a:lvl5pPr marL="1899186" indent="-211021" algn="r" rtl="1" eaLnBrk="0" fontAlgn="base" hangingPunct="0">
        <a:spcBef>
          <a:spcPct val="20000"/>
        </a:spcBef>
        <a:spcAft>
          <a:spcPct val="0"/>
        </a:spcAft>
        <a:buFont typeface="Arial" pitchFamily="34" charset="0"/>
        <a:buChar char="»"/>
        <a:defRPr sz="1846" kern="1200">
          <a:solidFill>
            <a:schemeClr val="tx1"/>
          </a:solidFill>
          <a:latin typeface="+mn-lt"/>
          <a:ea typeface="+mn-ea"/>
          <a:cs typeface="+mn-cs"/>
        </a:defRPr>
      </a:lvl5pPr>
      <a:lvl6pPr marL="2321227" indent="-211021" algn="r" defTabSz="844083" rtl="1"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r" defTabSz="844083" rtl="1"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r" defTabSz="844083" rtl="1"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r" defTabSz="844083" rtl="1"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he-IL"/>
      </a:defPPr>
      <a:lvl1pPr marL="0" algn="r" defTabSz="844083" rtl="1" eaLnBrk="1" latinLnBrk="0" hangingPunct="1">
        <a:defRPr sz="1662" kern="1200">
          <a:solidFill>
            <a:schemeClr val="tx1"/>
          </a:solidFill>
          <a:latin typeface="+mn-lt"/>
          <a:ea typeface="+mn-ea"/>
          <a:cs typeface="+mn-cs"/>
        </a:defRPr>
      </a:lvl1pPr>
      <a:lvl2pPr marL="422041" algn="r" defTabSz="844083" rtl="1" eaLnBrk="1" latinLnBrk="0" hangingPunct="1">
        <a:defRPr sz="1662" kern="1200">
          <a:solidFill>
            <a:schemeClr val="tx1"/>
          </a:solidFill>
          <a:latin typeface="+mn-lt"/>
          <a:ea typeface="+mn-ea"/>
          <a:cs typeface="+mn-cs"/>
        </a:defRPr>
      </a:lvl2pPr>
      <a:lvl3pPr marL="844083" algn="r" defTabSz="844083" rtl="1" eaLnBrk="1" latinLnBrk="0" hangingPunct="1">
        <a:defRPr sz="1662" kern="1200">
          <a:solidFill>
            <a:schemeClr val="tx1"/>
          </a:solidFill>
          <a:latin typeface="+mn-lt"/>
          <a:ea typeface="+mn-ea"/>
          <a:cs typeface="+mn-cs"/>
        </a:defRPr>
      </a:lvl3pPr>
      <a:lvl4pPr marL="1266124" algn="r" defTabSz="844083" rtl="1" eaLnBrk="1" latinLnBrk="0" hangingPunct="1">
        <a:defRPr sz="1662" kern="1200">
          <a:solidFill>
            <a:schemeClr val="tx1"/>
          </a:solidFill>
          <a:latin typeface="+mn-lt"/>
          <a:ea typeface="+mn-ea"/>
          <a:cs typeface="+mn-cs"/>
        </a:defRPr>
      </a:lvl4pPr>
      <a:lvl5pPr marL="1688165" algn="r" defTabSz="844083" rtl="1" eaLnBrk="1" latinLnBrk="0" hangingPunct="1">
        <a:defRPr sz="1662" kern="1200">
          <a:solidFill>
            <a:schemeClr val="tx1"/>
          </a:solidFill>
          <a:latin typeface="+mn-lt"/>
          <a:ea typeface="+mn-ea"/>
          <a:cs typeface="+mn-cs"/>
        </a:defRPr>
      </a:lvl5pPr>
      <a:lvl6pPr marL="2110207" algn="r" defTabSz="844083" rtl="1" eaLnBrk="1" latinLnBrk="0" hangingPunct="1">
        <a:defRPr sz="1662" kern="1200">
          <a:solidFill>
            <a:schemeClr val="tx1"/>
          </a:solidFill>
          <a:latin typeface="+mn-lt"/>
          <a:ea typeface="+mn-ea"/>
          <a:cs typeface="+mn-cs"/>
        </a:defRPr>
      </a:lvl6pPr>
      <a:lvl7pPr marL="2532248" algn="r" defTabSz="844083" rtl="1" eaLnBrk="1" latinLnBrk="0" hangingPunct="1">
        <a:defRPr sz="1662" kern="1200">
          <a:solidFill>
            <a:schemeClr val="tx1"/>
          </a:solidFill>
          <a:latin typeface="+mn-lt"/>
          <a:ea typeface="+mn-ea"/>
          <a:cs typeface="+mn-cs"/>
        </a:defRPr>
      </a:lvl7pPr>
      <a:lvl8pPr marL="2954289" algn="r" defTabSz="844083" rtl="1" eaLnBrk="1" latinLnBrk="0" hangingPunct="1">
        <a:defRPr sz="1662" kern="1200">
          <a:solidFill>
            <a:schemeClr val="tx1"/>
          </a:solidFill>
          <a:latin typeface="+mn-lt"/>
          <a:ea typeface="+mn-ea"/>
          <a:cs typeface="+mn-cs"/>
        </a:defRPr>
      </a:lvl8pPr>
      <a:lvl9pPr marL="3376331" algn="r" defTabSz="844083" rtl="1"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methodacloud.com/content/pages/Kit_testing/H_Guide.htm"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31185"/>
            <a:ext cx="10363200" cy="1470025"/>
          </a:xfrm>
        </p:spPr>
        <p:txBody>
          <a:bodyPr/>
          <a:lstStyle/>
          <a:p>
            <a:r>
              <a:rPr lang="he-IL" sz="6000" dirty="0">
                <a:solidFill>
                  <a:srgbClr val="C00000"/>
                </a:solidFill>
              </a:rPr>
              <a:t> פיתוח מערכות מידע שלב ההקמה/יישום/תפעול/אחזקה</a:t>
            </a:r>
          </a:p>
        </p:txBody>
      </p:sp>
      <p:sp>
        <p:nvSpPr>
          <p:cNvPr id="4" name="Slide Number Placeholder 3"/>
          <p:cNvSpPr>
            <a:spLocks noGrp="1"/>
          </p:cNvSpPr>
          <p:nvPr>
            <p:ph type="sldNum" sz="quarter" idx="12"/>
          </p:nvPr>
        </p:nvSpPr>
        <p:spPr/>
        <p:txBody>
          <a:bodyPr/>
          <a:lstStyle/>
          <a:p>
            <a:pPr>
              <a:defRPr/>
            </a:pPr>
            <a:fld id="{849EF00B-6F21-43A7-8ED3-2F3EF492ABFF}" type="slidenum">
              <a:rPr lang="he-IL" smtClean="0"/>
              <a:pPr>
                <a:defRPr/>
              </a:pPr>
              <a:t>1</a:t>
            </a:fld>
            <a:endParaRPr lang="he-IL" dirty="0"/>
          </a:p>
        </p:txBody>
      </p:sp>
    </p:spTree>
    <p:extLst>
      <p:ext uri="{BB962C8B-B14F-4D97-AF65-F5344CB8AC3E}">
        <p14:creationId xmlns:p14="http://schemas.microsoft.com/office/powerpoint/2010/main" val="73516069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00200" y="-64395"/>
            <a:ext cx="876300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בדיקות סטטיות</a:t>
            </a:r>
            <a:endParaRPr lang="en-US" dirty="0">
              <a:solidFill>
                <a:srgbClr val="C00000"/>
              </a:solidFill>
            </a:endParaRPr>
          </a:p>
        </p:txBody>
      </p:sp>
      <p:sp>
        <p:nvSpPr>
          <p:cNvPr id="1253379" name="Rectangle 3"/>
          <p:cNvSpPr>
            <a:spLocks noGrp="1" noChangeArrowheads="1"/>
          </p:cNvSpPr>
          <p:nvPr>
            <p:ph idx="1"/>
          </p:nvPr>
        </p:nvSpPr>
        <p:spPr>
          <a:xfrm>
            <a:off x="3776353" y="1052514"/>
            <a:ext cx="7604278" cy="4234172"/>
          </a:xfrm>
          <a:noFill/>
          <a:ln>
            <a:noFill/>
          </a:ln>
        </p:spPr>
        <p:style>
          <a:lnRef idx="2">
            <a:schemeClr val="accent2"/>
          </a:lnRef>
          <a:fillRef idx="1">
            <a:schemeClr val="lt1"/>
          </a:fillRef>
          <a:effectRef idx="0">
            <a:schemeClr val="accent2"/>
          </a:effectRef>
          <a:fontRef idx="minor">
            <a:schemeClr val="dk1"/>
          </a:fontRef>
        </p:style>
        <p:txBody>
          <a:bodyPr wrap="square" lIns="90488" tIns="44450" rIns="90488" bIns="44450" anchorCtr="1">
            <a:spAutoFit/>
          </a:bodyPr>
          <a:lstStyle/>
          <a:p>
            <a:pPr eaLnBrk="1" hangingPunct="1">
              <a:lnSpc>
                <a:spcPct val="160000"/>
              </a:lnSpc>
            </a:pPr>
            <a:r>
              <a:rPr lang="he-IL" altLang="he-IL" sz="2800" dirty="0"/>
              <a:t>בדיקות מערכת מבלי להפעילה</a:t>
            </a:r>
          </a:p>
          <a:p>
            <a:pPr eaLnBrk="1" hangingPunct="1">
              <a:lnSpc>
                <a:spcPct val="160000"/>
              </a:lnSpc>
            </a:pPr>
            <a:r>
              <a:rPr lang="he-IL" altLang="he-IL" sz="2800" dirty="0"/>
              <a:t>כוללות בדיקה של מסמכי תיכון המערכת</a:t>
            </a:r>
          </a:p>
          <a:p>
            <a:pPr lvl="1" eaLnBrk="1" hangingPunct="1">
              <a:lnSpc>
                <a:spcPct val="160000"/>
              </a:lnSpc>
              <a:buFont typeface="Arial" panose="020B0604020202020204" pitchFamily="34" charset="0"/>
              <a:buChar char="•"/>
            </a:pPr>
            <a:r>
              <a:rPr lang="he-IL" altLang="he-IL" sz="2400" dirty="0"/>
              <a:t>הגדרת דרישות</a:t>
            </a:r>
          </a:p>
          <a:p>
            <a:pPr lvl="1" eaLnBrk="1" hangingPunct="1">
              <a:lnSpc>
                <a:spcPct val="160000"/>
              </a:lnSpc>
              <a:buFont typeface="Arial" panose="020B0604020202020204" pitchFamily="34" charset="0"/>
              <a:buChar char="•"/>
            </a:pPr>
            <a:r>
              <a:rPr lang="he-IL" altLang="he-IL" sz="2400" dirty="0"/>
              <a:t>אפיון</a:t>
            </a:r>
          </a:p>
          <a:p>
            <a:pPr lvl="1" eaLnBrk="1" hangingPunct="1">
              <a:lnSpc>
                <a:spcPct val="160000"/>
              </a:lnSpc>
              <a:buFont typeface="Arial" panose="020B0604020202020204" pitchFamily="34" charset="0"/>
              <a:buChar char="•"/>
            </a:pPr>
            <a:r>
              <a:rPr lang="he-IL" altLang="he-IL" sz="2400" dirty="0"/>
              <a:t>עיצוב ועוד</a:t>
            </a:r>
          </a:p>
          <a:p>
            <a:pPr eaLnBrk="1" hangingPunct="1">
              <a:lnSpc>
                <a:spcPct val="160000"/>
              </a:lnSpc>
            </a:pPr>
            <a:r>
              <a:rPr lang="he-IL" altLang="he-IL" sz="2800" dirty="0"/>
              <a:t>כוללת את בדיקת קוד המקור של המערכת</a:t>
            </a:r>
          </a:p>
        </p:txBody>
      </p:sp>
    </p:spTree>
    <p:extLst>
      <p:ext uri="{BB962C8B-B14F-4D97-AF65-F5344CB8AC3E}">
        <p14:creationId xmlns:p14="http://schemas.microsoft.com/office/powerpoint/2010/main" val="1462459790"/>
      </p:ext>
    </p:extLst>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00200" y="-64395"/>
            <a:ext cx="876300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בדיקות דינמיות</a:t>
            </a:r>
            <a:endParaRPr lang="en-US" dirty="0">
              <a:solidFill>
                <a:srgbClr val="C00000"/>
              </a:solidFill>
            </a:endParaRPr>
          </a:p>
        </p:txBody>
      </p:sp>
      <p:sp>
        <p:nvSpPr>
          <p:cNvPr id="1253379" name="Rectangle 3"/>
          <p:cNvSpPr>
            <a:spLocks noGrp="1" noChangeArrowheads="1"/>
          </p:cNvSpPr>
          <p:nvPr>
            <p:ph idx="1"/>
          </p:nvPr>
        </p:nvSpPr>
        <p:spPr>
          <a:xfrm>
            <a:off x="1017037" y="1052514"/>
            <a:ext cx="10363594" cy="4192943"/>
          </a:xfrm>
          <a:noFill/>
          <a:ln>
            <a:noFill/>
          </a:ln>
        </p:spPr>
        <p:style>
          <a:lnRef idx="2">
            <a:schemeClr val="accent2"/>
          </a:lnRef>
          <a:fillRef idx="1">
            <a:schemeClr val="lt1"/>
          </a:fillRef>
          <a:effectRef idx="0">
            <a:schemeClr val="accent2"/>
          </a:effectRef>
          <a:fontRef idx="minor">
            <a:schemeClr val="dk1"/>
          </a:fontRef>
        </p:style>
        <p:txBody>
          <a:bodyPr wrap="square" lIns="90488" tIns="44450" rIns="90488" bIns="44450" anchorCtr="1">
            <a:spAutoFit/>
          </a:bodyPr>
          <a:lstStyle/>
          <a:p>
            <a:pPr eaLnBrk="1" hangingPunct="1">
              <a:lnSpc>
                <a:spcPct val="160000"/>
              </a:lnSpc>
            </a:pPr>
            <a:r>
              <a:rPr lang="he-IL" altLang="he-IL" sz="2400" dirty="0"/>
              <a:t>בדיקת המערכת ע"י הרצתה בסביבה המדמה את הסביבה התפעולית של המערכת, תוך שימוש בתסריטי בדיקה.</a:t>
            </a:r>
          </a:p>
          <a:p>
            <a:pPr eaLnBrk="1" hangingPunct="1">
              <a:lnSpc>
                <a:spcPct val="160000"/>
              </a:lnSpc>
            </a:pPr>
            <a:r>
              <a:rPr lang="he-IL" altLang="he-IL" sz="2400" dirty="0"/>
              <a:t>מטרת תסריטי הבדיקה לוודא כי המערכת עונה על הדרישות שהוגדרו בשלבי התכנון</a:t>
            </a:r>
          </a:p>
          <a:p>
            <a:pPr lvl="1" eaLnBrk="1" hangingPunct="1">
              <a:lnSpc>
                <a:spcPct val="160000"/>
              </a:lnSpc>
            </a:pPr>
            <a:r>
              <a:rPr lang="he-IL" altLang="he-IL" sz="2000" dirty="0"/>
              <a:t>הגדרת דרישות</a:t>
            </a:r>
          </a:p>
          <a:p>
            <a:pPr lvl="1" eaLnBrk="1" hangingPunct="1">
              <a:lnSpc>
                <a:spcPct val="160000"/>
              </a:lnSpc>
            </a:pPr>
            <a:r>
              <a:rPr lang="he-IL" altLang="he-IL" sz="2000" dirty="0"/>
              <a:t>אפיון</a:t>
            </a:r>
          </a:p>
          <a:p>
            <a:pPr lvl="1" eaLnBrk="1" hangingPunct="1">
              <a:lnSpc>
                <a:spcPct val="160000"/>
              </a:lnSpc>
            </a:pPr>
            <a:r>
              <a:rPr lang="he-IL" altLang="he-IL" sz="2000" dirty="0"/>
              <a:t>עיצוב</a:t>
            </a:r>
          </a:p>
          <a:p>
            <a:pPr eaLnBrk="1" hangingPunct="1">
              <a:lnSpc>
                <a:spcPct val="160000"/>
              </a:lnSpc>
            </a:pPr>
            <a:r>
              <a:rPr lang="he-IL" altLang="he-IL" sz="2400" dirty="0">
                <a:cs typeface="Tahoma" panose="020B0604030504040204" pitchFamily="34" charset="0"/>
              </a:rPr>
              <a:t>בדיקות דינמיות מבוצעות על בסיס מסמך עיצוב בדיקות - </a:t>
            </a:r>
            <a:r>
              <a:rPr lang="en-US" altLang="he-IL" sz="2400" dirty="0">
                <a:cs typeface="Tahoma" panose="020B0604030504040204" pitchFamily="34" charset="0"/>
              </a:rPr>
              <a:t>STD</a:t>
            </a:r>
            <a:endParaRPr lang="he-IL" altLang="he-IL" sz="4800" dirty="0">
              <a:cs typeface="Tahoma" panose="020B0604030504040204" pitchFamily="34" charset="0"/>
            </a:endParaRPr>
          </a:p>
        </p:txBody>
      </p:sp>
      <p:sp>
        <p:nvSpPr>
          <p:cNvPr id="4" name="Rectangle 4"/>
          <p:cNvSpPr>
            <a:spLocks noChangeArrowheads="1"/>
          </p:cNvSpPr>
          <p:nvPr/>
        </p:nvSpPr>
        <p:spPr bwMode="auto">
          <a:xfrm>
            <a:off x="1119317" y="4327174"/>
            <a:ext cx="9153687" cy="19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rgbClr val="005D8C"/>
              </a:buClr>
              <a:buFont typeface="Wingdings" panose="05000000000000000000" pitchFamily="2" charset="2"/>
              <a:buChar char="•"/>
              <a:defRPr sz="2800">
                <a:solidFill>
                  <a:srgbClr val="5F5F5F"/>
                </a:solidFill>
                <a:latin typeface="Tahoma" panose="020B0604030504040204" pitchFamily="34" charset="0"/>
                <a:cs typeface="Arial" panose="020B0604020202020204" pitchFamily="34" charset="0"/>
              </a:defRPr>
            </a:lvl1pPr>
            <a:lvl2pPr marL="742950" indent="-285750" algn="r" rtl="1">
              <a:spcBef>
                <a:spcPct val="20000"/>
              </a:spcBef>
              <a:buClr>
                <a:srgbClr val="005D8C"/>
              </a:buClr>
              <a:buFont typeface="Wingdings" panose="05000000000000000000" pitchFamily="2" charset="2"/>
              <a:buChar char="«"/>
              <a:defRPr sz="2400">
                <a:solidFill>
                  <a:srgbClr val="5F5F5F"/>
                </a:solidFill>
                <a:latin typeface="Tahoma" panose="020B0604030504040204" pitchFamily="34" charset="0"/>
                <a:cs typeface="Tahoma" panose="020B0604030504040204" pitchFamily="34" charset="0"/>
              </a:defRPr>
            </a:lvl2pPr>
            <a:lvl3pPr marL="1143000" indent="-228600" algn="r" rtl="1">
              <a:spcBef>
                <a:spcPct val="20000"/>
              </a:spcBef>
              <a:buClr>
                <a:schemeClr val="bg2"/>
              </a:buClr>
              <a:buFont typeface="Wingdings" panose="05000000000000000000" pitchFamily="2" charset="2"/>
              <a:buChar char="«"/>
              <a:defRPr sz="2000">
                <a:solidFill>
                  <a:srgbClr val="5F5F5F"/>
                </a:solidFill>
                <a:latin typeface="Tahoma" panose="020B0604030504040204" pitchFamily="34" charset="0"/>
                <a:cs typeface="Tahoma" panose="020B0604030504040204" pitchFamily="34" charset="0"/>
              </a:defRPr>
            </a:lvl3pPr>
            <a:lvl4pPr marL="1600200" indent="-228600" algn="r" rtl="1">
              <a:spcBef>
                <a:spcPct val="20000"/>
              </a:spcBef>
              <a:buClr>
                <a:srgbClr val="005D8C"/>
              </a:buClr>
              <a:buFont typeface="Wingdings" panose="05000000000000000000" pitchFamily="2" charset="2"/>
              <a:buChar char="«"/>
              <a:defRPr sz="2000">
                <a:solidFill>
                  <a:srgbClr val="5F5F5F"/>
                </a:solidFill>
                <a:latin typeface="Tahoma" panose="020B0604030504040204" pitchFamily="34" charset="0"/>
                <a:cs typeface="Tahoma" panose="020B0604030504040204" pitchFamily="34" charset="0"/>
              </a:defRPr>
            </a:lvl4pPr>
            <a:lvl5pPr marL="2057400" indent="-228600" algn="r" rtl="1">
              <a:spcBef>
                <a:spcPct val="20000"/>
              </a:spcBef>
              <a:buClr>
                <a:srgbClr val="005D8C"/>
              </a:buClr>
              <a:buFont typeface="Wingdings" panose="05000000000000000000" pitchFamily="2" charset="2"/>
              <a:buChar char="«"/>
              <a:defRPr sz="2000">
                <a:solidFill>
                  <a:srgbClr val="5F5F5F"/>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rgbClr val="005D8C"/>
              </a:buClr>
              <a:buFont typeface="Wingdings" panose="05000000000000000000" pitchFamily="2" charset="2"/>
              <a:buChar char="«"/>
              <a:defRPr sz="2000">
                <a:solidFill>
                  <a:srgbClr val="5F5F5F"/>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rgbClr val="005D8C"/>
              </a:buClr>
              <a:buFont typeface="Wingdings" panose="05000000000000000000" pitchFamily="2" charset="2"/>
              <a:buChar char="«"/>
              <a:defRPr sz="2000">
                <a:solidFill>
                  <a:srgbClr val="5F5F5F"/>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rgbClr val="005D8C"/>
              </a:buClr>
              <a:buFont typeface="Wingdings" panose="05000000000000000000" pitchFamily="2" charset="2"/>
              <a:buChar char="«"/>
              <a:defRPr sz="2000">
                <a:solidFill>
                  <a:srgbClr val="5F5F5F"/>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rgbClr val="005D8C"/>
              </a:buClr>
              <a:buFont typeface="Wingdings" panose="05000000000000000000" pitchFamily="2" charset="2"/>
              <a:buChar char="«"/>
              <a:defRPr sz="2000">
                <a:solidFill>
                  <a:srgbClr val="5F5F5F"/>
                </a:solidFill>
                <a:latin typeface="Tahoma" panose="020B0604030504040204" pitchFamily="34" charset="0"/>
                <a:cs typeface="Tahoma" panose="020B0604030504040204" pitchFamily="34" charset="0"/>
              </a:defRPr>
            </a:lvl9pPr>
          </a:lstStyle>
          <a:p>
            <a:pPr>
              <a:lnSpc>
                <a:spcPct val="125000"/>
              </a:lnSpc>
              <a:buFont typeface="Wingdings" panose="05000000000000000000" pitchFamily="2" charset="2"/>
              <a:buNone/>
            </a:pPr>
            <a:endParaRPr lang="he-IL" altLang="he-IL" sz="4800" dirty="0">
              <a:cs typeface="Tahoma" panose="020B0604030504040204" pitchFamily="34" charset="0"/>
            </a:endParaRPr>
          </a:p>
        </p:txBody>
      </p:sp>
    </p:spTree>
    <p:extLst>
      <p:ext uri="{BB962C8B-B14F-4D97-AF65-F5344CB8AC3E}">
        <p14:creationId xmlns:p14="http://schemas.microsoft.com/office/powerpoint/2010/main" val="369700751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0" y="-26988"/>
            <a:ext cx="9144000" cy="9159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smtClean="0">
                <a:solidFill>
                  <a:srgbClr val="C00000"/>
                </a:solidFill>
              </a:rPr>
              <a:t>תסריט בדיקה</a:t>
            </a:r>
            <a:endParaRPr lang="en-US" dirty="0">
              <a:solidFill>
                <a:srgbClr val="C00000"/>
              </a:solidFill>
            </a:endParaRPr>
          </a:p>
        </p:txBody>
      </p:sp>
      <p:sp>
        <p:nvSpPr>
          <p:cNvPr id="2" name="TextBox 1"/>
          <p:cNvSpPr txBox="1"/>
          <p:nvPr/>
        </p:nvSpPr>
        <p:spPr>
          <a:xfrm>
            <a:off x="472440" y="889000"/>
            <a:ext cx="11247120" cy="3416320"/>
          </a:xfrm>
          <a:prstGeom prst="rect">
            <a:avLst/>
          </a:prstGeom>
          <a:noFill/>
        </p:spPr>
        <p:txBody>
          <a:bodyPr wrap="square" rtlCol="0">
            <a:spAutoFit/>
          </a:bodyPr>
          <a:lstStyle/>
          <a:p>
            <a:pPr marL="342900" indent="-342900">
              <a:buFont typeface="Arial" panose="020B0604020202020204" pitchFamily="34" charset="0"/>
              <a:buChar char="•"/>
            </a:pPr>
            <a:r>
              <a:rPr lang="he-IL" dirty="0" smtClean="0"/>
              <a:t>תיאור מפורט הנכתב שורה אחר שורה, של כל הפעולות (</a:t>
            </a:r>
            <a:r>
              <a:rPr lang="he-IL" dirty="0" err="1" smtClean="0"/>
              <a:t>והדאטה</a:t>
            </a:r>
            <a:r>
              <a:rPr lang="he-IL" dirty="0" smtClean="0"/>
              <a:t>) שיש לבצע במסגרת הבדיקה</a:t>
            </a:r>
            <a:r>
              <a:rPr lang="en-US" dirty="0" smtClean="0"/>
              <a:t>.</a:t>
            </a:r>
            <a:br>
              <a:rPr lang="en-US" dirty="0" smtClean="0"/>
            </a:br>
            <a:endParaRPr lang="he-IL" dirty="0" smtClean="0"/>
          </a:p>
          <a:p>
            <a:pPr marL="342900" indent="-342900">
              <a:buFont typeface="Arial" panose="020B0604020202020204" pitchFamily="34" charset="0"/>
              <a:buChar char="•"/>
            </a:pPr>
            <a:r>
              <a:rPr lang="he-IL" dirty="0" smtClean="0"/>
              <a:t>לכל תסריט בדיקה יש צעדים (</a:t>
            </a:r>
            <a:r>
              <a:rPr lang="en-US" dirty="0" smtClean="0"/>
              <a:t>st</a:t>
            </a:r>
            <a:r>
              <a:rPr lang="en-US" dirty="0"/>
              <a:t>e</a:t>
            </a:r>
            <a:r>
              <a:rPr lang="en-US" dirty="0" smtClean="0"/>
              <a:t>ps</a:t>
            </a:r>
            <a:r>
              <a:rPr lang="he-IL" dirty="0" smtClean="0"/>
              <a:t>) אשר מנסים לתאר באופן מלא כיצד להשתמש בתוכנית, על איזה כפתורים יש ללחוץ ובאיזה סדר, על מנת לבצע </a:t>
            </a:r>
            <a:r>
              <a:rPr lang="he-IL" b="1" dirty="0" smtClean="0"/>
              <a:t>פעולה</a:t>
            </a:r>
            <a:r>
              <a:rPr lang="he-IL" dirty="0" smtClean="0"/>
              <a:t> ספציפית בתוכנית.</a:t>
            </a:r>
            <a:r>
              <a:rPr lang="en-US" dirty="0" smtClean="0"/>
              <a:t/>
            </a:r>
            <a:br>
              <a:rPr lang="en-US" dirty="0" smtClean="0"/>
            </a:br>
            <a:endParaRPr lang="he-IL" dirty="0" smtClean="0"/>
          </a:p>
          <a:p>
            <a:pPr marL="342900" indent="-342900">
              <a:buFont typeface="Arial" panose="020B0604020202020204" pitchFamily="34" charset="0"/>
              <a:buChar char="•"/>
            </a:pPr>
            <a:r>
              <a:rPr lang="he-IL" dirty="0" smtClean="0"/>
              <a:t>התסריטים הללו מכילים תוצאות ספציפיות צפויות עבור כל צעד בתסריט.</a:t>
            </a:r>
            <a:r>
              <a:rPr lang="en-US" dirty="0" smtClean="0"/>
              <a:t/>
            </a:r>
            <a:br>
              <a:rPr lang="en-US" dirty="0" smtClean="0"/>
            </a:br>
            <a:endParaRPr lang="he-IL" dirty="0" smtClean="0"/>
          </a:p>
          <a:p>
            <a:pPr marL="342900" indent="-342900">
              <a:buFont typeface="Arial" panose="020B0604020202020204" pitchFamily="34" charset="0"/>
              <a:buChar char="•"/>
            </a:pPr>
            <a:r>
              <a:rPr lang="he-IL" dirty="0" smtClean="0"/>
              <a:t>לדוגמה: תוצאה צפויה של הצעד "המשתמש לחץ על כפתור ה'</a:t>
            </a:r>
            <a:r>
              <a:rPr lang="en-US" dirty="0" smtClean="0"/>
              <a:t>X</a:t>
            </a:r>
            <a:r>
              <a:rPr lang="he-IL" dirty="0" smtClean="0"/>
              <a:t>'" הינה "החלון ייסגר" .</a:t>
            </a:r>
            <a:endParaRPr lang="en-US" dirty="0"/>
          </a:p>
        </p:txBody>
      </p:sp>
    </p:spTree>
    <p:extLst>
      <p:ext uri="{BB962C8B-B14F-4D97-AF65-F5344CB8AC3E}">
        <p14:creationId xmlns:p14="http://schemas.microsoft.com/office/powerpoint/2010/main" val="2761081238"/>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1849439" y="-26988"/>
            <a:ext cx="7991475" cy="9382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מחזור חיים בדיקות תוכנה-</a:t>
            </a:r>
            <a:r>
              <a:rPr lang="en-US" dirty="0">
                <a:solidFill>
                  <a:srgbClr val="C00000"/>
                </a:solidFill>
              </a:rPr>
              <a:t>IEEE829</a:t>
            </a:r>
            <a:endParaRPr lang="he-IL" dirty="0">
              <a:solidFill>
                <a:srgbClr val="C00000"/>
              </a:solidFill>
            </a:endParaRPr>
          </a:p>
        </p:txBody>
      </p:sp>
      <p:pic>
        <p:nvPicPr>
          <p:cNvPr id="32771" name="Picture 34"/>
          <p:cNvPicPr>
            <a:picLocks noChangeAspect="1" noChangeArrowheads="1"/>
          </p:cNvPicPr>
          <p:nvPr/>
        </p:nvPicPr>
        <p:blipFill>
          <a:blip r:embed="rId2" cstate="print"/>
          <a:srcRect/>
          <a:stretch>
            <a:fillRect/>
          </a:stretch>
        </p:blipFill>
        <p:spPr bwMode="auto">
          <a:xfrm>
            <a:off x="4008438" y="981076"/>
            <a:ext cx="5575300" cy="5089525"/>
          </a:xfrm>
          <a:prstGeom prst="rect">
            <a:avLst/>
          </a:prstGeom>
          <a:noFill/>
          <a:ln w="9525">
            <a:noFill/>
            <a:miter lim="800000"/>
            <a:headEnd/>
            <a:tailEnd/>
          </a:ln>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0" y="-26988"/>
            <a:ext cx="9144000" cy="9159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        תכנון </a:t>
            </a:r>
            <a:r>
              <a:rPr lang="en-US" dirty="0">
                <a:solidFill>
                  <a:srgbClr val="C00000"/>
                </a:solidFill>
              </a:rPr>
              <a:t>Software Test Plan (STP)</a:t>
            </a:r>
          </a:p>
        </p:txBody>
      </p:sp>
      <p:sp>
        <p:nvSpPr>
          <p:cNvPr id="33795" name="Rectangle 28"/>
          <p:cNvSpPr>
            <a:spLocks noChangeArrowheads="1"/>
          </p:cNvSpPr>
          <p:nvPr/>
        </p:nvSpPr>
        <p:spPr bwMode="auto">
          <a:xfrm>
            <a:off x="2994540" y="1912355"/>
            <a:ext cx="8892659" cy="4694505"/>
          </a:xfrm>
          <a:prstGeom prst="rect">
            <a:avLst/>
          </a:prstGeom>
          <a:noFill/>
          <a:ln w="9525">
            <a:noFill/>
            <a:miter lim="800000"/>
            <a:headEnd/>
            <a:tailEnd/>
          </a:ln>
        </p:spPr>
        <p:txBody>
          <a:bodyPr/>
          <a:lstStyle/>
          <a:p>
            <a:pPr marL="342900" indent="-342900">
              <a:buClr>
                <a:srgbClr val="114FFB"/>
              </a:buClr>
              <a:buSzPct val="80000"/>
              <a:buFont typeface="Arial" panose="020B0604020202020204" pitchFamily="34" charset="0"/>
              <a:buChar char="•"/>
            </a:pPr>
            <a:r>
              <a:rPr lang="he-IL" sz="3600" dirty="0"/>
              <a:t>הגדרת מדיניות הבדיקות</a:t>
            </a:r>
          </a:p>
          <a:p>
            <a:pPr marL="342900" indent="-342900">
              <a:buClr>
                <a:srgbClr val="114FFB"/>
              </a:buClr>
              <a:buSzPct val="80000"/>
              <a:buFont typeface="Arial" panose="020B0604020202020204" pitchFamily="34" charset="0"/>
              <a:buChar char="•"/>
            </a:pPr>
            <a:r>
              <a:rPr lang="he-IL" sz="3600" dirty="0"/>
              <a:t>הגדרת סיכונים</a:t>
            </a:r>
          </a:p>
          <a:p>
            <a:pPr marL="342900" indent="-342900">
              <a:buClr>
                <a:srgbClr val="114FFB"/>
              </a:buClr>
              <a:buSzPct val="80000"/>
              <a:buFont typeface="Arial" panose="020B0604020202020204" pitchFamily="34" charset="0"/>
              <a:buChar char="•"/>
            </a:pPr>
            <a:r>
              <a:rPr lang="he-IL" sz="3600" dirty="0"/>
              <a:t>הגדרת מטרות הבדיקות</a:t>
            </a:r>
          </a:p>
          <a:p>
            <a:pPr marL="342900" indent="-342900">
              <a:buClr>
                <a:srgbClr val="114FFB"/>
              </a:buClr>
              <a:buSzPct val="80000"/>
              <a:buFont typeface="Arial" panose="020B0604020202020204" pitchFamily="34" charset="0"/>
              <a:buChar char="•"/>
            </a:pPr>
            <a:r>
              <a:rPr lang="he-IL" sz="3600" dirty="0"/>
              <a:t>הגדרת רמות הבדיקה</a:t>
            </a:r>
          </a:p>
          <a:p>
            <a:pPr marL="342900" indent="-342900">
              <a:buClr>
                <a:srgbClr val="114FFB"/>
              </a:buClr>
              <a:buSzPct val="80000"/>
              <a:buFont typeface="Arial" panose="020B0604020202020204" pitchFamily="34" charset="0"/>
              <a:buChar char="•"/>
            </a:pPr>
            <a:r>
              <a:rPr lang="he-IL" sz="3600" dirty="0"/>
              <a:t>לו"ז</a:t>
            </a:r>
          </a:p>
          <a:p>
            <a:pPr marL="342900" indent="-342900">
              <a:buClr>
                <a:srgbClr val="114FFB"/>
              </a:buClr>
              <a:buSzPct val="80000"/>
              <a:buFont typeface="Arial" panose="020B0604020202020204" pitchFamily="34" charset="0"/>
              <a:buChar char="•"/>
            </a:pPr>
            <a:r>
              <a:rPr lang="he-IL" sz="3600" dirty="0"/>
              <a:t>משאבים</a:t>
            </a:r>
          </a:p>
          <a:p>
            <a:pPr marL="342900" indent="-342900">
              <a:buClr>
                <a:srgbClr val="114FFB"/>
              </a:buClr>
              <a:buSzPct val="80000"/>
              <a:buFont typeface="Arial" panose="020B0604020202020204" pitchFamily="34" charset="0"/>
              <a:buChar char="•"/>
            </a:pPr>
            <a:r>
              <a:rPr lang="he-IL" sz="3600" dirty="0"/>
              <a:t>תקנים: נוהל מפתח, </a:t>
            </a:r>
            <a:r>
              <a:rPr lang="en-US" sz="3600" dirty="0"/>
              <a:t>IEE829</a:t>
            </a:r>
            <a:endParaRPr lang="he-IL" sz="3600" dirty="0"/>
          </a:p>
        </p:txBody>
      </p:sp>
      <p:sp>
        <p:nvSpPr>
          <p:cNvPr id="2" name="Rectangle 1"/>
          <p:cNvSpPr/>
          <p:nvPr/>
        </p:nvSpPr>
        <p:spPr>
          <a:xfrm>
            <a:off x="154546" y="735797"/>
            <a:ext cx="11459522" cy="523220"/>
          </a:xfrm>
          <a:prstGeom prst="rect">
            <a:avLst/>
          </a:prstGeom>
        </p:spPr>
        <p:txBody>
          <a:bodyPr wrap="square">
            <a:spAutoFit/>
          </a:bodyPr>
          <a:lstStyle/>
          <a:p>
            <a:r>
              <a:rPr lang="he-IL" sz="2800" dirty="0">
                <a:solidFill>
                  <a:srgbClr val="333333"/>
                </a:solidFill>
                <a:latin typeface="Arial" panose="020B0604020202020204" pitchFamily="34" charset="0"/>
              </a:rPr>
              <a:t>מסמך זה הינו מסמך תכנון הבדיקות, והוא מהווה את בסיסו של תהליך הבדיקות.</a:t>
            </a:r>
            <a:endParaRPr lang="he-IL" sz="2800" dirty="0"/>
          </a:p>
        </p:txBody>
      </p:sp>
      <p:pic>
        <p:nvPicPr>
          <p:cNvPr id="3" name="Picture 2"/>
          <p:cNvPicPr>
            <a:picLocks noChangeAspect="1"/>
          </p:cNvPicPr>
          <p:nvPr/>
        </p:nvPicPr>
        <p:blipFill rotWithShape="1">
          <a:blip r:embed="rId2"/>
          <a:srcRect l="7108" t="45320" r="25497" b="39500"/>
          <a:stretch/>
        </p:blipFill>
        <p:spPr>
          <a:xfrm>
            <a:off x="154546" y="3657600"/>
            <a:ext cx="6841149" cy="866775"/>
          </a:xfrm>
          <a:prstGeom prst="rect">
            <a:avLst/>
          </a:prstGeom>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8548" y="-26988"/>
            <a:ext cx="11697729" cy="9159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        ניתוח ועיצוב</a:t>
            </a:r>
            <a:r>
              <a:rPr lang="en-US" dirty="0">
                <a:solidFill>
                  <a:srgbClr val="C00000"/>
                </a:solidFill>
              </a:rPr>
              <a:t>Software Test Design (STD) </a:t>
            </a:r>
          </a:p>
        </p:txBody>
      </p:sp>
      <p:sp>
        <p:nvSpPr>
          <p:cNvPr id="34819" name="Rectangle 3"/>
          <p:cNvSpPr>
            <a:spLocks noChangeArrowheads="1"/>
          </p:cNvSpPr>
          <p:nvPr/>
        </p:nvSpPr>
        <p:spPr bwMode="auto">
          <a:xfrm>
            <a:off x="2755543" y="2093119"/>
            <a:ext cx="8533754" cy="2671762"/>
          </a:xfrm>
          <a:prstGeom prst="rect">
            <a:avLst/>
          </a:prstGeom>
          <a:noFill/>
          <a:ln w="9525">
            <a:noFill/>
            <a:miter lim="800000"/>
            <a:headEnd/>
            <a:tailEnd/>
          </a:ln>
        </p:spPr>
        <p:txBody>
          <a:bodyPr/>
          <a:lstStyle/>
          <a:p>
            <a:pPr marL="342900" indent="-342900">
              <a:buClr>
                <a:srgbClr val="114FFB"/>
              </a:buClr>
              <a:buSzPct val="80000"/>
              <a:buFont typeface="Arial" panose="020B0604020202020204" pitchFamily="34" charset="0"/>
              <a:buChar char="•"/>
            </a:pPr>
            <a:r>
              <a:rPr lang="he-IL" dirty="0"/>
              <a:t>ניתוח בסיס הבדיקות (</a:t>
            </a:r>
            <a:r>
              <a:rPr lang="en-US" dirty="0"/>
              <a:t>Test basis</a:t>
            </a:r>
            <a:r>
              <a:rPr lang="he-IL" dirty="0"/>
              <a:t>)</a:t>
            </a:r>
          </a:p>
          <a:p>
            <a:pPr marL="342900" indent="-342900">
              <a:buClr>
                <a:srgbClr val="114FFB"/>
              </a:buClr>
              <a:buSzPct val="80000"/>
              <a:buFont typeface="Arial" panose="020B0604020202020204" pitchFamily="34" charset="0"/>
              <a:buChar char="•"/>
            </a:pPr>
            <a:r>
              <a:rPr lang="he-IL" dirty="0"/>
              <a:t>פירוט מקרי בדיקה ,נתוני בדיקה ותוצאות צפויות</a:t>
            </a:r>
          </a:p>
          <a:p>
            <a:pPr marL="342900" indent="-342900">
              <a:buClr>
                <a:srgbClr val="114FFB"/>
              </a:buClr>
              <a:buSzPct val="80000"/>
              <a:buFont typeface="Arial" panose="020B0604020202020204" pitchFamily="34" charset="0"/>
              <a:buChar char="•"/>
            </a:pPr>
            <a:r>
              <a:rPr lang="he-IL" dirty="0"/>
              <a:t>תעדוף מקרי הבדיקה</a:t>
            </a:r>
          </a:p>
          <a:p>
            <a:pPr marL="342900" indent="-342900">
              <a:buClr>
                <a:srgbClr val="114FFB"/>
              </a:buClr>
              <a:buSzPct val="80000"/>
              <a:buFont typeface="Arial" panose="020B0604020202020204" pitchFamily="34" charset="0"/>
              <a:buChar char="•"/>
            </a:pPr>
            <a:r>
              <a:rPr lang="he-IL" dirty="0"/>
              <a:t>תכנון הקמת סביבת הבדיקות</a:t>
            </a:r>
          </a:p>
          <a:p>
            <a:pPr marL="342900" indent="-342900">
              <a:buClr>
                <a:srgbClr val="114FFB"/>
              </a:buClr>
              <a:buSzPct val="80000"/>
              <a:buFont typeface="Arial" panose="020B0604020202020204" pitchFamily="34" charset="0"/>
              <a:buChar char="•"/>
            </a:pPr>
            <a:r>
              <a:rPr lang="he-IL" dirty="0"/>
              <a:t>יצירת עקביות בין בסיס הבדיקות למקרי הבדיקה</a:t>
            </a:r>
          </a:p>
          <a:p>
            <a:pPr marL="342900" indent="-342900">
              <a:buClr>
                <a:srgbClr val="114FFB"/>
              </a:buClr>
              <a:buSzPct val="80000"/>
              <a:buFont typeface="Arial" panose="020B0604020202020204" pitchFamily="34" charset="0"/>
              <a:buChar char="•"/>
            </a:pPr>
            <a:r>
              <a:rPr lang="he-IL" dirty="0"/>
              <a:t>תכנון מנות בדיקה (</a:t>
            </a:r>
            <a:r>
              <a:rPr lang="en-US" dirty="0"/>
              <a:t>Test Suits</a:t>
            </a:r>
            <a:r>
              <a:rPr lang="he-IL" dirty="0"/>
              <a:t>)</a:t>
            </a:r>
          </a:p>
          <a:p>
            <a:pPr marL="342900" indent="-342900">
              <a:buClr>
                <a:srgbClr val="114FFB"/>
              </a:buClr>
              <a:buSzPct val="80000"/>
              <a:buFont typeface="Arial" panose="020B0604020202020204" pitchFamily="34" charset="0"/>
              <a:buChar char="•"/>
            </a:pPr>
            <a:endParaRPr lang="he-IL" dirty="0"/>
          </a:p>
          <a:p>
            <a:pPr marL="342900" indent="-342900">
              <a:buClr>
                <a:srgbClr val="114FFB"/>
              </a:buClr>
              <a:buSzPct val="80000"/>
              <a:buFont typeface="Arial" panose="020B0604020202020204" pitchFamily="34" charset="0"/>
              <a:buChar char="•"/>
            </a:pPr>
            <a:endParaRPr lang="he-IL" dirty="0"/>
          </a:p>
        </p:txBody>
      </p:sp>
      <p:sp>
        <p:nvSpPr>
          <p:cNvPr id="2" name="Rectangle 1"/>
          <p:cNvSpPr/>
          <p:nvPr/>
        </p:nvSpPr>
        <p:spPr>
          <a:xfrm>
            <a:off x="724465" y="825307"/>
            <a:ext cx="10792496" cy="2062103"/>
          </a:xfrm>
          <a:prstGeom prst="rect">
            <a:avLst/>
          </a:prstGeom>
        </p:spPr>
        <p:txBody>
          <a:bodyPr wrap="square">
            <a:spAutoFit/>
          </a:bodyPr>
          <a:lstStyle/>
          <a:p>
            <a:r>
              <a:rPr lang="he-IL" sz="3200" dirty="0">
                <a:solidFill>
                  <a:srgbClr val="333333"/>
                </a:solidFill>
                <a:latin typeface="Arial" panose="020B0604020202020204" pitchFamily="34" charset="0"/>
              </a:rPr>
              <a:t>מסמך זה מטרתו תיאור הבדיקות , שלבי הבדיקות ,כיצד המערכת תיבדק, מסמך זה יכלול בדרך כלל:</a:t>
            </a:r>
          </a:p>
          <a:p>
            <a:r>
              <a:rPr lang="he-IL" sz="3200" dirty="0"/>
              <a:t/>
            </a:r>
            <a:br>
              <a:rPr lang="he-IL" sz="3200" dirty="0"/>
            </a:br>
            <a:endParaRPr lang="he-IL" sz="3200" dirty="0"/>
          </a:p>
        </p:txBody>
      </p:sp>
      <p:pic>
        <p:nvPicPr>
          <p:cNvPr id="3" name="Picture 2"/>
          <p:cNvPicPr>
            <a:picLocks noChangeAspect="1"/>
          </p:cNvPicPr>
          <p:nvPr/>
        </p:nvPicPr>
        <p:blipFill rotWithShape="1">
          <a:blip r:embed="rId2"/>
          <a:srcRect l="3533" t="42886" r="25459" b="35045"/>
          <a:stretch/>
        </p:blipFill>
        <p:spPr>
          <a:xfrm>
            <a:off x="2463113" y="4885821"/>
            <a:ext cx="7848600" cy="1372103"/>
          </a:xfrm>
          <a:prstGeom prst="rect">
            <a:avLst/>
          </a:prstGeom>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60270" y="-26988"/>
            <a:ext cx="9144000" cy="9159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        ביצוע</a:t>
            </a:r>
            <a:endParaRPr lang="en-US" dirty="0">
              <a:solidFill>
                <a:srgbClr val="C00000"/>
              </a:solidFill>
            </a:endParaRPr>
          </a:p>
        </p:txBody>
      </p:sp>
      <p:sp>
        <p:nvSpPr>
          <p:cNvPr id="35843" name="Rectangle 3"/>
          <p:cNvSpPr>
            <a:spLocks noChangeArrowheads="1"/>
          </p:cNvSpPr>
          <p:nvPr/>
        </p:nvSpPr>
        <p:spPr bwMode="auto">
          <a:xfrm>
            <a:off x="-283335" y="1551748"/>
            <a:ext cx="12131897" cy="3522528"/>
          </a:xfrm>
          <a:prstGeom prst="rect">
            <a:avLst/>
          </a:prstGeom>
          <a:noFill/>
          <a:ln w="9525">
            <a:noFill/>
            <a:miter lim="800000"/>
            <a:headEnd/>
            <a:tailEnd/>
          </a:ln>
        </p:spPr>
        <p:txBody>
          <a:bodyPr/>
          <a:lstStyle/>
          <a:p>
            <a:pPr marL="342900" indent="-342900">
              <a:buClr>
                <a:srgbClr val="114FFB"/>
              </a:buClr>
              <a:buSzPct val="80000"/>
              <a:buFont typeface="Arial" panose="020B0604020202020204" pitchFamily="34" charset="0"/>
              <a:buChar char="•"/>
            </a:pPr>
            <a:r>
              <a:rPr lang="he-IL" sz="4000" dirty="0"/>
              <a:t>הכנת הליכי בדיקה </a:t>
            </a:r>
            <a:r>
              <a:rPr lang="en-US" sz="4000" dirty="0"/>
              <a:t>Test procedures)</a:t>
            </a:r>
            <a:r>
              <a:rPr lang="he-IL" sz="4000" dirty="0"/>
              <a:t>)</a:t>
            </a:r>
          </a:p>
          <a:p>
            <a:pPr marL="342900" indent="-342900">
              <a:buClr>
                <a:srgbClr val="114FFB"/>
              </a:buClr>
              <a:buSzPct val="80000"/>
              <a:buFont typeface="Arial" panose="020B0604020202020204" pitchFamily="34" charset="0"/>
              <a:buChar char="•"/>
            </a:pPr>
            <a:r>
              <a:rPr lang="he-IL" sz="4000" dirty="0"/>
              <a:t>הרצת מקרי הבדיקה</a:t>
            </a:r>
          </a:p>
          <a:p>
            <a:pPr marL="342900" indent="-342900">
              <a:buClr>
                <a:srgbClr val="114FFB"/>
              </a:buClr>
              <a:buSzPct val="80000"/>
              <a:buFont typeface="Arial" panose="020B0604020202020204" pitchFamily="34" charset="0"/>
              <a:buChar char="•"/>
            </a:pPr>
            <a:r>
              <a:rPr lang="he-IL" sz="4000" dirty="0"/>
              <a:t>השוואת תוצאות בפועל מול התוצאות הצפויות</a:t>
            </a:r>
          </a:p>
          <a:p>
            <a:pPr marL="342900" indent="-342900">
              <a:buClr>
                <a:srgbClr val="114FFB"/>
              </a:buClr>
              <a:buSzPct val="80000"/>
              <a:buFont typeface="Arial" panose="020B0604020202020204" pitchFamily="34" charset="0"/>
              <a:buChar char="•"/>
            </a:pPr>
            <a:r>
              <a:rPr lang="he-IL" sz="4000" dirty="0"/>
              <a:t>ניתוח ודיווח על התקלות (בכלי תוכנה מתאים)</a:t>
            </a:r>
          </a:p>
          <a:p>
            <a:pPr marL="342900" indent="-342900">
              <a:buClr>
                <a:srgbClr val="114FFB"/>
              </a:buClr>
              <a:buSzPct val="80000"/>
              <a:buFont typeface="Arial" panose="020B0604020202020204" pitchFamily="34" charset="0"/>
              <a:buChar char="•"/>
            </a:pPr>
            <a:r>
              <a:rPr lang="he-IL" sz="4000" dirty="0"/>
              <a:t>ביצוע בדיקות חוזרות (רגרסיה)</a:t>
            </a:r>
          </a:p>
          <a:p>
            <a:pPr marL="342900" indent="-342900">
              <a:buClr>
                <a:srgbClr val="114FFB"/>
              </a:buClr>
              <a:buSzPct val="80000"/>
              <a:buFont typeface="Arial" panose="020B0604020202020204" pitchFamily="34" charset="0"/>
              <a:buChar char="•"/>
            </a:pPr>
            <a:endParaRPr lang="he-IL" sz="4000" dirty="0"/>
          </a:p>
          <a:p>
            <a:pPr marL="342900" indent="-342900">
              <a:buClr>
                <a:srgbClr val="114FFB"/>
              </a:buClr>
              <a:buSzPct val="80000"/>
              <a:buFont typeface="Arial" panose="020B0604020202020204" pitchFamily="34" charset="0"/>
              <a:buChar char="•"/>
            </a:pPr>
            <a:endParaRPr lang="he-IL" sz="4000" dirty="0"/>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07678" y="-206064"/>
            <a:ext cx="77724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שלבים בבדיקות</a:t>
            </a:r>
          </a:p>
        </p:txBody>
      </p:sp>
      <p:sp>
        <p:nvSpPr>
          <p:cNvPr id="4" name="Rectangle 3"/>
          <p:cNvSpPr/>
          <p:nvPr/>
        </p:nvSpPr>
        <p:spPr>
          <a:xfrm>
            <a:off x="769915" y="1150111"/>
            <a:ext cx="11047926" cy="5262979"/>
          </a:xfrm>
          <a:prstGeom prst="rect">
            <a:avLst/>
          </a:prstGeom>
        </p:spPr>
        <p:txBody>
          <a:bodyPr wrap="square">
            <a:spAutoFit/>
          </a:bodyPr>
          <a:lstStyle/>
          <a:p>
            <a:r>
              <a:rPr lang="he-IL" dirty="0"/>
              <a:t>קיימים 4 שלבים מרכזיים בבדיקות תוכנה:</a:t>
            </a:r>
          </a:p>
          <a:p>
            <a:endParaRPr lang="he-IL" dirty="0"/>
          </a:p>
          <a:p>
            <a:pPr>
              <a:buFont typeface="Arial" panose="020B0604020202020204" pitchFamily="34" charset="0"/>
              <a:buChar char="•"/>
            </a:pPr>
            <a:r>
              <a:rPr lang="he-IL" b="1" dirty="0"/>
              <a:t>בדיקות יחידה </a:t>
            </a:r>
            <a:r>
              <a:rPr lang="he-IL" dirty="0"/>
              <a:t>(</a:t>
            </a:r>
            <a:r>
              <a:rPr lang="en-GB" dirty="0"/>
              <a:t>Unit</a:t>
            </a:r>
            <a:r>
              <a:rPr lang="he-IL" dirty="0"/>
              <a:t>) בדיקות ברמת יחידת תוכנה (מודול). לרוב מבוצעות על ידי מפתח התוכנה.</a:t>
            </a:r>
          </a:p>
          <a:p>
            <a:pPr>
              <a:buFont typeface="Arial" panose="020B0604020202020204" pitchFamily="34" charset="0"/>
              <a:buChar char="•"/>
            </a:pPr>
            <a:endParaRPr lang="he-IL" dirty="0"/>
          </a:p>
          <a:p>
            <a:pPr>
              <a:buFont typeface="Arial" panose="020B0604020202020204" pitchFamily="34" charset="0"/>
              <a:buChar char="•"/>
            </a:pPr>
            <a:r>
              <a:rPr lang="he-IL" b="1" dirty="0"/>
              <a:t>בדיקות אינטגרציה</a:t>
            </a:r>
            <a:r>
              <a:rPr lang="he-IL" dirty="0"/>
              <a:t> (</a:t>
            </a:r>
            <a:r>
              <a:rPr lang="en-GB" dirty="0"/>
              <a:t>Integration</a:t>
            </a:r>
            <a:r>
              <a:rPr lang="he-IL" dirty="0"/>
              <a:t>) בדיקת שילוב יחידות תוכנה בהיקפים שונים, החל משתי יחידות ועד לכלל היחידות במערכת.</a:t>
            </a:r>
          </a:p>
          <a:p>
            <a:pPr>
              <a:buFont typeface="Arial" panose="020B0604020202020204" pitchFamily="34" charset="0"/>
              <a:buChar char="•"/>
            </a:pPr>
            <a:endParaRPr lang="he-IL" dirty="0"/>
          </a:p>
          <a:p>
            <a:pPr>
              <a:buFont typeface="Arial" panose="020B0604020202020204" pitchFamily="34" charset="0"/>
              <a:buChar char="•"/>
            </a:pPr>
            <a:r>
              <a:rPr lang="he-IL" b="1" dirty="0"/>
              <a:t>בדיקות מערכת</a:t>
            </a:r>
            <a:r>
              <a:rPr lang="he-IL" dirty="0"/>
              <a:t> (</a:t>
            </a:r>
            <a:r>
              <a:rPr lang="en-GB" dirty="0"/>
              <a:t>System</a:t>
            </a:r>
            <a:r>
              <a:rPr lang="he-IL" dirty="0"/>
              <a:t>) בדיקות המערכת בכללותה, בדרך כלל בראיית המשתמש של יכולות המערכת.</a:t>
            </a:r>
          </a:p>
          <a:p>
            <a:pPr>
              <a:buFont typeface="Arial" panose="020B0604020202020204" pitchFamily="34" charset="0"/>
              <a:buChar char="•"/>
            </a:pPr>
            <a:endParaRPr lang="he-IL" dirty="0"/>
          </a:p>
          <a:p>
            <a:pPr>
              <a:buFont typeface="Arial" panose="020B0604020202020204" pitchFamily="34" charset="0"/>
              <a:buChar char="•"/>
            </a:pPr>
            <a:r>
              <a:rPr lang="he-IL" b="1" dirty="0"/>
              <a:t>בדיקות קבלה</a:t>
            </a:r>
            <a:r>
              <a:rPr lang="he-IL" dirty="0"/>
              <a:t> (</a:t>
            </a:r>
            <a:r>
              <a:rPr lang="en-GB" dirty="0"/>
              <a:t>Acceptance</a:t>
            </a:r>
            <a:r>
              <a:rPr lang="he-IL" dirty="0"/>
              <a:t>) בדיקות הנעשות על ידי המשתמש או הלקוח במטרה לוודא כי המערכת פועלת בהתאם לדרישות שהוגדרו במסמך הדרישות המקורי ובשינויי דרישה (</a:t>
            </a:r>
            <a:r>
              <a:rPr lang="en-GB" dirty="0"/>
              <a:t>change request</a:t>
            </a:r>
            <a:r>
              <a:rPr lang="he-IL" dirty="0"/>
              <a:t>) שהועברו במהלך מחזור חיי הפיתוח.</a:t>
            </a:r>
          </a:p>
        </p:txBody>
      </p:sp>
    </p:spTree>
    <p:extLst>
      <p:ext uri="{BB962C8B-B14F-4D97-AF65-F5344CB8AC3E}">
        <p14:creationId xmlns:p14="http://schemas.microsoft.com/office/powerpoint/2010/main" val="3870534318"/>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0" y="-26988"/>
            <a:ext cx="9144000" cy="9159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בדיקות יחידה</a:t>
            </a:r>
            <a:endParaRPr lang="en-US" dirty="0">
              <a:solidFill>
                <a:srgbClr val="C00000"/>
              </a:solidFill>
            </a:endParaRPr>
          </a:p>
        </p:txBody>
      </p:sp>
      <p:sp>
        <p:nvSpPr>
          <p:cNvPr id="35843" name="Rectangle 3"/>
          <p:cNvSpPr>
            <a:spLocks noChangeArrowheads="1"/>
          </p:cNvSpPr>
          <p:nvPr/>
        </p:nvSpPr>
        <p:spPr bwMode="auto">
          <a:xfrm>
            <a:off x="-190025" y="1171737"/>
            <a:ext cx="12131897" cy="3522528"/>
          </a:xfrm>
          <a:prstGeom prst="rect">
            <a:avLst/>
          </a:prstGeom>
          <a:noFill/>
          <a:ln w="9525">
            <a:noFill/>
            <a:miter lim="800000"/>
            <a:headEnd/>
            <a:tailEnd/>
          </a:ln>
        </p:spPr>
        <p:txBody>
          <a:bodyPr/>
          <a:lstStyle/>
          <a:p>
            <a:pPr marL="0" indent="0" eaLnBrk="1" hangingPunct="1">
              <a:lnSpc>
                <a:spcPct val="90000"/>
              </a:lnSpc>
              <a:buFont typeface="Wingdings" panose="05000000000000000000" pitchFamily="2" charset="2"/>
              <a:buNone/>
            </a:pPr>
            <a:r>
              <a:rPr lang="he-IL" altLang="he-IL" sz="2800" b="1" dirty="0">
                <a:solidFill>
                  <a:srgbClr val="000000"/>
                </a:solidFill>
                <a:latin typeface="Arial" panose="020B0604020202020204" pitchFamily="34" charset="0"/>
              </a:rPr>
              <a:t>מטרה</a:t>
            </a:r>
          </a:p>
          <a:p>
            <a:pPr marL="0" indent="0" eaLnBrk="1" hangingPunct="1">
              <a:lnSpc>
                <a:spcPct val="110000"/>
              </a:lnSpc>
              <a:buFont typeface="Wingdings" panose="05000000000000000000" pitchFamily="2" charset="2"/>
              <a:buNone/>
            </a:pPr>
            <a:r>
              <a:rPr lang="he-IL" altLang="he-IL" sz="2800" dirty="0">
                <a:solidFill>
                  <a:srgbClr val="000000"/>
                </a:solidFill>
                <a:latin typeface="Arial" panose="020B0604020202020204" pitchFamily="34" charset="0"/>
              </a:rPr>
              <a:t>איתור מירב התקלות בפעולת התוכנה, במטרה לוודא שהרכיב / המודול הנבדק מתפקד באופן תקין ומבצע את עבודתו.</a:t>
            </a:r>
          </a:p>
          <a:p>
            <a:pPr marL="0" indent="0" eaLnBrk="1" hangingPunct="1">
              <a:lnSpc>
                <a:spcPct val="110000"/>
              </a:lnSpc>
              <a:buFont typeface="Wingdings" panose="05000000000000000000" pitchFamily="2" charset="2"/>
              <a:buNone/>
            </a:pPr>
            <a:r>
              <a:rPr lang="he-IL" altLang="he-IL" sz="2800" dirty="0">
                <a:solidFill>
                  <a:srgbClr val="000000"/>
                </a:solidFill>
                <a:latin typeface="Arial" panose="020B0604020202020204" pitchFamily="34" charset="0"/>
              </a:rPr>
              <a:t>בדיקות יחידה מבוצעות על רכיבי קוד לפני אינטגרציה שלהם לתוך המערכת.</a:t>
            </a:r>
          </a:p>
          <a:p>
            <a:pPr marL="0" indent="0" eaLnBrk="1" hangingPunct="1">
              <a:lnSpc>
                <a:spcPct val="110000"/>
              </a:lnSpc>
              <a:buFont typeface="Wingdings" panose="05000000000000000000" pitchFamily="2" charset="2"/>
              <a:buNone/>
            </a:pPr>
            <a:endParaRPr lang="he-IL" altLang="he-IL" sz="2800" dirty="0">
              <a:solidFill>
                <a:srgbClr val="000000"/>
              </a:solidFill>
              <a:latin typeface="Arial" panose="020B0604020202020204" pitchFamily="34" charset="0"/>
            </a:endParaRPr>
          </a:p>
          <a:p>
            <a:pPr marL="0" indent="0" eaLnBrk="1" hangingPunct="1">
              <a:lnSpc>
                <a:spcPct val="90000"/>
              </a:lnSpc>
              <a:buFont typeface="Wingdings" panose="05000000000000000000" pitchFamily="2" charset="2"/>
              <a:buNone/>
            </a:pPr>
            <a:r>
              <a:rPr lang="he-IL" altLang="he-IL" sz="2800" b="1" dirty="0">
                <a:solidFill>
                  <a:srgbClr val="000000"/>
                </a:solidFill>
                <a:latin typeface="Arial" panose="020B0604020202020204" pitchFamily="34" charset="0"/>
              </a:rPr>
              <a:t>תחום</a:t>
            </a:r>
          </a:p>
          <a:p>
            <a:pPr marL="0" indent="0" eaLnBrk="1" hangingPunct="1">
              <a:lnSpc>
                <a:spcPct val="80000"/>
              </a:lnSpc>
              <a:buFont typeface="Wingdings" panose="05000000000000000000" pitchFamily="2" charset="2"/>
              <a:buNone/>
            </a:pPr>
            <a:r>
              <a:rPr lang="he-IL" altLang="he-IL" sz="2800" dirty="0">
                <a:solidFill>
                  <a:srgbClr val="000000"/>
                </a:solidFill>
                <a:latin typeface="Arial" panose="020B0604020202020204" pitchFamily="34" charset="0"/>
              </a:rPr>
              <a:t>בדיקות יחידה מבוצעות על חלקים נפרדים של הקוד כמו:</a:t>
            </a:r>
          </a:p>
          <a:p>
            <a:pPr marL="1111250" lvl="1" indent="-342900" eaLnBrk="1" hangingPunct="1">
              <a:lnSpc>
                <a:spcPct val="80000"/>
              </a:lnSpc>
              <a:buFont typeface="Arial" panose="020B0604020202020204" pitchFamily="34" charset="0"/>
              <a:buChar char="•"/>
            </a:pPr>
            <a:r>
              <a:rPr lang="he-IL" altLang="he-IL" sz="2800" dirty="0">
                <a:solidFill>
                  <a:srgbClr val="000000"/>
                </a:solidFill>
                <a:latin typeface="Arial" panose="020B0604020202020204" pitchFamily="34" charset="0"/>
              </a:rPr>
              <a:t>פונקציות </a:t>
            </a:r>
          </a:p>
          <a:p>
            <a:pPr marL="1111250" lvl="1" indent="-342900" eaLnBrk="1" hangingPunct="1">
              <a:lnSpc>
                <a:spcPct val="80000"/>
              </a:lnSpc>
              <a:buFont typeface="Arial" panose="020B0604020202020204" pitchFamily="34" charset="0"/>
              <a:buChar char="•"/>
            </a:pPr>
            <a:r>
              <a:rPr lang="he-IL" altLang="he-IL" sz="2800" dirty="0">
                <a:solidFill>
                  <a:srgbClr val="000000"/>
                </a:solidFill>
                <a:latin typeface="Arial" panose="020B0604020202020204" pitchFamily="34" charset="0"/>
              </a:rPr>
              <a:t>מודול</a:t>
            </a:r>
          </a:p>
          <a:p>
            <a:pPr marL="1111250" lvl="1" indent="-342900" eaLnBrk="1" hangingPunct="1">
              <a:lnSpc>
                <a:spcPct val="80000"/>
              </a:lnSpc>
              <a:buFont typeface="Arial" panose="020B0604020202020204" pitchFamily="34" charset="0"/>
              <a:buChar char="•"/>
            </a:pPr>
            <a:r>
              <a:rPr lang="he-IL" altLang="he-IL" sz="2800" dirty="0">
                <a:solidFill>
                  <a:srgbClr val="000000"/>
                </a:solidFill>
                <a:latin typeface="Arial" panose="020B0604020202020204" pitchFamily="34" charset="0"/>
              </a:rPr>
              <a:t>טופס</a:t>
            </a:r>
          </a:p>
          <a:p>
            <a:pPr marL="1111250" lvl="1" indent="-342900" eaLnBrk="1" hangingPunct="1">
              <a:lnSpc>
                <a:spcPct val="80000"/>
              </a:lnSpc>
              <a:buFont typeface="Arial" panose="020B0604020202020204" pitchFamily="34" charset="0"/>
              <a:buChar char="•"/>
            </a:pPr>
            <a:r>
              <a:rPr lang="he-IL" altLang="he-IL" sz="2800" dirty="0">
                <a:solidFill>
                  <a:srgbClr val="000000"/>
                </a:solidFill>
                <a:latin typeface="Arial" panose="020B0604020202020204" pitchFamily="34" charset="0"/>
              </a:rPr>
              <a:t>מחלקות (</a:t>
            </a:r>
            <a:r>
              <a:rPr lang="en-US" altLang="he-IL" sz="2800" dirty="0">
                <a:solidFill>
                  <a:srgbClr val="000000"/>
                </a:solidFill>
                <a:latin typeface="Arial" panose="020B0604020202020204" pitchFamily="34" charset="0"/>
              </a:rPr>
              <a:t>Classes</a:t>
            </a:r>
            <a:r>
              <a:rPr lang="he-IL" altLang="he-IL" sz="2800" dirty="0">
                <a:solidFill>
                  <a:srgbClr val="000000"/>
                </a:solidFill>
                <a:latin typeface="Arial" panose="020B0604020202020204" pitchFamily="34" charset="0"/>
              </a:rPr>
              <a:t>)</a:t>
            </a:r>
          </a:p>
          <a:p>
            <a:pPr marL="1111250" lvl="1" indent="-342900" eaLnBrk="1" hangingPunct="1">
              <a:lnSpc>
                <a:spcPct val="80000"/>
              </a:lnSpc>
              <a:buFont typeface="Arial" panose="020B0604020202020204" pitchFamily="34" charset="0"/>
              <a:buChar char="•"/>
            </a:pPr>
            <a:r>
              <a:rPr lang="he-IL" altLang="he-IL" sz="2800" dirty="0">
                <a:solidFill>
                  <a:srgbClr val="000000"/>
                </a:solidFill>
                <a:latin typeface="Arial" panose="020B0604020202020204" pitchFamily="34" charset="0"/>
              </a:rPr>
              <a:t>רכיבי קוד שתכניתן מחליט לבדוק בנפרד</a:t>
            </a:r>
          </a:p>
        </p:txBody>
      </p:sp>
    </p:spTree>
    <p:extLst>
      <p:ext uri="{BB962C8B-B14F-4D97-AF65-F5344CB8AC3E}">
        <p14:creationId xmlns:p14="http://schemas.microsoft.com/office/powerpoint/2010/main" val="290621266"/>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0" y="-26988"/>
            <a:ext cx="9144000" cy="9159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בדיקות אינטגרציה</a:t>
            </a:r>
            <a:endParaRPr lang="en-US" dirty="0">
              <a:solidFill>
                <a:srgbClr val="C00000"/>
              </a:solidFill>
            </a:endParaRPr>
          </a:p>
        </p:txBody>
      </p:sp>
      <p:sp>
        <p:nvSpPr>
          <p:cNvPr id="35843" name="Rectangle 3"/>
          <p:cNvSpPr>
            <a:spLocks noChangeArrowheads="1"/>
          </p:cNvSpPr>
          <p:nvPr/>
        </p:nvSpPr>
        <p:spPr bwMode="auto">
          <a:xfrm>
            <a:off x="-190025" y="1551748"/>
            <a:ext cx="12131897" cy="3522528"/>
          </a:xfrm>
          <a:prstGeom prst="rect">
            <a:avLst/>
          </a:prstGeom>
          <a:noFill/>
          <a:ln w="9525">
            <a:noFill/>
            <a:miter lim="800000"/>
            <a:headEnd/>
            <a:tailEnd/>
          </a:ln>
        </p:spPr>
        <p:txBody>
          <a:bodyPr/>
          <a:lstStyle/>
          <a:p>
            <a:pPr marL="0" indent="0" eaLnBrk="1" hangingPunct="1">
              <a:lnSpc>
                <a:spcPct val="90000"/>
              </a:lnSpc>
              <a:buFont typeface="Wingdings" panose="05000000000000000000" pitchFamily="2" charset="2"/>
              <a:buNone/>
            </a:pPr>
            <a:r>
              <a:rPr lang="he-IL" altLang="he-IL" sz="2800" b="1" dirty="0">
                <a:solidFill>
                  <a:srgbClr val="000000"/>
                </a:solidFill>
                <a:latin typeface="Arial" panose="020B0604020202020204" pitchFamily="34" charset="0"/>
              </a:rPr>
              <a:t>מטרה</a:t>
            </a:r>
          </a:p>
          <a:p>
            <a:pPr marL="0" indent="0" eaLnBrk="1" hangingPunct="1">
              <a:lnSpc>
                <a:spcPct val="110000"/>
              </a:lnSpc>
              <a:buFont typeface="Wingdings" panose="05000000000000000000" pitchFamily="2" charset="2"/>
              <a:buNone/>
            </a:pPr>
            <a:r>
              <a:rPr lang="he-IL" altLang="he-IL" sz="2800" dirty="0">
                <a:solidFill>
                  <a:srgbClr val="000000"/>
                </a:solidFill>
                <a:latin typeface="Arial" panose="020B0604020202020204" pitchFamily="34" charset="0"/>
              </a:rPr>
              <a:t>מטרת בדיקות אינטגרציה לוודא כי הרכיבים השונים של המערכת פועלים זה עם זה באופן תקין ולפי הדרישות שהוגדרו במסמכי האפיון והעיצוב.</a:t>
            </a:r>
          </a:p>
          <a:p>
            <a:pPr marL="0" indent="0" eaLnBrk="1" hangingPunct="1">
              <a:lnSpc>
                <a:spcPct val="110000"/>
              </a:lnSpc>
              <a:buFont typeface="Wingdings" panose="05000000000000000000" pitchFamily="2" charset="2"/>
              <a:buNone/>
            </a:pPr>
            <a:endParaRPr lang="he-IL" altLang="he-IL" sz="2800" dirty="0">
              <a:solidFill>
                <a:srgbClr val="000000"/>
              </a:solidFill>
              <a:latin typeface="Arial" panose="020B0604020202020204" pitchFamily="34" charset="0"/>
            </a:endParaRPr>
          </a:p>
          <a:p>
            <a:pPr marL="0" indent="0" eaLnBrk="1" hangingPunct="1">
              <a:lnSpc>
                <a:spcPct val="90000"/>
              </a:lnSpc>
              <a:buFont typeface="Wingdings" panose="05000000000000000000" pitchFamily="2" charset="2"/>
              <a:buNone/>
            </a:pPr>
            <a:r>
              <a:rPr lang="he-IL" altLang="he-IL" sz="2800" b="1" dirty="0">
                <a:solidFill>
                  <a:srgbClr val="000000"/>
                </a:solidFill>
                <a:latin typeface="Arial" panose="020B0604020202020204" pitchFamily="34" charset="0"/>
              </a:rPr>
              <a:t>תחום</a:t>
            </a:r>
          </a:p>
          <a:p>
            <a:pPr marL="0" indent="0" eaLnBrk="1" hangingPunct="1">
              <a:lnSpc>
                <a:spcPct val="110000"/>
              </a:lnSpc>
              <a:buFont typeface="Wingdings" panose="05000000000000000000" pitchFamily="2" charset="2"/>
              <a:buNone/>
            </a:pPr>
            <a:r>
              <a:rPr lang="he-IL" altLang="he-IL" sz="2800" dirty="0">
                <a:solidFill>
                  <a:srgbClr val="000000"/>
                </a:solidFill>
                <a:latin typeface="Arial" panose="020B0604020202020204" pitchFamily="34" charset="0"/>
              </a:rPr>
              <a:t>בדיקות שילוב הן בדיקות של אוסף מודולים: יחידות תוכנה, בסיס נתונים, תת- מערכות ומערכות, המשתלבים  יחדיו בסביבת הפיתוח באמצעות משאבים משותפים, ממשקים, </a:t>
            </a:r>
            <a:r>
              <a:rPr lang="en-US" altLang="he-IL" sz="2800" dirty="0">
                <a:solidFill>
                  <a:srgbClr val="000000"/>
                </a:solidFill>
                <a:latin typeface="Arial" panose="020B0604020202020204" pitchFamily="34" charset="0"/>
              </a:rPr>
              <a:t/>
            </a:r>
            <a:br>
              <a:rPr lang="en-US" altLang="he-IL" sz="2800" dirty="0">
                <a:solidFill>
                  <a:srgbClr val="000000"/>
                </a:solidFill>
                <a:latin typeface="Arial" panose="020B0604020202020204" pitchFamily="34" charset="0"/>
              </a:rPr>
            </a:br>
            <a:r>
              <a:rPr lang="he-IL" altLang="he-IL" sz="2800" dirty="0">
                <a:solidFill>
                  <a:srgbClr val="000000"/>
                </a:solidFill>
                <a:latin typeface="Arial" panose="020B0604020202020204" pitchFamily="34" charset="0"/>
              </a:rPr>
              <a:t>או תהליכים לוגיים משותפים. </a:t>
            </a:r>
          </a:p>
        </p:txBody>
      </p:sp>
    </p:spTree>
    <p:extLst>
      <p:ext uri="{BB962C8B-B14F-4D97-AF65-F5344CB8AC3E}">
        <p14:creationId xmlns:p14="http://schemas.microsoft.com/office/powerpoint/2010/main" val="1307957499"/>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477388" y="-314808"/>
            <a:ext cx="9372600" cy="1354217"/>
          </a:xfrm>
          <a:prstGeom prst="rect">
            <a:avLst/>
          </a:prstGeom>
        </p:spPr>
        <p:txBody>
          <a:bodyPr anchor="ctr">
            <a:normAutofit/>
            <a:scene3d>
              <a:camera prst="orthographicFront"/>
              <a:lightRig rig="soft" dir="t"/>
            </a:scene3d>
            <a:sp3d prstMaterial="softEdge">
              <a:bevelT w="25400" h="25400"/>
            </a:sp3d>
          </a:bodyPr>
          <a:lstStyle>
            <a:defPPr>
              <a:defRPr lang="en-US"/>
            </a:defPPr>
            <a:lvl1pPr algn="r">
              <a:defRPr sz="4100" b="1">
                <a:solidFill>
                  <a:schemeClr val="tx2"/>
                </a:solidFill>
                <a:effectLst>
                  <a:outerShdw blurRad="31750" dist="25400" dir="5400000" algn="tl" rotWithShape="0">
                    <a:srgbClr val="000000">
                      <a:alpha val="25000"/>
                    </a:srgbClr>
                  </a:outerShdw>
                </a:effectLst>
                <a:latin typeface="+mj-lt"/>
                <a:ea typeface="+mj-ea"/>
                <a:cs typeface="+mj-cs"/>
              </a:defRPr>
            </a:lvl1pPr>
          </a:lstStyle>
          <a:p>
            <a:pPr>
              <a:defRPr/>
            </a:pPr>
            <a:r>
              <a:rPr lang="he-IL" altLang="he-IL" sz="3600" dirty="0">
                <a:solidFill>
                  <a:srgbClr val="C00000"/>
                </a:solidFill>
                <a:effectLst>
                  <a:outerShdw blurRad="38100" dist="38100" dir="2700000" algn="tl">
                    <a:srgbClr val="000000">
                      <a:alpha val="43137"/>
                    </a:srgbClr>
                  </a:outerShdw>
                </a:effectLst>
                <a:latin typeface="Gisha" panose="020B0502040204020203" pitchFamily="34" charset="-79"/>
                <a:cs typeface="Gisha" panose="020B0502040204020203" pitchFamily="34" charset="-79"/>
              </a:rPr>
              <a:t>תזכורת....</a:t>
            </a:r>
            <a:endParaRPr lang="en-US" altLang="he-IL" sz="3600" dirty="0">
              <a:solidFill>
                <a:srgbClr val="C00000"/>
              </a:solidFill>
              <a:effectLst>
                <a:outerShdw blurRad="38100" dist="38100" dir="2700000" algn="tl">
                  <a:srgbClr val="000000">
                    <a:alpha val="43137"/>
                  </a:srgbClr>
                </a:outerShdw>
              </a:effectLst>
              <a:latin typeface="Gisha" panose="020B0502040204020203" pitchFamily="34" charset="-79"/>
              <a:cs typeface="Gisha" panose="020B0502040204020203" pitchFamily="34" charset="-79"/>
            </a:endParaRPr>
          </a:p>
        </p:txBody>
      </p:sp>
      <p:grpSp>
        <p:nvGrpSpPr>
          <p:cNvPr id="71683" name="Group 39"/>
          <p:cNvGrpSpPr>
            <a:grpSpLocks/>
          </p:cNvGrpSpPr>
          <p:nvPr/>
        </p:nvGrpSpPr>
        <p:grpSpPr bwMode="auto">
          <a:xfrm>
            <a:off x="3710437" y="2013671"/>
            <a:ext cx="5268859" cy="3249968"/>
            <a:chOff x="1479" y="1702"/>
            <a:chExt cx="2931" cy="1565"/>
          </a:xfrm>
        </p:grpSpPr>
        <p:sp>
          <p:nvSpPr>
            <p:cNvPr id="71711" name="Text Box 4"/>
            <p:cNvSpPr txBox="1">
              <a:spLocks noChangeArrowheads="1"/>
            </p:cNvSpPr>
            <p:nvPr/>
          </p:nvSpPr>
          <p:spPr bwMode="auto">
            <a:xfrm>
              <a:off x="2352" y="2282"/>
              <a:ext cx="1048" cy="390"/>
            </a:xfrm>
            <a:prstGeom prst="rect">
              <a:avLst/>
            </a:prstGeom>
            <a:solidFill>
              <a:schemeClr val="bg1"/>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anchor="ctr" anchorCtr="1"/>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lnSpc>
                  <a:spcPct val="80000"/>
                </a:lnSpc>
                <a:spcBef>
                  <a:spcPct val="50000"/>
                </a:spcBef>
                <a:buClrTx/>
                <a:buSzTx/>
                <a:buNone/>
              </a:pPr>
              <a:r>
                <a:rPr lang="he-IL" altLang="he-IL" sz="2000" b="1">
                  <a:latin typeface="Times New Roman" panose="02020603050405020304" pitchFamily="18" charset="0"/>
                  <a:cs typeface="+mn-cs"/>
                </a:rPr>
                <a:t>הערכה</a:t>
              </a:r>
              <a:endParaRPr lang="en-US" altLang="he-IL" sz="2000" b="1">
                <a:latin typeface="Times New Roman" panose="02020603050405020304" pitchFamily="18" charset="0"/>
                <a:cs typeface="+mn-cs"/>
              </a:endParaRPr>
            </a:p>
          </p:txBody>
        </p:sp>
        <p:sp>
          <p:nvSpPr>
            <p:cNvPr id="71712" name="Line 31"/>
            <p:cNvSpPr>
              <a:spLocks noChangeShapeType="1"/>
            </p:cNvSpPr>
            <p:nvPr/>
          </p:nvSpPr>
          <p:spPr bwMode="auto">
            <a:xfrm flipH="1" flipV="1">
              <a:off x="2270" y="1702"/>
              <a:ext cx="258" cy="58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cs typeface="+mn-cs"/>
              </a:endParaRPr>
            </a:p>
          </p:txBody>
        </p:sp>
        <p:sp>
          <p:nvSpPr>
            <p:cNvPr id="71713" name="Line 32"/>
            <p:cNvSpPr>
              <a:spLocks noChangeShapeType="1"/>
            </p:cNvSpPr>
            <p:nvPr/>
          </p:nvSpPr>
          <p:spPr bwMode="auto">
            <a:xfrm flipV="1">
              <a:off x="3198" y="1719"/>
              <a:ext cx="318" cy="55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cs typeface="+mn-cs"/>
              </a:endParaRPr>
            </a:p>
          </p:txBody>
        </p:sp>
        <p:sp>
          <p:nvSpPr>
            <p:cNvPr id="71714" name="Line 33"/>
            <p:cNvSpPr>
              <a:spLocks noChangeShapeType="1"/>
            </p:cNvSpPr>
            <p:nvPr/>
          </p:nvSpPr>
          <p:spPr bwMode="auto">
            <a:xfrm flipV="1">
              <a:off x="3396" y="2046"/>
              <a:ext cx="1014" cy="3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cs typeface="+mn-cs"/>
              </a:endParaRPr>
            </a:p>
          </p:txBody>
        </p:sp>
        <p:sp>
          <p:nvSpPr>
            <p:cNvPr id="71715" name="Line 34"/>
            <p:cNvSpPr>
              <a:spLocks noChangeShapeType="1"/>
            </p:cNvSpPr>
            <p:nvPr/>
          </p:nvSpPr>
          <p:spPr bwMode="auto">
            <a:xfrm>
              <a:off x="3396" y="2562"/>
              <a:ext cx="1014" cy="2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cs typeface="+mn-cs"/>
              </a:endParaRPr>
            </a:p>
          </p:txBody>
        </p:sp>
        <p:sp>
          <p:nvSpPr>
            <p:cNvPr id="71716" name="Line 35"/>
            <p:cNvSpPr>
              <a:spLocks noChangeShapeType="1"/>
            </p:cNvSpPr>
            <p:nvPr/>
          </p:nvSpPr>
          <p:spPr bwMode="auto">
            <a:xfrm>
              <a:off x="3189" y="2674"/>
              <a:ext cx="353" cy="5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cs typeface="+mn-cs"/>
              </a:endParaRPr>
            </a:p>
          </p:txBody>
        </p:sp>
        <p:sp>
          <p:nvSpPr>
            <p:cNvPr id="71717" name="Line 36"/>
            <p:cNvSpPr>
              <a:spLocks noChangeShapeType="1"/>
            </p:cNvSpPr>
            <p:nvPr/>
          </p:nvSpPr>
          <p:spPr bwMode="auto">
            <a:xfrm flipH="1">
              <a:off x="2252" y="2674"/>
              <a:ext cx="327" cy="5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cs typeface="+mn-cs"/>
              </a:endParaRPr>
            </a:p>
          </p:txBody>
        </p:sp>
        <p:sp>
          <p:nvSpPr>
            <p:cNvPr id="71718" name="Line 37"/>
            <p:cNvSpPr>
              <a:spLocks noChangeShapeType="1"/>
            </p:cNvSpPr>
            <p:nvPr/>
          </p:nvSpPr>
          <p:spPr bwMode="auto">
            <a:xfrm flipH="1">
              <a:off x="1487" y="2571"/>
              <a:ext cx="869" cy="2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cs typeface="+mn-cs"/>
              </a:endParaRPr>
            </a:p>
          </p:txBody>
        </p:sp>
        <p:sp>
          <p:nvSpPr>
            <p:cNvPr id="71719" name="Line 38"/>
            <p:cNvSpPr>
              <a:spLocks noChangeShapeType="1"/>
            </p:cNvSpPr>
            <p:nvPr/>
          </p:nvSpPr>
          <p:spPr bwMode="auto">
            <a:xfrm flipH="1" flipV="1">
              <a:off x="1479" y="2160"/>
              <a:ext cx="877" cy="22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cs typeface="+mn-cs"/>
              </a:endParaRPr>
            </a:p>
          </p:txBody>
        </p:sp>
      </p:grpSp>
      <p:grpSp>
        <p:nvGrpSpPr>
          <p:cNvPr id="71684" name="Group 49"/>
          <p:cNvGrpSpPr>
            <a:grpSpLocks/>
          </p:cNvGrpSpPr>
          <p:nvPr/>
        </p:nvGrpSpPr>
        <p:grpSpPr bwMode="auto">
          <a:xfrm>
            <a:off x="566671" y="669701"/>
            <a:ext cx="11243256" cy="5988676"/>
            <a:chOff x="517" y="1221"/>
            <a:chExt cx="4762" cy="2449"/>
          </a:xfrm>
        </p:grpSpPr>
        <p:grpSp>
          <p:nvGrpSpPr>
            <p:cNvPr id="71685" name="Group 40"/>
            <p:cNvGrpSpPr>
              <a:grpSpLocks/>
            </p:cNvGrpSpPr>
            <p:nvPr/>
          </p:nvGrpSpPr>
          <p:grpSpPr bwMode="auto">
            <a:xfrm>
              <a:off x="517" y="1285"/>
              <a:ext cx="4719" cy="2385"/>
              <a:chOff x="517" y="1285"/>
              <a:chExt cx="4719" cy="2385"/>
            </a:xfrm>
          </p:grpSpPr>
          <p:sp>
            <p:nvSpPr>
              <p:cNvPr id="71694" name="Oval 21"/>
              <p:cNvSpPr>
                <a:spLocks noChangeArrowheads="1"/>
              </p:cNvSpPr>
              <p:nvPr/>
            </p:nvSpPr>
            <p:spPr bwMode="auto">
              <a:xfrm>
                <a:off x="1019" y="1488"/>
                <a:ext cx="3730" cy="1969"/>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eaLnBrk="1" hangingPunct="1">
                  <a:spcBef>
                    <a:spcPct val="20000"/>
                  </a:spcBef>
                  <a:buClrTx/>
                  <a:buSzTx/>
                  <a:buNone/>
                </a:pPr>
                <a:endParaRPr lang="he-IL" altLang="he-IL" sz="2400" b="1">
                  <a:latin typeface="Times New Roman" panose="02020603050405020304" pitchFamily="18" charset="0"/>
                  <a:cs typeface="+mn-cs"/>
                </a:endParaRPr>
              </a:p>
            </p:txBody>
          </p:sp>
          <p:sp>
            <p:nvSpPr>
              <p:cNvPr id="71695" name="Text Box 6"/>
              <p:cNvSpPr txBox="1">
                <a:spLocks noChangeArrowheads="1"/>
              </p:cNvSpPr>
              <p:nvPr/>
            </p:nvSpPr>
            <p:spPr bwMode="auto">
              <a:xfrm>
                <a:off x="2356" y="1285"/>
                <a:ext cx="1048" cy="390"/>
              </a:xfrm>
              <a:prstGeom prst="rect">
                <a:avLst/>
              </a:prstGeom>
              <a:solidFill>
                <a:schemeClr val="bg1"/>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anchor="ctr" anchorCtr="1"/>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lnSpc>
                    <a:spcPct val="80000"/>
                  </a:lnSpc>
                  <a:spcBef>
                    <a:spcPct val="50000"/>
                  </a:spcBef>
                  <a:buClrTx/>
                  <a:buSzTx/>
                  <a:buNone/>
                </a:pPr>
                <a:r>
                  <a:rPr lang="he-IL" altLang="he-IL" sz="2000" b="1" dirty="0">
                    <a:latin typeface="Times New Roman" panose="02020603050405020304" pitchFamily="18" charset="0"/>
                    <a:cs typeface="+mn-cs"/>
                  </a:rPr>
                  <a:t>ייזום</a:t>
                </a:r>
                <a:endParaRPr lang="en-US" altLang="he-IL" sz="2000" b="1" dirty="0">
                  <a:latin typeface="Times New Roman" panose="02020603050405020304" pitchFamily="18" charset="0"/>
                  <a:cs typeface="+mn-cs"/>
                </a:endParaRPr>
              </a:p>
            </p:txBody>
          </p:sp>
          <p:sp>
            <p:nvSpPr>
              <p:cNvPr id="71696" name="Text Box 7"/>
              <p:cNvSpPr txBox="1">
                <a:spLocks noChangeArrowheads="1"/>
              </p:cNvSpPr>
              <p:nvPr/>
            </p:nvSpPr>
            <p:spPr bwMode="auto">
              <a:xfrm>
                <a:off x="2356" y="3280"/>
                <a:ext cx="1048" cy="390"/>
              </a:xfrm>
              <a:prstGeom prst="rect">
                <a:avLst/>
              </a:prstGeom>
              <a:solidFill>
                <a:schemeClr val="bg1"/>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anchor="ctr" anchorCtr="1"/>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lnSpc>
                    <a:spcPct val="80000"/>
                  </a:lnSpc>
                  <a:spcBef>
                    <a:spcPct val="50000"/>
                  </a:spcBef>
                  <a:buClrTx/>
                  <a:buSzTx/>
                  <a:buNone/>
                </a:pPr>
                <a:r>
                  <a:rPr lang="he-IL" altLang="he-IL" sz="2000" b="1">
                    <a:latin typeface="Times New Roman" panose="02020603050405020304" pitchFamily="18" charset="0"/>
                    <a:cs typeface="+mn-cs"/>
                  </a:rPr>
                  <a:t>עיצוב</a:t>
                </a:r>
                <a:endParaRPr lang="en-US" altLang="he-IL" sz="2000" b="1">
                  <a:latin typeface="Times New Roman" panose="02020603050405020304" pitchFamily="18" charset="0"/>
                  <a:cs typeface="+mn-cs"/>
                </a:endParaRPr>
              </a:p>
            </p:txBody>
          </p:sp>
          <p:sp>
            <p:nvSpPr>
              <p:cNvPr id="71697" name="Text Box 8"/>
              <p:cNvSpPr txBox="1">
                <a:spLocks noChangeArrowheads="1"/>
              </p:cNvSpPr>
              <p:nvPr/>
            </p:nvSpPr>
            <p:spPr bwMode="auto">
              <a:xfrm>
                <a:off x="4188" y="2282"/>
                <a:ext cx="1048" cy="390"/>
              </a:xfrm>
              <a:prstGeom prst="rect">
                <a:avLst/>
              </a:prstGeom>
              <a:solidFill>
                <a:schemeClr val="bg1"/>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anchor="ctr" anchorCtr="1"/>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lnSpc>
                    <a:spcPct val="80000"/>
                  </a:lnSpc>
                  <a:spcBef>
                    <a:spcPct val="50000"/>
                  </a:spcBef>
                  <a:buClrTx/>
                  <a:buSzTx/>
                  <a:buNone/>
                </a:pPr>
                <a:r>
                  <a:rPr lang="he-IL" altLang="he-IL" sz="2000" b="1">
                    <a:latin typeface="Times New Roman" panose="02020603050405020304" pitchFamily="18" charset="0"/>
                    <a:cs typeface="+mn-cs"/>
                  </a:rPr>
                  <a:t>חקר יישימות</a:t>
                </a:r>
                <a:endParaRPr lang="en-US" altLang="he-IL" sz="2000" b="1">
                  <a:latin typeface="Times New Roman" panose="02020603050405020304" pitchFamily="18" charset="0"/>
                  <a:cs typeface="+mn-cs"/>
                </a:endParaRPr>
              </a:p>
            </p:txBody>
          </p:sp>
          <p:sp>
            <p:nvSpPr>
              <p:cNvPr id="71698" name="Text Box 9"/>
              <p:cNvSpPr txBox="1">
                <a:spLocks noChangeArrowheads="1"/>
              </p:cNvSpPr>
              <p:nvPr/>
            </p:nvSpPr>
            <p:spPr bwMode="auto">
              <a:xfrm>
                <a:off x="517" y="2282"/>
                <a:ext cx="1048" cy="390"/>
              </a:xfrm>
              <a:prstGeom prst="rect">
                <a:avLst/>
              </a:prstGeom>
              <a:solidFill>
                <a:srgbClr val="FFC000"/>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anchor="ctr" anchorCtr="1"/>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lnSpc>
                    <a:spcPct val="80000"/>
                  </a:lnSpc>
                  <a:spcBef>
                    <a:spcPct val="50000"/>
                  </a:spcBef>
                  <a:buClrTx/>
                  <a:buSzTx/>
                  <a:buNone/>
                </a:pPr>
                <a:r>
                  <a:rPr lang="he-IL" altLang="he-IL" sz="2000" b="1">
                    <a:latin typeface="Times New Roman" panose="02020603050405020304" pitchFamily="18" charset="0"/>
                    <a:cs typeface="+mn-cs"/>
                  </a:rPr>
                  <a:t>יישום</a:t>
                </a:r>
                <a:endParaRPr lang="en-US" altLang="he-IL" sz="2000" b="1">
                  <a:latin typeface="Times New Roman" panose="02020603050405020304" pitchFamily="18" charset="0"/>
                  <a:cs typeface="+mn-cs"/>
                </a:endParaRPr>
              </a:p>
            </p:txBody>
          </p:sp>
          <p:sp>
            <p:nvSpPr>
              <p:cNvPr id="71699" name="Text Box 10"/>
              <p:cNvSpPr txBox="1">
                <a:spLocks noChangeArrowheads="1"/>
              </p:cNvSpPr>
              <p:nvPr/>
            </p:nvSpPr>
            <p:spPr bwMode="auto">
              <a:xfrm>
                <a:off x="3637" y="1560"/>
                <a:ext cx="1048" cy="390"/>
              </a:xfrm>
              <a:prstGeom prst="rect">
                <a:avLst/>
              </a:prstGeom>
              <a:solidFill>
                <a:schemeClr val="bg1"/>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anchor="ctr" anchorCtr="1"/>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lnSpc>
                    <a:spcPct val="80000"/>
                  </a:lnSpc>
                  <a:spcBef>
                    <a:spcPct val="50000"/>
                  </a:spcBef>
                  <a:buClrTx/>
                  <a:buSzTx/>
                  <a:buNone/>
                </a:pPr>
                <a:r>
                  <a:rPr lang="he-IL" altLang="he-IL" sz="2000" b="1">
                    <a:latin typeface="Times New Roman" panose="02020603050405020304" pitchFamily="18" charset="0"/>
                    <a:cs typeface="+mn-cs"/>
                  </a:rPr>
                  <a:t>חקר מצב קיים ואפיון ראשוני</a:t>
                </a:r>
                <a:endParaRPr lang="en-US" altLang="he-IL" sz="2000" b="1">
                  <a:latin typeface="Times New Roman" panose="02020603050405020304" pitchFamily="18" charset="0"/>
                  <a:cs typeface="+mn-cs"/>
                </a:endParaRPr>
              </a:p>
            </p:txBody>
          </p:sp>
          <p:sp>
            <p:nvSpPr>
              <p:cNvPr id="71700" name="Text Box 13"/>
              <p:cNvSpPr txBox="1">
                <a:spLocks noChangeArrowheads="1"/>
              </p:cNvSpPr>
              <p:nvPr/>
            </p:nvSpPr>
            <p:spPr bwMode="auto">
              <a:xfrm>
                <a:off x="3673" y="2961"/>
                <a:ext cx="1048" cy="390"/>
              </a:xfrm>
              <a:prstGeom prst="rect">
                <a:avLst/>
              </a:prstGeom>
              <a:solidFill>
                <a:schemeClr val="bg1"/>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anchor="ctr" anchorCtr="1"/>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lnSpc>
                    <a:spcPct val="80000"/>
                  </a:lnSpc>
                  <a:spcBef>
                    <a:spcPct val="50000"/>
                  </a:spcBef>
                  <a:buClrTx/>
                  <a:buSzTx/>
                  <a:buNone/>
                </a:pPr>
                <a:r>
                  <a:rPr lang="he-IL" altLang="he-IL" sz="2000" b="1">
                    <a:latin typeface="Times New Roman" panose="02020603050405020304" pitchFamily="18" charset="0"/>
                    <a:cs typeface="+mn-cs"/>
                  </a:rPr>
                  <a:t>ניתוח</a:t>
                </a:r>
                <a:endParaRPr lang="en-US" altLang="he-IL" sz="2000" b="1">
                  <a:latin typeface="Times New Roman" panose="02020603050405020304" pitchFamily="18" charset="0"/>
                  <a:cs typeface="+mn-cs"/>
                </a:endParaRPr>
              </a:p>
            </p:txBody>
          </p:sp>
          <p:sp>
            <p:nvSpPr>
              <p:cNvPr id="71701" name="Text Box 14"/>
              <p:cNvSpPr txBox="1">
                <a:spLocks noChangeArrowheads="1"/>
              </p:cNvSpPr>
              <p:nvPr/>
            </p:nvSpPr>
            <p:spPr bwMode="auto">
              <a:xfrm>
                <a:off x="1092" y="1560"/>
                <a:ext cx="1048" cy="390"/>
              </a:xfrm>
              <a:prstGeom prst="rect">
                <a:avLst/>
              </a:prstGeom>
              <a:solidFill>
                <a:srgbClr val="FFC000"/>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anchor="ctr" anchorCtr="1"/>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lnSpc>
                    <a:spcPct val="80000"/>
                  </a:lnSpc>
                  <a:spcBef>
                    <a:spcPct val="50000"/>
                  </a:spcBef>
                  <a:buClrTx/>
                  <a:buSzTx/>
                  <a:buNone/>
                </a:pPr>
                <a:r>
                  <a:rPr lang="he-IL" altLang="he-IL" sz="2000" b="1" dirty="0">
                    <a:latin typeface="Times New Roman" panose="02020603050405020304" pitchFamily="18" charset="0"/>
                    <a:cs typeface="+mn-cs"/>
                  </a:rPr>
                  <a:t>תפעול שוטף ואחזקה</a:t>
                </a:r>
                <a:endParaRPr lang="en-US" altLang="he-IL" sz="2000" b="1" dirty="0">
                  <a:latin typeface="Times New Roman" panose="02020603050405020304" pitchFamily="18" charset="0"/>
                  <a:cs typeface="+mn-cs"/>
                </a:endParaRPr>
              </a:p>
            </p:txBody>
          </p:sp>
          <p:sp>
            <p:nvSpPr>
              <p:cNvPr id="71702" name="Text Box 15"/>
              <p:cNvSpPr txBox="1">
                <a:spLocks noChangeArrowheads="1"/>
              </p:cNvSpPr>
              <p:nvPr/>
            </p:nvSpPr>
            <p:spPr bwMode="auto">
              <a:xfrm>
                <a:off x="1056" y="2961"/>
                <a:ext cx="1048" cy="390"/>
              </a:xfrm>
              <a:prstGeom prst="rect">
                <a:avLst/>
              </a:prstGeom>
              <a:solidFill>
                <a:srgbClr val="FFC000"/>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anchor="ctr" anchorCtr="1"/>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lnSpc>
                    <a:spcPct val="80000"/>
                  </a:lnSpc>
                  <a:spcBef>
                    <a:spcPct val="50000"/>
                  </a:spcBef>
                  <a:buClrTx/>
                  <a:buSzTx/>
                  <a:buNone/>
                </a:pPr>
                <a:r>
                  <a:rPr lang="he-IL" altLang="he-IL" sz="2000" b="1">
                    <a:latin typeface="Times New Roman" panose="02020603050405020304" pitchFamily="18" charset="0"/>
                    <a:cs typeface="+mn-cs"/>
                  </a:rPr>
                  <a:t>הקמה</a:t>
                </a:r>
                <a:endParaRPr lang="en-US" altLang="he-IL" sz="2000" b="1">
                  <a:latin typeface="Times New Roman" panose="02020603050405020304" pitchFamily="18" charset="0"/>
                  <a:cs typeface="+mn-cs"/>
                </a:endParaRPr>
              </a:p>
            </p:txBody>
          </p:sp>
          <p:sp>
            <p:nvSpPr>
              <p:cNvPr id="71703" name="AutoShape 22"/>
              <p:cNvSpPr>
                <a:spLocks noChangeArrowheads="1"/>
              </p:cNvSpPr>
              <p:nvPr/>
            </p:nvSpPr>
            <p:spPr bwMode="auto">
              <a:xfrm rot="-5101162">
                <a:off x="1202" y="1950"/>
                <a:ext cx="99" cy="86"/>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eaLnBrk="1" hangingPunct="1">
                  <a:spcBef>
                    <a:spcPct val="20000"/>
                  </a:spcBef>
                  <a:buClrTx/>
                  <a:buSzTx/>
                  <a:buNone/>
                </a:pPr>
                <a:endParaRPr lang="he-IL" altLang="he-IL" sz="2400" b="1">
                  <a:latin typeface="Times New Roman" panose="02020603050405020304" pitchFamily="18" charset="0"/>
                  <a:cs typeface="+mn-cs"/>
                </a:endParaRPr>
              </a:p>
            </p:txBody>
          </p:sp>
          <p:sp>
            <p:nvSpPr>
              <p:cNvPr id="71704" name="AutoShape 23"/>
              <p:cNvSpPr>
                <a:spLocks noChangeArrowheads="1"/>
              </p:cNvSpPr>
              <p:nvPr/>
            </p:nvSpPr>
            <p:spPr bwMode="auto">
              <a:xfrm rot="5019858">
                <a:off x="2267" y="1491"/>
                <a:ext cx="99" cy="86"/>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eaLnBrk="1" hangingPunct="1">
                  <a:spcBef>
                    <a:spcPct val="20000"/>
                  </a:spcBef>
                  <a:buClrTx/>
                  <a:buSzTx/>
                  <a:buNone/>
                </a:pPr>
                <a:endParaRPr lang="he-IL" altLang="he-IL" sz="2400" b="1">
                  <a:latin typeface="Times New Roman" panose="02020603050405020304" pitchFamily="18" charset="0"/>
                  <a:cs typeface="+mn-cs"/>
                </a:endParaRPr>
              </a:p>
            </p:txBody>
          </p:sp>
          <p:sp>
            <p:nvSpPr>
              <p:cNvPr id="71705" name="AutoShape 24"/>
              <p:cNvSpPr>
                <a:spLocks noChangeArrowheads="1"/>
              </p:cNvSpPr>
              <p:nvPr/>
            </p:nvSpPr>
            <p:spPr bwMode="auto">
              <a:xfrm rot="-516537">
                <a:off x="3529" y="1495"/>
                <a:ext cx="99" cy="86"/>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eaLnBrk="1" hangingPunct="1">
                  <a:spcBef>
                    <a:spcPct val="20000"/>
                  </a:spcBef>
                  <a:buClrTx/>
                  <a:buSzTx/>
                  <a:buNone/>
                </a:pPr>
                <a:endParaRPr lang="he-IL" altLang="he-IL" sz="2400" b="1">
                  <a:latin typeface="Times New Roman" panose="02020603050405020304" pitchFamily="18" charset="0"/>
                  <a:cs typeface="+mn-cs"/>
                </a:endParaRPr>
              </a:p>
            </p:txBody>
          </p:sp>
          <p:sp>
            <p:nvSpPr>
              <p:cNvPr id="71706" name="AutoShape 25"/>
              <p:cNvSpPr>
                <a:spLocks noChangeArrowheads="1"/>
              </p:cNvSpPr>
              <p:nvPr/>
            </p:nvSpPr>
            <p:spPr bwMode="auto">
              <a:xfrm rot="-1280880">
                <a:off x="4489" y="2861"/>
                <a:ext cx="99" cy="86"/>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eaLnBrk="1" hangingPunct="1">
                  <a:spcBef>
                    <a:spcPct val="20000"/>
                  </a:spcBef>
                  <a:buClrTx/>
                  <a:buSzTx/>
                  <a:buNone/>
                </a:pPr>
                <a:endParaRPr lang="he-IL" altLang="he-IL" sz="2400" b="1">
                  <a:latin typeface="Times New Roman" panose="02020603050405020304" pitchFamily="18" charset="0"/>
                  <a:cs typeface="+mn-cs"/>
                </a:endParaRPr>
              </a:p>
            </p:txBody>
          </p:sp>
          <p:sp>
            <p:nvSpPr>
              <p:cNvPr id="71707" name="AutoShape 26"/>
              <p:cNvSpPr>
                <a:spLocks noChangeArrowheads="1"/>
              </p:cNvSpPr>
              <p:nvPr/>
            </p:nvSpPr>
            <p:spPr bwMode="auto">
              <a:xfrm rot="2048615">
                <a:off x="4649" y="2160"/>
                <a:ext cx="99" cy="86"/>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eaLnBrk="1" hangingPunct="1">
                  <a:spcBef>
                    <a:spcPct val="20000"/>
                  </a:spcBef>
                  <a:buClrTx/>
                  <a:buSzTx/>
                  <a:buNone/>
                </a:pPr>
                <a:endParaRPr lang="he-IL" altLang="he-IL" sz="2400" b="1">
                  <a:latin typeface="Times New Roman" panose="02020603050405020304" pitchFamily="18" charset="0"/>
                  <a:cs typeface="+mn-cs"/>
                </a:endParaRPr>
              </a:p>
            </p:txBody>
          </p:sp>
          <p:sp>
            <p:nvSpPr>
              <p:cNvPr id="71708" name="AutoShape 27"/>
              <p:cNvSpPr>
                <a:spLocks noChangeArrowheads="1"/>
              </p:cNvSpPr>
              <p:nvPr/>
            </p:nvSpPr>
            <p:spPr bwMode="auto">
              <a:xfrm rot="1197696">
                <a:off x="3420" y="3353"/>
                <a:ext cx="99" cy="86"/>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eaLnBrk="1" hangingPunct="1">
                  <a:spcBef>
                    <a:spcPct val="20000"/>
                  </a:spcBef>
                  <a:buClrTx/>
                  <a:buSzTx/>
                  <a:buNone/>
                </a:pPr>
                <a:endParaRPr lang="he-IL" altLang="he-IL" sz="2400" b="1">
                  <a:latin typeface="Times New Roman" panose="02020603050405020304" pitchFamily="18" charset="0"/>
                  <a:cs typeface="+mn-cs"/>
                </a:endParaRPr>
              </a:p>
            </p:txBody>
          </p:sp>
          <p:sp>
            <p:nvSpPr>
              <p:cNvPr id="71709" name="AutoShape 29"/>
              <p:cNvSpPr>
                <a:spLocks noChangeArrowheads="1"/>
              </p:cNvSpPr>
              <p:nvPr/>
            </p:nvSpPr>
            <p:spPr bwMode="auto">
              <a:xfrm rot="-1717592">
                <a:off x="1017" y="2670"/>
                <a:ext cx="99" cy="86"/>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eaLnBrk="1" hangingPunct="1">
                  <a:spcBef>
                    <a:spcPct val="20000"/>
                  </a:spcBef>
                  <a:buClrTx/>
                  <a:buSzTx/>
                  <a:buNone/>
                </a:pPr>
                <a:endParaRPr lang="he-IL" altLang="he-IL" sz="2400" b="1">
                  <a:latin typeface="Times New Roman" panose="02020603050405020304" pitchFamily="18" charset="0"/>
                  <a:cs typeface="+mn-cs"/>
                </a:endParaRPr>
              </a:p>
            </p:txBody>
          </p:sp>
          <p:sp>
            <p:nvSpPr>
              <p:cNvPr id="71710" name="AutoShape 30"/>
              <p:cNvSpPr>
                <a:spLocks noChangeArrowheads="1"/>
              </p:cNvSpPr>
              <p:nvPr/>
            </p:nvSpPr>
            <p:spPr bwMode="auto">
              <a:xfrm rot="2696933">
                <a:off x="2072" y="3314"/>
                <a:ext cx="99" cy="86"/>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eaLnBrk="1" hangingPunct="1">
                  <a:spcBef>
                    <a:spcPct val="20000"/>
                  </a:spcBef>
                  <a:buClrTx/>
                  <a:buSzTx/>
                  <a:buNone/>
                </a:pPr>
                <a:endParaRPr lang="he-IL" altLang="he-IL" sz="2400" b="1">
                  <a:latin typeface="Times New Roman" panose="02020603050405020304" pitchFamily="18" charset="0"/>
                  <a:cs typeface="+mn-cs"/>
                </a:endParaRPr>
              </a:p>
            </p:txBody>
          </p:sp>
        </p:grpSp>
        <p:sp>
          <p:nvSpPr>
            <p:cNvPr id="71686" name="Text Box 41"/>
            <p:cNvSpPr txBox="1">
              <a:spLocks noChangeArrowheads="1"/>
            </p:cNvSpPr>
            <p:nvPr/>
          </p:nvSpPr>
          <p:spPr bwMode="auto">
            <a:xfrm>
              <a:off x="3310" y="1221"/>
              <a:ext cx="130" cy="122"/>
            </a:xfrm>
            <a:prstGeom prst="rect">
              <a:avLst/>
            </a:prstGeom>
            <a:solidFill>
              <a:schemeClr val="bg1"/>
            </a:solidFill>
            <a:ln w="127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spcBef>
                  <a:spcPct val="50000"/>
                </a:spcBef>
                <a:buClrTx/>
                <a:buSzTx/>
                <a:buNone/>
              </a:pPr>
              <a:r>
                <a:rPr lang="he-IL" altLang="he-IL" sz="1400" b="1">
                  <a:solidFill>
                    <a:srgbClr val="A50021"/>
                  </a:solidFill>
                  <a:latin typeface="Times New Roman" panose="02020603050405020304" pitchFamily="18" charset="0"/>
                  <a:cs typeface="+mn-cs"/>
                </a:rPr>
                <a:t>1</a:t>
              </a:r>
              <a:endParaRPr lang="en-US" altLang="he-IL" sz="1400" b="1">
                <a:solidFill>
                  <a:srgbClr val="A50021"/>
                </a:solidFill>
                <a:latin typeface="Times New Roman" panose="02020603050405020304" pitchFamily="18" charset="0"/>
                <a:cs typeface="+mn-cs"/>
              </a:endParaRPr>
            </a:p>
          </p:txBody>
        </p:sp>
        <p:sp>
          <p:nvSpPr>
            <p:cNvPr id="71687" name="Text Box 42"/>
            <p:cNvSpPr txBox="1">
              <a:spLocks noChangeArrowheads="1"/>
            </p:cNvSpPr>
            <p:nvPr/>
          </p:nvSpPr>
          <p:spPr bwMode="auto">
            <a:xfrm>
              <a:off x="4608" y="1470"/>
              <a:ext cx="130" cy="122"/>
            </a:xfrm>
            <a:prstGeom prst="rect">
              <a:avLst/>
            </a:prstGeom>
            <a:solidFill>
              <a:schemeClr val="bg1"/>
            </a:solidFill>
            <a:ln w="127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spcBef>
                  <a:spcPct val="50000"/>
                </a:spcBef>
                <a:buClrTx/>
                <a:buSzTx/>
                <a:buNone/>
              </a:pPr>
              <a:r>
                <a:rPr lang="he-IL" altLang="he-IL" sz="1400" b="1">
                  <a:solidFill>
                    <a:srgbClr val="A50021"/>
                  </a:solidFill>
                  <a:latin typeface="Times New Roman" panose="02020603050405020304" pitchFamily="18" charset="0"/>
                  <a:cs typeface="+mn-cs"/>
                </a:rPr>
                <a:t>2</a:t>
              </a:r>
              <a:endParaRPr lang="en-US" altLang="he-IL" sz="1400" b="1">
                <a:solidFill>
                  <a:srgbClr val="A50021"/>
                </a:solidFill>
                <a:latin typeface="Times New Roman" panose="02020603050405020304" pitchFamily="18" charset="0"/>
                <a:cs typeface="+mn-cs"/>
              </a:endParaRPr>
            </a:p>
          </p:txBody>
        </p:sp>
        <p:sp>
          <p:nvSpPr>
            <p:cNvPr id="71688" name="Text Box 43"/>
            <p:cNvSpPr txBox="1">
              <a:spLocks noChangeArrowheads="1"/>
            </p:cNvSpPr>
            <p:nvPr/>
          </p:nvSpPr>
          <p:spPr bwMode="auto">
            <a:xfrm>
              <a:off x="5149" y="2187"/>
              <a:ext cx="130" cy="122"/>
            </a:xfrm>
            <a:prstGeom prst="rect">
              <a:avLst/>
            </a:prstGeom>
            <a:solidFill>
              <a:schemeClr val="bg1"/>
            </a:solidFill>
            <a:ln w="127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spcBef>
                  <a:spcPct val="50000"/>
                </a:spcBef>
                <a:buClrTx/>
                <a:buSzTx/>
                <a:buNone/>
              </a:pPr>
              <a:r>
                <a:rPr lang="he-IL" altLang="he-IL" sz="1400" b="1">
                  <a:solidFill>
                    <a:srgbClr val="A50021"/>
                  </a:solidFill>
                  <a:latin typeface="Times New Roman" panose="02020603050405020304" pitchFamily="18" charset="0"/>
                  <a:cs typeface="+mn-cs"/>
                </a:rPr>
                <a:t>3</a:t>
              </a:r>
              <a:endParaRPr lang="en-US" altLang="he-IL" sz="1400" b="1">
                <a:solidFill>
                  <a:srgbClr val="A50021"/>
                </a:solidFill>
                <a:latin typeface="Times New Roman" panose="02020603050405020304" pitchFamily="18" charset="0"/>
                <a:cs typeface="+mn-cs"/>
              </a:endParaRPr>
            </a:p>
          </p:txBody>
        </p:sp>
        <p:sp>
          <p:nvSpPr>
            <p:cNvPr id="71689" name="Text Box 44"/>
            <p:cNvSpPr txBox="1">
              <a:spLocks noChangeArrowheads="1"/>
            </p:cNvSpPr>
            <p:nvPr/>
          </p:nvSpPr>
          <p:spPr bwMode="auto">
            <a:xfrm>
              <a:off x="4650" y="2874"/>
              <a:ext cx="130" cy="122"/>
            </a:xfrm>
            <a:prstGeom prst="rect">
              <a:avLst/>
            </a:prstGeom>
            <a:solidFill>
              <a:schemeClr val="bg1"/>
            </a:solidFill>
            <a:ln w="127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spcBef>
                  <a:spcPct val="50000"/>
                </a:spcBef>
                <a:buClrTx/>
                <a:buSzTx/>
                <a:buNone/>
              </a:pPr>
              <a:r>
                <a:rPr lang="he-IL" altLang="he-IL" sz="1400" b="1">
                  <a:solidFill>
                    <a:srgbClr val="A50021"/>
                  </a:solidFill>
                  <a:latin typeface="Times New Roman" panose="02020603050405020304" pitchFamily="18" charset="0"/>
                  <a:cs typeface="+mn-cs"/>
                </a:rPr>
                <a:t>4</a:t>
              </a:r>
              <a:endParaRPr lang="en-US" altLang="he-IL" sz="1400" b="1">
                <a:solidFill>
                  <a:srgbClr val="A50021"/>
                </a:solidFill>
                <a:latin typeface="Times New Roman" panose="02020603050405020304" pitchFamily="18" charset="0"/>
                <a:cs typeface="+mn-cs"/>
              </a:endParaRPr>
            </a:p>
          </p:txBody>
        </p:sp>
        <p:sp>
          <p:nvSpPr>
            <p:cNvPr id="71690" name="Text Box 45"/>
            <p:cNvSpPr txBox="1">
              <a:spLocks noChangeArrowheads="1"/>
            </p:cNvSpPr>
            <p:nvPr/>
          </p:nvSpPr>
          <p:spPr bwMode="auto">
            <a:xfrm>
              <a:off x="3326" y="3209"/>
              <a:ext cx="130" cy="122"/>
            </a:xfrm>
            <a:prstGeom prst="rect">
              <a:avLst/>
            </a:prstGeom>
            <a:solidFill>
              <a:schemeClr val="bg1"/>
            </a:solidFill>
            <a:ln w="127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spcBef>
                  <a:spcPct val="50000"/>
                </a:spcBef>
                <a:buClrTx/>
                <a:buSzTx/>
                <a:buNone/>
              </a:pPr>
              <a:r>
                <a:rPr lang="he-IL" altLang="he-IL" sz="1400" b="1">
                  <a:solidFill>
                    <a:srgbClr val="A50021"/>
                  </a:solidFill>
                  <a:latin typeface="Times New Roman" panose="02020603050405020304" pitchFamily="18" charset="0"/>
                  <a:cs typeface="+mn-cs"/>
                </a:rPr>
                <a:t>5</a:t>
              </a:r>
              <a:endParaRPr lang="en-US" altLang="he-IL" sz="1400" b="1">
                <a:solidFill>
                  <a:srgbClr val="A50021"/>
                </a:solidFill>
                <a:latin typeface="Times New Roman" panose="02020603050405020304" pitchFamily="18" charset="0"/>
                <a:cs typeface="+mn-cs"/>
              </a:endParaRPr>
            </a:p>
          </p:txBody>
        </p:sp>
        <p:sp>
          <p:nvSpPr>
            <p:cNvPr id="71691" name="Text Box 46"/>
            <p:cNvSpPr txBox="1">
              <a:spLocks noChangeArrowheads="1"/>
            </p:cNvSpPr>
            <p:nvPr/>
          </p:nvSpPr>
          <p:spPr bwMode="auto">
            <a:xfrm>
              <a:off x="1476" y="2228"/>
              <a:ext cx="130" cy="122"/>
            </a:xfrm>
            <a:prstGeom prst="rect">
              <a:avLst/>
            </a:prstGeom>
            <a:solidFill>
              <a:schemeClr val="bg1"/>
            </a:solidFill>
            <a:ln w="127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spcBef>
                  <a:spcPct val="50000"/>
                </a:spcBef>
                <a:buClrTx/>
                <a:buSzTx/>
                <a:buNone/>
              </a:pPr>
              <a:r>
                <a:rPr lang="he-IL" altLang="he-IL" sz="1400" b="1">
                  <a:solidFill>
                    <a:srgbClr val="A50021"/>
                  </a:solidFill>
                  <a:latin typeface="Times New Roman" panose="02020603050405020304" pitchFamily="18" charset="0"/>
                  <a:cs typeface="+mn-cs"/>
                </a:rPr>
                <a:t>7</a:t>
              </a:r>
              <a:endParaRPr lang="en-US" altLang="he-IL" sz="1400" b="1">
                <a:solidFill>
                  <a:srgbClr val="A50021"/>
                </a:solidFill>
                <a:latin typeface="Times New Roman" panose="02020603050405020304" pitchFamily="18" charset="0"/>
                <a:cs typeface="+mn-cs"/>
              </a:endParaRPr>
            </a:p>
          </p:txBody>
        </p:sp>
        <p:sp>
          <p:nvSpPr>
            <p:cNvPr id="71692" name="Text Box 47"/>
            <p:cNvSpPr txBox="1">
              <a:spLocks noChangeArrowheads="1"/>
            </p:cNvSpPr>
            <p:nvPr/>
          </p:nvSpPr>
          <p:spPr bwMode="auto">
            <a:xfrm>
              <a:off x="2043" y="2882"/>
              <a:ext cx="130" cy="122"/>
            </a:xfrm>
            <a:prstGeom prst="rect">
              <a:avLst/>
            </a:prstGeom>
            <a:solidFill>
              <a:schemeClr val="bg1"/>
            </a:solidFill>
            <a:ln w="127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spcBef>
                  <a:spcPct val="50000"/>
                </a:spcBef>
                <a:buClrTx/>
                <a:buSzTx/>
                <a:buNone/>
              </a:pPr>
              <a:r>
                <a:rPr lang="he-IL" altLang="he-IL" sz="1400" b="1">
                  <a:solidFill>
                    <a:srgbClr val="A50021"/>
                  </a:solidFill>
                  <a:latin typeface="Times New Roman" panose="02020603050405020304" pitchFamily="18" charset="0"/>
                  <a:cs typeface="+mn-cs"/>
                </a:rPr>
                <a:t>6</a:t>
              </a:r>
              <a:endParaRPr lang="en-US" altLang="he-IL" sz="1400" b="1">
                <a:solidFill>
                  <a:srgbClr val="A50021"/>
                </a:solidFill>
                <a:latin typeface="Times New Roman" panose="02020603050405020304" pitchFamily="18" charset="0"/>
                <a:cs typeface="+mn-cs"/>
              </a:endParaRPr>
            </a:p>
          </p:txBody>
        </p:sp>
        <p:sp>
          <p:nvSpPr>
            <p:cNvPr id="71693" name="Text Box 48"/>
            <p:cNvSpPr txBox="1">
              <a:spLocks noChangeArrowheads="1"/>
            </p:cNvSpPr>
            <p:nvPr/>
          </p:nvSpPr>
          <p:spPr bwMode="auto">
            <a:xfrm>
              <a:off x="2069" y="1471"/>
              <a:ext cx="130" cy="122"/>
            </a:xfrm>
            <a:prstGeom prst="rect">
              <a:avLst/>
            </a:prstGeom>
            <a:solidFill>
              <a:schemeClr val="bg1"/>
            </a:solidFill>
            <a:ln w="127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54000" bIns="1080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algn="ctr" rtl="1" eaLnBrk="1" hangingPunct="1">
                <a:spcBef>
                  <a:spcPct val="50000"/>
                </a:spcBef>
                <a:buClrTx/>
                <a:buSzTx/>
                <a:buNone/>
              </a:pPr>
              <a:r>
                <a:rPr lang="he-IL" altLang="he-IL" sz="1400" b="1">
                  <a:solidFill>
                    <a:srgbClr val="A50021"/>
                  </a:solidFill>
                  <a:latin typeface="Times New Roman" panose="02020603050405020304" pitchFamily="18" charset="0"/>
                  <a:cs typeface="+mn-cs"/>
                </a:rPr>
                <a:t>8</a:t>
              </a:r>
              <a:endParaRPr lang="en-US" altLang="he-IL" sz="1400" b="1">
                <a:solidFill>
                  <a:srgbClr val="A50021"/>
                </a:solidFill>
                <a:latin typeface="Times New Roman" panose="02020603050405020304" pitchFamily="18" charset="0"/>
                <a:cs typeface="+mn-cs"/>
              </a:endParaRPr>
            </a:p>
          </p:txBody>
        </p:sp>
      </p:grpSp>
    </p:spTree>
    <p:extLst>
      <p:ext uri="{BB962C8B-B14F-4D97-AF65-F5344CB8AC3E}">
        <p14:creationId xmlns:p14="http://schemas.microsoft.com/office/powerpoint/2010/main" val="4138628774"/>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0" y="-26988"/>
            <a:ext cx="9144000" cy="9159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בדיקות מערכת</a:t>
            </a:r>
            <a:endParaRPr lang="en-US" dirty="0">
              <a:solidFill>
                <a:srgbClr val="C00000"/>
              </a:solidFill>
            </a:endParaRPr>
          </a:p>
        </p:txBody>
      </p:sp>
      <p:sp>
        <p:nvSpPr>
          <p:cNvPr id="35843" name="Rectangle 3"/>
          <p:cNvSpPr>
            <a:spLocks noChangeArrowheads="1"/>
          </p:cNvSpPr>
          <p:nvPr/>
        </p:nvSpPr>
        <p:spPr bwMode="auto">
          <a:xfrm>
            <a:off x="-190025" y="696725"/>
            <a:ext cx="12131897" cy="3522528"/>
          </a:xfrm>
          <a:prstGeom prst="rect">
            <a:avLst/>
          </a:prstGeom>
          <a:noFill/>
          <a:ln w="9525">
            <a:noFill/>
            <a:miter lim="800000"/>
            <a:headEnd/>
            <a:tailEnd/>
          </a:ln>
        </p:spPr>
        <p:txBody>
          <a:bodyPr/>
          <a:lstStyle/>
          <a:p>
            <a:pPr marL="0" indent="0" eaLnBrk="1" hangingPunct="1">
              <a:lnSpc>
                <a:spcPct val="120000"/>
              </a:lnSpc>
              <a:buFont typeface="Wingdings" panose="05000000000000000000" pitchFamily="2" charset="2"/>
              <a:buNone/>
            </a:pPr>
            <a:r>
              <a:rPr lang="he-IL" altLang="he-IL" sz="2200" b="1" dirty="0">
                <a:solidFill>
                  <a:srgbClr val="000000"/>
                </a:solidFill>
                <a:latin typeface="Arial" panose="020B0604020202020204" pitchFamily="34" charset="0"/>
              </a:rPr>
              <a:t>מטרה</a:t>
            </a:r>
          </a:p>
          <a:p>
            <a:pPr marL="0" indent="0" eaLnBrk="1" hangingPunct="1">
              <a:lnSpc>
                <a:spcPct val="120000"/>
              </a:lnSpc>
              <a:buFont typeface="Wingdings" panose="05000000000000000000" pitchFamily="2" charset="2"/>
              <a:buNone/>
            </a:pPr>
            <a:r>
              <a:rPr lang="he-IL" altLang="he-IL" sz="2200" dirty="0">
                <a:solidFill>
                  <a:srgbClr val="000000"/>
                </a:solidFill>
                <a:latin typeface="Arial" panose="020B0604020202020204" pitchFamily="34" charset="0"/>
              </a:rPr>
              <a:t>מטרת בדיקות מערכת לוודא פעילותה התקינה של המערכת בכל התהליכים הקיימים, קשרי הגומלין בין התהליכים, קשר  למערכות חיצוניות, יכולות המערכת ברמת פונקציונאליות, שרידות, שימושיות ועומסים כפי שהוגדר במסמכי האפיון והעיצוב.</a:t>
            </a:r>
          </a:p>
          <a:p>
            <a:pPr marL="0" indent="0" eaLnBrk="1" hangingPunct="1">
              <a:lnSpc>
                <a:spcPct val="120000"/>
              </a:lnSpc>
              <a:buFont typeface="Wingdings" panose="05000000000000000000" pitchFamily="2" charset="2"/>
              <a:buNone/>
            </a:pPr>
            <a:r>
              <a:rPr lang="he-IL" altLang="he-IL" sz="2200" dirty="0">
                <a:solidFill>
                  <a:srgbClr val="000000"/>
                </a:solidFill>
                <a:latin typeface="Arial" panose="020B0604020202020204" pitchFamily="34" charset="0"/>
              </a:rPr>
              <a:t> </a:t>
            </a:r>
          </a:p>
          <a:p>
            <a:pPr marL="0" indent="0" eaLnBrk="1" hangingPunct="1">
              <a:lnSpc>
                <a:spcPct val="120000"/>
              </a:lnSpc>
              <a:buFont typeface="Wingdings" panose="05000000000000000000" pitchFamily="2" charset="2"/>
              <a:buNone/>
            </a:pPr>
            <a:r>
              <a:rPr lang="he-IL" altLang="he-IL" sz="2200" b="1" dirty="0">
                <a:solidFill>
                  <a:srgbClr val="000000"/>
                </a:solidFill>
                <a:latin typeface="Arial" panose="020B0604020202020204" pitchFamily="34" charset="0"/>
              </a:rPr>
              <a:t>תחום</a:t>
            </a:r>
          </a:p>
          <a:p>
            <a:pPr marL="0" indent="0" eaLnBrk="1" hangingPunct="1">
              <a:lnSpc>
                <a:spcPct val="120000"/>
              </a:lnSpc>
              <a:buFont typeface="Wingdings" panose="05000000000000000000" pitchFamily="2" charset="2"/>
              <a:buNone/>
            </a:pPr>
            <a:r>
              <a:rPr lang="he-IL" altLang="he-IL" sz="2200" dirty="0">
                <a:solidFill>
                  <a:srgbClr val="000000"/>
                </a:solidFill>
                <a:latin typeface="Arial" panose="020B0604020202020204" pitchFamily="34" charset="0"/>
              </a:rPr>
              <a:t>בדיקות מערכת אמורות לכסות את כלל הפונקציונליות של המערכת הנבדקת.</a:t>
            </a:r>
          </a:p>
          <a:p>
            <a:pPr marL="0" indent="0" eaLnBrk="1" hangingPunct="1">
              <a:lnSpc>
                <a:spcPct val="90000"/>
              </a:lnSpc>
              <a:buFont typeface="Wingdings" panose="05000000000000000000" pitchFamily="2" charset="2"/>
              <a:buNone/>
            </a:pPr>
            <a:endParaRPr lang="he-IL" altLang="he-IL" sz="2200" b="1" dirty="0">
              <a:solidFill>
                <a:srgbClr val="000000"/>
              </a:solidFill>
              <a:latin typeface="Arial" panose="020B0604020202020204" pitchFamily="34" charset="0"/>
            </a:endParaRPr>
          </a:p>
          <a:p>
            <a:pPr marL="0" indent="0" eaLnBrk="1" hangingPunct="1">
              <a:lnSpc>
                <a:spcPct val="90000"/>
              </a:lnSpc>
              <a:buFont typeface="Wingdings" panose="05000000000000000000" pitchFamily="2" charset="2"/>
              <a:buNone/>
            </a:pPr>
            <a:r>
              <a:rPr lang="he-IL" altLang="he-IL" sz="2200" b="1" dirty="0">
                <a:solidFill>
                  <a:srgbClr val="000000"/>
                </a:solidFill>
                <a:latin typeface="Arial" panose="020B0604020202020204" pitchFamily="34" charset="0"/>
              </a:rPr>
              <a:t>שיטה</a:t>
            </a:r>
          </a:p>
          <a:p>
            <a:pPr marL="342900" indent="-342900" eaLnBrk="1" hangingPunct="1">
              <a:lnSpc>
                <a:spcPct val="90000"/>
              </a:lnSpc>
              <a:buFont typeface="Arial" panose="020B0604020202020204" pitchFamily="34" charset="0"/>
              <a:buChar char="•"/>
            </a:pPr>
            <a:r>
              <a:rPr lang="he-IL" altLang="he-IL" sz="2200" dirty="0">
                <a:solidFill>
                  <a:srgbClr val="000000"/>
                </a:solidFill>
                <a:latin typeface="Arial" panose="020B0604020202020204" pitchFamily="34" charset="0"/>
              </a:rPr>
              <a:t>תכנון מקרי בדיקה מבוסס על דרישות האפיון והעיצוב של המערכת הנבדקת. </a:t>
            </a:r>
          </a:p>
          <a:p>
            <a:pPr marL="342900" indent="-342900" eaLnBrk="1" hangingPunct="1">
              <a:lnSpc>
                <a:spcPct val="90000"/>
              </a:lnSpc>
              <a:buFont typeface="Arial" panose="020B0604020202020204" pitchFamily="34" charset="0"/>
              <a:buChar char="•"/>
            </a:pPr>
            <a:r>
              <a:rPr lang="he-IL" altLang="he-IL" sz="2200" dirty="0">
                <a:solidFill>
                  <a:srgbClr val="000000"/>
                </a:solidFill>
                <a:latin typeface="Arial" panose="020B0604020202020204" pitchFamily="34" charset="0"/>
              </a:rPr>
              <a:t>בדיקה ידנית לפי תכנון תסריטים. </a:t>
            </a:r>
          </a:p>
          <a:p>
            <a:pPr marL="342900" indent="-342900" eaLnBrk="1" hangingPunct="1">
              <a:lnSpc>
                <a:spcPct val="90000"/>
              </a:lnSpc>
              <a:buFont typeface="Arial" panose="020B0604020202020204" pitchFamily="34" charset="0"/>
              <a:buChar char="•"/>
            </a:pPr>
            <a:r>
              <a:rPr lang="he-IL" altLang="he-IL" sz="2200" dirty="0">
                <a:solidFill>
                  <a:srgbClr val="000000"/>
                </a:solidFill>
                <a:latin typeface="Arial" panose="020B0604020202020204" pitchFamily="34" charset="0"/>
              </a:rPr>
              <a:t>בדיקה ממוכנת באמצעות כלים להרצת בדיקות אוטומטיות, בהתבסס על תכנון ממוכן או ידני.</a:t>
            </a:r>
          </a:p>
          <a:p>
            <a:pPr eaLnBrk="1" hangingPunct="1">
              <a:lnSpc>
                <a:spcPct val="90000"/>
              </a:lnSpc>
            </a:pPr>
            <a:endParaRPr lang="he-IL" altLang="he-IL" sz="2200" b="1" dirty="0">
              <a:solidFill>
                <a:srgbClr val="000000"/>
              </a:solidFill>
              <a:latin typeface="Arial" panose="020B0604020202020204" pitchFamily="34" charset="0"/>
            </a:endParaRPr>
          </a:p>
          <a:p>
            <a:pPr eaLnBrk="1" hangingPunct="1">
              <a:lnSpc>
                <a:spcPct val="90000"/>
              </a:lnSpc>
            </a:pPr>
            <a:r>
              <a:rPr lang="he-IL" altLang="he-IL" sz="2200" b="1" dirty="0">
                <a:solidFill>
                  <a:srgbClr val="000000"/>
                </a:solidFill>
                <a:latin typeface="Arial" panose="020B0604020202020204" pitchFamily="34" charset="0"/>
              </a:rPr>
              <a:t>אחריות</a:t>
            </a:r>
          </a:p>
          <a:p>
            <a:pPr marL="342900" indent="-342900" eaLnBrk="1" hangingPunct="1">
              <a:lnSpc>
                <a:spcPct val="90000"/>
              </a:lnSpc>
              <a:buFont typeface="Arial" panose="020B0604020202020204" pitchFamily="34" charset="0"/>
              <a:buChar char="•"/>
            </a:pPr>
            <a:r>
              <a:rPr lang="he-IL" altLang="he-IL" sz="2200" dirty="0">
                <a:solidFill>
                  <a:srgbClr val="000000"/>
                </a:solidFill>
                <a:latin typeface="Arial" panose="020B0604020202020204" pitchFamily="34" charset="0"/>
              </a:rPr>
              <a:t>תכנון, עיצוב, ביצוע ודיווח תוצאות באחריות צוות הבדיקות.</a:t>
            </a:r>
          </a:p>
          <a:p>
            <a:pPr marL="342900" indent="-342900" eaLnBrk="1" hangingPunct="1">
              <a:lnSpc>
                <a:spcPct val="90000"/>
              </a:lnSpc>
              <a:buFont typeface="Arial" panose="020B0604020202020204" pitchFamily="34" charset="0"/>
              <a:buChar char="•"/>
            </a:pPr>
            <a:r>
              <a:rPr lang="he-IL" altLang="he-IL" sz="2200" dirty="0">
                <a:solidFill>
                  <a:srgbClr val="000000"/>
                </a:solidFill>
                <a:latin typeface="Arial" panose="020B0604020202020204" pitchFamily="34" charset="0"/>
              </a:rPr>
              <a:t>בדיקות מערכת מבוצעות ע"י צוות הבדיקות בסביבת הבדיקות או בסביבת אינטגרציה.</a:t>
            </a:r>
          </a:p>
        </p:txBody>
      </p:sp>
    </p:spTree>
    <p:extLst>
      <p:ext uri="{BB962C8B-B14F-4D97-AF65-F5344CB8AC3E}">
        <p14:creationId xmlns:p14="http://schemas.microsoft.com/office/powerpoint/2010/main" val="3141677744"/>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0" y="-26988"/>
            <a:ext cx="9144000" cy="9159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בדיקות קבלה</a:t>
            </a:r>
            <a:endParaRPr lang="en-US" dirty="0">
              <a:solidFill>
                <a:srgbClr val="C00000"/>
              </a:solidFill>
            </a:endParaRPr>
          </a:p>
        </p:txBody>
      </p:sp>
      <p:sp>
        <p:nvSpPr>
          <p:cNvPr id="35843" name="Rectangle 3"/>
          <p:cNvSpPr>
            <a:spLocks noChangeArrowheads="1"/>
          </p:cNvSpPr>
          <p:nvPr/>
        </p:nvSpPr>
        <p:spPr bwMode="auto">
          <a:xfrm>
            <a:off x="0" y="1551748"/>
            <a:ext cx="12131897" cy="3522528"/>
          </a:xfrm>
          <a:prstGeom prst="rect">
            <a:avLst/>
          </a:prstGeom>
          <a:noFill/>
          <a:ln w="9525">
            <a:noFill/>
            <a:miter lim="800000"/>
            <a:headEnd/>
            <a:tailEnd/>
          </a:ln>
        </p:spPr>
        <p:txBody>
          <a:bodyPr/>
          <a:lstStyle/>
          <a:p>
            <a:pPr marL="0" indent="0" eaLnBrk="1" hangingPunct="1">
              <a:lnSpc>
                <a:spcPct val="120000"/>
              </a:lnSpc>
              <a:buFont typeface="Wingdings" panose="05000000000000000000" pitchFamily="2" charset="2"/>
              <a:buNone/>
            </a:pPr>
            <a:r>
              <a:rPr lang="he-IL" altLang="he-IL" b="1" dirty="0">
                <a:solidFill>
                  <a:srgbClr val="000000"/>
                </a:solidFill>
                <a:latin typeface="Arial" panose="020B0604020202020204" pitchFamily="34" charset="0"/>
              </a:rPr>
              <a:t>מטרה</a:t>
            </a:r>
          </a:p>
          <a:p>
            <a:pPr marL="0" indent="0" eaLnBrk="1" hangingPunct="1">
              <a:lnSpc>
                <a:spcPct val="110000"/>
              </a:lnSpc>
              <a:buFont typeface="Wingdings" panose="05000000000000000000" pitchFamily="2" charset="2"/>
              <a:buNone/>
            </a:pPr>
            <a:r>
              <a:rPr lang="he-IL" altLang="he-IL" dirty="0">
                <a:solidFill>
                  <a:srgbClr val="000000"/>
                </a:solidFill>
                <a:latin typeface="Arial" panose="020B0604020202020204" pitchFamily="34" charset="0"/>
              </a:rPr>
              <a:t>מטרת בדיקות קבלה להבטיח שמערכת הנבדקת עונה על ציפיות הלקוח.</a:t>
            </a:r>
          </a:p>
          <a:p>
            <a:pPr marL="0" indent="0" eaLnBrk="1" hangingPunct="1">
              <a:lnSpc>
                <a:spcPct val="110000"/>
              </a:lnSpc>
              <a:buFont typeface="Wingdings" panose="05000000000000000000" pitchFamily="2" charset="2"/>
              <a:buNone/>
            </a:pPr>
            <a:endParaRPr lang="he-IL" altLang="he-IL" dirty="0">
              <a:solidFill>
                <a:srgbClr val="000000"/>
              </a:solidFill>
              <a:latin typeface="Arial" panose="020B0604020202020204" pitchFamily="34" charset="0"/>
            </a:endParaRPr>
          </a:p>
          <a:p>
            <a:pPr marL="0" indent="0" eaLnBrk="1" hangingPunct="1">
              <a:buFont typeface="Wingdings" panose="05000000000000000000" pitchFamily="2" charset="2"/>
              <a:buNone/>
            </a:pPr>
            <a:r>
              <a:rPr lang="he-IL" altLang="he-IL" b="1" dirty="0">
                <a:solidFill>
                  <a:srgbClr val="000000"/>
                </a:solidFill>
                <a:latin typeface="Arial" panose="020B0604020202020204" pitchFamily="34" charset="0"/>
              </a:rPr>
              <a:t>תחום</a:t>
            </a:r>
          </a:p>
          <a:p>
            <a:pPr marL="0" indent="0" eaLnBrk="1" hangingPunct="1">
              <a:buFont typeface="Wingdings" panose="05000000000000000000" pitchFamily="2" charset="2"/>
              <a:buNone/>
            </a:pPr>
            <a:r>
              <a:rPr lang="he-IL" altLang="he-IL" dirty="0">
                <a:solidFill>
                  <a:srgbClr val="000000"/>
                </a:solidFill>
                <a:latin typeface="Arial" panose="020B0604020202020204" pitchFamily="34" charset="0"/>
              </a:rPr>
              <a:t>בדיקות קבלה </a:t>
            </a:r>
            <a:r>
              <a:rPr lang="he-IL" altLang="he-IL" b="1" dirty="0">
                <a:solidFill>
                  <a:srgbClr val="000000"/>
                </a:solidFill>
                <a:latin typeface="Arial" panose="020B0604020202020204" pitchFamily="34" charset="0"/>
              </a:rPr>
              <a:t>לא חייבות</a:t>
            </a:r>
            <a:r>
              <a:rPr lang="he-IL" altLang="he-IL" dirty="0">
                <a:solidFill>
                  <a:srgbClr val="000000"/>
                </a:solidFill>
                <a:latin typeface="Arial" panose="020B0604020202020204" pitchFamily="34" charset="0"/>
              </a:rPr>
              <a:t> לכסות את כל הפונקציונליות של המערכת הנבדקת.</a:t>
            </a:r>
          </a:p>
          <a:p>
            <a:pPr marL="0" indent="0" eaLnBrk="1" hangingPunct="1">
              <a:buFont typeface="Wingdings" panose="05000000000000000000" pitchFamily="2" charset="2"/>
              <a:buNone/>
            </a:pPr>
            <a:r>
              <a:rPr lang="he-IL" altLang="he-IL" dirty="0">
                <a:solidFill>
                  <a:srgbClr val="000000"/>
                </a:solidFill>
                <a:latin typeface="Arial" panose="020B0604020202020204" pitchFamily="34" charset="0"/>
              </a:rPr>
              <a:t>בדיקות קבלה מכסות את התהליכים העסקיים החשובים ביותר למשתמש כפי שמוגדר על ידו.</a:t>
            </a:r>
          </a:p>
          <a:p>
            <a:pPr marL="0" indent="0" eaLnBrk="1" hangingPunct="1">
              <a:lnSpc>
                <a:spcPct val="110000"/>
              </a:lnSpc>
              <a:buFont typeface="Wingdings" panose="05000000000000000000" pitchFamily="2" charset="2"/>
              <a:buChar char="«"/>
            </a:pPr>
            <a:r>
              <a:rPr lang="en-US" altLang="he-IL" dirty="0">
                <a:solidFill>
                  <a:srgbClr val="000000"/>
                </a:solidFill>
                <a:latin typeface="Arial" panose="020B0604020202020204" pitchFamily="34" charset="0"/>
              </a:rPr>
              <a:t>FTP / FAT</a:t>
            </a:r>
            <a:r>
              <a:rPr lang="he-IL" altLang="he-IL" dirty="0">
                <a:solidFill>
                  <a:srgbClr val="000000"/>
                </a:solidFill>
                <a:latin typeface="Arial" panose="020B0604020202020204" pitchFamily="34" charset="0"/>
              </a:rPr>
              <a:t> - </a:t>
            </a:r>
            <a:r>
              <a:rPr lang="he-IL" altLang="he-IL" dirty="0">
                <a:latin typeface="Arial" panose="020B0604020202020204" pitchFamily="34" charset="0"/>
              </a:rPr>
              <a:t>בדיקות מבוצעות בסביבת הייצור ע"י צוות הבדיקות, ידועות גם בשם </a:t>
            </a:r>
            <a:r>
              <a:rPr lang="en-US" altLang="he-IL" dirty="0">
                <a:latin typeface="Arial" panose="020B0604020202020204" pitchFamily="34" charset="0"/>
              </a:rPr>
              <a:t>Alpha Tests</a:t>
            </a:r>
            <a:r>
              <a:rPr lang="he-IL" altLang="he-IL" dirty="0">
                <a:latin typeface="Arial" panose="020B0604020202020204" pitchFamily="34" charset="0"/>
              </a:rPr>
              <a:t>.</a:t>
            </a:r>
          </a:p>
          <a:p>
            <a:pPr marL="0" indent="0" eaLnBrk="1" hangingPunct="1">
              <a:lnSpc>
                <a:spcPct val="110000"/>
              </a:lnSpc>
              <a:buFont typeface="Wingdings" panose="05000000000000000000" pitchFamily="2" charset="2"/>
              <a:buChar char="«"/>
            </a:pPr>
            <a:r>
              <a:rPr lang="en-US" altLang="he-IL" dirty="0">
                <a:latin typeface="Arial" panose="020B0604020202020204" pitchFamily="34" charset="0"/>
              </a:rPr>
              <a:t>ATP / UAT</a:t>
            </a:r>
            <a:r>
              <a:rPr lang="he-IL" altLang="he-IL" dirty="0">
                <a:latin typeface="Arial" panose="020B0604020202020204" pitchFamily="34" charset="0"/>
              </a:rPr>
              <a:t> - בדיקות מבוצעות בסביבת הלקוח ע"י משתמשי המערכת, ידועות גם בשם</a:t>
            </a:r>
            <a:r>
              <a:rPr lang="en-US" altLang="he-IL" dirty="0">
                <a:latin typeface="Arial" panose="020B0604020202020204" pitchFamily="34" charset="0"/>
              </a:rPr>
              <a:t>Beta Tests </a:t>
            </a:r>
            <a:r>
              <a:rPr lang="he-IL" altLang="he-IL" dirty="0">
                <a:latin typeface="Arial" panose="020B0604020202020204" pitchFamily="34" charset="0"/>
              </a:rPr>
              <a:t>.</a:t>
            </a:r>
            <a:endParaRPr lang="en-US" altLang="he-IL" dirty="0">
              <a:latin typeface="Arial" panose="020B0604020202020204" pitchFamily="34" charset="0"/>
            </a:endParaRPr>
          </a:p>
          <a:p>
            <a:pPr marL="768350" lvl="1" eaLnBrk="1" hangingPunct="1">
              <a:lnSpc>
                <a:spcPct val="90000"/>
              </a:lnSpc>
              <a:buFont typeface="Wingdings" panose="05000000000000000000" pitchFamily="2" charset="2"/>
              <a:buNone/>
            </a:pPr>
            <a:endParaRPr lang="he-IL" altLang="he-IL" dirty="0">
              <a:solidFill>
                <a:srgbClr val="000000"/>
              </a:solidFill>
              <a:latin typeface="Arial" panose="020B0604020202020204" pitchFamily="34" charset="0"/>
            </a:endParaRPr>
          </a:p>
        </p:txBody>
      </p:sp>
    </p:spTree>
    <p:extLst>
      <p:ext uri="{BB962C8B-B14F-4D97-AF65-F5344CB8AC3E}">
        <p14:creationId xmlns:p14="http://schemas.microsoft.com/office/powerpoint/2010/main" val="1309480479"/>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609600" y="-229391"/>
            <a:ext cx="10972800" cy="1143000"/>
          </a:xfrm>
          <a:noFill/>
          <a:ln/>
        </p:spPr>
        <p:txBody>
          <a:bodyPr lIns="90840" tIns="44623" rIns="90840" bIns="44623"/>
          <a:lstStyle/>
          <a:p>
            <a:r>
              <a:rPr lang="en-GB" dirty="0">
                <a:solidFill>
                  <a:srgbClr val="C00000"/>
                </a:solidFill>
              </a:rPr>
              <a:t>Verification </a:t>
            </a:r>
            <a:r>
              <a:rPr lang="en-GB" dirty="0" err="1">
                <a:solidFill>
                  <a:srgbClr val="C00000"/>
                </a:solidFill>
              </a:rPr>
              <a:t>vs</a:t>
            </a:r>
            <a:r>
              <a:rPr lang="en-GB" dirty="0">
                <a:solidFill>
                  <a:srgbClr val="C00000"/>
                </a:solidFill>
              </a:rPr>
              <a:t> validation</a:t>
            </a:r>
          </a:p>
        </p:txBody>
      </p:sp>
      <p:sp>
        <p:nvSpPr>
          <p:cNvPr id="8194" name="Rectangle 2"/>
          <p:cNvSpPr>
            <a:spLocks noGrp="1" noChangeArrowheads="1"/>
          </p:cNvSpPr>
          <p:nvPr>
            <p:ph idx="1"/>
          </p:nvPr>
        </p:nvSpPr>
        <p:spPr>
          <a:xfrm>
            <a:off x="506569" y="1342624"/>
            <a:ext cx="10972800" cy="4525963"/>
          </a:xfrm>
          <a:noFill/>
          <a:ln/>
        </p:spPr>
        <p:txBody>
          <a:bodyPr lIns="90840" tIns="44623" rIns="90840" bIns="44623"/>
          <a:lstStyle/>
          <a:p>
            <a:pPr marL="0" indent="0" algn="ctr" rtl="0">
              <a:buNone/>
            </a:pPr>
            <a:r>
              <a:rPr lang="he-IL" sz="4000" b="1" dirty="0">
                <a:solidFill>
                  <a:schemeClr val="accent1"/>
                </a:solidFill>
              </a:rPr>
              <a:t>:</a:t>
            </a:r>
            <a:r>
              <a:rPr lang="en-GB" sz="4000" b="1" dirty="0">
                <a:solidFill>
                  <a:schemeClr val="accent1"/>
                </a:solidFill>
              </a:rPr>
              <a:t>Verification-</a:t>
            </a:r>
            <a:r>
              <a:rPr lang="he-IL" sz="4000" b="1" dirty="0">
                <a:solidFill>
                  <a:schemeClr val="accent1"/>
                </a:solidFill>
              </a:rPr>
              <a:t>אימות</a:t>
            </a:r>
            <a:endParaRPr lang="he-IL" sz="4000" dirty="0"/>
          </a:p>
          <a:p>
            <a:pPr marL="0" indent="0" algn="ctr">
              <a:buNone/>
            </a:pPr>
            <a:r>
              <a:rPr lang="he-IL" sz="3200" dirty="0">
                <a:solidFill>
                  <a:srgbClr val="000000"/>
                </a:solidFill>
              </a:rPr>
              <a:t>האם בונים את המוצר נכון?</a:t>
            </a:r>
            <a:r>
              <a:rPr lang="en-GB" sz="4000" dirty="0"/>
              <a:t/>
            </a:r>
            <a:br>
              <a:rPr lang="en-GB" sz="4000" dirty="0"/>
            </a:br>
            <a:r>
              <a:rPr lang="en-GB" sz="4000" dirty="0"/>
              <a:t>	</a:t>
            </a:r>
            <a:r>
              <a:rPr lang="en-GB" sz="3200" dirty="0"/>
              <a:t>"Are we building the product right”</a:t>
            </a:r>
          </a:p>
          <a:p>
            <a:pPr marL="0" indent="0" algn="ctr">
              <a:buNone/>
            </a:pPr>
            <a:r>
              <a:rPr lang="en-GB" sz="3200" dirty="0"/>
              <a:t>The software should conform to its specification</a:t>
            </a:r>
          </a:p>
          <a:p>
            <a:pPr marL="0" indent="0" algn="ctr" rtl="0">
              <a:buNone/>
            </a:pPr>
            <a:r>
              <a:rPr lang="he-IL" sz="4000" b="1" dirty="0">
                <a:solidFill>
                  <a:schemeClr val="accent1"/>
                </a:solidFill>
              </a:rPr>
              <a:t>:</a:t>
            </a:r>
            <a:r>
              <a:rPr lang="en-GB" sz="4000" b="1" dirty="0">
                <a:solidFill>
                  <a:schemeClr val="accent1"/>
                </a:solidFill>
              </a:rPr>
              <a:t>Validation</a:t>
            </a:r>
            <a:r>
              <a:rPr lang="he-IL" sz="4000" b="1" dirty="0">
                <a:solidFill>
                  <a:schemeClr val="accent1"/>
                </a:solidFill>
              </a:rPr>
              <a:t>תקיפות-</a:t>
            </a:r>
            <a:endParaRPr lang="en-GB" sz="4000" dirty="0"/>
          </a:p>
          <a:p>
            <a:pPr marL="0" indent="0" algn="ctr">
              <a:buNone/>
            </a:pPr>
            <a:r>
              <a:rPr lang="he-IL" sz="3200" dirty="0">
                <a:solidFill>
                  <a:srgbClr val="000000"/>
                </a:solidFill>
              </a:rPr>
              <a:t>האם בונים את המוצר הנכון?</a:t>
            </a:r>
          </a:p>
          <a:p>
            <a:pPr marL="0" indent="0" algn="ctr">
              <a:buNone/>
            </a:pPr>
            <a:r>
              <a:rPr lang="en-GB" sz="4000" dirty="0"/>
              <a:t>	</a:t>
            </a:r>
            <a:r>
              <a:rPr lang="en-GB" sz="3200" dirty="0"/>
              <a:t> "Are we building the right product”.</a:t>
            </a:r>
          </a:p>
          <a:p>
            <a:pPr marL="0" indent="0" algn="ctr">
              <a:buNone/>
            </a:pPr>
            <a:r>
              <a:rPr lang="en-GB" sz="3200" dirty="0"/>
              <a:t>The software should do what the user really requires.</a:t>
            </a:r>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a:xfrm>
            <a:off x="2347913" y="-252413"/>
            <a:ext cx="7924800" cy="1143000"/>
          </a:xfrm>
        </p:spPr>
        <p:txBody>
          <a:bodyPr/>
          <a:lstStyle/>
          <a:p>
            <a:pPr eaLnBrk="1" hangingPunct="1">
              <a:defRPr/>
            </a:pPr>
            <a:r>
              <a:rPr lang="he-IL" sz="4800" dirty="0">
                <a:solidFill>
                  <a:srgbClr val="C00000"/>
                </a:solidFill>
                <a:latin typeface="Tahoma" panose="020B0604030504040204" pitchFamily="34" charset="0"/>
                <a:ea typeface="Tahoma" panose="020B0604030504040204" pitchFamily="34" charset="0"/>
              </a:rPr>
              <a:t>מודל ה- </a:t>
            </a:r>
            <a:r>
              <a:rPr lang="en-US" sz="4800" dirty="0">
                <a:solidFill>
                  <a:srgbClr val="C00000"/>
                </a:solidFill>
                <a:latin typeface="Tahoma" panose="020B0604030504040204" pitchFamily="34" charset="0"/>
                <a:ea typeface="Tahoma" panose="020B0604030504040204" pitchFamily="34" charset="0"/>
              </a:rPr>
              <a:t>V</a:t>
            </a:r>
          </a:p>
        </p:txBody>
      </p:sp>
      <p:sp>
        <p:nvSpPr>
          <p:cNvPr id="43010" name="מציין מיקום של מספר שקופית 5"/>
          <p:cNvSpPr>
            <a:spLocks noGrp="1"/>
          </p:cNvSpPr>
          <p:nvPr>
            <p:ph type="sldNum" sz="quarter" idx="12"/>
          </p:nvPr>
        </p:nvSpPr>
        <p:spPr>
          <a:noFill/>
        </p:spPr>
        <p:txBody>
          <a:bodyPr/>
          <a:lstStyle/>
          <a:p>
            <a:fld id="{886889E4-62CC-47ED-B59B-C97078596681}" type="slidenum">
              <a:rPr lang="he-IL" smtClean="0">
                <a:solidFill>
                  <a:prstClr val="black">
                    <a:tint val="75000"/>
                  </a:prstClr>
                </a:solidFill>
              </a:rPr>
              <a:pPr/>
              <a:t>23</a:t>
            </a:fld>
            <a:endParaRPr lang="en-US">
              <a:solidFill>
                <a:prstClr val="black">
                  <a:tint val="75000"/>
                </a:prstClr>
              </a:solidFill>
            </a:endParaRPr>
          </a:p>
        </p:txBody>
      </p:sp>
      <p:sp>
        <p:nvSpPr>
          <p:cNvPr id="53253" name="Rectangle 5"/>
          <p:cNvSpPr>
            <a:spLocks noChangeArrowheads="1"/>
          </p:cNvSpPr>
          <p:nvPr/>
        </p:nvSpPr>
        <p:spPr bwMode="auto">
          <a:xfrm>
            <a:off x="8039100" y="1628776"/>
            <a:ext cx="2089150"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0" lang="he-IL">
                <a:solidFill>
                  <a:srgbClr val="002060"/>
                </a:solidFill>
                <a:latin typeface="Tahoma" pitchFamily="34" charset="0"/>
                <a:cs typeface="Tahoma" pitchFamily="34" charset="0"/>
              </a:rPr>
              <a:t>דרישות לקוח</a:t>
            </a:r>
            <a:endParaRPr kumimoji="0" lang="en-US">
              <a:solidFill>
                <a:srgbClr val="002060"/>
              </a:solidFill>
              <a:latin typeface="Tahoma" pitchFamily="34" charset="0"/>
              <a:cs typeface="Tahoma" pitchFamily="34" charset="0"/>
            </a:endParaRPr>
          </a:p>
        </p:txBody>
      </p:sp>
      <p:sp>
        <p:nvSpPr>
          <p:cNvPr id="53257" name="Rectangle 9"/>
          <p:cNvSpPr>
            <a:spLocks noChangeArrowheads="1"/>
          </p:cNvSpPr>
          <p:nvPr/>
        </p:nvSpPr>
        <p:spPr bwMode="auto">
          <a:xfrm>
            <a:off x="7464425" y="2997201"/>
            <a:ext cx="2089150"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kumimoji="0" lang="he-IL">
                <a:solidFill>
                  <a:srgbClr val="002060"/>
                </a:solidFill>
                <a:latin typeface="Tahoma" pitchFamily="34" charset="0"/>
                <a:cs typeface="Tahoma" pitchFamily="34" charset="0"/>
              </a:rPr>
              <a:t>דרישות מערכת ואפיון</a:t>
            </a:r>
            <a:endParaRPr kumimoji="0" lang="en-US">
              <a:solidFill>
                <a:srgbClr val="002060"/>
              </a:solidFill>
              <a:latin typeface="Tahoma" pitchFamily="34" charset="0"/>
              <a:cs typeface="Tahoma" pitchFamily="34" charset="0"/>
            </a:endParaRPr>
          </a:p>
        </p:txBody>
      </p:sp>
      <p:sp>
        <p:nvSpPr>
          <p:cNvPr id="53258" name="Rectangle 10"/>
          <p:cNvSpPr>
            <a:spLocks noChangeArrowheads="1"/>
          </p:cNvSpPr>
          <p:nvPr/>
        </p:nvSpPr>
        <p:spPr bwMode="auto">
          <a:xfrm>
            <a:off x="6889750" y="4292601"/>
            <a:ext cx="2374900"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algn="ctr">
              <a:defRPr/>
            </a:pPr>
            <a:r>
              <a:rPr kumimoji="0" lang="he-IL">
                <a:solidFill>
                  <a:srgbClr val="002060"/>
                </a:solidFill>
                <a:latin typeface="Tahoma" pitchFamily="34" charset="0"/>
                <a:cs typeface="Tahoma" pitchFamily="34" charset="0"/>
              </a:rPr>
              <a:t>דרישות תת- מערכת ועיצוב</a:t>
            </a:r>
            <a:endParaRPr kumimoji="0" lang="en-US">
              <a:solidFill>
                <a:srgbClr val="002060"/>
              </a:solidFill>
              <a:latin typeface="Tahoma" pitchFamily="34" charset="0"/>
              <a:cs typeface="Tahoma" pitchFamily="34" charset="0"/>
            </a:endParaRPr>
          </a:p>
        </p:txBody>
      </p:sp>
      <p:sp>
        <p:nvSpPr>
          <p:cNvPr id="53259" name="Rectangle 11"/>
          <p:cNvSpPr>
            <a:spLocks noChangeArrowheads="1"/>
          </p:cNvSpPr>
          <p:nvPr/>
        </p:nvSpPr>
        <p:spPr bwMode="auto">
          <a:xfrm>
            <a:off x="6600825" y="5661026"/>
            <a:ext cx="2089150"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0" lang="he-IL">
                <a:solidFill>
                  <a:srgbClr val="002060"/>
                </a:solidFill>
                <a:latin typeface="Tahoma" pitchFamily="34" charset="0"/>
                <a:cs typeface="Tahoma" pitchFamily="34" charset="0"/>
              </a:rPr>
              <a:t>דרישות רכיב</a:t>
            </a:r>
            <a:endParaRPr kumimoji="0" lang="en-US">
              <a:solidFill>
                <a:srgbClr val="002060"/>
              </a:solidFill>
              <a:latin typeface="Tahoma" pitchFamily="34" charset="0"/>
              <a:cs typeface="Tahoma" pitchFamily="34" charset="0"/>
            </a:endParaRPr>
          </a:p>
        </p:txBody>
      </p:sp>
      <p:sp>
        <p:nvSpPr>
          <p:cNvPr id="53260" name="Rectangle 12"/>
          <p:cNvSpPr>
            <a:spLocks noChangeArrowheads="1"/>
          </p:cNvSpPr>
          <p:nvPr/>
        </p:nvSpPr>
        <p:spPr bwMode="auto">
          <a:xfrm>
            <a:off x="2925763" y="5589588"/>
            <a:ext cx="2089150" cy="792162"/>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0" lang="he-IL">
                <a:solidFill>
                  <a:srgbClr val="002060"/>
                </a:solidFill>
                <a:latin typeface="Tahoma" pitchFamily="34" charset="0"/>
                <a:cs typeface="Tahoma" pitchFamily="34" charset="0"/>
              </a:rPr>
              <a:t>בדיקות יחידה</a:t>
            </a:r>
            <a:endParaRPr kumimoji="0" lang="en-US">
              <a:solidFill>
                <a:srgbClr val="002060"/>
              </a:solidFill>
              <a:latin typeface="Tahoma" pitchFamily="34" charset="0"/>
              <a:cs typeface="Tahoma" pitchFamily="34" charset="0"/>
            </a:endParaRPr>
          </a:p>
        </p:txBody>
      </p:sp>
      <p:sp>
        <p:nvSpPr>
          <p:cNvPr id="53261" name="Rectangle 13"/>
          <p:cNvSpPr>
            <a:spLocks noChangeArrowheads="1"/>
          </p:cNvSpPr>
          <p:nvPr/>
        </p:nvSpPr>
        <p:spPr bwMode="auto">
          <a:xfrm>
            <a:off x="2638425" y="4221163"/>
            <a:ext cx="2089150" cy="792162"/>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0" lang="he-IL">
                <a:solidFill>
                  <a:srgbClr val="002060"/>
                </a:solidFill>
                <a:latin typeface="Tahoma" pitchFamily="34" charset="0"/>
                <a:cs typeface="Tahoma" pitchFamily="34" charset="0"/>
              </a:rPr>
              <a:t>בדיקות שילוב</a:t>
            </a:r>
            <a:endParaRPr kumimoji="0" lang="en-US">
              <a:solidFill>
                <a:srgbClr val="002060"/>
              </a:solidFill>
              <a:latin typeface="Tahoma" pitchFamily="34" charset="0"/>
              <a:cs typeface="Tahoma" pitchFamily="34" charset="0"/>
            </a:endParaRPr>
          </a:p>
        </p:txBody>
      </p:sp>
      <p:sp>
        <p:nvSpPr>
          <p:cNvPr id="53262" name="Rectangle 14"/>
          <p:cNvSpPr>
            <a:spLocks noChangeArrowheads="1"/>
          </p:cNvSpPr>
          <p:nvPr/>
        </p:nvSpPr>
        <p:spPr bwMode="auto">
          <a:xfrm>
            <a:off x="2062163" y="2924176"/>
            <a:ext cx="2089150"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0" lang="he-IL">
                <a:solidFill>
                  <a:srgbClr val="002060"/>
                </a:solidFill>
                <a:latin typeface="Tahoma" pitchFamily="34" charset="0"/>
                <a:cs typeface="Tahoma" pitchFamily="34" charset="0"/>
              </a:rPr>
              <a:t>בדיקות מערכת</a:t>
            </a:r>
            <a:endParaRPr kumimoji="0" lang="en-US">
              <a:solidFill>
                <a:srgbClr val="002060"/>
              </a:solidFill>
              <a:latin typeface="Tahoma" pitchFamily="34" charset="0"/>
              <a:cs typeface="Tahoma" pitchFamily="34" charset="0"/>
            </a:endParaRPr>
          </a:p>
        </p:txBody>
      </p:sp>
      <p:sp>
        <p:nvSpPr>
          <p:cNvPr id="53263" name="Rectangle 15"/>
          <p:cNvSpPr>
            <a:spLocks noChangeArrowheads="1"/>
          </p:cNvSpPr>
          <p:nvPr/>
        </p:nvSpPr>
        <p:spPr bwMode="auto">
          <a:xfrm>
            <a:off x="1558925" y="1628776"/>
            <a:ext cx="2089150"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0" lang="he-IL">
                <a:solidFill>
                  <a:srgbClr val="002060"/>
                </a:solidFill>
                <a:latin typeface="Tahoma" pitchFamily="34" charset="0"/>
                <a:cs typeface="Tahoma" pitchFamily="34" charset="0"/>
              </a:rPr>
              <a:t>בדיקות קבלה</a:t>
            </a:r>
            <a:endParaRPr kumimoji="0" lang="en-US">
              <a:solidFill>
                <a:srgbClr val="002060"/>
              </a:solidFill>
              <a:latin typeface="Tahoma" pitchFamily="34" charset="0"/>
              <a:cs typeface="Tahoma" pitchFamily="34" charset="0"/>
            </a:endParaRPr>
          </a:p>
        </p:txBody>
      </p:sp>
      <p:sp>
        <p:nvSpPr>
          <p:cNvPr id="53264" name="Line 16"/>
          <p:cNvSpPr>
            <a:spLocks noChangeShapeType="1"/>
          </p:cNvSpPr>
          <p:nvPr/>
        </p:nvSpPr>
        <p:spPr bwMode="auto">
          <a:xfrm>
            <a:off x="4006850" y="2205038"/>
            <a:ext cx="3240088" cy="0"/>
          </a:xfrm>
          <a:prstGeom prst="line">
            <a:avLst/>
          </a:prstGeom>
          <a:noFill/>
          <a:ln w="57150">
            <a:solidFill>
              <a:srgbClr val="B2B2B2"/>
            </a:solidFill>
            <a:round/>
            <a:headEnd/>
            <a:tailEnd type="triangle" w="med" len="med"/>
          </a:ln>
        </p:spPr>
        <p:txBody>
          <a:bodyPr/>
          <a:lstStyle/>
          <a:p>
            <a:endParaRPr kumimoji="0" lang="he-IL" sz="1800">
              <a:solidFill>
                <a:prstClr val="black"/>
              </a:solidFill>
              <a:latin typeface="Arial" pitchFamily="34" charset="0"/>
            </a:endParaRPr>
          </a:p>
        </p:txBody>
      </p:sp>
      <p:sp>
        <p:nvSpPr>
          <p:cNvPr id="53265" name="Line 17"/>
          <p:cNvSpPr>
            <a:spLocks noChangeShapeType="1"/>
          </p:cNvSpPr>
          <p:nvPr/>
        </p:nvSpPr>
        <p:spPr bwMode="auto">
          <a:xfrm flipV="1">
            <a:off x="4438651" y="3357563"/>
            <a:ext cx="2447925" cy="0"/>
          </a:xfrm>
          <a:prstGeom prst="line">
            <a:avLst/>
          </a:prstGeom>
          <a:noFill/>
          <a:ln w="57150">
            <a:solidFill>
              <a:srgbClr val="B2B2B2"/>
            </a:solidFill>
            <a:round/>
            <a:headEnd/>
            <a:tailEnd type="triangle" w="med" len="med"/>
          </a:ln>
        </p:spPr>
        <p:txBody>
          <a:bodyPr/>
          <a:lstStyle/>
          <a:p>
            <a:endParaRPr kumimoji="0" lang="he-IL" sz="1800">
              <a:solidFill>
                <a:prstClr val="black"/>
              </a:solidFill>
              <a:latin typeface="Arial" pitchFamily="34" charset="0"/>
            </a:endParaRPr>
          </a:p>
        </p:txBody>
      </p:sp>
      <p:sp>
        <p:nvSpPr>
          <p:cNvPr id="53266" name="Line 18"/>
          <p:cNvSpPr>
            <a:spLocks noChangeShapeType="1"/>
          </p:cNvSpPr>
          <p:nvPr/>
        </p:nvSpPr>
        <p:spPr bwMode="auto">
          <a:xfrm flipV="1">
            <a:off x="4943475" y="4724400"/>
            <a:ext cx="1366838" cy="0"/>
          </a:xfrm>
          <a:prstGeom prst="line">
            <a:avLst/>
          </a:prstGeom>
          <a:noFill/>
          <a:ln w="57150">
            <a:solidFill>
              <a:srgbClr val="B2B2B2"/>
            </a:solidFill>
            <a:round/>
            <a:headEnd/>
            <a:tailEnd type="triangle" w="med" len="med"/>
          </a:ln>
        </p:spPr>
        <p:txBody>
          <a:bodyPr/>
          <a:lstStyle/>
          <a:p>
            <a:endParaRPr kumimoji="0" lang="he-IL" sz="1800">
              <a:solidFill>
                <a:prstClr val="black"/>
              </a:solidFill>
              <a:latin typeface="Arial" pitchFamily="34" charset="0"/>
            </a:endParaRPr>
          </a:p>
        </p:txBody>
      </p:sp>
      <p:sp>
        <p:nvSpPr>
          <p:cNvPr id="53267" name="Line 19"/>
          <p:cNvSpPr>
            <a:spLocks noChangeShapeType="1"/>
          </p:cNvSpPr>
          <p:nvPr/>
        </p:nvSpPr>
        <p:spPr bwMode="auto">
          <a:xfrm flipV="1">
            <a:off x="5157789" y="6021388"/>
            <a:ext cx="936625" cy="0"/>
          </a:xfrm>
          <a:prstGeom prst="line">
            <a:avLst/>
          </a:prstGeom>
          <a:noFill/>
          <a:ln w="57150">
            <a:solidFill>
              <a:srgbClr val="B2B2B2"/>
            </a:solidFill>
            <a:round/>
            <a:headEnd/>
            <a:tailEnd type="triangle" w="med" len="med"/>
          </a:ln>
        </p:spPr>
        <p:txBody>
          <a:bodyPr/>
          <a:lstStyle/>
          <a:p>
            <a:endParaRPr kumimoji="0" lang="he-IL" sz="1800">
              <a:solidFill>
                <a:prstClr val="black"/>
              </a:solidFill>
              <a:latin typeface="Arial" pitchFamily="34" charset="0"/>
            </a:endParaRPr>
          </a:p>
        </p:txBody>
      </p:sp>
      <p:sp>
        <p:nvSpPr>
          <p:cNvPr id="43025" name="AutoShape 22"/>
          <p:cNvSpPr>
            <a:spLocks noChangeArrowheads="1"/>
          </p:cNvSpPr>
          <p:nvPr/>
        </p:nvSpPr>
        <p:spPr bwMode="auto">
          <a:xfrm>
            <a:off x="8832850" y="2492375"/>
            <a:ext cx="215900" cy="431800"/>
          </a:xfrm>
          <a:prstGeom prst="upDownArrow">
            <a:avLst>
              <a:gd name="adj1" fmla="val 50000"/>
              <a:gd name="adj2" fmla="val 40000"/>
            </a:avLst>
          </a:prstGeom>
          <a:solidFill>
            <a:schemeClr val="bg2"/>
          </a:solidFill>
          <a:ln w="9525">
            <a:solidFill>
              <a:schemeClr val="tx1"/>
            </a:solidFill>
            <a:miter lim="800000"/>
            <a:headEnd/>
            <a:tailEnd/>
          </a:ln>
        </p:spPr>
        <p:txBody>
          <a:bodyPr wrap="none" anchor="ctr"/>
          <a:lstStyle/>
          <a:p>
            <a:endParaRPr kumimoji="0" lang="he-IL" sz="1800">
              <a:solidFill>
                <a:prstClr val="black"/>
              </a:solidFill>
              <a:latin typeface="Arial" pitchFamily="34" charset="0"/>
            </a:endParaRPr>
          </a:p>
        </p:txBody>
      </p:sp>
      <p:sp>
        <p:nvSpPr>
          <p:cNvPr id="43026" name="AutoShape 25"/>
          <p:cNvSpPr>
            <a:spLocks noChangeArrowheads="1"/>
          </p:cNvSpPr>
          <p:nvPr/>
        </p:nvSpPr>
        <p:spPr bwMode="auto">
          <a:xfrm>
            <a:off x="8401050" y="3860800"/>
            <a:ext cx="215900" cy="431800"/>
          </a:xfrm>
          <a:prstGeom prst="upDownArrow">
            <a:avLst>
              <a:gd name="adj1" fmla="val 50000"/>
              <a:gd name="adj2" fmla="val 40000"/>
            </a:avLst>
          </a:prstGeom>
          <a:solidFill>
            <a:schemeClr val="bg2"/>
          </a:solidFill>
          <a:ln w="9525">
            <a:solidFill>
              <a:schemeClr val="tx1"/>
            </a:solidFill>
            <a:miter lim="800000"/>
            <a:headEnd/>
            <a:tailEnd/>
          </a:ln>
        </p:spPr>
        <p:txBody>
          <a:bodyPr wrap="none" anchor="ctr"/>
          <a:lstStyle/>
          <a:p>
            <a:endParaRPr kumimoji="0" lang="he-IL" sz="1800">
              <a:solidFill>
                <a:prstClr val="black"/>
              </a:solidFill>
              <a:latin typeface="Arial" pitchFamily="34" charset="0"/>
            </a:endParaRPr>
          </a:p>
        </p:txBody>
      </p:sp>
      <p:sp>
        <p:nvSpPr>
          <p:cNvPr id="43027" name="AutoShape 26"/>
          <p:cNvSpPr>
            <a:spLocks noChangeArrowheads="1"/>
          </p:cNvSpPr>
          <p:nvPr/>
        </p:nvSpPr>
        <p:spPr bwMode="auto">
          <a:xfrm>
            <a:off x="7967663" y="5229225"/>
            <a:ext cx="215900" cy="431800"/>
          </a:xfrm>
          <a:prstGeom prst="upDownArrow">
            <a:avLst>
              <a:gd name="adj1" fmla="val 50000"/>
              <a:gd name="adj2" fmla="val 40000"/>
            </a:avLst>
          </a:prstGeom>
          <a:solidFill>
            <a:schemeClr val="bg2"/>
          </a:solidFill>
          <a:ln w="9525">
            <a:solidFill>
              <a:schemeClr val="tx1"/>
            </a:solidFill>
            <a:miter lim="800000"/>
            <a:headEnd/>
            <a:tailEnd/>
          </a:ln>
        </p:spPr>
        <p:txBody>
          <a:bodyPr wrap="none" anchor="ctr"/>
          <a:lstStyle/>
          <a:p>
            <a:endParaRPr kumimoji="0" lang="he-IL" sz="1800">
              <a:solidFill>
                <a:prstClr val="black"/>
              </a:solidFill>
              <a:latin typeface="Arial" pitchFamily="34" charset="0"/>
            </a:endParaRPr>
          </a:p>
        </p:txBody>
      </p:sp>
      <p:sp>
        <p:nvSpPr>
          <p:cNvPr id="43028" name="Arc 34"/>
          <p:cNvSpPr>
            <a:spLocks/>
          </p:cNvSpPr>
          <p:nvPr/>
        </p:nvSpPr>
        <p:spPr bwMode="auto">
          <a:xfrm rot="489194">
            <a:off x="9551988" y="2636838"/>
            <a:ext cx="588962" cy="2303462"/>
          </a:xfrm>
          <a:custGeom>
            <a:avLst/>
            <a:gdLst>
              <a:gd name="T0" fmla="*/ 0 w 21600"/>
              <a:gd name="T1" fmla="*/ 0 h 43082"/>
              <a:gd name="T2" fmla="*/ 45693305 w 21600"/>
              <a:gd name="T3" fmla="*/ 2147483647 h 43082"/>
              <a:gd name="T4" fmla="*/ 0 w 21600"/>
              <a:gd name="T5" fmla="*/ 2147483647 h 43082"/>
              <a:gd name="T6" fmla="*/ 0 60000 65536"/>
              <a:gd name="T7" fmla="*/ 0 60000 65536"/>
              <a:gd name="T8" fmla="*/ 0 60000 65536"/>
              <a:gd name="T9" fmla="*/ 0 w 21600"/>
              <a:gd name="T10" fmla="*/ 0 h 43082"/>
              <a:gd name="T11" fmla="*/ 21600 w 21600"/>
              <a:gd name="T12" fmla="*/ 43082 h 43082"/>
            </a:gdLst>
            <a:ahLst/>
            <a:cxnLst>
              <a:cxn ang="T6">
                <a:pos x="T0" y="T1"/>
              </a:cxn>
              <a:cxn ang="T7">
                <a:pos x="T2" y="T3"/>
              </a:cxn>
              <a:cxn ang="T8">
                <a:pos x="T4" y="T5"/>
              </a:cxn>
            </a:cxnLst>
            <a:rect l="T9" t="T10" r="T11" b="T12"/>
            <a:pathLst>
              <a:path w="21600" h="43082" fill="none" extrusionOk="0">
                <a:moveTo>
                  <a:pt x="-1" y="0"/>
                </a:moveTo>
                <a:cubicBezTo>
                  <a:pt x="11929" y="0"/>
                  <a:pt x="21600" y="9670"/>
                  <a:pt x="21600" y="21600"/>
                </a:cubicBezTo>
                <a:cubicBezTo>
                  <a:pt x="21600" y="32656"/>
                  <a:pt x="13250" y="41928"/>
                  <a:pt x="2254" y="43082"/>
                </a:cubicBezTo>
              </a:path>
              <a:path w="21600" h="43082" stroke="0" extrusionOk="0">
                <a:moveTo>
                  <a:pt x="-1" y="0"/>
                </a:moveTo>
                <a:cubicBezTo>
                  <a:pt x="11929" y="0"/>
                  <a:pt x="21600" y="9670"/>
                  <a:pt x="21600" y="21600"/>
                </a:cubicBezTo>
                <a:cubicBezTo>
                  <a:pt x="21600" y="32656"/>
                  <a:pt x="13250" y="41928"/>
                  <a:pt x="2254" y="43082"/>
                </a:cubicBezTo>
                <a:lnTo>
                  <a:pt x="0" y="21600"/>
                </a:lnTo>
                <a:close/>
              </a:path>
            </a:pathLst>
          </a:custGeom>
          <a:noFill/>
          <a:ln w="57150">
            <a:solidFill>
              <a:schemeClr val="tx1"/>
            </a:solidFill>
            <a:round/>
            <a:headEnd type="triangle" w="med" len="med"/>
            <a:tailEnd type="triangle" w="med" len="med"/>
          </a:ln>
        </p:spPr>
        <p:txBody>
          <a:bodyPr wrap="none" anchor="ctr"/>
          <a:lstStyle/>
          <a:p>
            <a:endParaRPr kumimoji="0" lang="he-IL" sz="1800">
              <a:solidFill>
                <a:prstClr val="black"/>
              </a:solidFill>
              <a:latin typeface="Arial" pitchFamily="34" charset="0"/>
            </a:endParaRPr>
          </a:p>
        </p:txBody>
      </p:sp>
      <p:sp>
        <p:nvSpPr>
          <p:cNvPr id="53285" name="Text Box 37"/>
          <p:cNvSpPr txBox="1">
            <a:spLocks noChangeArrowheads="1"/>
          </p:cNvSpPr>
          <p:nvPr/>
        </p:nvSpPr>
        <p:spPr bwMode="auto">
          <a:xfrm>
            <a:off x="4078288" y="1766888"/>
            <a:ext cx="2736850" cy="366712"/>
          </a:xfrm>
          <a:prstGeom prst="rect">
            <a:avLst/>
          </a:prstGeom>
          <a:noFill/>
          <a:ln w="9525">
            <a:noFill/>
            <a:miter lim="800000"/>
            <a:headEnd/>
            <a:tailEnd/>
          </a:ln>
        </p:spPr>
        <p:txBody>
          <a:bodyPr>
            <a:spAutoFit/>
          </a:bodyPr>
          <a:lstStyle/>
          <a:p>
            <a:pPr>
              <a:spcBef>
                <a:spcPct val="50000"/>
              </a:spcBef>
            </a:pPr>
            <a:r>
              <a:rPr kumimoji="0" lang="he-IL" sz="1800" b="1">
                <a:solidFill>
                  <a:prstClr val="black"/>
                </a:solidFill>
                <a:latin typeface="Tahoma" pitchFamily="34" charset="0"/>
                <a:cs typeface="Tahoma" pitchFamily="34" charset="0"/>
              </a:rPr>
              <a:t>הוכחת תקפות המוצר</a:t>
            </a:r>
            <a:endParaRPr kumimoji="0" lang="en-US" sz="1800" b="1">
              <a:solidFill>
                <a:prstClr val="black"/>
              </a:solidFill>
              <a:latin typeface="Tahoma" pitchFamily="34" charset="0"/>
              <a:cs typeface="Tahoma" pitchFamily="34" charset="0"/>
            </a:endParaRPr>
          </a:p>
        </p:txBody>
      </p:sp>
      <p:sp>
        <p:nvSpPr>
          <p:cNvPr id="53286" name="Text Box 38"/>
          <p:cNvSpPr txBox="1">
            <a:spLocks noChangeArrowheads="1"/>
          </p:cNvSpPr>
          <p:nvPr/>
        </p:nvSpPr>
        <p:spPr bwMode="auto">
          <a:xfrm>
            <a:off x="3646488" y="2990851"/>
            <a:ext cx="2736850" cy="366713"/>
          </a:xfrm>
          <a:prstGeom prst="rect">
            <a:avLst/>
          </a:prstGeom>
          <a:noFill/>
          <a:ln w="9525">
            <a:noFill/>
            <a:miter lim="800000"/>
            <a:headEnd/>
            <a:tailEnd/>
          </a:ln>
        </p:spPr>
        <p:txBody>
          <a:bodyPr>
            <a:spAutoFit/>
          </a:bodyPr>
          <a:lstStyle/>
          <a:p>
            <a:pPr>
              <a:spcBef>
                <a:spcPct val="50000"/>
              </a:spcBef>
            </a:pPr>
            <a:r>
              <a:rPr kumimoji="0" lang="he-IL" sz="1800" b="1">
                <a:solidFill>
                  <a:prstClr val="black"/>
                </a:solidFill>
                <a:latin typeface="Tahoma" pitchFamily="34" charset="0"/>
                <a:cs typeface="Tahoma" pitchFamily="34" charset="0"/>
              </a:rPr>
              <a:t>אימות המוצר</a:t>
            </a:r>
            <a:endParaRPr kumimoji="0" lang="en-US" sz="1800" b="1">
              <a:solidFill>
                <a:prstClr val="black"/>
              </a:solidFill>
              <a:latin typeface="Tahoma" pitchFamily="34" charset="0"/>
              <a:cs typeface="Tahoma" pitchFamily="34" charset="0"/>
            </a:endParaRPr>
          </a:p>
        </p:txBody>
      </p:sp>
      <p:sp>
        <p:nvSpPr>
          <p:cNvPr id="53287" name="Text Box 39"/>
          <p:cNvSpPr txBox="1">
            <a:spLocks noChangeArrowheads="1"/>
          </p:cNvSpPr>
          <p:nvPr/>
        </p:nvSpPr>
        <p:spPr bwMode="auto">
          <a:xfrm>
            <a:off x="4438651" y="4083050"/>
            <a:ext cx="1800225" cy="641350"/>
          </a:xfrm>
          <a:prstGeom prst="rect">
            <a:avLst/>
          </a:prstGeom>
          <a:noFill/>
          <a:ln w="9525">
            <a:noFill/>
            <a:miter lim="800000"/>
            <a:headEnd/>
            <a:tailEnd/>
          </a:ln>
        </p:spPr>
        <p:txBody>
          <a:bodyPr>
            <a:spAutoFit/>
          </a:bodyPr>
          <a:lstStyle/>
          <a:p>
            <a:pPr>
              <a:spcBef>
                <a:spcPct val="50000"/>
              </a:spcBef>
            </a:pPr>
            <a:r>
              <a:rPr kumimoji="0" lang="he-IL" sz="1800" b="1">
                <a:solidFill>
                  <a:prstClr val="black"/>
                </a:solidFill>
                <a:latin typeface="Tahoma" pitchFamily="34" charset="0"/>
                <a:cs typeface="Tahoma" pitchFamily="34" charset="0"/>
              </a:rPr>
              <a:t>אימות תת-מערכת</a:t>
            </a:r>
            <a:endParaRPr kumimoji="0" lang="en-US" sz="1800" b="1">
              <a:solidFill>
                <a:prstClr val="black"/>
              </a:solidFill>
              <a:latin typeface="Tahoma" pitchFamily="34" charset="0"/>
              <a:cs typeface="Tahoma" pitchFamily="34" charset="0"/>
            </a:endParaRPr>
          </a:p>
        </p:txBody>
      </p:sp>
      <p:sp>
        <p:nvSpPr>
          <p:cNvPr id="53288" name="Text Box 40"/>
          <p:cNvSpPr txBox="1">
            <a:spLocks noChangeArrowheads="1"/>
          </p:cNvSpPr>
          <p:nvPr/>
        </p:nvSpPr>
        <p:spPr bwMode="auto">
          <a:xfrm>
            <a:off x="4654551" y="5308600"/>
            <a:ext cx="1368425" cy="641350"/>
          </a:xfrm>
          <a:prstGeom prst="rect">
            <a:avLst/>
          </a:prstGeom>
          <a:noFill/>
          <a:ln w="9525">
            <a:noFill/>
            <a:miter lim="800000"/>
            <a:headEnd/>
            <a:tailEnd/>
          </a:ln>
        </p:spPr>
        <p:txBody>
          <a:bodyPr>
            <a:spAutoFit/>
          </a:bodyPr>
          <a:lstStyle/>
          <a:p>
            <a:pPr>
              <a:spcBef>
                <a:spcPct val="50000"/>
              </a:spcBef>
            </a:pPr>
            <a:r>
              <a:rPr kumimoji="0" lang="he-IL" sz="1800" b="1" dirty="0">
                <a:solidFill>
                  <a:prstClr val="black"/>
                </a:solidFill>
                <a:latin typeface="Tahoma" pitchFamily="34" charset="0"/>
                <a:cs typeface="Tahoma" pitchFamily="34" charset="0"/>
              </a:rPr>
              <a:t>אימות</a:t>
            </a:r>
            <a:r>
              <a:rPr kumimoji="0" lang="he-IL" sz="1800" b="1" dirty="0">
                <a:solidFill>
                  <a:srgbClr val="002060"/>
                </a:solidFill>
                <a:latin typeface="Tahoma" pitchFamily="34" charset="0"/>
                <a:cs typeface="Tahoma" pitchFamily="34" charset="0"/>
              </a:rPr>
              <a:t> </a:t>
            </a:r>
            <a:r>
              <a:rPr kumimoji="0" lang="he-IL" sz="1800" b="1" dirty="0">
                <a:solidFill>
                  <a:prstClr val="black"/>
                </a:solidFill>
                <a:latin typeface="Tahoma" pitchFamily="34" charset="0"/>
                <a:cs typeface="Tahoma" pitchFamily="34" charset="0"/>
              </a:rPr>
              <a:t>רכיב</a:t>
            </a:r>
            <a:endParaRPr kumimoji="0" lang="en-US" sz="1800" b="1" dirty="0">
              <a:solidFill>
                <a:prstClr val="black"/>
              </a:solidFill>
              <a:latin typeface="Tahoma" pitchFamily="34" charset="0"/>
              <a:cs typeface="Tahoma" pitchFamily="34" charset="0"/>
            </a:endParaRPr>
          </a:p>
        </p:txBody>
      </p:sp>
      <p:sp>
        <p:nvSpPr>
          <p:cNvPr id="53289" name="Text Box 41"/>
          <p:cNvSpPr txBox="1">
            <a:spLocks noChangeArrowheads="1"/>
          </p:cNvSpPr>
          <p:nvPr/>
        </p:nvSpPr>
        <p:spPr bwMode="auto">
          <a:xfrm>
            <a:off x="4583113" y="2205038"/>
            <a:ext cx="1657350" cy="366712"/>
          </a:xfrm>
          <a:prstGeom prst="rect">
            <a:avLst/>
          </a:prstGeom>
          <a:noFill/>
          <a:ln w="9525">
            <a:noFill/>
            <a:miter lim="800000"/>
            <a:headEnd/>
            <a:tailEnd/>
          </a:ln>
        </p:spPr>
        <p:txBody>
          <a:bodyPr>
            <a:spAutoFit/>
          </a:bodyPr>
          <a:lstStyle/>
          <a:p>
            <a:pPr>
              <a:spcBef>
                <a:spcPct val="50000"/>
              </a:spcBef>
            </a:pPr>
            <a:r>
              <a:rPr kumimoji="0" lang="en-US" sz="1800" b="1">
                <a:solidFill>
                  <a:prstClr val="black"/>
                </a:solidFill>
                <a:latin typeface="Tahoma" pitchFamily="34" charset="0"/>
                <a:cs typeface="Tahoma" pitchFamily="34" charset="0"/>
              </a:rPr>
              <a:t>validation</a:t>
            </a:r>
          </a:p>
        </p:txBody>
      </p:sp>
      <p:sp>
        <p:nvSpPr>
          <p:cNvPr id="53290" name="Text Box 42"/>
          <p:cNvSpPr txBox="1">
            <a:spLocks noChangeArrowheads="1"/>
          </p:cNvSpPr>
          <p:nvPr/>
        </p:nvSpPr>
        <p:spPr bwMode="auto">
          <a:xfrm>
            <a:off x="4725988" y="3429001"/>
            <a:ext cx="1657350" cy="366713"/>
          </a:xfrm>
          <a:prstGeom prst="rect">
            <a:avLst/>
          </a:prstGeom>
          <a:noFill/>
          <a:ln w="9525">
            <a:noFill/>
            <a:miter lim="800000"/>
            <a:headEnd/>
            <a:tailEnd/>
          </a:ln>
        </p:spPr>
        <p:txBody>
          <a:bodyPr>
            <a:spAutoFit/>
          </a:bodyPr>
          <a:lstStyle/>
          <a:p>
            <a:pPr>
              <a:spcBef>
                <a:spcPct val="50000"/>
              </a:spcBef>
            </a:pPr>
            <a:r>
              <a:rPr kumimoji="0" lang="en-US" sz="1800" b="1">
                <a:solidFill>
                  <a:prstClr val="black"/>
                </a:solidFill>
                <a:latin typeface="Tahoma" pitchFamily="34" charset="0"/>
                <a:cs typeface="Tahoma" pitchFamily="34" charset="0"/>
              </a:rPr>
              <a:t>verification</a:t>
            </a:r>
          </a:p>
        </p:txBody>
      </p:sp>
    </p:spTree>
    <p:extLst>
      <p:ext uri="{BB962C8B-B14F-4D97-AF65-F5344CB8AC3E}">
        <p14:creationId xmlns:p14="http://schemas.microsoft.com/office/powerpoint/2010/main" val="1813670776"/>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60"/>
                                        </p:tgtEl>
                                        <p:attrNameLst>
                                          <p:attrName>style.visibility</p:attrName>
                                        </p:attrNameLst>
                                      </p:cBhvr>
                                      <p:to>
                                        <p:strVal val="visible"/>
                                      </p:to>
                                    </p:set>
                                    <p:anim calcmode="lin" valueType="num">
                                      <p:cBhvr additive="base">
                                        <p:cTn id="7" dur="500" fill="hold"/>
                                        <p:tgtEl>
                                          <p:spTgt spid="53260"/>
                                        </p:tgtEl>
                                        <p:attrNameLst>
                                          <p:attrName>ppt_x</p:attrName>
                                        </p:attrNameLst>
                                      </p:cBhvr>
                                      <p:tavLst>
                                        <p:tav tm="0">
                                          <p:val>
                                            <p:strVal val="0-#ppt_w/2"/>
                                          </p:val>
                                        </p:tav>
                                        <p:tav tm="100000">
                                          <p:val>
                                            <p:strVal val="#ppt_x"/>
                                          </p:val>
                                        </p:tav>
                                      </p:tavLst>
                                    </p:anim>
                                    <p:anim calcmode="lin" valueType="num">
                                      <p:cBhvr additive="base">
                                        <p:cTn id="8" dur="500" fill="hold"/>
                                        <p:tgtEl>
                                          <p:spTgt spid="5326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61"/>
                                        </p:tgtEl>
                                        <p:attrNameLst>
                                          <p:attrName>style.visibility</p:attrName>
                                        </p:attrNameLst>
                                      </p:cBhvr>
                                      <p:to>
                                        <p:strVal val="visible"/>
                                      </p:to>
                                    </p:set>
                                    <p:anim calcmode="lin" valueType="num">
                                      <p:cBhvr additive="base">
                                        <p:cTn id="11" dur="500" fill="hold"/>
                                        <p:tgtEl>
                                          <p:spTgt spid="53261"/>
                                        </p:tgtEl>
                                        <p:attrNameLst>
                                          <p:attrName>ppt_x</p:attrName>
                                        </p:attrNameLst>
                                      </p:cBhvr>
                                      <p:tavLst>
                                        <p:tav tm="0">
                                          <p:val>
                                            <p:strVal val="0-#ppt_w/2"/>
                                          </p:val>
                                        </p:tav>
                                        <p:tav tm="100000">
                                          <p:val>
                                            <p:strVal val="#ppt_x"/>
                                          </p:val>
                                        </p:tav>
                                      </p:tavLst>
                                    </p:anim>
                                    <p:anim calcmode="lin" valueType="num">
                                      <p:cBhvr additive="base">
                                        <p:cTn id="12" dur="500" fill="hold"/>
                                        <p:tgtEl>
                                          <p:spTgt spid="5326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62"/>
                                        </p:tgtEl>
                                        <p:attrNameLst>
                                          <p:attrName>style.visibility</p:attrName>
                                        </p:attrNameLst>
                                      </p:cBhvr>
                                      <p:to>
                                        <p:strVal val="visible"/>
                                      </p:to>
                                    </p:set>
                                    <p:anim calcmode="lin" valueType="num">
                                      <p:cBhvr additive="base">
                                        <p:cTn id="15" dur="500" fill="hold"/>
                                        <p:tgtEl>
                                          <p:spTgt spid="53262"/>
                                        </p:tgtEl>
                                        <p:attrNameLst>
                                          <p:attrName>ppt_x</p:attrName>
                                        </p:attrNameLst>
                                      </p:cBhvr>
                                      <p:tavLst>
                                        <p:tav tm="0">
                                          <p:val>
                                            <p:strVal val="0-#ppt_w/2"/>
                                          </p:val>
                                        </p:tav>
                                        <p:tav tm="100000">
                                          <p:val>
                                            <p:strVal val="#ppt_x"/>
                                          </p:val>
                                        </p:tav>
                                      </p:tavLst>
                                    </p:anim>
                                    <p:anim calcmode="lin" valueType="num">
                                      <p:cBhvr additive="base">
                                        <p:cTn id="16" dur="500" fill="hold"/>
                                        <p:tgtEl>
                                          <p:spTgt spid="5326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3263"/>
                                        </p:tgtEl>
                                        <p:attrNameLst>
                                          <p:attrName>style.visibility</p:attrName>
                                        </p:attrNameLst>
                                      </p:cBhvr>
                                      <p:to>
                                        <p:strVal val="visible"/>
                                      </p:to>
                                    </p:set>
                                    <p:anim calcmode="lin" valueType="num">
                                      <p:cBhvr additive="base">
                                        <p:cTn id="19" dur="500" fill="hold"/>
                                        <p:tgtEl>
                                          <p:spTgt spid="53263"/>
                                        </p:tgtEl>
                                        <p:attrNameLst>
                                          <p:attrName>ppt_x</p:attrName>
                                        </p:attrNameLst>
                                      </p:cBhvr>
                                      <p:tavLst>
                                        <p:tav tm="0">
                                          <p:val>
                                            <p:strVal val="0-#ppt_w/2"/>
                                          </p:val>
                                        </p:tav>
                                        <p:tav tm="100000">
                                          <p:val>
                                            <p:strVal val="#ppt_x"/>
                                          </p:val>
                                        </p:tav>
                                      </p:tavLst>
                                    </p:anim>
                                    <p:anim calcmode="lin" valueType="num">
                                      <p:cBhvr additive="base">
                                        <p:cTn id="20" dur="500" fill="hold"/>
                                        <p:tgtEl>
                                          <p:spTgt spid="5326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3264"/>
                                        </p:tgtEl>
                                        <p:attrNameLst>
                                          <p:attrName>style.visibility</p:attrName>
                                        </p:attrNameLst>
                                      </p:cBhvr>
                                      <p:to>
                                        <p:strVal val="visible"/>
                                      </p:to>
                                    </p:set>
                                    <p:anim calcmode="lin" valueType="num">
                                      <p:cBhvr additive="base">
                                        <p:cTn id="23" dur="500" fill="hold"/>
                                        <p:tgtEl>
                                          <p:spTgt spid="53264"/>
                                        </p:tgtEl>
                                        <p:attrNameLst>
                                          <p:attrName>ppt_x</p:attrName>
                                        </p:attrNameLst>
                                      </p:cBhvr>
                                      <p:tavLst>
                                        <p:tav tm="0">
                                          <p:val>
                                            <p:strVal val="0-#ppt_w/2"/>
                                          </p:val>
                                        </p:tav>
                                        <p:tav tm="100000">
                                          <p:val>
                                            <p:strVal val="#ppt_x"/>
                                          </p:val>
                                        </p:tav>
                                      </p:tavLst>
                                    </p:anim>
                                    <p:anim calcmode="lin" valueType="num">
                                      <p:cBhvr additive="base">
                                        <p:cTn id="24" dur="500" fill="hold"/>
                                        <p:tgtEl>
                                          <p:spTgt spid="5326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3265"/>
                                        </p:tgtEl>
                                        <p:attrNameLst>
                                          <p:attrName>style.visibility</p:attrName>
                                        </p:attrNameLst>
                                      </p:cBhvr>
                                      <p:to>
                                        <p:strVal val="visible"/>
                                      </p:to>
                                    </p:set>
                                    <p:anim calcmode="lin" valueType="num">
                                      <p:cBhvr additive="base">
                                        <p:cTn id="27" dur="500" fill="hold"/>
                                        <p:tgtEl>
                                          <p:spTgt spid="53265"/>
                                        </p:tgtEl>
                                        <p:attrNameLst>
                                          <p:attrName>ppt_x</p:attrName>
                                        </p:attrNameLst>
                                      </p:cBhvr>
                                      <p:tavLst>
                                        <p:tav tm="0">
                                          <p:val>
                                            <p:strVal val="0-#ppt_w/2"/>
                                          </p:val>
                                        </p:tav>
                                        <p:tav tm="100000">
                                          <p:val>
                                            <p:strVal val="#ppt_x"/>
                                          </p:val>
                                        </p:tav>
                                      </p:tavLst>
                                    </p:anim>
                                    <p:anim calcmode="lin" valueType="num">
                                      <p:cBhvr additive="base">
                                        <p:cTn id="28" dur="500" fill="hold"/>
                                        <p:tgtEl>
                                          <p:spTgt spid="5326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3266"/>
                                        </p:tgtEl>
                                        <p:attrNameLst>
                                          <p:attrName>style.visibility</p:attrName>
                                        </p:attrNameLst>
                                      </p:cBhvr>
                                      <p:to>
                                        <p:strVal val="visible"/>
                                      </p:to>
                                    </p:set>
                                    <p:anim calcmode="lin" valueType="num">
                                      <p:cBhvr additive="base">
                                        <p:cTn id="31" dur="500" fill="hold"/>
                                        <p:tgtEl>
                                          <p:spTgt spid="53266"/>
                                        </p:tgtEl>
                                        <p:attrNameLst>
                                          <p:attrName>ppt_x</p:attrName>
                                        </p:attrNameLst>
                                      </p:cBhvr>
                                      <p:tavLst>
                                        <p:tav tm="0">
                                          <p:val>
                                            <p:strVal val="0-#ppt_w/2"/>
                                          </p:val>
                                        </p:tav>
                                        <p:tav tm="100000">
                                          <p:val>
                                            <p:strVal val="#ppt_x"/>
                                          </p:val>
                                        </p:tav>
                                      </p:tavLst>
                                    </p:anim>
                                    <p:anim calcmode="lin" valueType="num">
                                      <p:cBhvr additive="base">
                                        <p:cTn id="32" dur="500" fill="hold"/>
                                        <p:tgtEl>
                                          <p:spTgt spid="5326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267"/>
                                        </p:tgtEl>
                                        <p:attrNameLst>
                                          <p:attrName>style.visibility</p:attrName>
                                        </p:attrNameLst>
                                      </p:cBhvr>
                                      <p:to>
                                        <p:strVal val="visible"/>
                                      </p:to>
                                    </p:set>
                                    <p:anim calcmode="lin" valueType="num">
                                      <p:cBhvr additive="base">
                                        <p:cTn id="35" dur="500" fill="hold"/>
                                        <p:tgtEl>
                                          <p:spTgt spid="53267"/>
                                        </p:tgtEl>
                                        <p:attrNameLst>
                                          <p:attrName>ppt_x</p:attrName>
                                        </p:attrNameLst>
                                      </p:cBhvr>
                                      <p:tavLst>
                                        <p:tav tm="0">
                                          <p:val>
                                            <p:strVal val="0-#ppt_w/2"/>
                                          </p:val>
                                        </p:tav>
                                        <p:tav tm="100000">
                                          <p:val>
                                            <p:strVal val="#ppt_x"/>
                                          </p:val>
                                        </p:tav>
                                      </p:tavLst>
                                    </p:anim>
                                    <p:anim calcmode="lin" valueType="num">
                                      <p:cBhvr additive="base">
                                        <p:cTn id="36" dur="500" fill="hold"/>
                                        <p:tgtEl>
                                          <p:spTgt spid="5326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3285"/>
                                        </p:tgtEl>
                                        <p:attrNameLst>
                                          <p:attrName>style.visibility</p:attrName>
                                        </p:attrNameLst>
                                      </p:cBhvr>
                                      <p:to>
                                        <p:strVal val="visible"/>
                                      </p:to>
                                    </p:set>
                                    <p:anim calcmode="lin" valueType="num">
                                      <p:cBhvr additive="base">
                                        <p:cTn id="39" dur="500" fill="hold"/>
                                        <p:tgtEl>
                                          <p:spTgt spid="53285"/>
                                        </p:tgtEl>
                                        <p:attrNameLst>
                                          <p:attrName>ppt_x</p:attrName>
                                        </p:attrNameLst>
                                      </p:cBhvr>
                                      <p:tavLst>
                                        <p:tav tm="0">
                                          <p:val>
                                            <p:strVal val="0-#ppt_w/2"/>
                                          </p:val>
                                        </p:tav>
                                        <p:tav tm="100000">
                                          <p:val>
                                            <p:strVal val="#ppt_x"/>
                                          </p:val>
                                        </p:tav>
                                      </p:tavLst>
                                    </p:anim>
                                    <p:anim calcmode="lin" valueType="num">
                                      <p:cBhvr additive="base">
                                        <p:cTn id="40" dur="500" fill="hold"/>
                                        <p:tgtEl>
                                          <p:spTgt spid="5328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53286"/>
                                        </p:tgtEl>
                                        <p:attrNameLst>
                                          <p:attrName>style.visibility</p:attrName>
                                        </p:attrNameLst>
                                      </p:cBhvr>
                                      <p:to>
                                        <p:strVal val="visible"/>
                                      </p:to>
                                    </p:set>
                                    <p:anim calcmode="lin" valueType="num">
                                      <p:cBhvr additive="base">
                                        <p:cTn id="43" dur="500" fill="hold"/>
                                        <p:tgtEl>
                                          <p:spTgt spid="53286"/>
                                        </p:tgtEl>
                                        <p:attrNameLst>
                                          <p:attrName>ppt_x</p:attrName>
                                        </p:attrNameLst>
                                      </p:cBhvr>
                                      <p:tavLst>
                                        <p:tav tm="0">
                                          <p:val>
                                            <p:strVal val="0-#ppt_w/2"/>
                                          </p:val>
                                        </p:tav>
                                        <p:tav tm="100000">
                                          <p:val>
                                            <p:strVal val="#ppt_x"/>
                                          </p:val>
                                        </p:tav>
                                      </p:tavLst>
                                    </p:anim>
                                    <p:anim calcmode="lin" valueType="num">
                                      <p:cBhvr additive="base">
                                        <p:cTn id="44" dur="500" fill="hold"/>
                                        <p:tgtEl>
                                          <p:spTgt spid="5328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53287"/>
                                        </p:tgtEl>
                                        <p:attrNameLst>
                                          <p:attrName>style.visibility</p:attrName>
                                        </p:attrNameLst>
                                      </p:cBhvr>
                                      <p:to>
                                        <p:strVal val="visible"/>
                                      </p:to>
                                    </p:set>
                                    <p:anim calcmode="lin" valueType="num">
                                      <p:cBhvr additive="base">
                                        <p:cTn id="47" dur="500" fill="hold"/>
                                        <p:tgtEl>
                                          <p:spTgt spid="53287"/>
                                        </p:tgtEl>
                                        <p:attrNameLst>
                                          <p:attrName>ppt_x</p:attrName>
                                        </p:attrNameLst>
                                      </p:cBhvr>
                                      <p:tavLst>
                                        <p:tav tm="0">
                                          <p:val>
                                            <p:strVal val="0-#ppt_w/2"/>
                                          </p:val>
                                        </p:tav>
                                        <p:tav tm="100000">
                                          <p:val>
                                            <p:strVal val="#ppt_x"/>
                                          </p:val>
                                        </p:tav>
                                      </p:tavLst>
                                    </p:anim>
                                    <p:anim calcmode="lin" valueType="num">
                                      <p:cBhvr additive="base">
                                        <p:cTn id="48" dur="500" fill="hold"/>
                                        <p:tgtEl>
                                          <p:spTgt spid="5328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53288"/>
                                        </p:tgtEl>
                                        <p:attrNameLst>
                                          <p:attrName>style.visibility</p:attrName>
                                        </p:attrNameLst>
                                      </p:cBhvr>
                                      <p:to>
                                        <p:strVal val="visible"/>
                                      </p:to>
                                    </p:set>
                                    <p:anim calcmode="lin" valueType="num">
                                      <p:cBhvr additive="base">
                                        <p:cTn id="51" dur="500" fill="hold"/>
                                        <p:tgtEl>
                                          <p:spTgt spid="53288"/>
                                        </p:tgtEl>
                                        <p:attrNameLst>
                                          <p:attrName>ppt_x</p:attrName>
                                        </p:attrNameLst>
                                      </p:cBhvr>
                                      <p:tavLst>
                                        <p:tav tm="0">
                                          <p:val>
                                            <p:strVal val="0-#ppt_w/2"/>
                                          </p:val>
                                        </p:tav>
                                        <p:tav tm="100000">
                                          <p:val>
                                            <p:strVal val="#ppt_x"/>
                                          </p:val>
                                        </p:tav>
                                      </p:tavLst>
                                    </p:anim>
                                    <p:anim calcmode="lin" valueType="num">
                                      <p:cBhvr additive="base">
                                        <p:cTn id="52" dur="500" fill="hold"/>
                                        <p:tgtEl>
                                          <p:spTgt spid="5328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53289"/>
                                        </p:tgtEl>
                                        <p:attrNameLst>
                                          <p:attrName>style.visibility</p:attrName>
                                        </p:attrNameLst>
                                      </p:cBhvr>
                                      <p:to>
                                        <p:strVal val="visible"/>
                                      </p:to>
                                    </p:set>
                                    <p:anim calcmode="lin" valueType="num">
                                      <p:cBhvr additive="base">
                                        <p:cTn id="55" dur="500" fill="hold"/>
                                        <p:tgtEl>
                                          <p:spTgt spid="53289"/>
                                        </p:tgtEl>
                                        <p:attrNameLst>
                                          <p:attrName>ppt_x</p:attrName>
                                        </p:attrNameLst>
                                      </p:cBhvr>
                                      <p:tavLst>
                                        <p:tav tm="0">
                                          <p:val>
                                            <p:strVal val="0-#ppt_w/2"/>
                                          </p:val>
                                        </p:tav>
                                        <p:tav tm="100000">
                                          <p:val>
                                            <p:strVal val="#ppt_x"/>
                                          </p:val>
                                        </p:tav>
                                      </p:tavLst>
                                    </p:anim>
                                    <p:anim calcmode="lin" valueType="num">
                                      <p:cBhvr additive="base">
                                        <p:cTn id="56" dur="500" fill="hold"/>
                                        <p:tgtEl>
                                          <p:spTgt spid="5328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3290"/>
                                        </p:tgtEl>
                                        <p:attrNameLst>
                                          <p:attrName>style.visibility</p:attrName>
                                        </p:attrNameLst>
                                      </p:cBhvr>
                                      <p:to>
                                        <p:strVal val="visible"/>
                                      </p:to>
                                    </p:set>
                                    <p:anim calcmode="lin" valueType="num">
                                      <p:cBhvr additive="base">
                                        <p:cTn id="59" dur="500" fill="hold"/>
                                        <p:tgtEl>
                                          <p:spTgt spid="53290"/>
                                        </p:tgtEl>
                                        <p:attrNameLst>
                                          <p:attrName>ppt_x</p:attrName>
                                        </p:attrNameLst>
                                      </p:cBhvr>
                                      <p:tavLst>
                                        <p:tav tm="0">
                                          <p:val>
                                            <p:strVal val="0-#ppt_w/2"/>
                                          </p:val>
                                        </p:tav>
                                        <p:tav tm="100000">
                                          <p:val>
                                            <p:strVal val="#ppt_x"/>
                                          </p:val>
                                        </p:tav>
                                      </p:tavLst>
                                    </p:anim>
                                    <p:anim calcmode="lin" valueType="num">
                                      <p:cBhvr additive="base">
                                        <p:cTn id="60" dur="500" fill="hold"/>
                                        <p:tgtEl>
                                          <p:spTgt spid="532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3" grpId="0" animBg="1"/>
      <p:bldP spid="53264" grpId="0" animBg="1"/>
      <p:bldP spid="53265" grpId="0" animBg="1"/>
      <p:bldP spid="53266" grpId="0" animBg="1"/>
      <p:bldP spid="53267" grpId="0" animBg="1"/>
      <p:bldP spid="53285" grpId="0"/>
      <p:bldP spid="53286" grpId="0"/>
      <p:bldP spid="53287" grpId="0"/>
      <p:bldP spid="53288" grpId="0"/>
      <p:bldP spid="53289" grpId="0"/>
      <p:bldP spid="5329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2925" y="-229391"/>
            <a:ext cx="10972800" cy="1143000"/>
          </a:xfrm>
        </p:spPr>
        <p:txBody>
          <a:bodyPr/>
          <a:lstStyle/>
          <a:p>
            <a:r>
              <a:rPr lang="en-US" dirty="0">
                <a:solidFill>
                  <a:srgbClr val="C00000"/>
                </a:solidFill>
              </a:rPr>
              <a:t>Black Box Vs. White Box</a:t>
            </a:r>
            <a:endParaRPr lang="he-IL" dirty="0">
              <a:solidFill>
                <a:srgbClr val="C00000"/>
              </a:solidFill>
            </a:endParaRPr>
          </a:p>
        </p:txBody>
      </p:sp>
      <p:pic>
        <p:nvPicPr>
          <p:cNvPr id="201730" name="Picture 2" descr="http://3.bp.blogspot.com/-qfGPpRt02eU/Ts82fHuy3uI/AAAAAAAAAAY/9x5sUxGUU6k/s1600/White+Box+Te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752475"/>
            <a:ext cx="6493097" cy="32860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1732" name="Picture 4" descr="http://3.bp.blogspot.com/-TscW45NZ7Ug/Ts82c2RViFI/AAAAAAAAAAQ/stSUuxGMtxY/s1600/Black+Box+Test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8902" y="3086203"/>
            <a:ext cx="6493098" cy="3286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908065"/>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מציין מיקום של תאריך 1"/>
          <p:cNvSpPr>
            <a:spLocks noGrp="1"/>
          </p:cNvSpPr>
          <p:nvPr>
            <p:ph type="dt" sz="half" idx="10"/>
          </p:nvPr>
        </p:nvSpPr>
        <p:spPr>
          <a:xfrm>
            <a:off x="7162800" y="6248400"/>
            <a:ext cx="3276600" cy="457200"/>
          </a:xfrm>
          <a:prstGeom prst="rect">
            <a:avLst/>
          </a:prstGeom>
        </p:spPr>
        <p:txBody>
          <a:bodyPr/>
          <a:lstStyle/>
          <a:p>
            <a:pPr>
              <a:defRPr/>
            </a:pPr>
            <a:r>
              <a:rPr lang="en-US"/>
              <a:t> </a:t>
            </a:r>
          </a:p>
        </p:txBody>
      </p:sp>
      <p:sp>
        <p:nvSpPr>
          <p:cNvPr id="44036" name="Rectangle 2"/>
          <p:cNvSpPr>
            <a:spLocks noChangeArrowheads="1"/>
          </p:cNvSpPr>
          <p:nvPr/>
        </p:nvSpPr>
        <p:spPr bwMode="auto">
          <a:xfrm>
            <a:off x="9186864" y="914401"/>
            <a:ext cx="282575" cy="519113"/>
          </a:xfrm>
          <a:prstGeom prst="rect">
            <a:avLst/>
          </a:prstGeom>
          <a:noFill/>
          <a:ln w="12700" cap="sq">
            <a:noFill/>
            <a:miter lim="800000"/>
            <a:headEnd type="none" w="sm" len="sm"/>
            <a:tailEnd type="none" w="sm" len="sm"/>
          </a:ln>
        </p:spPr>
        <p:txBody>
          <a:bodyPr wrap="none">
            <a:spAutoFit/>
          </a:bodyPr>
          <a:lstStyle/>
          <a:p>
            <a:pPr algn="r" rtl="0">
              <a:spcBef>
                <a:spcPct val="50000"/>
              </a:spcBef>
            </a:pPr>
            <a:r>
              <a:rPr lang="he-IL" sz="2800"/>
              <a:t> </a:t>
            </a:r>
            <a:endParaRPr lang="en-US" sz="2800"/>
          </a:p>
        </p:txBody>
      </p:sp>
      <p:sp>
        <p:nvSpPr>
          <p:cNvPr id="44039" name="Text Box 5"/>
          <p:cNvSpPr txBox="1">
            <a:spLocks noChangeArrowheads="1"/>
          </p:cNvSpPr>
          <p:nvPr/>
        </p:nvSpPr>
        <p:spPr bwMode="auto">
          <a:xfrm>
            <a:off x="2403475" y="5608638"/>
            <a:ext cx="184150" cy="457200"/>
          </a:xfrm>
          <a:prstGeom prst="rect">
            <a:avLst/>
          </a:prstGeom>
          <a:noFill/>
          <a:ln w="12700" cap="sq">
            <a:noFill/>
            <a:miter lim="800000"/>
            <a:headEnd type="none" w="sm" len="sm"/>
            <a:tailEnd type="none" w="sm" len="sm"/>
          </a:ln>
        </p:spPr>
        <p:txBody>
          <a:bodyPr wrap="none">
            <a:spAutoFit/>
          </a:bodyPr>
          <a:lstStyle/>
          <a:p>
            <a:endParaRPr lang="he-IL"/>
          </a:p>
        </p:txBody>
      </p:sp>
      <p:sp>
        <p:nvSpPr>
          <p:cNvPr id="44040" name="Text Box 6"/>
          <p:cNvSpPr txBox="1">
            <a:spLocks noChangeArrowheads="1"/>
          </p:cNvSpPr>
          <p:nvPr/>
        </p:nvSpPr>
        <p:spPr bwMode="auto">
          <a:xfrm>
            <a:off x="1704304" y="1"/>
            <a:ext cx="9144000" cy="71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he-IL"/>
            </a:defPPr>
            <a:lvl1pPr algn="ctr" eaLnBrk="0" hangingPunct="0">
              <a:defRPr sz="3600" b="1">
                <a:latin typeface="Gisha" panose="020B0502040204020203" pitchFamily="34" charset="-79"/>
                <a:ea typeface="+mj-ea"/>
                <a:cs typeface="Gisha" panose="020B0502040204020203" pitchFamily="34" charset="-79"/>
              </a:defRPr>
            </a:lvl1pPr>
            <a:lvl2pPr lvl="1" algn="ctr" eaLnBrk="0" hangingPunct="0">
              <a:defRPr sz="4062" b="1">
                <a:effectLst>
                  <a:outerShdw blurRad="38100" dist="38100" dir="2700000" algn="tl">
                    <a:srgbClr val="000000">
                      <a:alpha val="43137"/>
                    </a:srgbClr>
                  </a:outerShdw>
                </a:effectLst>
                <a:latin typeface="Gisha" panose="020B0502040204020203" pitchFamily="34" charset="-79"/>
                <a:cs typeface="Gisha" panose="020B0502040204020203" pitchFamily="34" charset="-79"/>
              </a:defRPr>
            </a:lvl2pPr>
            <a:lvl3pPr algn="ctr" eaLnBrk="0" hangingPunct="0">
              <a:defRPr sz="4062">
                <a:latin typeface="Calibri" pitchFamily="34" charset="0"/>
                <a:cs typeface="Times New Roman" pitchFamily="18" charset="0"/>
              </a:defRPr>
            </a:lvl3pPr>
            <a:lvl4pPr algn="ctr" eaLnBrk="0" hangingPunct="0">
              <a:defRPr sz="4062">
                <a:latin typeface="Calibri" pitchFamily="34" charset="0"/>
                <a:cs typeface="Times New Roman" pitchFamily="18" charset="0"/>
              </a:defRPr>
            </a:lvl4pPr>
            <a:lvl5pPr algn="ctr" eaLnBrk="0" hangingPunct="0">
              <a:defRPr sz="4062">
                <a:latin typeface="Calibri" pitchFamily="34" charset="0"/>
                <a:cs typeface="Times New Roman" pitchFamily="18" charset="0"/>
              </a:defRPr>
            </a:lvl5pPr>
            <a:lvl6pPr marL="422041" algn="ctr" fontAlgn="base">
              <a:spcBef>
                <a:spcPct val="0"/>
              </a:spcBef>
              <a:spcAft>
                <a:spcPct val="0"/>
              </a:spcAft>
              <a:defRPr sz="4062">
                <a:latin typeface="Calibri" pitchFamily="34" charset="0"/>
                <a:cs typeface="Times New Roman" pitchFamily="18" charset="0"/>
              </a:defRPr>
            </a:lvl6pPr>
            <a:lvl7pPr marL="844083" algn="ctr" fontAlgn="base">
              <a:spcBef>
                <a:spcPct val="0"/>
              </a:spcBef>
              <a:spcAft>
                <a:spcPct val="0"/>
              </a:spcAft>
              <a:defRPr sz="4062">
                <a:latin typeface="Calibri" pitchFamily="34" charset="0"/>
                <a:cs typeface="Times New Roman" pitchFamily="18" charset="0"/>
              </a:defRPr>
            </a:lvl7pPr>
            <a:lvl8pPr marL="1266124" algn="ctr" fontAlgn="base">
              <a:spcBef>
                <a:spcPct val="0"/>
              </a:spcBef>
              <a:spcAft>
                <a:spcPct val="0"/>
              </a:spcAft>
              <a:defRPr sz="4062">
                <a:latin typeface="Calibri" pitchFamily="34" charset="0"/>
                <a:cs typeface="Times New Roman" pitchFamily="18" charset="0"/>
              </a:defRPr>
            </a:lvl8pPr>
            <a:lvl9pPr marL="1688165" algn="ctr" fontAlgn="base">
              <a:spcBef>
                <a:spcPct val="0"/>
              </a:spcBef>
              <a:spcAft>
                <a:spcPct val="0"/>
              </a:spcAft>
              <a:defRPr sz="4062">
                <a:latin typeface="Calibri" pitchFamily="34" charset="0"/>
                <a:cs typeface="Times New Roman" pitchFamily="18" charset="0"/>
              </a:defRPr>
            </a:lvl9pPr>
          </a:lstStyle>
          <a:p>
            <a:pPr lvl="1"/>
            <a:r>
              <a:rPr lang="he-IL" dirty="0">
                <a:solidFill>
                  <a:srgbClr val="C00000"/>
                </a:solidFill>
              </a:rPr>
              <a:t>רמות של הבדיקה </a:t>
            </a:r>
          </a:p>
        </p:txBody>
      </p:sp>
      <p:graphicFrame>
        <p:nvGraphicFramePr>
          <p:cNvPr id="2" name="Table 1"/>
          <p:cNvGraphicFramePr>
            <a:graphicFrameLocks noGrp="1"/>
          </p:cNvGraphicFramePr>
          <p:nvPr>
            <p:extLst>
              <p:ext uri="{D42A27DB-BD31-4B8C-83A1-F6EECF244321}">
                <p14:modId xmlns:p14="http://schemas.microsoft.com/office/powerpoint/2010/main" val="3632556816"/>
              </p:ext>
            </p:extLst>
          </p:nvPr>
        </p:nvGraphicFramePr>
        <p:xfrm>
          <a:off x="198780" y="1862139"/>
          <a:ext cx="11542645" cy="3522984"/>
        </p:xfrm>
        <a:graphic>
          <a:graphicData uri="http://schemas.openxmlformats.org/drawingml/2006/table">
            <a:tbl>
              <a:tblPr firstRow="1" firstCol="1">
                <a:tableStyleId>{3C2FFA5D-87B4-456A-9821-1D502468CF0F}</a:tableStyleId>
              </a:tblPr>
              <a:tblGrid>
                <a:gridCol w="2308529">
                  <a:extLst>
                    <a:ext uri="{9D8B030D-6E8A-4147-A177-3AD203B41FA5}">
                      <a16:colId xmlns:a16="http://schemas.microsoft.com/office/drawing/2014/main" xmlns="" val="20000"/>
                    </a:ext>
                  </a:extLst>
                </a:gridCol>
                <a:gridCol w="2308529">
                  <a:extLst>
                    <a:ext uri="{9D8B030D-6E8A-4147-A177-3AD203B41FA5}">
                      <a16:colId xmlns:a16="http://schemas.microsoft.com/office/drawing/2014/main" xmlns="" val="20001"/>
                    </a:ext>
                  </a:extLst>
                </a:gridCol>
                <a:gridCol w="2308529">
                  <a:extLst>
                    <a:ext uri="{9D8B030D-6E8A-4147-A177-3AD203B41FA5}">
                      <a16:colId xmlns:a16="http://schemas.microsoft.com/office/drawing/2014/main" xmlns="" val="20002"/>
                    </a:ext>
                  </a:extLst>
                </a:gridCol>
                <a:gridCol w="2308529">
                  <a:extLst>
                    <a:ext uri="{9D8B030D-6E8A-4147-A177-3AD203B41FA5}">
                      <a16:colId xmlns:a16="http://schemas.microsoft.com/office/drawing/2014/main" xmlns="" val="20003"/>
                    </a:ext>
                  </a:extLst>
                </a:gridCol>
                <a:gridCol w="2308529">
                  <a:extLst>
                    <a:ext uri="{9D8B030D-6E8A-4147-A177-3AD203B41FA5}">
                      <a16:colId xmlns:a16="http://schemas.microsoft.com/office/drawing/2014/main" xmlns="" val="20004"/>
                    </a:ext>
                  </a:extLst>
                </a:gridCol>
              </a:tblGrid>
              <a:tr h="356765">
                <a:tc>
                  <a:txBody>
                    <a:bodyPr/>
                    <a:lstStyle/>
                    <a:p>
                      <a:pPr algn="ctr"/>
                      <a:r>
                        <a:rPr lang="he-IL" sz="3200" dirty="0">
                          <a:solidFill>
                            <a:schemeClr val="accent2"/>
                          </a:solidFill>
                          <a:effectLst/>
                        </a:rPr>
                        <a:t>בדיקה</a:t>
                      </a:r>
                      <a:endParaRPr lang="he-IL" sz="3200" b="0" dirty="0">
                        <a:solidFill>
                          <a:schemeClr val="accent2"/>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dirty="0">
                          <a:effectLst/>
                        </a:rPr>
                        <a:t>מי מבצע</a:t>
                      </a:r>
                      <a:endParaRPr lang="he-IL" sz="2000" b="0" dirty="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dirty="0">
                          <a:effectLst/>
                        </a:rPr>
                        <a:t>שיטה</a:t>
                      </a:r>
                      <a:endParaRPr lang="he-IL" sz="2000" b="0" dirty="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dirty="0">
                          <a:effectLst/>
                        </a:rPr>
                        <a:t>יתרונות</a:t>
                      </a:r>
                      <a:endParaRPr lang="he-IL" sz="2000" b="0" dirty="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dirty="0">
                          <a:effectLst/>
                        </a:rPr>
                        <a:t>חסרונות</a:t>
                      </a:r>
                      <a:endParaRPr lang="he-IL" sz="2000" b="0" dirty="0">
                        <a:solidFill>
                          <a:srgbClr val="000000"/>
                        </a:solidFill>
                        <a:effectLst/>
                        <a:latin typeface="Arial" panose="020B0604020202020204" pitchFamily="34" charset="0"/>
                      </a:endParaRPr>
                    </a:p>
                  </a:txBody>
                  <a:tcPr marL="8261" marR="8261" marT="8261" marB="8261" anchor="ctr">
                    <a:cell3D prstMaterial="dkEdge">
                      <a:bevel/>
                      <a:lightRig rig="flood" dir="t"/>
                    </a:cell3D>
                  </a:tcPr>
                </a:tc>
                <a:extLst>
                  <a:ext uri="{0D108BD9-81ED-4DB2-BD59-A6C34878D82A}">
                    <a16:rowId xmlns:a16="http://schemas.microsoft.com/office/drawing/2014/main" xmlns="" val="10000"/>
                  </a:ext>
                </a:extLst>
              </a:tr>
              <a:tr h="506188">
                <a:tc>
                  <a:txBody>
                    <a:bodyPr/>
                    <a:lstStyle/>
                    <a:p>
                      <a:pPr algn="ctr"/>
                      <a:r>
                        <a:rPr lang="he-IL" sz="3200">
                          <a:solidFill>
                            <a:schemeClr val="accent2"/>
                          </a:solidFill>
                          <a:effectLst/>
                        </a:rPr>
                        <a:t>יחידה</a:t>
                      </a:r>
                      <a:endParaRPr lang="he-IL" sz="3200" b="0">
                        <a:solidFill>
                          <a:schemeClr val="accent2"/>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צוות פיתוח</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קופסה לבנה</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dirty="0">
                          <a:effectLst/>
                        </a:rPr>
                        <a:t>מזהה ליקויים בקוד</a:t>
                      </a:r>
                      <a:endParaRPr lang="he-IL" sz="2000" b="0" dirty="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לא מזהה תכנון לקוי</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extLst>
                  <a:ext uri="{0D108BD9-81ED-4DB2-BD59-A6C34878D82A}">
                    <a16:rowId xmlns:a16="http://schemas.microsoft.com/office/drawing/2014/main" xmlns="" val="10001"/>
                  </a:ext>
                </a:extLst>
              </a:tr>
              <a:tr h="506188">
                <a:tc>
                  <a:txBody>
                    <a:bodyPr/>
                    <a:lstStyle/>
                    <a:p>
                      <a:pPr algn="ctr"/>
                      <a:r>
                        <a:rPr lang="he-IL" sz="3200">
                          <a:solidFill>
                            <a:schemeClr val="accent2"/>
                          </a:solidFill>
                          <a:effectLst/>
                        </a:rPr>
                        <a:t>אינטגרציה</a:t>
                      </a:r>
                      <a:endParaRPr lang="he-IL" sz="3200" b="0">
                        <a:solidFill>
                          <a:schemeClr val="accent2"/>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צוות פיתוח</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קופסה לבנה</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מזהה ליקויים בקוד</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לא מזהה תכנון לקוי</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extLst>
                  <a:ext uri="{0D108BD9-81ED-4DB2-BD59-A6C34878D82A}">
                    <a16:rowId xmlns:a16="http://schemas.microsoft.com/office/drawing/2014/main" xmlns="" val="10002"/>
                  </a:ext>
                </a:extLst>
              </a:tr>
              <a:tr h="506188">
                <a:tc>
                  <a:txBody>
                    <a:bodyPr/>
                    <a:lstStyle/>
                    <a:p>
                      <a:pPr algn="ctr"/>
                      <a:r>
                        <a:rPr lang="he-IL" sz="3200">
                          <a:solidFill>
                            <a:schemeClr val="accent2"/>
                          </a:solidFill>
                          <a:effectLst/>
                        </a:rPr>
                        <a:t>מערכת</a:t>
                      </a:r>
                      <a:endParaRPr lang="he-IL" sz="3200" b="0">
                        <a:solidFill>
                          <a:schemeClr val="accent2"/>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צוות בדיקות</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קופסה שחורה</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dirty="0">
                          <a:effectLst/>
                        </a:rPr>
                        <a:t>מזהה תכנון לקוי</a:t>
                      </a:r>
                      <a:endParaRPr lang="he-IL" sz="2000" b="0" dirty="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marL="0" marR="0" indent="0" algn="ctr" defTabSz="844083" rtl="1" eaLnBrk="1" fontAlgn="auto" latinLnBrk="0" hangingPunct="1">
                        <a:lnSpc>
                          <a:spcPct val="100000"/>
                        </a:lnSpc>
                        <a:spcBef>
                          <a:spcPts val="0"/>
                        </a:spcBef>
                        <a:spcAft>
                          <a:spcPts val="0"/>
                        </a:spcAft>
                        <a:buClrTx/>
                        <a:buSzTx/>
                        <a:buFontTx/>
                        <a:buNone/>
                        <a:tabLst/>
                        <a:defRPr/>
                      </a:pPr>
                      <a:r>
                        <a:rPr lang="he-IL" sz="2000" dirty="0">
                          <a:effectLst/>
                        </a:rPr>
                        <a:t>לא מזהה ליקויים בקוד</a:t>
                      </a:r>
                      <a:endParaRPr lang="he-IL" sz="2000" b="0" dirty="0">
                        <a:solidFill>
                          <a:srgbClr val="000000"/>
                        </a:solidFill>
                        <a:effectLst/>
                        <a:latin typeface="Arial" panose="020B0604020202020204" pitchFamily="34" charset="0"/>
                      </a:endParaRPr>
                    </a:p>
                  </a:txBody>
                  <a:tcPr marL="8261" marR="8261" marT="8261" marB="8261" anchor="ctr">
                    <a:cell3D prstMaterial="dkEdge">
                      <a:bevel/>
                      <a:lightRig rig="flood" dir="t"/>
                    </a:cell3D>
                  </a:tcPr>
                </a:tc>
                <a:extLst>
                  <a:ext uri="{0D108BD9-81ED-4DB2-BD59-A6C34878D82A}">
                    <a16:rowId xmlns:a16="http://schemas.microsoft.com/office/drawing/2014/main" xmlns="" val="10003"/>
                  </a:ext>
                </a:extLst>
              </a:tr>
              <a:tr h="506188">
                <a:tc>
                  <a:txBody>
                    <a:bodyPr/>
                    <a:lstStyle/>
                    <a:p>
                      <a:pPr algn="ctr"/>
                      <a:r>
                        <a:rPr lang="he-IL" sz="3200">
                          <a:solidFill>
                            <a:schemeClr val="accent2"/>
                          </a:solidFill>
                          <a:effectLst/>
                        </a:rPr>
                        <a:t>קבלה</a:t>
                      </a:r>
                      <a:endParaRPr lang="he-IL" sz="3200" b="0">
                        <a:solidFill>
                          <a:schemeClr val="accent2"/>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צוות בדיקות</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קופסה שחורה</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marL="0" marR="0" indent="0" algn="ctr" defTabSz="844083" rtl="1" eaLnBrk="1" fontAlgn="auto" latinLnBrk="0" hangingPunct="1">
                        <a:lnSpc>
                          <a:spcPct val="100000"/>
                        </a:lnSpc>
                        <a:spcBef>
                          <a:spcPts val="0"/>
                        </a:spcBef>
                        <a:spcAft>
                          <a:spcPts val="0"/>
                        </a:spcAft>
                        <a:buClrTx/>
                        <a:buSzTx/>
                        <a:buFontTx/>
                        <a:buNone/>
                        <a:tabLst/>
                        <a:defRPr/>
                      </a:pPr>
                      <a:r>
                        <a:rPr lang="he-IL" sz="2000">
                          <a:effectLst/>
                        </a:rPr>
                        <a:t>מזהה תכנון לקוי</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dirty="0">
                          <a:effectLst/>
                        </a:rPr>
                        <a:t>לא מזהה ליקויים בקוד</a:t>
                      </a:r>
                      <a:endParaRPr lang="he-IL" sz="2000" b="0" dirty="0">
                        <a:solidFill>
                          <a:srgbClr val="000000"/>
                        </a:solidFill>
                        <a:effectLst/>
                        <a:latin typeface="Arial" panose="020B0604020202020204" pitchFamily="34" charset="0"/>
                      </a:endParaRPr>
                    </a:p>
                  </a:txBody>
                  <a:tcPr marL="8261" marR="8261" marT="8261" marB="8261" anchor="ctr">
                    <a:cell3D prstMaterial="dkEdge">
                      <a:bevel/>
                      <a:lightRig rig="flood" dir="t"/>
                    </a:cell3D>
                  </a:tcPr>
                </a:tc>
                <a:extLst>
                  <a:ext uri="{0D108BD9-81ED-4DB2-BD59-A6C34878D82A}">
                    <a16:rowId xmlns:a16="http://schemas.microsoft.com/office/drawing/2014/main" xmlns="" val="10004"/>
                  </a:ext>
                </a:extLst>
              </a:tr>
              <a:tr h="994030">
                <a:tc>
                  <a:txBody>
                    <a:bodyPr/>
                    <a:lstStyle/>
                    <a:p>
                      <a:pPr algn="ctr"/>
                      <a:r>
                        <a:rPr lang="he-IL" sz="3200">
                          <a:solidFill>
                            <a:schemeClr val="accent2"/>
                          </a:solidFill>
                          <a:effectLst/>
                        </a:rPr>
                        <a:t>רגרסיה</a:t>
                      </a:r>
                      <a:endParaRPr lang="he-IL" sz="3200" b="0">
                        <a:solidFill>
                          <a:schemeClr val="accent2"/>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צוות בדיקות\פיתוח</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קופסה שחורה\לבנה</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r>
                        <a:rPr lang="he-IL" sz="2000">
                          <a:effectLst/>
                        </a:rPr>
                        <a:t>מזהה תקלות חדשות </a:t>
                      </a:r>
                      <a:br>
                        <a:rPr lang="he-IL" sz="2000">
                          <a:effectLst/>
                        </a:rPr>
                      </a:br>
                      <a:r>
                        <a:rPr lang="he-IL" sz="2000">
                          <a:effectLst/>
                        </a:rPr>
                        <a:t>שנגרמו במהלך תיקון</a:t>
                      </a:r>
                      <a:endParaRPr lang="he-IL" sz="2000" b="0">
                        <a:solidFill>
                          <a:srgbClr val="000000"/>
                        </a:solidFill>
                        <a:effectLst/>
                        <a:latin typeface="Arial" panose="020B0604020202020204" pitchFamily="34" charset="0"/>
                      </a:endParaRPr>
                    </a:p>
                  </a:txBody>
                  <a:tcPr marL="8261" marR="8261" marT="8261" marB="8261" anchor="ctr">
                    <a:cell3D prstMaterial="dkEdge">
                      <a:bevel/>
                      <a:lightRig rig="flood" dir="t"/>
                    </a:cell3D>
                  </a:tcPr>
                </a:tc>
                <a:tc>
                  <a:txBody>
                    <a:bodyPr/>
                    <a:lstStyle/>
                    <a:p>
                      <a:pPr algn="ctr"/>
                      <a:endParaRPr lang="he-IL" sz="2000" b="0" dirty="0">
                        <a:solidFill>
                          <a:srgbClr val="000000"/>
                        </a:solidFill>
                        <a:effectLst/>
                        <a:latin typeface="Arial" panose="020B0604020202020204" pitchFamily="34" charset="0"/>
                      </a:endParaRPr>
                    </a:p>
                  </a:txBody>
                  <a:tcPr marL="8261" marR="8261" marT="8261" marB="8261" anchor="ctr">
                    <a:cell3D prstMaterial="dkEdge">
                      <a:bevel/>
                      <a:lightRig rig="flood" dir="t"/>
                    </a:cell3D>
                  </a:tcPr>
                </a:tc>
                <a:extLst>
                  <a:ext uri="{0D108BD9-81ED-4DB2-BD59-A6C34878D82A}">
                    <a16:rowId xmlns:a16="http://schemas.microsoft.com/office/drawing/2014/main" xmlns="" val="10005"/>
                  </a:ext>
                </a:extLst>
              </a:tr>
            </a:tbl>
          </a:graphicData>
        </a:graphic>
      </p:graphicFrame>
      <p:sp>
        <p:nvSpPr>
          <p:cNvPr id="3" name="Rectangle 1"/>
          <p:cNvSpPr>
            <a:spLocks noChangeArrowheads="1"/>
          </p:cNvSpPr>
          <p:nvPr/>
        </p:nvSpPr>
        <p:spPr bwMode="auto">
          <a:xfrm>
            <a:off x="-124466" y="1286560"/>
            <a:ext cx="207735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sz="1800" b="0" i="0" u="none" strike="noStrike" cap="none" normalizeH="0" baseline="0">
                <a:ln>
                  <a:noFill/>
                </a:ln>
                <a:solidFill>
                  <a:schemeClr val="tx1"/>
                </a:solidFill>
                <a:effectLst/>
                <a:latin typeface="Arial" panose="020B0604020202020204" pitchFamily="34" charset="0"/>
              </a:rPr>
              <a:t/>
            </a:r>
            <a:br>
              <a:rPr kumimoji="0" lang="he-IL" sz="1800" b="0" i="0" u="none" strike="noStrike" cap="none" normalizeH="0" baseline="0">
                <a:ln>
                  <a:noFill/>
                </a:ln>
                <a:solidFill>
                  <a:schemeClr val="tx1"/>
                </a:solidFill>
                <a:effectLst/>
                <a:latin typeface="Arial" panose="020B0604020202020204" pitchFamily="34" charset="0"/>
              </a:rPr>
            </a:br>
            <a:endParaRPr kumimoji="0" lang="he-IL"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84965" y="1459864"/>
            <a:ext cx="7772400" cy="1362075"/>
          </a:xfrm>
        </p:spPr>
        <p:txBody>
          <a:bodyPr/>
          <a:lstStyle/>
          <a:p>
            <a:r>
              <a:rPr lang="he-IL" dirty="0">
                <a:solidFill>
                  <a:srgbClr val="FF0000"/>
                </a:solidFill>
              </a:rPr>
              <a:t>הטמעה</a:t>
            </a:r>
          </a:p>
        </p:txBody>
      </p:sp>
      <p:pic>
        <p:nvPicPr>
          <p:cNvPr id="207874" name="Picture 2" descr="http://100men.org.il/wp-content/uploads/2011/02/professional-train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64" y="595359"/>
            <a:ext cx="6671402" cy="4453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Grp="1" noChangeArrowheads="1"/>
          </p:cNvSpPr>
          <p:nvPr/>
        </p:nvSpPr>
        <p:spPr bwMode="auto">
          <a:xfrm>
            <a:off x="1021455" y="4980024"/>
            <a:ext cx="1085622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ctr" defTabSz="1154113" rtl="0" eaLnBrk="0" fontAlgn="base" hangingPunct="0">
              <a:lnSpc>
                <a:spcPct val="85000"/>
              </a:lnSpc>
              <a:spcBef>
                <a:spcPct val="0"/>
              </a:spcBef>
              <a:spcAft>
                <a:spcPct val="0"/>
              </a:spcAft>
              <a:defRPr sz="3200" b="1">
                <a:solidFill>
                  <a:schemeClr val="bg1"/>
                </a:solidFill>
                <a:latin typeface="+mj-lt"/>
                <a:ea typeface="+mj-ea"/>
                <a:cs typeface="+mj-cs"/>
              </a:defRPr>
            </a:lvl1pPr>
            <a:lvl2pPr algn="ctr" defTabSz="1154113" rtl="0" eaLnBrk="0" fontAlgn="base" hangingPunct="0">
              <a:lnSpc>
                <a:spcPct val="85000"/>
              </a:lnSpc>
              <a:spcBef>
                <a:spcPct val="0"/>
              </a:spcBef>
              <a:spcAft>
                <a:spcPct val="0"/>
              </a:spcAft>
              <a:defRPr sz="3200" b="1">
                <a:solidFill>
                  <a:schemeClr val="bg1"/>
                </a:solidFill>
                <a:latin typeface="Arial" charset="0"/>
              </a:defRPr>
            </a:lvl2pPr>
            <a:lvl3pPr algn="ctr" defTabSz="1154113" rtl="0" eaLnBrk="0" fontAlgn="base" hangingPunct="0">
              <a:lnSpc>
                <a:spcPct val="85000"/>
              </a:lnSpc>
              <a:spcBef>
                <a:spcPct val="0"/>
              </a:spcBef>
              <a:spcAft>
                <a:spcPct val="0"/>
              </a:spcAft>
              <a:defRPr sz="3200" b="1">
                <a:solidFill>
                  <a:schemeClr val="bg1"/>
                </a:solidFill>
                <a:latin typeface="Arial" charset="0"/>
              </a:defRPr>
            </a:lvl3pPr>
            <a:lvl4pPr algn="ctr" defTabSz="1154113" rtl="0" eaLnBrk="0" fontAlgn="base" hangingPunct="0">
              <a:lnSpc>
                <a:spcPct val="85000"/>
              </a:lnSpc>
              <a:spcBef>
                <a:spcPct val="0"/>
              </a:spcBef>
              <a:spcAft>
                <a:spcPct val="0"/>
              </a:spcAft>
              <a:defRPr sz="3200" b="1">
                <a:solidFill>
                  <a:schemeClr val="bg1"/>
                </a:solidFill>
                <a:latin typeface="Arial" charset="0"/>
              </a:defRPr>
            </a:lvl4pPr>
            <a:lvl5pPr algn="ctr" defTabSz="1154113" rtl="0" eaLnBrk="0" fontAlgn="base" hangingPunct="0">
              <a:lnSpc>
                <a:spcPct val="85000"/>
              </a:lnSpc>
              <a:spcBef>
                <a:spcPct val="0"/>
              </a:spcBef>
              <a:spcAft>
                <a:spcPct val="0"/>
              </a:spcAft>
              <a:defRPr sz="3200" b="1">
                <a:solidFill>
                  <a:schemeClr val="bg1"/>
                </a:solidFill>
                <a:latin typeface="Arial" charset="0"/>
              </a:defRPr>
            </a:lvl5pPr>
            <a:lvl6pPr marL="457200" algn="ctr" defTabSz="1154113" rtl="0" eaLnBrk="0" fontAlgn="base" hangingPunct="0">
              <a:lnSpc>
                <a:spcPct val="85000"/>
              </a:lnSpc>
              <a:spcBef>
                <a:spcPct val="0"/>
              </a:spcBef>
              <a:spcAft>
                <a:spcPct val="0"/>
              </a:spcAft>
              <a:defRPr sz="3200" b="1">
                <a:solidFill>
                  <a:schemeClr val="bg1"/>
                </a:solidFill>
                <a:latin typeface="Arial" charset="0"/>
              </a:defRPr>
            </a:lvl6pPr>
            <a:lvl7pPr marL="914400" algn="ctr" defTabSz="1154113" rtl="0" eaLnBrk="0" fontAlgn="base" hangingPunct="0">
              <a:lnSpc>
                <a:spcPct val="85000"/>
              </a:lnSpc>
              <a:spcBef>
                <a:spcPct val="0"/>
              </a:spcBef>
              <a:spcAft>
                <a:spcPct val="0"/>
              </a:spcAft>
              <a:defRPr sz="3200" b="1">
                <a:solidFill>
                  <a:schemeClr val="bg1"/>
                </a:solidFill>
                <a:latin typeface="Arial" charset="0"/>
              </a:defRPr>
            </a:lvl7pPr>
            <a:lvl8pPr marL="1371600" algn="ctr" defTabSz="1154113" rtl="0" eaLnBrk="0" fontAlgn="base" hangingPunct="0">
              <a:lnSpc>
                <a:spcPct val="85000"/>
              </a:lnSpc>
              <a:spcBef>
                <a:spcPct val="0"/>
              </a:spcBef>
              <a:spcAft>
                <a:spcPct val="0"/>
              </a:spcAft>
              <a:defRPr sz="3200" b="1">
                <a:solidFill>
                  <a:schemeClr val="bg1"/>
                </a:solidFill>
                <a:latin typeface="Arial" charset="0"/>
              </a:defRPr>
            </a:lvl8pPr>
            <a:lvl9pPr marL="1828800" algn="ctr" defTabSz="1154113" rtl="0" eaLnBrk="0" fontAlgn="base" hangingPunct="0">
              <a:lnSpc>
                <a:spcPct val="85000"/>
              </a:lnSpc>
              <a:spcBef>
                <a:spcPct val="0"/>
              </a:spcBef>
              <a:spcAft>
                <a:spcPct val="0"/>
              </a:spcAft>
              <a:defRPr sz="3200" b="1">
                <a:solidFill>
                  <a:schemeClr val="bg1"/>
                </a:solidFill>
                <a:latin typeface="Arial" charset="0"/>
              </a:defRPr>
            </a:lvl9pPr>
          </a:lstStyle>
          <a:p>
            <a:pPr algn="r"/>
            <a:r>
              <a:rPr lang="he-IL" sz="2800" u="sng" dirty="0">
                <a:solidFill>
                  <a:srgbClr val="FF0000"/>
                </a:solidFill>
                <a:cs typeface="Arial" panose="020B0604020202020204" pitchFamily="34" charset="0"/>
              </a:rPr>
              <a:t>הנחת יסוד מפתיעה : </a:t>
            </a:r>
          </a:p>
          <a:p>
            <a:pPr algn="r"/>
            <a:r>
              <a:rPr lang="he-IL" sz="2800" dirty="0">
                <a:solidFill>
                  <a:srgbClr val="FF0000"/>
                </a:solidFill>
                <a:cs typeface="Arial" panose="020B0604020202020204" pitchFamily="34" charset="0"/>
              </a:rPr>
              <a:t>יכולה להיות מערכת מידע מושלמת שאף אחד לא ישתמש בה עם שביעות רצון נמוכה ויכולה להיות מערכת "גרועה" ועדיין רמת שביעות הרצון והשימוש יהיה בה רב !!!!</a:t>
            </a:r>
            <a:endParaRPr lang="en-US" sz="2800" dirty="0">
              <a:solidFill>
                <a:srgbClr val="FF0000"/>
              </a:solidFill>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a:xfrm>
            <a:off x="0" y="-26988"/>
            <a:ext cx="7772400" cy="844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r"/>
            <a:r>
              <a:rPr lang="he-IL">
                <a:solidFill>
                  <a:srgbClr val="C00000"/>
                </a:solidFill>
              </a:rPr>
              <a:t>  למה הטמעה ?  </a:t>
            </a:r>
            <a:endParaRPr lang="en-US">
              <a:solidFill>
                <a:srgbClr val="C00000"/>
              </a:solidFill>
            </a:endParaRPr>
          </a:p>
        </p:txBody>
      </p:sp>
      <p:sp>
        <p:nvSpPr>
          <p:cNvPr id="1064963" name="Rectangle 3"/>
          <p:cNvSpPr>
            <a:spLocks noGrp="1" noChangeArrowheads="1"/>
          </p:cNvSpPr>
          <p:nvPr>
            <p:ph idx="1"/>
          </p:nvPr>
        </p:nvSpPr>
        <p:spPr>
          <a:xfrm>
            <a:off x="1223494" y="1636713"/>
            <a:ext cx="10968506" cy="3733800"/>
          </a:xfrm>
        </p:spPr>
        <p:txBody>
          <a:bodyPr/>
          <a:lstStyle/>
          <a:p>
            <a:pPr algn="r" rtl="1"/>
            <a:r>
              <a:rPr lang="he-IL" dirty="0"/>
              <a:t>הטמעה היא מקצוע</a:t>
            </a:r>
          </a:p>
          <a:p>
            <a:pPr algn="r" rtl="1"/>
            <a:r>
              <a:rPr lang="he-IL" dirty="0"/>
              <a:t>"התאמת הפתרון למטרות"</a:t>
            </a:r>
          </a:p>
          <a:p>
            <a:pPr algn="r" rtl="1"/>
            <a:r>
              <a:rPr lang="he-IL" dirty="0"/>
              <a:t>יש להקצות משאבים יעודיים (כסף וזמן) להטמעה עוד בשלב הייזום והאפיון </a:t>
            </a:r>
          </a:p>
          <a:p>
            <a:pPr algn="r" rtl="1"/>
            <a:r>
              <a:rPr lang="he-IL" dirty="0"/>
              <a:t>רק הטמעה חוזרת ונישנת תגרום ללקוח להפוך למשתמש</a:t>
            </a:r>
          </a:p>
          <a:p>
            <a:pPr algn="r" rtl="1"/>
            <a:r>
              <a:rPr lang="he-IL" dirty="0"/>
              <a:t>רווחיות והתייעלות אמיתית בארגון תושג רק אם המשתמש יעבוד על המערכת (</a:t>
            </a:r>
            <a:r>
              <a:rPr lang="en-US" dirty="0"/>
              <a:t>ROI</a:t>
            </a:r>
            <a:r>
              <a:rPr lang="he-IL" dirty="0"/>
              <a:t>)</a:t>
            </a:r>
          </a:p>
          <a:p>
            <a:pPr algn="r" rtl="1"/>
            <a:endParaRPr lang="he-IL" dirty="0"/>
          </a:p>
          <a:p>
            <a:pPr algn="r" rtl="1"/>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a:xfrm>
            <a:off x="1810554" y="176034"/>
            <a:ext cx="7467600"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r"/>
            <a:r>
              <a:rPr lang="he-IL" dirty="0">
                <a:solidFill>
                  <a:srgbClr val="C00000"/>
                </a:solidFill>
              </a:rPr>
              <a:t> משימות ההטמעה בארגון</a:t>
            </a:r>
            <a:endParaRPr lang="en-US" dirty="0">
              <a:solidFill>
                <a:srgbClr val="C00000"/>
              </a:solidFill>
            </a:endParaRPr>
          </a:p>
        </p:txBody>
      </p:sp>
      <p:sp>
        <p:nvSpPr>
          <p:cNvPr id="1071107" name="Rectangle 3"/>
          <p:cNvSpPr>
            <a:spLocks noGrp="1" noChangeArrowheads="1"/>
          </p:cNvSpPr>
          <p:nvPr>
            <p:ph idx="1"/>
          </p:nvPr>
        </p:nvSpPr>
        <p:spPr>
          <a:xfrm>
            <a:off x="1703387" y="1196975"/>
            <a:ext cx="9926235" cy="4895850"/>
          </a:xfrm>
        </p:spPr>
        <p:txBody>
          <a:bodyPr/>
          <a:lstStyle/>
          <a:p>
            <a:pPr marL="536575" indent="-536575" algn="just">
              <a:buSzPct val="70000"/>
            </a:pPr>
            <a:r>
              <a:rPr lang="he-IL" sz="3200" dirty="0"/>
              <a:t>החדרת מוטיבציה לשימוש המערכת</a:t>
            </a:r>
          </a:p>
          <a:p>
            <a:pPr marL="536575" indent="-536575" algn="just">
              <a:buSzPct val="70000"/>
            </a:pPr>
            <a:r>
              <a:rPr lang="he-IL" sz="3200" dirty="0"/>
              <a:t>שיווק המערכת</a:t>
            </a:r>
          </a:p>
          <a:p>
            <a:pPr marL="536575" indent="-536575" algn="just">
              <a:buSzPct val="70000"/>
            </a:pPr>
            <a:r>
              <a:rPr lang="he-IL" sz="3200" dirty="0"/>
              <a:t>הדרכה תהליכית ופונקציונאלית של המערכת</a:t>
            </a:r>
          </a:p>
          <a:p>
            <a:pPr marL="536575" indent="-536575" algn="just">
              <a:buSzPct val="70000"/>
            </a:pPr>
            <a:r>
              <a:rPr lang="he-IL" sz="3200" dirty="0"/>
              <a:t>נהול השינוי בתהליכים, נהלים ובמבנה הארגוני</a:t>
            </a:r>
          </a:p>
          <a:p>
            <a:pPr marL="536575" indent="-536575" algn="just">
              <a:buSzPct val="70000"/>
            </a:pPr>
            <a:r>
              <a:rPr lang="he-IL" sz="3200" dirty="0"/>
              <a:t>טיפול בהתנגדויות</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458" name="WordArt 11"/>
          <p:cNvSpPr>
            <a:spLocks noChangeArrowheads="1" noChangeShapeType="1" noTextEdit="1"/>
          </p:cNvSpPr>
          <p:nvPr/>
        </p:nvSpPr>
        <p:spPr bwMode="auto">
          <a:xfrm>
            <a:off x="4746927" y="256974"/>
            <a:ext cx="21447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0" hangingPunct="0"/>
            <a:r>
              <a:rPr lang="he-IL" sz="3600" b="1" dirty="0">
                <a:solidFill>
                  <a:srgbClr val="C00000"/>
                </a:solidFill>
                <a:latin typeface="Gisha" panose="020B0502040204020203" pitchFamily="34" charset="-79"/>
                <a:ea typeface="+mj-ea"/>
                <a:cs typeface="Gisha" panose="020B0502040204020203" pitchFamily="34" charset="-79"/>
              </a:rPr>
              <a:t>הסבה</a:t>
            </a:r>
          </a:p>
        </p:txBody>
      </p:sp>
      <p:sp>
        <p:nvSpPr>
          <p:cNvPr id="15372" name="Text Box 12"/>
          <p:cNvSpPr txBox="1">
            <a:spLocks noChangeArrowheads="1"/>
          </p:cNvSpPr>
          <p:nvPr/>
        </p:nvSpPr>
        <p:spPr bwMode="auto">
          <a:xfrm>
            <a:off x="923345" y="776802"/>
            <a:ext cx="9791878" cy="5853910"/>
          </a:xfrm>
          <a:prstGeom prst="rect">
            <a:avLst/>
          </a:prstGeom>
          <a:noFill/>
          <a:ln w="9525">
            <a:noFill/>
            <a:miter lim="800000"/>
            <a:headEnd/>
            <a:tailEnd/>
          </a:ln>
        </p:spPr>
        <p:txBody>
          <a:bodyPr wrap="square">
            <a:spAutoFit/>
          </a:bodyPr>
          <a:lstStyle/>
          <a:p>
            <a:pPr>
              <a:lnSpc>
                <a:spcPct val="110000"/>
              </a:lnSpc>
              <a:spcBef>
                <a:spcPct val="50000"/>
              </a:spcBef>
              <a:buClr>
                <a:srgbClr val="A50021"/>
              </a:buClr>
            </a:pPr>
            <a:r>
              <a:rPr lang="he-IL" dirty="0"/>
              <a:t>מטרות ההסבה:</a:t>
            </a:r>
          </a:p>
          <a:p>
            <a:pPr marL="1084263" lvl="1" indent="-457200">
              <a:lnSpc>
                <a:spcPct val="60000"/>
              </a:lnSpc>
              <a:spcBef>
                <a:spcPct val="50000"/>
              </a:spcBef>
              <a:buClr>
                <a:srgbClr val="A50021"/>
              </a:buClr>
              <a:buFont typeface="Wingdings" pitchFamily="2" charset="2"/>
              <a:buAutoNum type="arabicPeriod"/>
            </a:pPr>
            <a:r>
              <a:rPr lang="he-IL" dirty="0"/>
              <a:t>הכשרת כוח אדם:</a:t>
            </a:r>
          </a:p>
          <a:p>
            <a:pPr marL="1797050" lvl="2" indent="-457200">
              <a:lnSpc>
                <a:spcPct val="50000"/>
              </a:lnSpc>
              <a:spcBef>
                <a:spcPct val="50000"/>
              </a:spcBef>
              <a:buClr>
                <a:srgbClr val="A50021"/>
              </a:buClr>
              <a:buFontTx/>
              <a:buChar char="•"/>
            </a:pPr>
            <a:r>
              <a:rPr lang="he-IL" dirty="0"/>
              <a:t>הוספת עובדים</a:t>
            </a:r>
          </a:p>
          <a:p>
            <a:pPr marL="1797050" lvl="2" indent="-457200">
              <a:lnSpc>
                <a:spcPct val="50000"/>
              </a:lnSpc>
              <a:spcBef>
                <a:spcPct val="50000"/>
              </a:spcBef>
              <a:buClr>
                <a:srgbClr val="A50021"/>
              </a:buClr>
              <a:buFontTx/>
              <a:buChar char="•"/>
            </a:pPr>
            <a:r>
              <a:rPr lang="he-IL" dirty="0"/>
              <a:t>החלפת עובדים בעובדים בעלי כישורים מתאימים</a:t>
            </a:r>
          </a:p>
          <a:p>
            <a:pPr marL="1797050" lvl="2" indent="-457200">
              <a:lnSpc>
                <a:spcPct val="50000"/>
              </a:lnSpc>
              <a:spcBef>
                <a:spcPct val="50000"/>
              </a:spcBef>
              <a:buClr>
                <a:srgbClr val="A50021"/>
              </a:buClr>
              <a:buFontTx/>
              <a:buChar char="•"/>
            </a:pPr>
            <a:r>
              <a:rPr lang="he-IL" dirty="0"/>
              <a:t>צמצום כוח אדם</a:t>
            </a:r>
          </a:p>
          <a:p>
            <a:pPr marL="1084263" lvl="1" indent="-457200">
              <a:spcBef>
                <a:spcPct val="50000"/>
              </a:spcBef>
              <a:buClr>
                <a:srgbClr val="A50021"/>
              </a:buClr>
              <a:buFont typeface="Wingdings" pitchFamily="2" charset="2"/>
              <a:buAutoNum type="arabicPeriod"/>
            </a:pPr>
            <a:r>
              <a:rPr lang="he-IL" dirty="0"/>
              <a:t>הסבת חומרה:</a:t>
            </a:r>
          </a:p>
          <a:p>
            <a:pPr marL="1797050" lvl="2" indent="-457200">
              <a:lnSpc>
                <a:spcPct val="50000"/>
              </a:lnSpc>
              <a:spcBef>
                <a:spcPct val="50000"/>
              </a:spcBef>
              <a:buClr>
                <a:srgbClr val="A50021"/>
              </a:buClr>
              <a:buFontTx/>
              <a:buChar char="•"/>
            </a:pPr>
            <a:r>
              <a:rPr lang="he-IL" dirty="0"/>
              <a:t>הוספת ציוד חדש</a:t>
            </a:r>
          </a:p>
          <a:p>
            <a:pPr marL="1797050" lvl="2" indent="-457200">
              <a:lnSpc>
                <a:spcPct val="50000"/>
              </a:lnSpc>
              <a:spcBef>
                <a:spcPct val="50000"/>
              </a:spcBef>
              <a:buClr>
                <a:srgbClr val="A50021"/>
              </a:buClr>
              <a:buFontTx/>
              <a:buChar char="•"/>
            </a:pPr>
            <a:r>
              <a:rPr lang="he-IL" dirty="0"/>
              <a:t>החלפת ציוד קיים בציוד חדש</a:t>
            </a:r>
          </a:p>
          <a:p>
            <a:pPr marL="1084263" lvl="1" indent="-457200">
              <a:lnSpc>
                <a:spcPct val="90000"/>
              </a:lnSpc>
              <a:spcBef>
                <a:spcPct val="50000"/>
              </a:spcBef>
              <a:buClr>
                <a:srgbClr val="A50021"/>
              </a:buClr>
              <a:buFontTx/>
              <a:buAutoNum type="arabicPeriod"/>
            </a:pPr>
            <a:r>
              <a:rPr lang="he-IL" dirty="0"/>
              <a:t>הסבת תוכנה ונתונים:</a:t>
            </a:r>
          </a:p>
          <a:p>
            <a:pPr marL="1797050" lvl="2" indent="-457200">
              <a:lnSpc>
                <a:spcPct val="50000"/>
              </a:lnSpc>
              <a:spcBef>
                <a:spcPct val="50000"/>
              </a:spcBef>
              <a:buClr>
                <a:srgbClr val="A50021"/>
              </a:buClr>
              <a:buFontTx/>
              <a:buChar char="•"/>
            </a:pPr>
            <a:r>
              <a:rPr lang="he-IL" dirty="0"/>
              <a:t>מעבר לשימוש בתוכנה החדשה או המשופרת</a:t>
            </a:r>
          </a:p>
          <a:p>
            <a:pPr marL="1797050" lvl="2" indent="-457200">
              <a:lnSpc>
                <a:spcPct val="50000"/>
              </a:lnSpc>
              <a:spcBef>
                <a:spcPct val="50000"/>
              </a:spcBef>
              <a:buClr>
                <a:srgbClr val="A50021"/>
              </a:buClr>
              <a:buFontTx/>
              <a:buChar char="•"/>
            </a:pPr>
            <a:r>
              <a:rPr lang="he-IL" dirty="0"/>
              <a:t>מעבר משימוש בבסיס נתונים קיים לבסיס נתונים חדש.</a:t>
            </a:r>
          </a:p>
          <a:p>
            <a:pPr marL="1084263" lvl="1" indent="-457200">
              <a:spcBef>
                <a:spcPct val="50000"/>
              </a:spcBef>
              <a:buClr>
                <a:srgbClr val="A50021"/>
              </a:buClr>
              <a:buFontTx/>
              <a:buAutoNum type="arabicPeriod"/>
            </a:pPr>
            <a:r>
              <a:rPr lang="he-IL" dirty="0"/>
              <a:t>הסבת נוהלי עבודה</a:t>
            </a:r>
          </a:p>
          <a:p>
            <a:pPr marL="1797050" lvl="2" indent="-457200">
              <a:lnSpc>
                <a:spcPct val="50000"/>
              </a:lnSpc>
              <a:spcBef>
                <a:spcPct val="50000"/>
              </a:spcBef>
              <a:buClr>
                <a:srgbClr val="A50021"/>
              </a:buClr>
              <a:buFontTx/>
              <a:buChar char="•"/>
            </a:pPr>
            <a:r>
              <a:rPr lang="he-IL" dirty="0"/>
              <a:t>מעבר לשימוש בתהליכי עבודה ובנהלים חדשים</a:t>
            </a:r>
          </a:p>
          <a:p>
            <a:pPr marL="1797050" lvl="2" indent="-457200">
              <a:lnSpc>
                <a:spcPct val="50000"/>
              </a:lnSpc>
              <a:spcBef>
                <a:spcPct val="50000"/>
              </a:spcBef>
              <a:buClr>
                <a:srgbClr val="A50021"/>
              </a:buClr>
              <a:buFontTx/>
              <a:buChar char="•"/>
            </a:pPr>
            <a:r>
              <a:rPr lang="he-IL" dirty="0"/>
              <a:t>שינויים בתהליכי עבודה ובנהלים קיימים</a:t>
            </a:r>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372"/>
                                        </p:tgtEl>
                                        <p:attrNameLst>
                                          <p:attrName>style.visibility</p:attrName>
                                        </p:attrNameLst>
                                      </p:cBhvr>
                                      <p:to>
                                        <p:strVal val="visible"/>
                                      </p:to>
                                    </p:set>
                                    <p:animEffect transition="in" filter="wipe(up)">
                                      <p:cBhvr>
                                        <p:cTn id="7" dur="500"/>
                                        <p:tgtEl>
                                          <p:spTgt spid="1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Text Box 3"/>
          <p:cNvSpPr txBox="1">
            <a:spLocks noChangeArrowheads="1"/>
          </p:cNvSpPr>
          <p:nvPr/>
        </p:nvSpPr>
        <p:spPr bwMode="auto">
          <a:xfrm>
            <a:off x="4881094" y="1621665"/>
            <a:ext cx="6928834" cy="338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914400" indent="-4572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marL="0" indent="0">
              <a:lnSpc>
                <a:spcPct val="90000"/>
              </a:lnSpc>
              <a:spcBef>
                <a:spcPts val="600"/>
              </a:spcBef>
              <a:buClr>
                <a:srgbClr val="A50021"/>
              </a:buClr>
              <a:buNone/>
            </a:pPr>
            <a:r>
              <a:rPr lang="he-IL" altLang="he-IL" sz="3200" b="1" u="sng" dirty="0">
                <a:solidFill>
                  <a:schemeClr val="tx1">
                    <a:lumMod val="50000"/>
                  </a:schemeClr>
                </a:solidFill>
                <a:latin typeface="Times New Roman" panose="02020603050405020304" pitchFamily="18" charset="0"/>
                <a:cs typeface="+mn-cs"/>
              </a:rPr>
              <a:t>הקמה</a:t>
            </a:r>
            <a:r>
              <a:rPr lang="he-IL" altLang="he-IL" sz="3200" b="1" dirty="0">
                <a:solidFill>
                  <a:schemeClr val="tx1">
                    <a:lumMod val="50000"/>
                  </a:schemeClr>
                </a:solidFill>
                <a:latin typeface="Times New Roman" panose="02020603050405020304" pitchFamily="18" charset="0"/>
                <a:cs typeface="+mn-cs"/>
              </a:rPr>
              <a:t> (</a:t>
            </a:r>
            <a:r>
              <a:rPr lang="en-US" altLang="he-IL" sz="3200" b="1" dirty="0">
                <a:solidFill>
                  <a:schemeClr val="tx1">
                    <a:lumMod val="50000"/>
                  </a:schemeClr>
                </a:solidFill>
                <a:latin typeface="Times New Roman" panose="02020603050405020304" pitchFamily="18" charset="0"/>
                <a:cs typeface="+mn-cs"/>
              </a:rPr>
              <a:t>construction</a:t>
            </a:r>
            <a:r>
              <a:rPr lang="he-IL" altLang="he-IL" sz="3200" b="1" dirty="0">
                <a:solidFill>
                  <a:schemeClr val="tx1">
                    <a:lumMod val="50000"/>
                  </a:schemeClr>
                </a:solidFill>
                <a:latin typeface="Times New Roman" panose="02020603050405020304" pitchFamily="18" charset="0"/>
                <a:cs typeface="+mn-cs"/>
              </a:rPr>
              <a:t>) –תכנות המערכת </a:t>
            </a:r>
          </a:p>
          <a:p>
            <a:pPr marL="0" indent="0">
              <a:lnSpc>
                <a:spcPct val="90000"/>
              </a:lnSpc>
              <a:spcBef>
                <a:spcPts val="600"/>
              </a:spcBef>
              <a:buClr>
                <a:srgbClr val="A50021"/>
              </a:buClr>
              <a:buNone/>
            </a:pPr>
            <a:endParaRPr lang="he-IL" altLang="he-IL" sz="3200" b="1" dirty="0">
              <a:solidFill>
                <a:schemeClr val="tx1">
                  <a:lumMod val="50000"/>
                </a:schemeClr>
              </a:solidFill>
              <a:latin typeface="Times New Roman" panose="02020603050405020304" pitchFamily="18" charset="0"/>
              <a:cs typeface="+mn-cs"/>
            </a:endParaRPr>
          </a:p>
          <a:p>
            <a:pPr marL="0" indent="0">
              <a:lnSpc>
                <a:spcPct val="90000"/>
              </a:lnSpc>
              <a:spcBef>
                <a:spcPts val="600"/>
              </a:spcBef>
              <a:buClr>
                <a:srgbClr val="A50021"/>
              </a:buClr>
              <a:buNone/>
            </a:pPr>
            <a:r>
              <a:rPr lang="he-IL" altLang="he-IL" sz="3200" b="1" dirty="0">
                <a:solidFill>
                  <a:schemeClr val="tx1">
                    <a:lumMod val="50000"/>
                  </a:schemeClr>
                </a:solidFill>
                <a:latin typeface="Times New Roman" panose="02020603050405020304" pitchFamily="18" charset="0"/>
                <a:cs typeface="+mn-cs"/>
              </a:rPr>
              <a:t>תוצרים:</a:t>
            </a:r>
          </a:p>
          <a:p>
            <a:pPr lvl="1">
              <a:lnSpc>
                <a:spcPct val="80000"/>
              </a:lnSpc>
              <a:spcBef>
                <a:spcPts val="600"/>
              </a:spcBef>
              <a:buClr>
                <a:srgbClr val="A50021"/>
              </a:buClr>
              <a:buFont typeface="Wingdings" panose="05000000000000000000" pitchFamily="2" charset="2"/>
              <a:buChar char="ü"/>
            </a:pPr>
            <a:r>
              <a:rPr lang="he-IL" altLang="he-IL" sz="3200" b="1" dirty="0">
                <a:solidFill>
                  <a:schemeClr val="tx1">
                    <a:lumMod val="50000"/>
                  </a:schemeClr>
                </a:solidFill>
                <a:latin typeface="Times New Roman" panose="02020603050405020304" pitchFamily="18" charset="0"/>
                <a:cs typeface="+mn-cs"/>
              </a:rPr>
              <a:t>מערכת תוכנה עובדת.</a:t>
            </a:r>
          </a:p>
          <a:p>
            <a:pPr lvl="1">
              <a:lnSpc>
                <a:spcPct val="80000"/>
              </a:lnSpc>
              <a:spcBef>
                <a:spcPts val="600"/>
              </a:spcBef>
              <a:buClr>
                <a:srgbClr val="A50021"/>
              </a:buClr>
              <a:buFont typeface="Wingdings" panose="05000000000000000000" pitchFamily="2" charset="2"/>
              <a:buChar char="ü"/>
            </a:pPr>
            <a:r>
              <a:rPr lang="he-IL" altLang="he-IL" sz="3200" b="1" dirty="0">
                <a:solidFill>
                  <a:schemeClr val="tx1">
                    <a:lumMod val="50000"/>
                  </a:schemeClr>
                </a:solidFill>
                <a:latin typeface="Times New Roman" panose="02020603050405020304" pitchFamily="18" charset="0"/>
                <a:cs typeface="+mn-cs"/>
              </a:rPr>
              <a:t>תיעוד התכניות.</a:t>
            </a:r>
          </a:p>
          <a:p>
            <a:pPr lvl="1">
              <a:lnSpc>
                <a:spcPct val="80000"/>
              </a:lnSpc>
              <a:spcBef>
                <a:spcPts val="600"/>
              </a:spcBef>
              <a:buClr>
                <a:srgbClr val="A50021"/>
              </a:buClr>
              <a:buFont typeface="Wingdings" panose="05000000000000000000" pitchFamily="2" charset="2"/>
              <a:buChar char="ü"/>
            </a:pPr>
            <a:r>
              <a:rPr lang="he-IL" altLang="he-IL" sz="3200" b="1" dirty="0">
                <a:solidFill>
                  <a:schemeClr val="tx1">
                    <a:lumMod val="50000"/>
                  </a:schemeClr>
                </a:solidFill>
                <a:latin typeface="Times New Roman" panose="02020603050405020304" pitchFamily="18" charset="0"/>
                <a:cs typeface="+mn-cs"/>
              </a:rPr>
              <a:t>מסמך המתעד את מבחני הקבלה ותוצאותיהם.</a:t>
            </a:r>
          </a:p>
        </p:txBody>
      </p:sp>
      <p:sp>
        <p:nvSpPr>
          <p:cNvPr id="4" name="Text Box 2"/>
          <p:cNvSpPr txBox="1">
            <a:spLocks noChangeArrowheads="1"/>
          </p:cNvSpPr>
          <p:nvPr/>
        </p:nvSpPr>
        <p:spPr bwMode="auto">
          <a:xfrm>
            <a:off x="-265088" y="-347490"/>
            <a:ext cx="8610599" cy="1354217"/>
          </a:xfrm>
          <a:prstGeom prst="rect">
            <a:avLst/>
          </a:prstGeom>
        </p:spPr>
        <p:txBody>
          <a:bodyPr anchor="ctr">
            <a:normAutofit/>
            <a:scene3d>
              <a:camera prst="orthographicFront"/>
              <a:lightRig rig="soft" dir="t"/>
            </a:scene3d>
            <a:sp3d prstMaterial="softEdge">
              <a:bevelT w="25400" h="25400"/>
            </a:sp3d>
          </a:bodyPr>
          <a:lstStyle>
            <a:defPPr>
              <a:defRPr lang="he-IL"/>
            </a:defPPr>
            <a:lvl1pPr>
              <a:defRPr sz="3600" b="1">
                <a:effectLst>
                  <a:outerShdw blurRad="38100" dist="38100" dir="2700000" algn="tl">
                    <a:srgbClr val="000000">
                      <a:alpha val="43137"/>
                    </a:srgbClr>
                  </a:outerShdw>
                </a:effectLst>
                <a:latin typeface="Gisha" panose="020B0502040204020203" pitchFamily="34" charset="-79"/>
                <a:ea typeface="+mj-ea"/>
                <a:cs typeface="Gisha" panose="020B0502040204020203" pitchFamily="34" charset="-79"/>
              </a:defRPr>
            </a:lvl1pPr>
          </a:lstStyle>
          <a:p>
            <a:r>
              <a:rPr lang="he-IL" altLang="he-IL" dirty="0">
                <a:solidFill>
                  <a:srgbClr val="C00000"/>
                </a:solidFill>
              </a:rPr>
              <a:t>שלב ההקמה</a:t>
            </a:r>
            <a:endParaRPr lang="en-US" altLang="he-IL" dirty="0">
              <a:solidFill>
                <a:srgbClr val="C00000"/>
              </a:solidFill>
            </a:endParaRPr>
          </a:p>
        </p:txBody>
      </p:sp>
      <p:pic>
        <p:nvPicPr>
          <p:cNvPr id="55298" name="Picture 2" descr="http://www.cmscontractor.com/images/Constru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84" y="1621665"/>
            <a:ext cx="4366575" cy="35726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28469"/>
      </p:ext>
    </p:extLst>
  </p:cSld>
  <p:clrMapOvr>
    <a:masterClrMapping/>
  </p:clrMapOvr>
  <p:transition spd="slow">
    <p:comb/>
  </p:transition>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4578" name="Group 110"/>
          <p:cNvGrpSpPr>
            <a:grpSpLocks/>
          </p:cNvGrpSpPr>
          <p:nvPr/>
        </p:nvGrpSpPr>
        <p:grpSpPr bwMode="auto">
          <a:xfrm>
            <a:off x="1946275" y="877888"/>
            <a:ext cx="5962650" cy="322262"/>
            <a:chOff x="266" y="301"/>
            <a:chExt cx="3756" cy="203"/>
          </a:xfrm>
        </p:grpSpPr>
        <p:sp>
          <p:nvSpPr>
            <p:cNvPr id="24608" name="Rectangle 82"/>
            <p:cNvSpPr>
              <a:spLocks noChangeArrowheads="1"/>
            </p:cNvSpPr>
            <p:nvPr/>
          </p:nvSpPr>
          <p:spPr bwMode="auto">
            <a:xfrm>
              <a:off x="266" y="301"/>
              <a:ext cx="1875" cy="203"/>
            </a:xfrm>
            <a:prstGeom prst="rect">
              <a:avLst/>
            </a:prstGeom>
            <a:solidFill>
              <a:srgbClr val="C5D8FF"/>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מערכת ישנה</a:t>
              </a:r>
              <a:endParaRPr lang="en-US" sz="1800" b="1">
                <a:solidFill>
                  <a:srgbClr val="000000"/>
                </a:solidFill>
                <a:cs typeface="David" pitchFamily="34" charset="-79"/>
              </a:endParaRPr>
            </a:p>
          </p:txBody>
        </p:sp>
        <p:sp>
          <p:nvSpPr>
            <p:cNvPr id="24609" name="Rectangle 83"/>
            <p:cNvSpPr>
              <a:spLocks noChangeArrowheads="1"/>
            </p:cNvSpPr>
            <p:nvPr/>
          </p:nvSpPr>
          <p:spPr bwMode="auto">
            <a:xfrm>
              <a:off x="2141" y="301"/>
              <a:ext cx="1881" cy="203"/>
            </a:xfrm>
            <a:prstGeom prst="rect">
              <a:avLst/>
            </a:prstGeom>
            <a:solidFill>
              <a:schemeClr val="bg1"/>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מערכת חדשה</a:t>
              </a:r>
              <a:endParaRPr lang="en-US" sz="1800" b="1">
                <a:solidFill>
                  <a:srgbClr val="000000"/>
                </a:solidFill>
                <a:cs typeface="David" pitchFamily="34" charset="-79"/>
              </a:endParaRPr>
            </a:p>
          </p:txBody>
        </p:sp>
      </p:grpSp>
      <p:grpSp>
        <p:nvGrpSpPr>
          <p:cNvPr id="24579" name="Group 109"/>
          <p:cNvGrpSpPr>
            <a:grpSpLocks/>
          </p:cNvGrpSpPr>
          <p:nvPr/>
        </p:nvGrpSpPr>
        <p:grpSpPr bwMode="auto">
          <a:xfrm>
            <a:off x="1947864" y="1520826"/>
            <a:ext cx="5926137" cy="646113"/>
            <a:chOff x="267" y="594"/>
            <a:chExt cx="3733" cy="407"/>
          </a:xfrm>
        </p:grpSpPr>
        <p:sp>
          <p:nvSpPr>
            <p:cNvPr id="24606" name="Rectangle 84"/>
            <p:cNvSpPr>
              <a:spLocks noChangeArrowheads="1"/>
            </p:cNvSpPr>
            <p:nvPr/>
          </p:nvSpPr>
          <p:spPr bwMode="auto">
            <a:xfrm>
              <a:off x="267" y="594"/>
              <a:ext cx="1883" cy="204"/>
            </a:xfrm>
            <a:prstGeom prst="rect">
              <a:avLst/>
            </a:prstGeom>
            <a:solidFill>
              <a:srgbClr val="C5D8FF"/>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מערכת ישנה</a:t>
              </a:r>
              <a:endParaRPr lang="en-US" sz="1800" b="1">
                <a:solidFill>
                  <a:srgbClr val="000000"/>
                </a:solidFill>
                <a:cs typeface="David" pitchFamily="34" charset="-79"/>
              </a:endParaRPr>
            </a:p>
          </p:txBody>
        </p:sp>
        <p:sp>
          <p:nvSpPr>
            <p:cNvPr id="24607" name="Rectangle 85"/>
            <p:cNvSpPr>
              <a:spLocks noChangeArrowheads="1"/>
            </p:cNvSpPr>
            <p:nvPr/>
          </p:nvSpPr>
          <p:spPr bwMode="auto">
            <a:xfrm>
              <a:off x="1919" y="796"/>
              <a:ext cx="2081" cy="205"/>
            </a:xfrm>
            <a:prstGeom prst="rect">
              <a:avLst/>
            </a:prstGeom>
            <a:solidFill>
              <a:schemeClr val="bg1"/>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מערכת חדשה</a:t>
              </a:r>
              <a:endParaRPr lang="en-US" sz="1800" b="1">
                <a:solidFill>
                  <a:srgbClr val="000000"/>
                </a:solidFill>
                <a:cs typeface="David" pitchFamily="34" charset="-79"/>
              </a:endParaRPr>
            </a:p>
          </p:txBody>
        </p:sp>
      </p:grpSp>
      <p:grpSp>
        <p:nvGrpSpPr>
          <p:cNvPr id="24580" name="Group 108"/>
          <p:cNvGrpSpPr>
            <a:grpSpLocks/>
          </p:cNvGrpSpPr>
          <p:nvPr/>
        </p:nvGrpSpPr>
        <p:grpSpPr bwMode="auto">
          <a:xfrm>
            <a:off x="1987551" y="2441576"/>
            <a:ext cx="5908675" cy="968375"/>
            <a:chOff x="292" y="1286"/>
            <a:chExt cx="3722" cy="610"/>
          </a:xfrm>
        </p:grpSpPr>
        <p:sp>
          <p:nvSpPr>
            <p:cNvPr id="24600" name="Rectangle 86"/>
            <p:cNvSpPr>
              <a:spLocks noChangeArrowheads="1"/>
            </p:cNvSpPr>
            <p:nvPr/>
          </p:nvSpPr>
          <p:spPr bwMode="auto">
            <a:xfrm>
              <a:off x="292" y="1286"/>
              <a:ext cx="1259" cy="203"/>
            </a:xfrm>
            <a:prstGeom prst="rect">
              <a:avLst/>
            </a:prstGeom>
            <a:solidFill>
              <a:srgbClr val="C5D8FF"/>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חלק 1 ישן</a:t>
              </a:r>
              <a:endParaRPr lang="en-US" sz="1800" b="1">
                <a:solidFill>
                  <a:srgbClr val="000000"/>
                </a:solidFill>
                <a:cs typeface="David" pitchFamily="34" charset="-79"/>
              </a:endParaRPr>
            </a:p>
          </p:txBody>
        </p:sp>
        <p:sp>
          <p:nvSpPr>
            <p:cNvPr id="24601" name="Rectangle 87"/>
            <p:cNvSpPr>
              <a:spLocks noChangeArrowheads="1"/>
            </p:cNvSpPr>
            <p:nvPr/>
          </p:nvSpPr>
          <p:spPr bwMode="auto">
            <a:xfrm>
              <a:off x="1551" y="1286"/>
              <a:ext cx="2463" cy="203"/>
            </a:xfrm>
            <a:prstGeom prst="rect">
              <a:avLst/>
            </a:prstGeom>
            <a:solidFill>
              <a:schemeClr val="bg1"/>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חלק 1 חדש</a:t>
              </a:r>
              <a:endParaRPr lang="en-US" sz="1800" b="1">
                <a:solidFill>
                  <a:srgbClr val="000000"/>
                </a:solidFill>
                <a:cs typeface="David" pitchFamily="34" charset="-79"/>
              </a:endParaRPr>
            </a:p>
          </p:txBody>
        </p:sp>
        <p:sp>
          <p:nvSpPr>
            <p:cNvPr id="24602" name="Rectangle 88"/>
            <p:cNvSpPr>
              <a:spLocks noChangeArrowheads="1"/>
            </p:cNvSpPr>
            <p:nvPr/>
          </p:nvSpPr>
          <p:spPr bwMode="auto">
            <a:xfrm>
              <a:off x="292" y="1489"/>
              <a:ext cx="1621" cy="204"/>
            </a:xfrm>
            <a:prstGeom prst="rect">
              <a:avLst/>
            </a:prstGeom>
            <a:solidFill>
              <a:srgbClr val="C5D8FF"/>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חלק 2 ישן</a:t>
              </a:r>
              <a:endParaRPr lang="en-US" sz="1800" b="1">
                <a:solidFill>
                  <a:srgbClr val="000000"/>
                </a:solidFill>
                <a:cs typeface="David" pitchFamily="34" charset="-79"/>
              </a:endParaRPr>
            </a:p>
          </p:txBody>
        </p:sp>
        <p:sp>
          <p:nvSpPr>
            <p:cNvPr id="24603" name="Rectangle 89"/>
            <p:cNvSpPr>
              <a:spLocks noChangeArrowheads="1"/>
            </p:cNvSpPr>
            <p:nvPr/>
          </p:nvSpPr>
          <p:spPr bwMode="auto">
            <a:xfrm>
              <a:off x="1913" y="1489"/>
              <a:ext cx="2094" cy="204"/>
            </a:xfrm>
            <a:prstGeom prst="rect">
              <a:avLst/>
            </a:prstGeom>
            <a:solidFill>
              <a:schemeClr val="bg1"/>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חלק 2 חדש</a:t>
              </a:r>
              <a:endParaRPr lang="en-US" sz="1800" b="1">
                <a:solidFill>
                  <a:srgbClr val="000000"/>
                </a:solidFill>
                <a:cs typeface="David" pitchFamily="34" charset="-79"/>
              </a:endParaRPr>
            </a:p>
          </p:txBody>
        </p:sp>
        <p:sp>
          <p:nvSpPr>
            <p:cNvPr id="24604" name="Rectangle 90"/>
            <p:cNvSpPr>
              <a:spLocks noChangeArrowheads="1"/>
            </p:cNvSpPr>
            <p:nvPr/>
          </p:nvSpPr>
          <p:spPr bwMode="auto">
            <a:xfrm>
              <a:off x="292" y="1692"/>
              <a:ext cx="2329" cy="204"/>
            </a:xfrm>
            <a:prstGeom prst="rect">
              <a:avLst/>
            </a:prstGeom>
            <a:solidFill>
              <a:srgbClr val="C5D8FF"/>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חלק 3 ישן</a:t>
              </a:r>
              <a:endParaRPr lang="en-US" sz="1800" b="1">
                <a:solidFill>
                  <a:srgbClr val="000000"/>
                </a:solidFill>
                <a:cs typeface="David" pitchFamily="34" charset="-79"/>
              </a:endParaRPr>
            </a:p>
          </p:txBody>
        </p:sp>
        <p:sp>
          <p:nvSpPr>
            <p:cNvPr id="24605" name="Rectangle 91"/>
            <p:cNvSpPr>
              <a:spLocks noChangeArrowheads="1"/>
            </p:cNvSpPr>
            <p:nvPr/>
          </p:nvSpPr>
          <p:spPr bwMode="auto">
            <a:xfrm>
              <a:off x="2621" y="1692"/>
              <a:ext cx="1386" cy="204"/>
            </a:xfrm>
            <a:prstGeom prst="rect">
              <a:avLst/>
            </a:prstGeom>
            <a:solidFill>
              <a:schemeClr val="bg1"/>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חלק 3 חדש</a:t>
              </a:r>
              <a:endParaRPr lang="en-US" sz="1800" b="1">
                <a:solidFill>
                  <a:srgbClr val="000000"/>
                </a:solidFill>
                <a:cs typeface="David" pitchFamily="34" charset="-79"/>
              </a:endParaRPr>
            </a:p>
          </p:txBody>
        </p:sp>
      </p:grpSp>
      <p:grpSp>
        <p:nvGrpSpPr>
          <p:cNvPr id="24581" name="Group 106"/>
          <p:cNvGrpSpPr>
            <a:grpSpLocks/>
          </p:cNvGrpSpPr>
          <p:nvPr/>
        </p:nvGrpSpPr>
        <p:grpSpPr bwMode="auto">
          <a:xfrm>
            <a:off x="1974851" y="3709988"/>
            <a:ext cx="5991225" cy="1936750"/>
            <a:chOff x="284" y="2120"/>
            <a:chExt cx="3774" cy="1220"/>
          </a:xfrm>
        </p:grpSpPr>
        <p:sp>
          <p:nvSpPr>
            <p:cNvPr id="24594" name="Rectangle 93"/>
            <p:cNvSpPr>
              <a:spLocks noChangeArrowheads="1"/>
            </p:cNvSpPr>
            <p:nvPr/>
          </p:nvSpPr>
          <p:spPr bwMode="auto">
            <a:xfrm>
              <a:off x="292" y="2120"/>
              <a:ext cx="1259" cy="203"/>
            </a:xfrm>
            <a:prstGeom prst="rect">
              <a:avLst/>
            </a:prstGeom>
            <a:solidFill>
              <a:srgbClr val="C5D8FF"/>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חלק 1 ישן</a:t>
              </a:r>
              <a:endParaRPr lang="en-US" sz="1800" b="1">
                <a:solidFill>
                  <a:srgbClr val="000000"/>
                </a:solidFill>
                <a:cs typeface="David" pitchFamily="34" charset="-79"/>
              </a:endParaRPr>
            </a:p>
          </p:txBody>
        </p:sp>
        <p:sp>
          <p:nvSpPr>
            <p:cNvPr id="24595" name="Rectangle 94"/>
            <p:cNvSpPr>
              <a:spLocks noChangeArrowheads="1"/>
            </p:cNvSpPr>
            <p:nvPr/>
          </p:nvSpPr>
          <p:spPr bwMode="auto">
            <a:xfrm>
              <a:off x="1303" y="2326"/>
              <a:ext cx="2729" cy="203"/>
            </a:xfrm>
            <a:prstGeom prst="rect">
              <a:avLst/>
            </a:prstGeom>
            <a:solidFill>
              <a:schemeClr val="bg1"/>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חלק 1 חדש</a:t>
              </a:r>
              <a:endParaRPr lang="en-US" sz="1800" b="1">
                <a:solidFill>
                  <a:srgbClr val="000000"/>
                </a:solidFill>
                <a:cs typeface="David" pitchFamily="34" charset="-79"/>
              </a:endParaRPr>
            </a:p>
          </p:txBody>
        </p:sp>
        <p:sp>
          <p:nvSpPr>
            <p:cNvPr id="24596" name="Rectangle 95"/>
            <p:cNvSpPr>
              <a:spLocks noChangeArrowheads="1"/>
            </p:cNvSpPr>
            <p:nvPr/>
          </p:nvSpPr>
          <p:spPr bwMode="auto">
            <a:xfrm>
              <a:off x="300" y="2529"/>
              <a:ext cx="1621" cy="204"/>
            </a:xfrm>
            <a:prstGeom prst="rect">
              <a:avLst/>
            </a:prstGeom>
            <a:solidFill>
              <a:srgbClr val="C5D8FF"/>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חלק 2 ישן</a:t>
              </a:r>
              <a:endParaRPr lang="en-US" sz="1800" b="1">
                <a:solidFill>
                  <a:srgbClr val="000000"/>
                </a:solidFill>
                <a:cs typeface="David" pitchFamily="34" charset="-79"/>
              </a:endParaRPr>
            </a:p>
          </p:txBody>
        </p:sp>
        <p:sp>
          <p:nvSpPr>
            <p:cNvPr id="24597" name="Rectangle 96"/>
            <p:cNvSpPr>
              <a:spLocks noChangeArrowheads="1"/>
            </p:cNvSpPr>
            <p:nvPr/>
          </p:nvSpPr>
          <p:spPr bwMode="auto">
            <a:xfrm>
              <a:off x="1681" y="2726"/>
              <a:ext cx="2360" cy="204"/>
            </a:xfrm>
            <a:prstGeom prst="rect">
              <a:avLst/>
            </a:prstGeom>
            <a:solidFill>
              <a:schemeClr val="bg1"/>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חלק 2 חדש</a:t>
              </a:r>
              <a:endParaRPr lang="en-US" sz="1800" b="1">
                <a:solidFill>
                  <a:srgbClr val="000000"/>
                </a:solidFill>
                <a:cs typeface="David" pitchFamily="34" charset="-79"/>
              </a:endParaRPr>
            </a:p>
          </p:txBody>
        </p:sp>
        <p:sp>
          <p:nvSpPr>
            <p:cNvPr id="24598" name="Rectangle 97"/>
            <p:cNvSpPr>
              <a:spLocks noChangeArrowheads="1"/>
            </p:cNvSpPr>
            <p:nvPr/>
          </p:nvSpPr>
          <p:spPr bwMode="auto">
            <a:xfrm>
              <a:off x="284" y="2929"/>
              <a:ext cx="2329" cy="203"/>
            </a:xfrm>
            <a:prstGeom prst="rect">
              <a:avLst/>
            </a:prstGeom>
            <a:solidFill>
              <a:srgbClr val="C5D8FF"/>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חלק 3 ישן</a:t>
              </a:r>
              <a:endParaRPr lang="en-US" sz="1800" b="1">
                <a:solidFill>
                  <a:srgbClr val="000000"/>
                </a:solidFill>
                <a:cs typeface="David" pitchFamily="34" charset="-79"/>
              </a:endParaRPr>
            </a:p>
          </p:txBody>
        </p:sp>
        <p:sp>
          <p:nvSpPr>
            <p:cNvPr id="24599" name="Rectangle 98"/>
            <p:cNvSpPr>
              <a:spLocks noChangeArrowheads="1"/>
            </p:cNvSpPr>
            <p:nvPr/>
          </p:nvSpPr>
          <p:spPr bwMode="auto">
            <a:xfrm>
              <a:off x="2347" y="3137"/>
              <a:ext cx="1711" cy="203"/>
            </a:xfrm>
            <a:prstGeom prst="rect">
              <a:avLst/>
            </a:prstGeom>
            <a:solidFill>
              <a:schemeClr val="bg1"/>
            </a:solidFill>
            <a:ln w="9525">
              <a:solidFill>
                <a:schemeClr val="tx1"/>
              </a:solidFill>
              <a:miter lim="800000"/>
              <a:headEnd type="none" w="sm" len="sm"/>
              <a:tailEnd type="none" w="sm" len="sm"/>
            </a:ln>
          </p:spPr>
          <p:txBody>
            <a:bodyPr wrap="none" anchor="ctr"/>
            <a:lstStyle/>
            <a:p>
              <a:pPr algn="ctr"/>
              <a:r>
                <a:rPr lang="he-IL" sz="1800" b="1">
                  <a:solidFill>
                    <a:srgbClr val="000000"/>
                  </a:solidFill>
                  <a:cs typeface="David" pitchFamily="34" charset="-79"/>
                </a:rPr>
                <a:t>חלק 3 חדש</a:t>
              </a:r>
              <a:endParaRPr lang="en-US" sz="1800" b="1">
                <a:solidFill>
                  <a:srgbClr val="000000"/>
                </a:solidFill>
                <a:cs typeface="David" pitchFamily="34" charset="-79"/>
              </a:endParaRPr>
            </a:p>
          </p:txBody>
        </p:sp>
      </p:grpSp>
      <p:grpSp>
        <p:nvGrpSpPr>
          <p:cNvPr id="24582" name="Group 107"/>
          <p:cNvGrpSpPr>
            <a:grpSpLocks/>
          </p:cNvGrpSpPr>
          <p:nvPr/>
        </p:nvGrpSpPr>
        <p:grpSpPr bwMode="auto">
          <a:xfrm>
            <a:off x="1987551" y="5962651"/>
            <a:ext cx="5908675" cy="646113"/>
            <a:chOff x="292" y="3573"/>
            <a:chExt cx="3722" cy="407"/>
          </a:xfrm>
        </p:grpSpPr>
        <p:sp>
          <p:nvSpPr>
            <p:cNvPr id="24588" name="Rectangle 100"/>
            <p:cNvSpPr>
              <a:spLocks noChangeArrowheads="1"/>
            </p:cNvSpPr>
            <p:nvPr/>
          </p:nvSpPr>
          <p:spPr bwMode="auto">
            <a:xfrm>
              <a:off x="292" y="3573"/>
              <a:ext cx="1096" cy="203"/>
            </a:xfrm>
            <a:prstGeom prst="rect">
              <a:avLst/>
            </a:prstGeom>
            <a:solidFill>
              <a:srgbClr val="C5D8FF"/>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סניף ניסוי-ישן</a:t>
              </a:r>
              <a:endParaRPr lang="en-US" sz="1800" b="1">
                <a:solidFill>
                  <a:srgbClr val="000000"/>
                </a:solidFill>
                <a:cs typeface="David" pitchFamily="34" charset="-79"/>
              </a:endParaRPr>
            </a:p>
          </p:txBody>
        </p:sp>
        <p:sp>
          <p:nvSpPr>
            <p:cNvPr id="24589" name="Rectangle 101"/>
            <p:cNvSpPr>
              <a:spLocks noChangeArrowheads="1"/>
            </p:cNvSpPr>
            <p:nvPr/>
          </p:nvSpPr>
          <p:spPr bwMode="auto">
            <a:xfrm>
              <a:off x="1387" y="3573"/>
              <a:ext cx="2627" cy="203"/>
            </a:xfrm>
            <a:prstGeom prst="rect">
              <a:avLst/>
            </a:prstGeom>
            <a:solidFill>
              <a:schemeClr val="bg1"/>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סניף ניסוי-חדש</a:t>
              </a:r>
              <a:endParaRPr lang="en-US" sz="1800" b="1">
                <a:solidFill>
                  <a:srgbClr val="000000"/>
                </a:solidFill>
                <a:cs typeface="David" pitchFamily="34" charset="-79"/>
              </a:endParaRPr>
            </a:p>
          </p:txBody>
        </p:sp>
        <p:sp>
          <p:nvSpPr>
            <p:cNvPr id="24590" name="Rectangle 102"/>
            <p:cNvSpPr>
              <a:spLocks noChangeArrowheads="1"/>
            </p:cNvSpPr>
            <p:nvPr/>
          </p:nvSpPr>
          <p:spPr bwMode="auto">
            <a:xfrm>
              <a:off x="292" y="3776"/>
              <a:ext cx="1621" cy="204"/>
            </a:xfrm>
            <a:prstGeom prst="rect">
              <a:avLst/>
            </a:prstGeom>
            <a:solidFill>
              <a:srgbClr val="C5D8FF"/>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סניפים נוספים-ישן</a:t>
              </a:r>
              <a:endParaRPr lang="en-US" sz="1800" b="1">
                <a:solidFill>
                  <a:srgbClr val="000000"/>
                </a:solidFill>
                <a:cs typeface="David" pitchFamily="34" charset="-79"/>
              </a:endParaRPr>
            </a:p>
          </p:txBody>
        </p:sp>
        <p:sp>
          <p:nvSpPr>
            <p:cNvPr id="24591" name="Rectangle 103"/>
            <p:cNvSpPr>
              <a:spLocks noChangeArrowheads="1"/>
            </p:cNvSpPr>
            <p:nvPr/>
          </p:nvSpPr>
          <p:spPr bwMode="auto">
            <a:xfrm>
              <a:off x="1913" y="3776"/>
              <a:ext cx="2094" cy="204"/>
            </a:xfrm>
            <a:prstGeom prst="rect">
              <a:avLst/>
            </a:prstGeom>
            <a:solidFill>
              <a:schemeClr val="bg1"/>
            </a:solidFill>
            <a:ln w="9525">
              <a:solidFill>
                <a:schemeClr val="tx1"/>
              </a:solidFill>
              <a:miter lim="800000"/>
              <a:headEnd type="none" w="sm" len="sm"/>
              <a:tailEnd type="none" w="sm" len="sm"/>
            </a:ln>
          </p:spPr>
          <p:txBody>
            <a:bodyPr wrap="none" anchor="ctr"/>
            <a:lstStyle/>
            <a:p>
              <a:pPr algn="ctr" rtl="0"/>
              <a:r>
                <a:rPr lang="he-IL" sz="1800" b="1">
                  <a:solidFill>
                    <a:srgbClr val="000000"/>
                  </a:solidFill>
                  <a:cs typeface="David" pitchFamily="34" charset="-79"/>
                </a:rPr>
                <a:t>סניפים נוספים-חדש</a:t>
              </a:r>
              <a:endParaRPr lang="en-US" sz="1800" b="1">
                <a:solidFill>
                  <a:srgbClr val="000000"/>
                </a:solidFill>
                <a:cs typeface="David" pitchFamily="34" charset="-79"/>
              </a:endParaRPr>
            </a:p>
          </p:txBody>
        </p:sp>
        <p:sp>
          <p:nvSpPr>
            <p:cNvPr id="24592" name="Line 104"/>
            <p:cNvSpPr>
              <a:spLocks noChangeShapeType="1"/>
            </p:cNvSpPr>
            <p:nvPr/>
          </p:nvSpPr>
          <p:spPr bwMode="auto">
            <a:xfrm>
              <a:off x="1229" y="3576"/>
              <a:ext cx="343" cy="198"/>
            </a:xfrm>
            <a:prstGeom prst="line">
              <a:avLst/>
            </a:prstGeom>
            <a:noFill/>
            <a:ln w="9525">
              <a:solidFill>
                <a:schemeClr val="tx1"/>
              </a:solidFill>
              <a:round/>
              <a:headEnd type="none" w="sm" len="sm"/>
              <a:tailEnd type="none" w="sm" len="sm"/>
            </a:ln>
          </p:spPr>
          <p:txBody>
            <a:bodyPr wrap="none" anchor="ctr"/>
            <a:lstStyle/>
            <a:p>
              <a:endParaRPr lang="he-IL"/>
            </a:p>
          </p:txBody>
        </p:sp>
        <p:sp>
          <p:nvSpPr>
            <p:cNvPr id="24593" name="Line 105"/>
            <p:cNvSpPr>
              <a:spLocks noChangeShapeType="1"/>
            </p:cNvSpPr>
            <p:nvPr/>
          </p:nvSpPr>
          <p:spPr bwMode="auto">
            <a:xfrm>
              <a:off x="1772" y="3774"/>
              <a:ext cx="343" cy="198"/>
            </a:xfrm>
            <a:prstGeom prst="line">
              <a:avLst/>
            </a:prstGeom>
            <a:noFill/>
            <a:ln w="9525">
              <a:solidFill>
                <a:schemeClr val="tx1"/>
              </a:solidFill>
              <a:round/>
              <a:headEnd type="none" w="sm" len="sm"/>
              <a:tailEnd type="none" w="sm" len="sm"/>
            </a:ln>
          </p:spPr>
          <p:txBody>
            <a:bodyPr wrap="none" anchor="ctr"/>
            <a:lstStyle/>
            <a:p>
              <a:endParaRPr lang="he-IL"/>
            </a:p>
          </p:txBody>
        </p:sp>
      </p:grpSp>
      <p:sp>
        <p:nvSpPr>
          <p:cNvPr id="24583" name="Text Box 111"/>
          <p:cNvSpPr txBox="1">
            <a:spLocks noChangeArrowheads="1"/>
          </p:cNvSpPr>
          <p:nvPr/>
        </p:nvSpPr>
        <p:spPr bwMode="auto">
          <a:xfrm>
            <a:off x="8266114" y="808038"/>
            <a:ext cx="1787525" cy="366712"/>
          </a:xfrm>
          <a:prstGeom prst="rect">
            <a:avLst/>
          </a:prstGeom>
          <a:noFill/>
          <a:ln w="9525">
            <a:noFill/>
            <a:miter lim="800000"/>
            <a:headEnd type="none" w="sm" len="sm"/>
            <a:tailEnd type="none" w="sm" len="sm"/>
          </a:ln>
        </p:spPr>
        <p:txBody>
          <a:bodyPr>
            <a:spAutoFit/>
          </a:bodyPr>
          <a:lstStyle/>
          <a:p>
            <a:pPr>
              <a:spcBef>
                <a:spcPct val="50000"/>
              </a:spcBef>
            </a:pPr>
            <a:r>
              <a:rPr lang="he-IL" sz="1800" b="1">
                <a:solidFill>
                  <a:srgbClr val="000000"/>
                </a:solidFill>
                <a:cs typeface="David" pitchFamily="34" charset="-79"/>
              </a:rPr>
              <a:t>הסבה ישירה</a:t>
            </a:r>
            <a:endParaRPr lang="en-US" sz="1800" b="1">
              <a:solidFill>
                <a:srgbClr val="000000"/>
              </a:solidFill>
              <a:cs typeface="David" pitchFamily="34" charset="-79"/>
            </a:endParaRPr>
          </a:p>
        </p:txBody>
      </p:sp>
      <p:sp>
        <p:nvSpPr>
          <p:cNvPr id="24584" name="Text Box 112"/>
          <p:cNvSpPr txBox="1">
            <a:spLocks noChangeArrowheads="1"/>
          </p:cNvSpPr>
          <p:nvPr/>
        </p:nvSpPr>
        <p:spPr bwMode="auto">
          <a:xfrm>
            <a:off x="8266114" y="1831976"/>
            <a:ext cx="1787525" cy="366713"/>
          </a:xfrm>
          <a:prstGeom prst="rect">
            <a:avLst/>
          </a:prstGeom>
          <a:noFill/>
          <a:ln w="9525">
            <a:noFill/>
            <a:miter lim="800000"/>
            <a:headEnd type="none" w="sm" len="sm"/>
            <a:tailEnd type="none" w="sm" len="sm"/>
          </a:ln>
        </p:spPr>
        <p:txBody>
          <a:bodyPr>
            <a:spAutoFit/>
          </a:bodyPr>
          <a:lstStyle/>
          <a:p>
            <a:pPr>
              <a:spcBef>
                <a:spcPct val="50000"/>
              </a:spcBef>
            </a:pPr>
            <a:r>
              <a:rPr lang="he-IL" sz="1800" b="1">
                <a:solidFill>
                  <a:srgbClr val="000000"/>
                </a:solidFill>
                <a:cs typeface="David" pitchFamily="34" charset="-79"/>
              </a:rPr>
              <a:t>הסבה במקביל</a:t>
            </a:r>
            <a:endParaRPr lang="en-US" sz="1800" b="1">
              <a:solidFill>
                <a:srgbClr val="000000"/>
              </a:solidFill>
              <a:cs typeface="David" pitchFamily="34" charset="-79"/>
            </a:endParaRPr>
          </a:p>
        </p:txBody>
      </p:sp>
      <p:sp>
        <p:nvSpPr>
          <p:cNvPr id="24585" name="Text Box 113"/>
          <p:cNvSpPr txBox="1">
            <a:spLocks noChangeArrowheads="1"/>
          </p:cNvSpPr>
          <p:nvPr/>
        </p:nvSpPr>
        <p:spPr bwMode="auto">
          <a:xfrm>
            <a:off x="8266114" y="2446338"/>
            <a:ext cx="1787525" cy="641350"/>
          </a:xfrm>
          <a:prstGeom prst="rect">
            <a:avLst/>
          </a:prstGeom>
          <a:noFill/>
          <a:ln w="9525">
            <a:noFill/>
            <a:miter lim="800000"/>
            <a:headEnd type="none" w="sm" len="sm"/>
            <a:tailEnd type="none" w="sm" len="sm"/>
          </a:ln>
        </p:spPr>
        <p:txBody>
          <a:bodyPr>
            <a:spAutoFit/>
          </a:bodyPr>
          <a:lstStyle/>
          <a:p>
            <a:pPr>
              <a:spcBef>
                <a:spcPct val="50000"/>
              </a:spcBef>
            </a:pPr>
            <a:r>
              <a:rPr lang="he-IL" sz="1800" b="1">
                <a:solidFill>
                  <a:srgbClr val="000000"/>
                </a:solidFill>
                <a:cs typeface="David" pitchFamily="34" charset="-79"/>
              </a:rPr>
              <a:t>הסבה ישירה - בחלקים</a:t>
            </a:r>
            <a:endParaRPr lang="en-US" sz="1800" b="1">
              <a:solidFill>
                <a:srgbClr val="000000"/>
              </a:solidFill>
              <a:cs typeface="David" pitchFamily="34" charset="-79"/>
            </a:endParaRPr>
          </a:p>
        </p:txBody>
      </p:sp>
      <p:sp>
        <p:nvSpPr>
          <p:cNvPr id="24586" name="Text Box 114"/>
          <p:cNvSpPr txBox="1">
            <a:spLocks noChangeArrowheads="1"/>
          </p:cNvSpPr>
          <p:nvPr/>
        </p:nvSpPr>
        <p:spPr bwMode="auto">
          <a:xfrm>
            <a:off x="8266114" y="3987800"/>
            <a:ext cx="1787525" cy="641350"/>
          </a:xfrm>
          <a:prstGeom prst="rect">
            <a:avLst/>
          </a:prstGeom>
          <a:noFill/>
          <a:ln w="9525">
            <a:noFill/>
            <a:miter lim="800000"/>
            <a:headEnd type="none" w="sm" len="sm"/>
            <a:tailEnd type="none" w="sm" len="sm"/>
          </a:ln>
        </p:spPr>
        <p:txBody>
          <a:bodyPr>
            <a:spAutoFit/>
          </a:bodyPr>
          <a:lstStyle/>
          <a:p>
            <a:pPr>
              <a:spcBef>
                <a:spcPct val="50000"/>
              </a:spcBef>
            </a:pPr>
            <a:r>
              <a:rPr lang="he-IL" sz="1800" b="1">
                <a:solidFill>
                  <a:srgbClr val="000000"/>
                </a:solidFill>
                <a:cs typeface="David" pitchFamily="34" charset="-79"/>
              </a:rPr>
              <a:t>הסבה בחלקים - במקביל</a:t>
            </a:r>
            <a:endParaRPr lang="en-US" sz="1800" b="1">
              <a:solidFill>
                <a:srgbClr val="000000"/>
              </a:solidFill>
              <a:cs typeface="David" pitchFamily="34" charset="-79"/>
            </a:endParaRPr>
          </a:p>
        </p:txBody>
      </p:sp>
      <p:sp>
        <p:nvSpPr>
          <p:cNvPr id="24587" name="Text Box 115"/>
          <p:cNvSpPr txBox="1">
            <a:spLocks noChangeArrowheads="1"/>
          </p:cNvSpPr>
          <p:nvPr/>
        </p:nvSpPr>
        <p:spPr bwMode="auto">
          <a:xfrm>
            <a:off x="8266114" y="5981701"/>
            <a:ext cx="1787525" cy="366713"/>
          </a:xfrm>
          <a:prstGeom prst="rect">
            <a:avLst/>
          </a:prstGeom>
          <a:noFill/>
          <a:ln w="9525">
            <a:noFill/>
            <a:miter lim="800000"/>
            <a:headEnd type="none" w="sm" len="sm"/>
            <a:tailEnd type="none" w="sm" len="sm"/>
          </a:ln>
        </p:spPr>
        <p:txBody>
          <a:bodyPr>
            <a:spAutoFit/>
          </a:bodyPr>
          <a:lstStyle/>
          <a:p>
            <a:pPr>
              <a:spcBef>
                <a:spcPct val="50000"/>
              </a:spcBef>
            </a:pPr>
            <a:r>
              <a:rPr lang="he-IL" sz="1800" b="1">
                <a:solidFill>
                  <a:srgbClr val="000000"/>
                </a:solidFill>
                <a:cs typeface="David" pitchFamily="34" charset="-79"/>
              </a:rPr>
              <a:t>הסבת ניסוי</a:t>
            </a:r>
            <a:endParaRPr lang="en-US" sz="1800" b="1">
              <a:solidFill>
                <a:srgbClr val="000000"/>
              </a:solidFill>
              <a:cs typeface="David" pitchFamily="34" charset="-79"/>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WordArt 52"/>
          <p:cNvSpPr>
            <a:spLocks noChangeArrowheads="1" noChangeShapeType="1" noTextEdit="1"/>
          </p:cNvSpPr>
          <p:nvPr/>
        </p:nvSpPr>
        <p:spPr bwMode="auto">
          <a:xfrm>
            <a:off x="4082604" y="187191"/>
            <a:ext cx="48467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0" hangingPunct="0"/>
            <a:r>
              <a:rPr lang="he-IL" sz="3600" b="1" dirty="0">
                <a:solidFill>
                  <a:srgbClr val="C00000"/>
                </a:solidFill>
                <a:latin typeface="Gisha" panose="020B0502040204020203" pitchFamily="34" charset="-79"/>
                <a:ea typeface="+mj-ea"/>
                <a:cs typeface="Gisha" panose="020B0502040204020203" pitchFamily="34" charset="-79"/>
              </a:rPr>
              <a:t>ניהול תצורה</a:t>
            </a:r>
          </a:p>
        </p:txBody>
      </p:sp>
      <p:sp>
        <p:nvSpPr>
          <p:cNvPr id="147509" name="Text Box 53"/>
          <p:cNvSpPr txBox="1">
            <a:spLocks noChangeArrowheads="1"/>
          </p:cNvSpPr>
          <p:nvPr/>
        </p:nvSpPr>
        <p:spPr bwMode="auto">
          <a:xfrm>
            <a:off x="4340843" y="1730257"/>
            <a:ext cx="7919233" cy="4302716"/>
          </a:xfrm>
          <a:prstGeom prst="rect">
            <a:avLst/>
          </a:prstGeom>
          <a:noFill/>
          <a:ln w="9525">
            <a:noFill/>
            <a:miter lim="800000"/>
            <a:headEnd/>
            <a:tailEnd/>
          </a:ln>
        </p:spPr>
        <p:txBody>
          <a:bodyPr wrap="square">
            <a:spAutoFit/>
          </a:bodyPr>
          <a:lstStyle/>
          <a:p>
            <a:pPr>
              <a:lnSpc>
                <a:spcPct val="110000"/>
              </a:lnSpc>
              <a:spcBef>
                <a:spcPct val="50000"/>
              </a:spcBef>
              <a:buClr>
                <a:srgbClr val="A50021"/>
              </a:buClr>
            </a:pPr>
            <a:r>
              <a:rPr lang="he-IL" dirty="0"/>
              <a:t>ניהול ובקרה של שינויים במערכת המידע</a:t>
            </a:r>
          </a:p>
          <a:p>
            <a:pPr marL="1084263" lvl="1" indent="-457200">
              <a:lnSpc>
                <a:spcPct val="110000"/>
              </a:lnSpc>
              <a:spcBef>
                <a:spcPct val="50000"/>
              </a:spcBef>
              <a:buClr>
                <a:srgbClr val="A50021"/>
              </a:buClr>
              <a:buFont typeface="Wingdings" pitchFamily="2" charset="2"/>
              <a:buAutoNum type="arabicPeriod"/>
            </a:pPr>
            <a:r>
              <a:rPr lang="he-IL" dirty="0"/>
              <a:t>תכנון ניהול תצורה</a:t>
            </a:r>
          </a:p>
          <a:p>
            <a:pPr marL="1084263" lvl="1" indent="-457200">
              <a:lnSpc>
                <a:spcPct val="110000"/>
              </a:lnSpc>
              <a:spcBef>
                <a:spcPct val="50000"/>
              </a:spcBef>
              <a:buClr>
                <a:srgbClr val="A50021"/>
              </a:buClr>
              <a:buFont typeface="Wingdings" pitchFamily="2" charset="2"/>
              <a:buAutoNum type="arabicPeriod"/>
            </a:pPr>
            <a:r>
              <a:rPr lang="he-IL" dirty="0"/>
              <a:t>בקרת שינויים - תהליך בקרת השינויים מבטיח שהשינויים במערכת המידע יתבצעו בצורה מבוקרת, כך שיהיה אפשר לצפות את השפעתם על מערכת המידע</a:t>
            </a:r>
          </a:p>
          <a:p>
            <a:pPr marL="1084263" lvl="1" indent="-457200">
              <a:lnSpc>
                <a:spcPct val="110000"/>
              </a:lnSpc>
              <a:spcBef>
                <a:spcPct val="50000"/>
              </a:spcBef>
              <a:buClr>
                <a:srgbClr val="A50021"/>
              </a:buClr>
              <a:buFont typeface="Wingdings" pitchFamily="2" charset="2"/>
              <a:buAutoNum type="arabicPeriod"/>
            </a:pPr>
            <a:r>
              <a:rPr lang="he-IL" dirty="0"/>
              <a:t>בניית גירסאות וניהול גירסאות - המטרה לשלב בין המרכיבים ולהגדיר את הקשרים ביניהם בצורה שתאפשר שינוי אוטומטי  של מערכת המידע כאשר משנים רק חלק ממרכיביה</a:t>
            </a:r>
          </a:p>
        </p:txBody>
      </p:sp>
      <p:pic>
        <p:nvPicPr>
          <p:cNvPr id="209922" name="Picture 2" descr="http://dmytroduk.com/Media/Default/Windows-Live-Writer/Dependencies-and-Versioning-for-EPiServe_10764/SemVerEvolut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8" y="796807"/>
            <a:ext cx="5886450" cy="18669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9924" name="Picture 4" descr="http://www.chadwarren.net/wp-content/uploads/2013/07/versioni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8" y="2870099"/>
            <a:ext cx="4177005" cy="18564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509"/>
                                        </p:tgtEl>
                                        <p:attrNameLst>
                                          <p:attrName>style.visibility</p:attrName>
                                        </p:attrNameLst>
                                      </p:cBhvr>
                                      <p:to>
                                        <p:strVal val="visible"/>
                                      </p:to>
                                    </p:set>
                                    <p:animEffect transition="in" filter="wipe(up)">
                                      <p:cBhvr>
                                        <p:cTn id="7" dur="500"/>
                                        <p:tgtEl>
                                          <p:spTgt spid="147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0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Text Box 3"/>
          <p:cNvSpPr txBox="1">
            <a:spLocks noChangeArrowheads="1"/>
          </p:cNvSpPr>
          <p:nvPr/>
        </p:nvSpPr>
        <p:spPr bwMode="auto">
          <a:xfrm>
            <a:off x="1601275" y="1124962"/>
            <a:ext cx="10324562" cy="470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914400" indent="-4572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371600" indent="-4572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defRPr>
            </a:lvl5pPr>
            <a:lvl6pPr marL="25146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6pPr>
            <a:lvl7pPr marL="29718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7pPr>
            <a:lvl8pPr marL="34290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8pPr>
            <a:lvl9pPr marL="3886200" indent="-228600" algn="l" rtl="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defRPr>
            </a:lvl9pPr>
          </a:lstStyle>
          <a:p>
            <a:pPr marL="0" indent="0">
              <a:spcBef>
                <a:spcPts val="600"/>
              </a:spcBef>
              <a:buClr>
                <a:srgbClr val="A50021"/>
              </a:buClr>
              <a:buSzTx/>
              <a:buNone/>
            </a:pPr>
            <a:r>
              <a:rPr lang="he-IL" altLang="he-IL" sz="2800" b="1" u="sng" dirty="0">
                <a:solidFill>
                  <a:schemeClr val="tx1">
                    <a:lumMod val="50000"/>
                  </a:schemeClr>
                </a:solidFill>
                <a:latin typeface="Times New Roman" panose="02020603050405020304" pitchFamily="18" charset="0"/>
                <a:cs typeface="+mn-cs"/>
              </a:rPr>
              <a:t>יישום/הטמעה</a:t>
            </a:r>
            <a:r>
              <a:rPr lang="he-IL" altLang="he-IL" sz="2800" b="1" dirty="0">
                <a:solidFill>
                  <a:schemeClr val="tx1">
                    <a:lumMod val="50000"/>
                  </a:schemeClr>
                </a:solidFill>
                <a:latin typeface="Times New Roman" panose="02020603050405020304" pitchFamily="18" charset="0"/>
                <a:cs typeface="+mn-cs"/>
              </a:rPr>
              <a:t> (</a:t>
            </a:r>
            <a:r>
              <a:rPr lang="en-US" altLang="he-IL" sz="2800" b="1" dirty="0">
                <a:solidFill>
                  <a:schemeClr val="tx1">
                    <a:lumMod val="50000"/>
                  </a:schemeClr>
                </a:solidFill>
                <a:latin typeface="Times New Roman" panose="02020603050405020304" pitchFamily="18" charset="0"/>
                <a:cs typeface="+mn-cs"/>
              </a:rPr>
              <a:t>implementation</a:t>
            </a:r>
            <a:r>
              <a:rPr lang="he-IL" altLang="he-IL" sz="2800" b="1" dirty="0">
                <a:solidFill>
                  <a:schemeClr val="tx1">
                    <a:lumMod val="50000"/>
                  </a:schemeClr>
                </a:solidFill>
                <a:latin typeface="Times New Roman" panose="02020603050405020304" pitchFamily="18" charset="0"/>
                <a:cs typeface="+mn-cs"/>
              </a:rPr>
              <a:t>) – הכנסת המערכת לשימוש בארגון:</a:t>
            </a:r>
          </a:p>
          <a:p>
            <a:pPr lvl="1">
              <a:lnSpc>
                <a:spcPct val="90000"/>
              </a:lnSpc>
              <a:spcBef>
                <a:spcPts val="600"/>
              </a:spcBef>
              <a:buClr>
                <a:srgbClr val="A50021"/>
              </a:buClr>
              <a:buFont typeface="Wingdings" panose="05000000000000000000" pitchFamily="2" charset="2"/>
              <a:buChar char=""/>
            </a:pPr>
            <a:r>
              <a:rPr lang="he-IL" altLang="he-IL" sz="2800" b="1" dirty="0">
                <a:solidFill>
                  <a:schemeClr val="tx1">
                    <a:lumMod val="50000"/>
                  </a:schemeClr>
                </a:solidFill>
                <a:latin typeface="Times New Roman" panose="02020603050405020304" pitchFamily="18" charset="0"/>
                <a:cs typeface="+mn-cs"/>
              </a:rPr>
              <a:t>הדרכת משתמשים.</a:t>
            </a:r>
          </a:p>
          <a:p>
            <a:pPr lvl="1">
              <a:lnSpc>
                <a:spcPct val="90000"/>
              </a:lnSpc>
              <a:spcBef>
                <a:spcPts val="600"/>
              </a:spcBef>
              <a:buClr>
                <a:srgbClr val="A50021"/>
              </a:buClr>
              <a:buFont typeface="Wingdings" panose="05000000000000000000" pitchFamily="2" charset="2"/>
              <a:buChar char=""/>
            </a:pPr>
            <a:r>
              <a:rPr lang="he-IL" altLang="he-IL" sz="2800" b="1" dirty="0">
                <a:solidFill>
                  <a:schemeClr val="tx1">
                    <a:lumMod val="50000"/>
                  </a:schemeClr>
                </a:solidFill>
                <a:latin typeface="Times New Roman" panose="02020603050405020304" pitchFamily="18" charset="0"/>
                <a:cs typeface="+mn-cs"/>
              </a:rPr>
              <a:t>הדרכת אנשי תכנה ואנשי אחזקה.</a:t>
            </a:r>
          </a:p>
          <a:p>
            <a:pPr lvl="1">
              <a:lnSpc>
                <a:spcPct val="90000"/>
              </a:lnSpc>
              <a:spcBef>
                <a:spcPts val="600"/>
              </a:spcBef>
              <a:buClr>
                <a:srgbClr val="A50021"/>
              </a:buClr>
              <a:buFont typeface="Wingdings" panose="05000000000000000000" pitchFamily="2" charset="2"/>
              <a:buChar char=""/>
            </a:pPr>
            <a:r>
              <a:rPr lang="he-IL" altLang="he-IL" sz="2800" b="1" dirty="0">
                <a:solidFill>
                  <a:schemeClr val="tx1">
                    <a:lumMod val="50000"/>
                  </a:schemeClr>
                </a:solidFill>
                <a:latin typeface="Times New Roman" panose="02020603050405020304" pitchFamily="18" charset="0"/>
                <a:cs typeface="+mn-cs"/>
              </a:rPr>
              <a:t>הסבת נתונים.</a:t>
            </a:r>
          </a:p>
          <a:p>
            <a:pPr lvl="1">
              <a:lnSpc>
                <a:spcPct val="90000"/>
              </a:lnSpc>
              <a:spcBef>
                <a:spcPts val="600"/>
              </a:spcBef>
              <a:buClr>
                <a:srgbClr val="A50021"/>
              </a:buClr>
              <a:buFont typeface="Wingdings" panose="05000000000000000000" pitchFamily="2" charset="2"/>
              <a:buChar char=""/>
            </a:pPr>
            <a:r>
              <a:rPr lang="he-IL" altLang="he-IL" sz="2800" b="1" dirty="0">
                <a:solidFill>
                  <a:schemeClr val="tx1">
                    <a:lumMod val="50000"/>
                  </a:schemeClr>
                </a:solidFill>
                <a:latin typeface="Times New Roman" panose="02020603050405020304" pitchFamily="18" charset="0"/>
                <a:cs typeface="+mn-cs"/>
              </a:rPr>
              <a:t>הפעלת מ"מ החדשה. </a:t>
            </a:r>
          </a:p>
          <a:p>
            <a:pPr marL="457200" lvl="1" indent="0">
              <a:lnSpc>
                <a:spcPct val="90000"/>
              </a:lnSpc>
              <a:spcBef>
                <a:spcPts val="600"/>
              </a:spcBef>
              <a:buClr>
                <a:srgbClr val="A50021"/>
              </a:buClr>
              <a:buNone/>
            </a:pPr>
            <a:endParaRPr lang="he-IL" altLang="he-IL" sz="2800" b="1" dirty="0">
              <a:solidFill>
                <a:schemeClr val="tx1">
                  <a:lumMod val="50000"/>
                </a:schemeClr>
              </a:solidFill>
              <a:latin typeface="Times New Roman" panose="02020603050405020304" pitchFamily="18" charset="0"/>
              <a:cs typeface="+mn-cs"/>
            </a:endParaRPr>
          </a:p>
          <a:p>
            <a:pPr marL="457200" lvl="1" indent="0">
              <a:lnSpc>
                <a:spcPct val="90000"/>
              </a:lnSpc>
              <a:spcBef>
                <a:spcPts val="600"/>
              </a:spcBef>
              <a:buClr>
                <a:srgbClr val="A50021"/>
              </a:buClr>
              <a:buNone/>
            </a:pPr>
            <a:r>
              <a:rPr lang="he-IL" altLang="he-IL" sz="2800" b="1" dirty="0">
                <a:solidFill>
                  <a:schemeClr val="tx1">
                    <a:lumMod val="50000"/>
                  </a:schemeClr>
                </a:solidFill>
                <a:latin typeface="Times New Roman" panose="02020603050405020304" pitchFamily="18" charset="0"/>
                <a:cs typeface="+mn-cs"/>
              </a:rPr>
              <a:t>תוצרים:</a:t>
            </a:r>
          </a:p>
          <a:p>
            <a:pPr lvl="1">
              <a:lnSpc>
                <a:spcPct val="90000"/>
              </a:lnSpc>
              <a:spcBef>
                <a:spcPts val="600"/>
              </a:spcBef>
              <a:buClr>
                <a:srgbClr val="A50021"/>
              </a:buClr>
              <a:buFont typeface="Wingdings" panose="05000000000000000000" pitchFamily="2" charset="2"/>
              <a:buChar char="ü"/>
            </a:pPr>
            <a:r>
              <a:rPr lang="he-IL" altLang="he-IL" sz="2800" b="1" dirty="0">
                <a:solidFill>
                  <a:schemeClr val="tx1">
                    <a:lumMod val="50000"/>
                  </a:schemeClr>
                </a:solidFill>
                <a:latin typeface="Times New Roman" panose="02020603050405020304" pitchFamily="18" charset="0"/>
                <a:cs typeface="+mn-cs"/>
              </a:rPr>
              <a:t>מ"מ עובדת בארגון</a:t>
            </a:r>
          </a:p>
          <a:p>
            <a:pPr lvl="1">
              <a:lnSpc>
                <a:spcPct val="90000"/>
              </a:lnSpc>
              <a:spcBef>
                <a:spcPts val="600"/>
              </a:spcBef>
              <a:buClr>
                <a:srgbClr val="A50021"/>
              </a:buClr>
              <a:buFont typeface="Wingdings" panose="05000000000000000000" pitchFamily="2" charset="2"/>
              <a:buChar char="ü"/>
            </a:pPr>
            <a:r>
              <a:rPr lang="he-IL" altLang="he-IL" sz="2800" b="1" dirty="0">
                <a:solidFill>
                  <a:schemeClr val="tx1">
                    <a:lumMod val="50000"/>
                  </a:schemeClr>
                </a:solidFill>
                <a:latin typeface="Times New Roman" panose="02020603050405020304" pitchFamily="18" charset="0"/>
                <a:cs typeface="+mn-cs"/>
              </a:rPr>
              <a:t>חוברת הדרכה; מערכת עזרה</a:t>
            </a:r>
          </a:p>
          <a:p>
            <a:pPr lvl="1">
              <a:lnSpc>
                <a:spcPct val="90000"/>
              </a:lnSpc>
              <a:spcBef>
                <a:spcPts val="600"/>
              </a:spcBef>
              <a:buClr>
                <a:srgbClr val="A50021"/>
              </a:buClr>
              <a:buFont typeface="Wingdings" panose="05000000000000000000" pitchFamily="2" charset="2"/>
              <a:buChar char="ü"/>
            </a:pPr>
            <a:r>
              <a:rPr lang="he-IL" altLang="he-IL" sz="2800" b="1" dirty="0">
                <a:solidFill>
                  <a:schemeClr val="tx1">
                    <a:lumMod val="50000"/>
                  </a:schemeClr>
                </a:solidFill>
                <a:latin typeface="Times New Roman" panose="02020603050405020304" pitchFamily="18" charset="0"/>
                <a:cs typeface="+mn-cs"/>
              </a:rPr>
              <a:t>תוכנית הכשרה למשתמשים ולתומכי המערכת</a:t>
            </a:r>
          </a:p>
        </p:txBody>
      </p:sp>
      <p:sp>
        <p:nvSpPr>
          <p:cNvPr id="4" name="Text Box 2"/>
          <p:cNvSpPr txBox="1">
            <a:spLocks noChangeArrowheads="1"/>
          </p:cNvSpPr>
          <p:nvPr/>
        </p:nvSpPr>
        <p:spPr bwMode="auto">
          <a:xfrm>
            <a:off x="359536" y="-345165"/>
            <a:ext cx="8610599" cy="1354217"/>
          </a:xfrm>
          <a:prstGeom prst="rect">
            <a:avLst/>
          </a:prstGeom>
        </p:spPr>
        <p:txBody>
          <a:bodyPr anchor="ctr">
            <a:normAutofit/>
            <a:scene3d>
              <a:camera prst="orthographicFront"/>
              <a:lightRig rig="soft" dir="t"/>
            </a:scene3d>
            <a:sp3d prstMaterial="softEdge">
              <a:bevelT w="25400" h="25400"/>
            </a:sp3d>
          </a:bodyPr>
          <a:lstStyle>
            <a:defPPr>
              <a:defRPr lang="en-US"/>
            </a:defPPr>
            <a:lvl1pPr algn="r">
              <a:defRPr sz="4100" b="1">
                <a:solidFill>
                  <a:schemeClr val="tx2"/>
                </a:solidFill>
                <a:effectLst>
                  <a:outerShdw blurRad="31750" dist="25400" dir="5400000" algn="tl" rotWithShape="0">
                    <a:srgbClr val="000000">
                      <a:alpha val="25000"/>
                    </a:srgbClr>
                  </a:outerShdw>
                </a:effectLst>
                <a:latin typeface="+mj-lt"/>
                <a:ea typeface="+mj-ea"/>
                <a:cs typeface="+mj-cs"/>
              </a:defRPr>
            </a:lvl1pPr>
          </a:lstStyle>
          <a:p>
            <a:pPr>
              <a:defRPr/>
            </a:pPr>
            <a:r>
              <a:rPr lang="he-IL" altLang="he-IL" sz="3600" dirty="0">
                <a:solidFill>
                  <a:srgbClr val="C00000"/>
                </a:solidFill>
                <a:effectLst>
                  <a:outerShdw blurRad="38100" dist="38100" dir="2700000" algn="tl">
                    <a:srgbClr val="000000">
                      <a:alpha val="43137"/>
                    </a:srgbClr>
                  </a:outerShdw>
                </a:effectLst>
                <a:latin typeface="Gisha" panose="020B0502040204020203" pitchFamily="34" charset="-79"/>
                <a:cs typeface="Gisha" panose="020B0502040204020203" pitchFamily="34" charset="-79"/>
              </a:rPr>
              <a:t>שלב היישום וההטמעה</a:t>
            </a:r>
            <a:endParaRPr lang="en-US" altLang="he-IL" sz="3600" dirty="0">
              <a:solidFill>
                <a:srgbClr val="C00000"/>
              </a:solidFill>
              <a:effectLst>
                <a:outerShdw blurRad="38100" dist="38100" dir="2700000" algn="tl">
                  <a:srgbClr val="000000">
                    <a:alpha val="43137"/>
                  </a:srgbClr>
                </a:outerShdw>
              </a:effectLst>
              <a:latin typeface="Gisha" panose="020B0502040204020203" pitchFamily="34" charset="-79"/>
              <a:cs typeface="Gisha" panose="020B0502040204020203" pitchFamily="34" charset="-79"/>
            </a:endParaRPr>
          </a:p>
        </p:txBody>
      </p:sp>
      <p:pic>
        <p:nvPicPr>
          <p:cNvPr id="56322" name="Picture 2" descr="http://www.mymissio.org/resources/images/software_implementa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86580"/>
            <a:ext cx="60960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832227"/>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00645" y="-29319"/>
            <a:ext cx="7129463" cy="847725"/>
          </a:xfrm>
          <a:noFill/>
        </p:spPr>
        <p:txBody>
          <a:bodyPr lIns="92075" tIns="46038" rIns="92075" bIns="46038"/>
          <a:lstStyle/>
          <a:p>
            <a:pPr algn="r"/>
            <a:r>
              <a:rPr lang="he-IL" altLang="en-US" dirty="0">
                <a:solidFill>
                  <a:srgbClr val="C00000"/>
                </a:solidFill>
              </a:rPr>
              <a:t>בדיקות תוכנה</a:t>
            </a:r>
            <a:endParaRPr lang="en-US" altLang="en-US" dirty="0">
              <a:solidFill>
                <a:srgbClr val="C00000"/>
              </a:solidFill>
            </a:endParaRPr>
          </a:p>
        </p:txBody>
      </p:sp>
      <p:sp>
        <p:nvSpPr>
          <p:cNvPr id="3075" name="Rectangle 3"/>
          <p:cNvSpPr>
            <a:spLocks noGrp="1" noChangeArrowheads="1"/>
          </p:cNvSpPr>
          <p:nvPr>
            <p:ph type="subTitle" idx="1"/>
          </p:nvPr>
        </p:nvSpPr>
        <p:spPr>
          <a:xfrm>
            <a:off x="2895600" y="1844676"/>
            <a:ext cx="6400800" cy="3794125"/>
          </a:xfrm>
          <a:noFill/>
        </p:spPr>
        <p:txBody>
          <a:bodyPr lIns="92075" tIns="46038" rIns="92075" bIns="46038"/>
          <a:lstStyle/>
          <a:p>
            <a:endParaRPr lang="he-IL" altLang="en-US" b="1" dirty="0"/>
          </a:p>
          <a:p>
            <a:endParaRPr lang="he-IL" altLang="en-US" b="1" dirty="0"/>
          </a:p>
          <a:p>
            <a:r>
              <a:rPr lang="he-IL" altLang="en-US" b="1" dirty="0"/>
              <a:t>             </a:t>
            </a:r>
          </a:p>
          <a:p>
            <a:endParaRPr lang="he-IL" altLang="en-US" b="1" dirty="0"/>
          </a:p>
          <a:p>
            <a:r>
              <a:rPr lang="he-IL" altLang="en-US" b="1" dirty="0"/>
              <a:t>  </a:t>
            </a:r>
            <a:endParaRPr lang="en-US" altLang="en-US" b="1" dirty="0"/>
          </a:p>
          <a:p>
            <a:pPr algn="l"/>
            <a:endParaRPr lang="en-US" altLang="en-US" dirty="0"/>
          </a:p>
        </p:txBody>
      </p:sp>
      <p:pic>
        <p:nvPicPr>
          <p:cNvPr id="202754" name="Picture 2" descr="https://31.media.tumblr.com/9862d683adc6e39b79e49b5a1bfce4d4/tumblr_inline_ncnct8J5kR1t0uvr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65" y="978420"/>
            <a:ext cx="3103808" cy="22376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2756" name="Picture 4" descr="http://www.elinext.com/images/articles/Elinext%20Group%20Tips%20for%20Software%20Test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0080" y="1617525"/>
            <a:ext cx="6679841" cy="47180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09693" y="5756353"/>
            <a:ext cx="2972289" cy="461665"/>
          </a:xfrm>
          <a:prstGeom prst="rect">
            <a:avLst/>
          </a:prstGeom>
          <a:noFill/>
        </p:spPr>
        <p:txBody>
          <a:bodyPr wrap="none" rtlCol="1">
            <a:spAutoFit/>
          </a:bodyPr>
          <a:lstStyle/>
          <a:p>
            <a:r>
              <a:rPr lang="he-IL" dirty="0">
                <a:hlinkClick r:id="rId5"/>
              </a:rPr>
              <a:t>לינק ללמידה</a:t>
            </a:r>
            <a:r>
              <a:rPr lang="he-IL" dirty="0"/>
              <a:t> על בדיקות</a:t>
            </a:r>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49283" name="Rectangle 3"/>
          <p:cNvSpPr>
            <a:spLocks noGrp="1" noChangeArrowheads="1"/>
          </p:cNvSpPr>
          <p:nvPr>
            <p:ph idx="1"/>
          </p:nvPr>
        </p:nvSpPr>
        <p:spPr>
          <a:xfrm>
            <a:off x="2858954" y="1011237"/>
            <a:ext cx="8139112" cy="5267325"/>
          </a:xfrm>
        </p:spPr>
        <p:txBody>
          <a:bodyPr/>
          <a:lstStyle/>
          <a:p>
            <a:pPr algn="r" rtl="1">
              <a:defRPr/>
            </a:pPr>
            <a:r>
              <a:rPr lang="he-IL" sz="2800" b="1" kern="1200" dirty="0">
                <a:latin typeface="Gisha" panose="020B0502040204020203" pitchFamily="34" charset="-79"/>
                <a:cs typeface="Gisha" panose="020B0502040204020203" pitchFamily="34" charset="-79"/>
              </a:rPr>
              <a:t>בדיקה (</a:t>
            </a:r>
            <a:r>
              <a:rPr lang="en-US" sz="2800" b="1" kern="1200" dirty="0">
                <a:latin typeface="Gisha" panose="020B0502040204020203" pitchFamily="34" charset="-79"/>
                <a:cs typeface="Gisha" panose="020B0502040204020203" pitchFamily="34" charset="-79"/>
              </a:rPr>
              <a:t>(Test</a:t>
            </a:r>
            <a:r>
              <a:rPr lang="he-IL" sz="2800" b="1" kern="1200" dirty="0">
                <a:latin typeface="Gisha" panose="020B0502040204020203" pitchFamily="34" charset="-79"/>
                <a:cs typeface="Gisha" panose="020B0502040204020203" pitchFamily="34" charset="-79"/>
              </a:rPr>
              <a:t>      </a:t>
            </a:r>
          </a:p>
          <a:p>
            <a:pPr>
              <a:defRPr/>
            </a:pPr>
            <a:endParaRPr lang="he-IL" sz="2800" b="1" kern="1200" dirty="0">
              <a:latin typeface="Gisha" panose="020B0502040204020203" pitchFamily="34" charset="-79"/>
              <a:cs typeface="Gisha" panose="020B0502040204020203" pitchFamily="34" charset="-79"/>
            </a:endParaRPr>
          </a:p>
          <a:p>
            <a:pPr>
              <a:defRPr/>
            </a:pPr>
            <a:endParaRPr lang="he-IL" sz="2800" b="1" kern="1200" dirty="0">
              <a:latin typeface="Gisha" panose="020B0502040204020203" pitchFamily="34" charset="-79"/>
              <a:cs typeface="Gisha" panose="020B0502040204020203" pitchFamily="34" charset="-79"/>
            </a:endParaRPr>
          </a:p>
          <a:p>
            <a:pPr>
              <a:defRPr/>
            </a:pPr>
            <a:endParaRPr lang="he-IL" sz="2800" b="1" kern="1200" dirty="0">
              <a:latin typeface="Gisha" panose="020B0502040204020203" pitchFamily="34" charset="-79"/>
              <a:cs typeface="Gisha" panose="020B0502040204020203" pitchFamily="34" charset="-79"/>
            </a:endParaRPr>
          </a:p>
          <a:p>
            <a:pPr>
              <a:defRPr/>
            </a:pPr>
            <a:endParaRPr lang="he-IL" sz="2800" b="1" kern="1200" dirty="0">
              <a:latin typeface="Gisha" panose="020B0502040204020203" pitchFamily="34" charset="-79"/>
              <a:cs typeface="Gisha" panose="020B0502040204020203" pitchFamily="34" charset="-79"/>
            </a:endParaRPr>
          </a:p>
          <a:p>
            <a:pPr algn="r" rtl="1">
              <a:defRPr/>
            </a:pPr>
            <a:r>
              <a:rPr lang="he-IL" sz="2800" b="1" kern="1200" dirty="0">
                <a:latin typeface="Gisha" panose="020B0502040204020203" pitchFamily="34" charset="-79"/>
                <a:cs typeface="Gisha" panose="020B0502040204020203" pitchFamily="34" charset="-79"/>
              </a:rPr>
              <a:t> ניפוי </a:t>
            </a:r>
            <a:r>
              <a:rPr lang="en-US" sz="2800" b="1" kern="1200" dirty="0">
                <a:latin typeface="Gisha" panose="020B0502040204020203" pitchFamily="34" charset="-79"/>
                <a:cs typeface="Gisha" panose="020B0502040204020203" pitchFamily="34" charset="-79"/>
              </a:rPr>
              <a:t>(Debugging)</a:t>
            </a:r>
            <a:r>
              <a:rPr lang="en-US" b="1" dirty="0">
                <a:latin typeface="Gisha" panose="020B0502040204020203" pitchFamily="34" charset="-79"/>
                <a:cs typeface="Gisha" panose="020B0502040204020203" pitchFamily="34" charset="-79"/>
              </a:rPr>
              <a:t> </a:t>
            </a:r>
          </a:p>
        </p:txBody>
      </p:sp>
      <p:sp>
        <p:nvSpPr>
          <p:cNvPr id="14340" name="Rectangle 4"/>
          <p:cNvSpPr>
            <a:spLocks noChangeArrowheads="1"/>
          </p:cNvSpPr>
          <p:nvPr/>
        </p:nvSpPr>
        <p:spPr bwMode="auto">
          <a:xfrm>
            <a:off x="631065" y="1032669"/>
            <a:ext cx="7683165" cy="1295400"/>
          </a:xfrm>
          <a:prstGeom prst="rect">
            <a:avLst/>
          </a:prstGeom>
          <a:solidFill>
            <a:srgbClr val="FFFFFF"/>
          </a:solidFill>
          <a:ln w="12700" cap="sq">
            <a:solidFill>
              <a:schemeClr val="tx1"/>
            </a:solidFill>
            <a:miter lim="800000"/>
            <a:headEnd type="none" w="sm" len="sm"/>
            <a:tailEnd type="none" w="sm" len="sm"/>
          </a:ln>
        </p:spPr>
        <p:txBody>
          <a:bodyPr wrap="none" anchor="ctr"/>
          <a:lstStyle/>
          <a:p>
            <a:pPr algn="ctr" rtl="1" eaLnBrk="1" hangingPunct="1">
              <a:spcBef>
                <a:spcPct val="0"/>
              </a:spcBef>
              <a:buFontTx/>
              <a:buNone/>
            </a:pPr>
            <a:r>
              <a:rPr lang="he-IL" b="1" dirty="0">
                <a:latin typeface="Gisha" panose="020B0502040204020203" pitchFamily="34" charset="-79"/>
                <a:cs typeface="Gisha" panose="020B0502040204020203" pitchFamily="34" charset="-79"/>
              </a:rPr>
              <a:t>תהליך של הפעלת מרכיב תוכנה</a:t>
            </a:r>
          </a:p>
          <a:p>
            <a:pPr algn="ctr" rtl="1" eaLnBrk="1" hangingPunct="1">
              <a:spcBef>
                <a:spcPct val="0"/>
              </a:spcBef>
              <a:buFontTx/>
              <a:buNone/>
            </a:pPr>
            <a:r>
              <a:rPr lang="he-IL" b="1" dirty="0">
                <a:latin typeface="Gisha" panose="020B0502040204020203" pitchFamily="34" charset="-79"/>
                <a:cs typeface="Gisha" panose="020B0502040204020203" pitchFamily="34" charset="-79"/>
              </a:rPr>
              <a:t>(מודול, מחלקה, תוכנית, מערכת ,תת מערכת)</a:t>
            </a:r>
          </a:p>
          <a:p>
            <a:pPr algn="ctr" rtl="1" eaLnBrk="1" hangingPunct="1">
              <a:spcBef>
                <a:spcPct val="0"/>
              </a:spcBef>
              <a:buFontTx/>
              <a:buNone/>
            </a:pPr>
            <a:r>
              <a:rPr lang="he-IL" b="1" dirty="0">
                <a:latin typeface="Gisha" panose="020B0502040204020203" pitchFamily="34" charset="-79"/>
                <a:cs typeface="Gisha" panose="020B0502040204020203" pitchFamily="34" charset="-79"/>
              </a:rPr>
              <a:t>במטרה לאתר מקסימום פגמים</a:t>
            </a:r>
            <a:endParaRPr lang="en-US" b="1" dirty="0">
              <a:latin typeface="Gisha" panose="020B0502040204020203" pitchFamily="34" charset="-79"/>
              <a:cs typeface="Gisha" panose="020B0502040204020203" pitchFamily="34" charset="-79"/>
            </a:endParaRPr>
          </a:p>
        </p:txBody>
      </p:sp>
      <p:sp>
        <p:nvSpPr>
          <p:cNvPr id="14341" name="Rectangle 5"/>
          <p:cNvSpPr>
            <a:spLocks noChangeArrowheads="1"/>
          </p:cNvSpPr>
          <p:nvPr/>
        </p:nvSpPr>
        <p:spPr bwMode="auto">
          <a:xfrm>
            <a:off x="631065" y="3644900"/>
            <a:ext cx="6669848" cy="1752600"/>
          </a:xfrm>
          <a:prstGeom prst="rect">
            <a:avLst/>
          </a:prstGeom>
          <a:solidFill>
            <a:srgbClr val="FFFFFF"/>
          </a:solidFill>
          <a:ln w="12700" cap="sq">
            <a:solidFill>
              <a:schemeClr val="tx1"/>
            </a:solidFill>
            <a:miter lim="800000"/>
            <a:headEnd type="none" w="sm" len="sm"/>
            <a:tailEnd type="none" w="sm" len="sm"/>
          </a:ln>
        </p:spPr>
        <p:txBody>
          <a:bodyPr wrap="none" anchor="ctr"/>
          <a:lstStyle/>
          <a:p>
            <a:pPr algn="ctr" rtl="1" eaLnBrk="1" hangingPunct="1">
              <a:spcBef>
                <a:spcPct val="0"/>
              </a:spcBef>
              <a:buFontTx/>
              <a:buNone/>
            </a:pPr>
            <a:r>
              <a:rPr lang="he-IL" b="1">
                <a:latin typeface="Gisha" panose="020B0502040204020203" pitchFamily="34" charset="-79"/>
                <a:cs typeface="Gisha" panose="020B0502040204020203" pitchFamily="34" charset="-79"/>
              </a:rPr>
              <a:t>תהליך של ניתוח והסבר מדוייק</a:t>
            </a:r>
          </a:p>
          <a:p>
            <a:pPr algn="ctr" rtl="1" eaLnBrk="1" hangingPunct="1">
              <a:spcBef>
                <a:spcPct val="0"/>
              </a:spcBef>
              <a:buFontTx/>
              <a:buNone/>
            </a:pPr>
            <a:r>
              <a:rPr lang="he-IL" b="1">
                <a:latin typeface="Gisha" panose="020B0502040204020203" pitchFamily="34" charset="-79"/>
                <a:cs typeface="Gisha" panose="020B0502040204020203" pitchFamily="34" charset="-79"/>
              </a:rPr>
              <a:t> לפגם שנתגלה בבדיקה</a:t>
            </a:r>
          </a:p>
          <a:p>
            <a:pPr algn="ctr" rtl="1" eaLnBrk="1" hangingPunct="1">
              <a:spcBef>
                <a:spcPct val="0"/>
              </a:spcBef>
              <a:buFontTx/>
              <a:buNone/>
            </a:pPr>
            <a:r>
              <a:rPr lang="he-IL" b="1">
                <a:latin typeface="Gisha" panose="020B0502040204020203" pitchFamily="34" charset="-79"/>
                <a:cs typeface="Gisha" panose="020B0502040204020203" pitchFamily="34" charset="-79"/>
              </a:rPr>
              <a:t>כתוצאה מתהליך זה, יתוקן מרכיב התוכנה </a:t>
            </a:r>
          </a:p>
          <a:p>
            <a:pPr algn="ctr" rtl="1" eaLnBrk="1" hangingPunct="1">
              <a:spcBef>
                <a:spcPct val="0"/>
              </a:spcBef>
              <a:buFontTx/>
              <a:buNone/>
            </a:pPr>
            <a:r>
              <a:rPr lang="he-IL" b="1">
                <a:latin typeface="Gisha" panose="020B0502040204020203" pitchFamily="34" charset="-79"/>
                <a:cs typeface="Gisha" panose="020B0502040204020203" pitchFamily="34" charset="-79"/>
              </a:rPr>
              <a:t>והמרכיב יעבור בדיקה מחודשת</a:t>
            </a:r>
            <a:endParaRPr lang="en-US" sz="3200" b="1">
              <a:latin typeface="Gisha" panose="020B0502040204020203" pitchFamily="34" charset="-79"/>
              <a:cs typeface="Gisha" panose="020B0502040204020203" pitchFamily="34" charset="-79"/>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00200" y="-64395"/>
            <a:ext cx="876300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         מהיכן צומחות השגיאות?</a:t>
            </a:r>
            <a:endParaRPr lang="en-US" dirty="0">
              <a:solidFill>
                <a:srgbClr val="C00000"/>
              </a:solidFill>
            </a:endParaRPr>
          </a:p>
        </p:txBody>
      </p:sp>
      <p:sp>
        <p:nvSpPr>
          <p:cNvPr id="1253379" name="Rectangle 3"/>
          <p:cNvSpPr>
            <a:spLocks noGrp="1" noChangeArrowheads="1"/>
          </p:cNvSpPr>
          <p:nvPr>
            <p:ph idx="1"/>
          </p:nvPr>
        </p:nvSpPr>
        <p:spPr>
          <a:xfrm>
            <a:off x="6027313" y="1052514"/>
            <a:ext cx="5353318" cy="5636030"/>
          </a:xfrm>
          <a:noFill/>
          <a:ln>
            <a:noFill/>
          </a:ln>
        </p:spPr>
        <p:style>
          <a:lnRef idx="2">
            <a:schemeClr val="accent2"/>
          </a:lnRef>
          <a:fillRef idx="1">
            <a:schemeClr val="lt1"/>
          </a:fillRef>
          <a:effectRef idx="0">
            <a:schemeClr val="accent2"/>
          </a:effectRef>
          <a:fontRef idx="minor">
            <a:schemeClr val="dk1"/>
          </a:fontRef>
        </p:style>
        <p:txBody>
          <a:bodyPr wrap="square" lIns="90488" tIns="44450" rIns="90488" bIns="44450" anchorCtr="1">
            <a:spAutoFit/>
          </a:bodyPr>
          <a:lstStyle/>
          <a:p>
            <a:pPr algn="r" rtl="1">
              <a:spcBef>
                <a:spcPct val="180000"/>
              </a:spcBef>
              <a:defRPr/>
            </a:pPr>
            <a:r>
              <a:rPr lang="he-IL" dirty="0"/>
              <a:t>דרישות לקויות</a:t>
            </a:r>
            <a:r>
              <a:rPr lang="en-US" dirty="0"/>
              <a:t> 	  56%</a:t>
            </a:r>
          </a:p>
          <a:p>
            <a:pPr algn="r" rtl="1">
              <a:spcBef>
                <a:spcPct val="180000"/>
              </a:spcBef>
              <a:defRPr/>
            </a:pPr>
            <a:r>
              <a:rPr lang="he-IL" dirty="0"/>
              <a:t>עיצוב לקוי         </a:t>
            </a:r>
            <a:r>
              <a:rPr lang="en-US" dirty="0"/>
              <a:t>	  27%</a:t>
            </a:r>
          </a:p>
          <a:p>
            <a:pPr algn="r" rtl="1">
              <a:spcBef>
                <a:spcPct val="180000"/>
              </a:spcBef>
              <a:defRPr/>
            </a:pPr>
            <a:r>
              <a:rPr lang="he-IL" dirty="0"/>
              <a:t>שגיאות אחרות    </a:t>
            </a:r>
            <a:r>
              <a:rPr lang="en-US" dirty="0"/>
              <a:t>10%      </a:t>
            </a:r>
          </a:p>
          <a:p>
            <a:pPr algn="r" rtl="1">
              <a:spcBef>
                <a:spcPct val="180000"/>
              </a:spcBef>
              <a:defRPr/>
            </a:pPr>
            <a:r>
              <a:rPr lang="he-IL" dirty="0"/>
              <a:t>שגיאות תכנות</a:t>
            </a:r>
            <a:r>
              <a:rPr lang="en-US" dirty="0"/>
              <a:t>7%            </a:t>
            </a:r>
          </a:p>
          <a:p>
            <a:pPr>
              <a:spcBef>
                <a:spcPct val="180000"/>
              </a:spcBef>
              <a:defRPr/>
            </a:pPr>
            <a:endParaRPr lang="en-US" dirty="0"/>
          </a:p>
        </p:txBody>
      </p:sp>
      <p:pic>
        <p:nvPicPr>
          <p:cNvPr id="59394" name="Picture 2" descr="http://thumbs.dreamstime.com/x/virus-bug-program-code-213879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67" y="1616298"/>
            <a:ext cx="5245995" cy="39344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87BE5DF4-6073-4A20-8A7A-C06DB93512C8}"/>
              </a:ext>
            </a:extLst>
          </p:cNvPr>
          <p:cNvSpPr/>
          <p:nvPr/>
        </p:nvSpPr>
        <p:spPr>
          <a:xfrm>
            <a:off x="6177280" y="1052514"/>
            <a:ext cx="1930400" cy="4498280"/>
          </a:xfrm>
          <a:prstGeom prst="rect">
            <a:avLst/>
          </a:prstGeom>
          <a:ln>
            <a:no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382520" y="76201"/>
            <a:ext cx="9067800" cy="688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           מניעת שגיאות</a:t>
            </a:r>
            <a:endParaRPr lang="en-US" dirty="0">
              <a:solidFill>
                <a:srgbClr val="C00000"/>
              </a:solidFill>
            </a:endParaRPr>
          </a:p>
        </p:txBody>
      </p:sp>
      <p:sp>
        <p:nvSpPr>
          <p:cNvPr id="1266691" name="Rectangle 3"/>
          <p:cNvSpPr>
            <a:spLocks noGrp="1" noChangeArrowheads="1"/>
          </p:cNvSpPr>
          <p:nvPr>
            <p:ph idx="1"/>
          </p:nvPr>
        </p:nvSpPr>
        <p:spPr>
          <a:xfrm>
            <a:off x="3387143" y="1687333"/>
            <a:ext cx="8142961" cy="3283911"/>
          </a:xfrm>
        </p:spPr>
        <p:txBody>
          <a:bodyPr/>
          <a:lstStyle/>
          <a:p>
            <a:pPr algn="r" rtl="1">
              <a:defRPr/>
            </a:pPr>
            <a:r>
              <a:rPr lang="he-IL" sz="4000" dirty="0"/>
              <a:t>מניעת </a:t>
            </a:r>
            <a:r>
              <a:rPr lang="en-US" sz="4000" dirty="0"/>
              <a:t>Bug </a:t>
            </a:r>
            <a:r>
              <a:rPr lang="he-IL" sz="4000" dirty="0"/>
              <a:t>  היא תמיד עדיפה על  </a:t>
            </a:r>
            <a:r>
              <a:rPr lang="en-US" sz="4000" dirty="0"/>
              <a:t>Bug</a:t>
            </a:r>
            <a:r>
              <a:rPr lang="he-IL" sz="4000" dirty="0"/>
              <a:t> שנתגלה ותוקן.</a:t>
            </a:r>
          </a:p>
          <a:p>
            <a:pPr algn="r" rtl="1">
              <a:defRPr/>
            </a:pPr>
            <a:r>
              <a:rPr lang="he-IL" sz="4000" dirty="0"/>
              <a:t>ברוב המקרים עלות  המניעה הרבה יותר זולה מאשר עלות הגילוי והתיקון.</a:t>
            </a:r>
            <a:endParaRPr lang="en-US" sz="4000" dirty="0"/>
          </a:p>
        </p:txBody>
      </p:sp>
      <p:pic>
        <p:nvPicPr>
          <p:cNvPr id="62466" name="Picture 2" descr="http://cdn.spectrumbrands.com/~/media/Spectracide/Images/Product%20Images/Bug%20Stop/071121961006.ash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9" y="1526245"/>
            <a:ext cx="3089901" cy="3604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00200" y="0"/>
            <a:ext cx="9067800" cy="647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he-IL" dirty="0">
                <a:solidFill>
                  <a:srgbClr val="C00000"/>
                </a:solidFill>
              </a:rPr>
              <a:t>         תהליך  הבדיקות</a:t>
            </a:r>
            <a:endParaRPr lang="en-US" dirty="0">
              <a:solidFill>
                <a:srgbClr val="C00000"/>
              </a:solidFill>
            </a:endParaRPr>
          </a:p>
        </p:txBody>
      </p:sp>
      <p:sp>
        <p:nvSpPr>
          <p:cNvPr id="1267715" name="Rectangle 3"/>
          <p:cNvSpPr>
            <a:spLocks noGrp="1" noChangeArrowheads="1"/>
          </p:cNvSpPr>
          <p:nvPr>
            <p:ph idx="1"/>
          </p:nvPr>
        </p:nvSpPr>
        <p:spPr>
          <a:xfrm>
            <a:off x="3786389" y="1371444"/>
            <a:ext cx="7825414" cy="4411170"/>
          </a:xfrm>
        </p:spPr>
        <p:txBody>
          <a:bodyPr/>
          <a:lstStyle/>
          <a:p>
            <a:pPr algn="r" rtl="1">
              <a:defRPr/>
            </a:pPr>
            <a:r>
              <a:rPr lang="he-IL" dirty="0"/>
              <a:t>בדיקות הוא תהליך מתמשך ולא שלב במחזור של פיתוח התוכנה</a:t>
            </a:r>
          </a:p>
          <a:p>
            <a:pPr algn="r" rtl="1">
              <a:defRPr/>
            </a:pPr>
            <a:r>
              <a:rPr lang="he-IL" dirty="0"/>
              <a:t>תהליך הבדיקות חייב להיות משולב במתודולוגית הפיתוח והתחזוקה</a:t>
            </a:r>
          </a:p>
          <a:p>
            <a:pPr algn="r" rtl="1">
              <a:defRPr/>
            </a:pPr>
            <a:r>
              <a:rPr lang="he-IL" dirty="0"/>
              <a:t>אפקטיביות הבדיקות מותנית ברמת השילוב  והידע שהוטמע בכל הגורמים המעורבים, כולל המשתמשים</a:t>
            </a:r>
            <a:endParaRPr lang="en-US" dirty="0"/>
          </a:p>
        </p:txBody>
      </p:sp>
      <p:pic>
        <p:nvPicPr>
          <p:cNvPr id="50178" name="Picture 2" descr="http://www.seguetech.com/sites/default/files/article/510/image-1399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02" y="826126"/>
            <a:ext cx="4002891" cy="4956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theme/theme1.xml><?xml version="1.0" encoding="utf-8"?>
<a:theme xmlns:a="http://schemas.openxmlformats.org/drawingml/2006/main" name="1_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4618</TotalTime>
  <Words>1218</Words>
  <Application>Microsoft Office PowerPoint</Application>
  <PresentationFormat>Widescreen</PresentationFormat>
  <Paragraphs>304</Paragraphs>
  <Slides>31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David</vt:lpstr>
      <vt:lpstr>Gisha</vt:lpstr>
      <vt:lpstr>Tahoma</vt:lpstr>
      <vt:lpstr>Times New Roman</vt:lpstr>
      <vt:lpstr>Verdana</vt:lpstr>
      <vt:lpstr>Wingdings</vt:lpstr>
      <vt:lpstr>Wingdings 3</vt:lpstr>
      <vt:lpstr>1_ערכת נושא Office</vt:lpstr>
      <vt:lpstr> פיתוח מערכות מידע שלב ההקמה/יישום/תפעול/אחזקה</vt:lpstr>
      <vt:lpstr>PowerPoint Presentation</vt:lpstr>
      <vt:lpstr>PowerPoint Presentation</vt:lpstr>
      <vt:lpstr>PowerPoint Presentation</vt:lpstr>
      <vt:lpstr>בדיקות תוכנה</vt:lpstr>
      <vt:lpstr>PowerPoint Presentation</vt:lpstr>
      <vt:lpstr>         מהיכן צומחות השגיאות?</vt:lpstr>
      <vt:lpstr>           מניעת שגיאות</vt:lpstr>
      <vt:lpstr>         תהליך  הבדיקות</vt:lpstr>
      <vt:lpstr>בדיקות סטטיות</vt:lpstr>
      <vt:lpstr>בדיקות דינמיות</vt:lpstr>
      <vt:lpstr>תסריט בדיקה</vt:lpstr>
      <vt:lpstr>מחזור חיים בדיקות תוכנה-IEEE829</vt:lpstr>
      <vt:lpstr>        תכנון Software Test Plan (STP)</vt:lpstr>
      <vt:lpstr>        ניתוח ועיצובSoftware Test Design (STD) </vt:lpstr>
      <vt:lpstr>        ביצוע</vt:lpstr>
      <vt:lpstr>שלבים בבדיקות</vt:lpstr>
      <vt:lpstr>בדיקות יחידה</vt:lpstr>
      <vt:lpstr>בדיקות אינטגרציה</vt:lpstr>
      <vt:lpstr>בדיקות מערכת</vt:lpstr>
      <vt:lpstr>בדיקות קבלה</vt:lpstr>
      <vt:lpstr>Verification vs validation</vt:lpstr>
      <vt:lpstr>מודל ה- V</vt:lpstr>
      <vt:lpstr>Black Box Vs. White Box</vt:lpstr>
      <vt:lpstr>PowerPoint Presentation</vt:lpstr>
      <vt:lpstr>הטמעה</vt:lpstr>
      <vt:lpstr>  למה הטמעה ?  </vt:lpstr>
      <vt:lpstr> משימות ההטמעה בארגון</vt:lpstr>
      <vt:lpstr>PowerPoint Presentation</vt:lpstr>
      <vt:lpstr>PowerPoint Presentation</vt:lpstr>
      <vt:lpstr>PowerPoint Presentation</vt:lpstr>
    </vt:vector>
  </TitlesOfParts>
  <Company>shilon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shilon</dc:creator>
  <cp:lastModifiedBy>אדיר סולומון</cp:lastModifiedBy>
  <cp:revision>370</cp:revision>
  <dcterms:created xsi:type="dcterms:W3CDTF">2002-04-17T19:58:39Z</dcterms:created>
  <dcterms:modified xsi:type="dcterms:W3CDTF">2018-11-05T13:49:03Z</dcterms:modified>
</cp:coreProperties>
</file>