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trictFirstAndLastChars="0" saveSubsetFonts="1">
  <p:sldMasterIdLst>
    <p:sldMasterId id="2147483661" r:id="rId1"/>
  </p:sldMasterIdLst>
  <p:notesMasterIdLst>
    <p:notesMasterId r:id="rId31"/>
  </p:notesMasterIdLst>
  <p:handoutMasterIdLst>
    <p:handoutMasterId r:id="rId32"/>
  </p:handoutMasterIdLst>
  <p:sldIdLst>
    <p:sldId id="420" r:id="rId2"/>
    <p:sldId id="452" r:id="rId3"/>
    <p:sldId id="422" r:id="rId4"/>
    <p:sldId id="423" r:id="rId5"/>
    <p:sldId id="473" r:id="rId6"/>
    <p:sldId id="435" r:id="rId7"/>
    <p:sldId id="424" r:id="rId8"/>
    <p:sldId id="425" r:id="rId9"/>
    <p:sldId id="426" r:id="rId10"/>
    <p:sldId id="427" r:id="rId11"/>
    <p:sldId id="482" r:id="rId12"/>
    <p:sldId id="429" r:id="rId13"/>
    <p:sldId id="431" r:id="rId14"/>
    <p:sldId id="476" r:id="rId15"/>
    <p:sldId id="483" r:id="rId16"/>
    <p:sldId id="484" r:id="rId17"/>
    <p:sldId id="485" r:id="rId18"/>
    <p:sldId id="486" r:id="rId19"/>
    <p:sldId id="487" r:id="rId20"/>
    <p:sldId id="488" r:id="rId21"/>
    <p:sldId id="489" r:id="rId22"/>
    <p:sldId id="490" r:id="rId23"/>
    <p:sldId id="491" r:id="rId24"/>
    <p:sldId id="492" r:id="rId25"/>
    <p:sldId id="493" r:id="rId26"/>
    <p:sldId id="496" r:id="rId27"/>
    <p:sldId id="497" r:id="rId28"/>
    <p:sldId id="499" r:id="rId29"/>
    <p:sldId id="500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(Hebrew)" panose="02020603050405020304" pitchFamily="18" charset="0"/>
        <a:ea typeface="Times New Roman (Hebrew)" panose="02020603050405020304" pitchFamily="18" charset="0"/>
        <a:cs typeface="Times New Roman (Hebrew)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(Hebrew)" panose="02020603050405020304" pitchFamily="18" charset="0"/>
        <a:ea typeface="Times New Roman (Hebrew)" panose="02020603050405020304" pitchFamily="18" charset="0"/>
        <a:cs typeface="Times New Roman (Hebrew)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(Hebrew)" panose="02020603050405020304" pitchFamily="18" charset="0"/>
        <a:ea typeface="Times New Roman (Hebrew)" panose="02020603050405020304" pitchFamily="18" charset="0"/>
        <a:cs typeface="Times New Roman (Hebrew)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(Hebrew)" panose="02020603050405020304" pitchFamily="18" charset="0"/>
        <a:ea typeface="Times New Roman (Hebrew)" panose="02020603050405020304" pitchFamily="18" charset="0"/>
        <a:cs typeface="Times New Roman (Hebrew)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(Hebrew)" panose="02020603050405020304" pitchFamily="18" charset="0"/>
        <a:ea typeface="Times New Roman (Hebrew)" panose="02020603050405020304" pitchFamily="18" charset="0"/>
        <a:cs typeface="Times New Roman (Hebrew)" panose="02020603050405020304" pitchFamily="18" charset="0"/>
      </a:defRPr>
    </a:lvl5pPr>
    <a:lvl6pPr marL="2286000" algn="r" defTabSz="914400" rtl="1" eaLnBrk="1" latinLnBrk="0" hangingPunct="1">
      <a:defRPr sz="2400" kern="1200">
        <a:solidFill>
          <a:schemeClr val="tx1"/>
        </a:solidFill>
        <a:latin typeface="Times New Roman (Hebrew)" panose="02020603050405020304" pitchFamily="18" charset="0"/>
        <a:ea typeface="Times New Roman (Hebrew)" panose="02020603050405020304" pitchFamily="18" charset="0"/>
        <a:cs typeface="Times New Roman (Hebrew)" panose="02020603050405020304" pitchFamily="18" charset="0"/>
      </a:defRPr>
    </a:lvl6pPr>
    <a:lvl7pPr marL="2743200" algn="r" defTabSz="914400" rtl="1" eaLnBrk="1" latinLnBrk="0" hangingPunct="1">
      <a:defRPr sz="2400" kern="1200">
        <a:solidFill>
          <a:schemeClr val="tx1"/>
        </a:solidFill>
        <a:latin typeface="Times New Roman (Hebrew)" panose="02020603050405020304" pitchFamily="18" charset="0"/>
        <a:ea typeface="Times New Roman (Hebrew)" panose="02020603050405020304" pitchFamily="18" charset="0"/>
        <a:cs typeface="Times New Roman (Hebrew)" panose="02020603050405020304" pitchFamily="18" charset="0"/>
      </a:defRPr>
    </a:lvl7pPr>
    <a:lvl8pPr marL="3200400" algn="r" defTabSz="914400" rtl="1" eaLnBrk="1" latinLnBrk="0" hangingPunct="1">
      <a:defRPr sz="2400" kern="1200">
        <a:solidFill>
          <a:schemeClr val="tx1"/>
        </a:solidFill>
        <a:latin typeface="Times New Roman (Hebrew)" panose="02020603050405020304" pitchFamily="18" charset="0"/>
        <a:ea typeface="Times New Roman (Hebrew)" panose="02020603050405020304" pitchFamily="18" charset="0"/>
        <a:cs typeface="Times New Roman (Hebrew)" panose="02020603050405020304" pitchFamily="18" charset="0"/>
      </a:defRPr>
    </a:lvl8pPr>
    <a:lvl9pPr marL="3657600" algn="r" defTabSz="914400" rtl="1" eaLnBrk="1" latinLnBrk="0" hangingPunct="1">
      <a:defRPr sz="2400" kern="1200">
        <a:solidFill>
          <a:schemeClr val="tx1"/>
        </a:solidFill>
        <a:latin typeface="Times New Roman (Hebrew)" panose="02020603050405020304" pitchFamily="18" charset="0"/>
        <a:ea typeface="Times New Roman (Hebrew)" panose="02020603050405020304" pitchFamily="18" charset="0"/>
        <a:cs typeface="Times New Roman (Hebrew)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925"/>
    <a:srgbClr val="FFFF00"/>
    <a:srgbClr val="993300"/>
    <a:srgbClr val="CCECFF"/>
    <a:srgbClr val="CC99FF"/>
    <a:srgbClr val="CCFF33"/>
    <a:srgbClr val="66FFFF"/>
    <a:srgbClr val="FF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41" autoAdjust="0"/>
    <p:restoredTop sz="90888" autoAdjust="0"/>
  </p:normalViewPr>
  <p:slideViewPr>
    <p:cSldViewPr>
      <p:cViewPr varScale="1">
        <p:scale>
          <a:sx n="106" d="100"/>
          <a:sy n="106" d="100"/>
        </p:scale>
        <p:origin x="18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1"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+mn-ea"/>
                <a:cs typeface="Times New Roman (Hebrew)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+mn-ea"/>
                <a:cs typeface="Times New Roman (Hebrew)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1"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+mn-ea"/>
                <a:cs typeface="Times New Roman (Hebrew)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4B35A71-55C2-4B44-8EFC-CF8360504E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570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1"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+mn-ea"/>
                <a:cs typeface="Times New Roman (Hebrew)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+mn-ea"/>
                <a:cs typeface="Times New Roman (Hebrew)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noProof="0" smtClean="0"/>
              <a:t>Click to edit Master text styles</a:t>
            </a:r>
          </a:p>
          <a:p>
            <a:pPr lvl="1"/>
            <a:r>
              <a:rPr lang="en-US" altLang="he-IL" noProof="0" smtClean="0"/>
              <a:t>Second level</a:t>
            </a:r>
          </a:p>
          <a:p>
            <a:pPr lvl="2"/>
            <a:r>
              <a:rPr lang="en-US" altLang="he-IL" noProof="0" smtClean="0"/>
              <a:t>Third level</a:t>
            </a:r>
          </a:p>
          <a:p>
            <a:pPr lvl="3"/>
            <a:r>
              <a:rPr lang="en-US" altLang="he-IL" noProof="0" smtClean="0"/>
              <a:t>Fourth level</a:t>
            </a:r>
          </a:p>
          <a:p>
            <a:pPr lvl="4"/>
            <a:r>
              <a:rPr lang="en-US" altLang="he-IL" noProof="0" smtClean="0"/>
              <a:t>Fifth level</a:t>
            </a:r>
            <a:endParaRPr lang="en-US" altLang="en-US" noProof="0" smtClean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1"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+mn-ea"/>
                <a:cs typeface="Times New Roman (Hebrew)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5C20A5D-6A61-4304-84C1-88F1642D38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18816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 (Hebrew)" charset="0"/>
        <a:cs typeface="Times New Roman (Hebrew)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 (Hebrew)" charset="0"/>
        <a:cs typeface="Times New Roman (Hebrew)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 (Hebrew)" charset="0"/>
        <a:cs typeface="Times New Roman (Hebrew)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 (Hebrew)" charset="0"/>
        <a:cs typeface="Times New Roman (Hebrew)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 (Hebrew)" charset="0"/>
        <a:cs typeface="Times New Roman (Hebrew)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COBOL FORTRAN</a:t>
            </a:r>
          </a:p>
          <a:p>
            <a:r>
              <a:rPr lang="he-IL" dirty="0" smtClean="0"/>
              <a:t>שפות</a:t>
            </a:r>
            <a:r>
              <a:rPr lang="he-IL" baseline="0" dirty="0" smtClean="0"/>
              <a:t> תכנות ידועות בשנים אלו</a:t>
            </a:r>
            <a:endParaRPr lang="en-US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המפתחים, שהם בעיקרו של דבר מתכנתים, בונים (כלומר מתכנתים) מערכת ראשונית על-פי דרישות ראשוניות שמציג הלקוח, ולאחר הטמעתה אצל הלקוח הם מתקנים ומשפרים אותה עד שהיא עונה על דרישותיו. </a:t>
            </a:r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C20A5D-6A61-4304-84C1-88F1642D385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94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altLang="he-IL" sz="1200" b="1" kern="1200" dirty="0" smtClean="0">
                <a:solidFill>
                  <a:schemeClr val="tx2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rPr>
              <a:t>גישת אב טיפוס נוטה להקריב איכות לטובת חסכון בזמן </a:t>
            </a:r>
            <a:endParaRPr lang="en-US" altLang="he-IL" sz="1200" b="1" kern="1200" dirty="0" smtClean="0">
              <a:solidFill>
                <a:schemeClr val="tx2"/>
              </a:solidFill>
              <a:latin typeface="Times New Roman" panose="02020603050405020304" pitchFamily="18" charset="0"/>
              <a:ea typeface="Times New Roman (Hebrew)" charset="0"/>
              <a:cs typeface="Times New Roman (Hebrew)" charset="0"/>
            </a:endParaRPr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C20A5D-6A61-4304-84C1-88F1642D385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880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59CEDC-094F-4E86-A360-D514BD3F0785}" type="slidenum">
              <a:rPr lang="en-US" altLang="he-IL" sz="1300" smtClean="0"/>
              <a:pPr>
                <a:spcBef>
                  <a:spcPct val="0"/>
                </a:spcBef>
              </a:pPr>
              <a:t>20</a:t>
            </a:fld>
            <a:endParaRPr lang="en-US" altLang="he-IL" sz="1300" smtClean="0"/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1027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>
              <a:latin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0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2884F2-A9F7-4D61-944A-FC93338178F2}" type="slidenum">
              <a:rPr lang="en-US" altLang="he-IL" sz="1300" smtClean="0"/>
              <a:pPr>
                <a:spcBef>
                  <a:spcPct val="0"/>
                </a:spcBef>
              </a:pPr>
              <a:t>23</a:t>
            </a:fld>
            <a:endParaRPr lang="en-US" altLang="he-IL" sz="13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>
              <a:latin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800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E011C7-D479-45AC-8189-8BD860D6975B}" type="slidenum">
              <a:rPr lang="en-US" altLang="he-IL" sz="1300" smtClean="0"/>
              <a:pPr>
                <a:spcBef>
                  <a:spcPct val="0"/>
                </a:spcBef>
              </a:pPr>
              <a:t>24</a:t>
            </a:fld>
            <a:endParaRPr lang="en-US" altLang="he-IL" sz="13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>
              <a:latin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331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889087-2C2E-457A-A3C0-C50A1D1F01BA}" type="slidenum">
              <a:rPr lang="en-US" altLang="he-IL" sz="1300" smtClean="0"/>
              <a:pPr>
                <a:spcBef>
                  <a:spcPct val="0"/>
                </a:spcBef>
              </a:pPr>
              <a:t>25</a:t>
            </a:fld>
            <a:endParaRPr lang="en-US" altLang="he-IL" sz="130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>
              <a:latin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98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1B3DAE-A04E-47C3-BB7A-9A59628848D9}" type="slidenum">
              <a:rPr lang="en-US" altLang="he-IL" sz="1300" smtClean="0"/>
              <a:pPr>
                <a:spcBef>
                  <a:spcPct val="0"/>
                </a:spcBef>
              </a:pPr>
              <a:t>26</a:t>
            </a:fld>
            <a:endParaRPr lang="en-US" altLang="he-IL" sz="13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>
              <a:latin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729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3FC6EE-84E4-44E1-B62E-66AF77191F5F}" type="slidenum">
              <a:rPr lang="en-US" altLang="he-IL" sz="1300" smtClean="0"/>
              <a:pPr>
                <a:spcBef>
                  <a:spcPct val="0"/>
                </a:spcBef>
              </a:pPr>
              <a:t>27</a:t>
            </a:fld>
            <a:endParaRPr lang="en-US" altLang="he-IL" sz="13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>
              <a:latin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00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spcBef>
                <a:spcPct val="20000"/>
              </a:spcBef>
              <a:buFontTx/>
              <a:buChar char="•"/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en-US">
                <a:latin typeface="Times New Roman (Hebrew)" charset="0"/>
                <a:ea typeface="+mn-ea"/>
                <a:cs typeface="Times New Roman (Hebrew)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spcBef>
                  <a:spcPct val="20000"/>
                </a:spcBef>
                <a:buFontTx/>
                <a:buChar char="•"/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761006C-A34B-4CE3-B69C-0E9C834E5A1E}" type="datetimeFigureOut">
              <a:rPr lang="en-US"/>
              <a:pPr>
                <a:defRPr/>
              </a:pPr>
              <a:t>11/18/2017</a:t>
            </a:fld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4451E5A-DE86-4BC0-9526-A43D24A5D8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768434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4D119-E4CD-476C-A017-942EF6C1A166}" type="datetimeFigureOut">
              <a:rPr lang="en-US"/>
              <a:pPr>
                <a:defRPr/>
              </a:pPr>
              <a:t>11/18/2017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AD22C-96A4-42DA-838A-095C3FDCEF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867704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FD0CB-3D67-4358-9FBD-16DB161E6E0E}" type="datetimeFigureOut">
              <a:rPr lang="en-US"/>
              <a:pPr>
                <a:defRPr/>
              </a:pPr>
              <a:t>11/18/2017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FB997-6B28-409B-B010-0402B34CF3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570909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652F6-BF93-422C-8D82-3315C785C2FC}" type="datetimeFigureOut">
              <a:rPr lang="en-US"/>
              <a:pPr>
                <a:defRPr/>
              </a:pPr>
              <a:t>11/18/2017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57CB4-C903-4F25-B933-97913963CC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08394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107245A-446F-4938-AF8C-94F57A4B5D4D}" type="datetimeFigureOut">
              <a:rPr lang="en-US"/>
              <a:pPr>
                <a:defRPr/>
              </a:pPr>
              <a:t>11/18/2017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926C6-1C1A-45AE-9739-E18D92F1AA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131204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74D8E67-6621-4220-9EAB-B1CCD742AAE8}" type="datetimeFigureOut">
              <a:rPr lang="en-US"/>
              <a:pPr>
                <a:defRPr/>
              </a:pPr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1C8D8-D948-4555-9F60-1D35C1502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971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A0C990-AB44-4F5E-BD77-35F3E688F0BF}" type="datetimeFigureOut">
              <a:rPr lang="en-US"/>
              <a:pPr>
                <a:defRPr/>
              </a:pPr>
              <a:t>11/18/2017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EBBB2-F527-455A-BE1A-F8ECC0C09A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466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3049BB-6BCE-455F-B0A2-2DD912FCE4EF}" type="datetimeFigureOut">
              <a:rPr lang="en-US"/>
              <a:pPr>
                <a:defRPr/>
              </a:pPr>
              <a:t>11/18/2017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7176E-3627-4E7E-A588-2FF944AFD2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777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1472A-EA38-460C-98CB-D1C5C5CD6C63}" type="datetimeFigureOut">
              <a:rPr lang="en-US"/>
              <a:pPr>
                <a:defRPr/>
              </a:pPr>
              <a:t>11/18/2017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5C629-EE62-4198-B6AF-88A47DBDE3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3295423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67A37C-2C3C-4259-A54C-B7955F8BFE54}" type="datetimeFigureOut">
              <a:rPr lang="en-US"/>
              <a:pPr>
                <a:defRPr/>
              </a:pPr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6BEA0-54FE-494D-8AD5-A80C3CCF14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4962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spcBef>
                <a:spcPct val="20000"/>
              </a:spcBef>
              <a:buFontTx/>
              <a:buChar char="•"/>
              <a:defRPr/>
            </a:pPr>
            <a:endParaRPr lang="en-US">
              <a:latin typeface="Times New Roman (Hebrew)" charset="0"/>
              <a:ea typeface="+mn-ea"/>
              <a:cs typeface="Times New Roman (Hebrew)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spcBef>
                <a:spcPct val="20000"/>
              </a:spcBef>
              <a:buFontTx/>
              <a:buChar char="•"/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8E56EAE-143A-4B6F-BB6F-20EBDC8D670B}" type="datetimeFigureOut">
              <a:rPr lang="en-US"/>
              <a:pPr>
                <a:defRPr/>
              </a:pPr>
              <a:t>11/18/2017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DF7AF-832C-4439-B8BA-5DBBD9BCF7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5094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spcBef>
                <a:spcPct val="20000"/>
              </a:spcBef>
              <a:buFontTx/>
              <a:buChar char="•"/>
              <a:defRPr/>
            </a:pPr>
            <a:endParaRPr lang="en-US">
              <a:latin typeface="Times New Roman (Hebrew)" charset="0"/>
              <a:ea typeface="+mn-ea"/>
              <a:cs typeface="Times New Roman (Hebrew)" charset="0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spcBef>
                <a:spcPct val="20000"/>
              </a:spcBef>
              <a:buFontTx/>
              <a:buChar char="•"/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spcBef>
                <a:spcPct val="20000"/>
              </a:spcBef>
              <a:buFontTx/>
              <a:buChar char="•"/>
              <a:defRPr kumimoji="0" sz="1000">
                <a:solidFill>
                  <a:schemeClr val="tx1"/>
                </a:solidFill>
                <a:latin typeface="Times New Roman (Hebrew)" charset="0"/>
                <a:ea typeface="+mn-ea"/>
                <a:cs typeface="Times New Roman (Hebrew)" charset="0"/>
              </a:defRPr>
            </a:lvl1pPr>
            <a:extLst/>
          </a:lstStyle>
          <a:p>
            <a:pPr>
              <a:defRPr/>
            </a:pPr>
            <a:fld id="{FF3C61EE-2B9B-4EB0-8EC4-FA23E2118473}" type="datetimeFigureOut">
              <a:rPr lang="en-US"/>
              <a:pPr>
                <a:defRPr/>
              </a:pPr>
              <a:t>11/18/2017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spcBef>
                <a:spcPct val="20000"/>
              </a:spcBef>
              <a:buFontTx/>
              <a:buChar char="•"/>
              <a:defRPr kumimoji="0" sz="1000">
                <a:solidFill>
                  <a:schemeClr val="tx1"/>
                </a:solidFill>
                <a:latin typeface="Times New Roman (Hebrew)" charset="0"/>
                <a:ea typeface="+mn-ea"/>
                <a:cs typeface="Times New Roman (Hebrew)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Tx/>
              <a:buChar char="•"/>
              <a:defRPr sz="1000"/>
            </a:lvl1pPr>
          </a:lstStyle>
          <a:p>
            <a:pPr>
              <a:defRPr/>
            </a:pPr>
            <a:fld id="{D6A5FC68-92CD-4469-8A54-F9EA911558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7" name="Rectangle 11"/>
          <p:cNvSpPr>
            <a:spLocks noChangeArrowheads="1"/>
          </p:cNvSpPr>
          <p:nvPr userDrawn="1"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 (Hebrew)" panose="02020603050405020304" pitchFamily="18" charset="0"/>
                <a:ea typeface="Times New Roman (Hebrew)" panose="02020603050405020304" pitchFamily="18" charset="0"/>
                <a:cs typeface="Times New Roman (Hebrew)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anose="02020603050405020304" pitchFamily="18" charset="0"/>
                <a:ea typeface="Times New Roman (Hebrew)" panose="02020603050405020304" pitchFamily="18" charset="0"/>
                <a:cs typeface="Times New Roman (Hebrew)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  <a:ea typeface="Times New Roman (Hebrew)" panose="02020603050405020304" pitchFamily="18" charset="0"/>
                <a:cs typeface="Times New Roman (Hebrew)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  <a:ea typeface="Times New Roman (Hebrew)" panose="02020603050405020304" pitchFamily="18" charset="0"/>
                <a:cs typeface="Times New Roman (Hebrew)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  <a:ea typeface="Times New Roman (Hebrew)" panose="02020603050405020304" pitchFamily="18" charset="0"/>
                <a:cs typeface="Times New Roman (Hebrew)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  <a:ea typeface="Times New Roman (Hebrew)" panose="02020603050405020304" pitchFamily="18" charset="0"/>
                <a:cs typeface="Times New Roman (Hebrew)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  <a:ea typeface="Times New Roman (Hebrew)" panose="02020603050405020304" pitchFamily="18" charset="0"/>
                <a:cs typeface="Times New Roman (Hebrew)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  <a:ea typeface="Times New Roman (Hebrew)" panose="02020603050405020304" pitchFamily="18" charset="0"/>
                <a:cs typeface="Times New Roman (Hebrew)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  <a:ea typeface="Times New Roman (Hebrew)" panose="02020603050405020304" pitchFamily="18" charset="0"/>
                <a:cs typeface="Times New Roman (Hebrew)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defRPr/>
            </a:pPr>
            <a:fld id="{0AF5047C-9EC2-41F5-B3A9-C085F3845CFA}" type="slidenum">
              <a:rPr lang="en-US" altLang="en-US" sz="2800" b="1" smtClean="0"/>
              <a:pPr algn="r">
                <a:spcBef>
                  <a:spcPct val="20000"/>
                </a:spcBef>
                <a:defRPr/>
              </a:pPr>
              <a:t>‹#›</a:t>
            </a:fld>
            <a:r>
              <a:rPr lang="en-US" altLang="en-US" sz="2800" b="1" smtClean="0"/>
              <a:t>  </a:t>
            </a:r>
          </a:p>
        </p:txBody>
      </p:sp>
      <p:sp>
        <p:nvSpPr>
          <p:cNvPr id="1038" name="Rectangle 19"/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 (Hebrew)" charset="0"/>
                <a:ea typeface="Times New Roman (Hebrew)" charset="0"/>
                <a:cs typeface="Times New Roman (Hebrew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charset="0"/>
                <a:ea typeface="Times New Roman (Hebrew)" charset="0"/>
                <a:cs typeface="Times New Roman (Hebrew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charset="0"/>
                <a:ea typeface="Times New Roman (Hebrew)" charset="0"/>
                <a:cs typeface="Times New Roman (Hebrew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charset="0"/>
                <a:ea typeface="Times New Roman (Hebrew)" charset="0"/>
                <a:cs typeface="Times New Roman (Hebrew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charset="0"/>
                <a:ea typeface="Times New Roman (Hebrew)" charset="0"/>
                <a:cs typeface="Times New Roman (Hebrew)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 (Hebrew)" charset="0"/>
                <a:ea typeface="Times New Roman (Hebrew)" charset="0"/>
                <a:cs typeface="Times New Roman (Hebrew)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 (Hebrew)" charset="0"/>
                <a:ea typeface="Times New Roman (Hebrew)" charset="0"/>
                <a:cs typeface="Times New Roman (Hebrew)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 (Hebrew)" charset="0"/>
                <a:ea typeface="Times New Roman (Hebrew)" charset="0"/>
                <a:cs typeface="Times New Roman (Hebrew)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 (Hebrew)" charset="0"/>
                <a:ea typeface="Times New Roman (Hebrew)" charset="0"/>
                <a:cs typeface="Times New Roman (Hebrew)" charset="0"/>
              </a:defRPr>
            </a:lvl9pPr>
          </a:lstStyle>
          <a:p>
            <a:pPr algn="r">
              <a:spcBef>
                <a:spcPct val="20000"/>
              </a:spcBef>
              <a:defRPr/>
            </a:pPr>
            <a:endParaRPr lang="en-US" altLang="en-US" sz="2800" b="1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4" r:id="rId2"/>
    <p:sldLayoutId id="2147483959" r:id="rId3"/>
    <p:sldLayoutId id="2147483960" r:id="rId4"/>
    <p:sldLayoutId id="2147483961" r:id="rId5"/>
    <p:sldLayoutId id="2147483962" r:id="rId6"/>
    <p:sldLayoutId id="2147483955" r:id="rId7"/>
    <p:sldLayoutId id="2147483963" r:id="rId8"/>
    <p:sldLayoutId id="2147483964" r:id="rId9"/>
    <p:sldLayoutId id="2147483956" r:id="rId10"/>
    <p:sldLayoutId id="2147483957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WordArt 2"/>
          <p:cNvSpPr>
            <a:spLocks noChangeArrowheads="1" noChangeShapeType="1" noTextEdit="1"/>
          </p:cNvSpPr>
          <p:nvPr/>
        </p:nvSpPr>
        <p:spPr bwMode="auto">
          <a:xfrm>
            <a:off x="1981199" y="914400"/>
            <a:ext cx="5232400" cy="33416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>
              <a:spcBef>
                <a:spcPct val="20000"/>
              </a:spcBef>
              <a:defRPr/>
            </a:pPr>
            <a:endParaRPr lang="he-IL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A50021"/>
              </a:solidFill>
              <a:latin typeface="David"/>
              <a:ea typeface="Times New Roman (Hebrew)" charset="0"/>
              <a:cs typeface="David"/>
            </a:endParaRPr>
          </a:p>
          <a:p>
            <a:pPr algn="ctr" rtl="1">
              <a:spcBef>
                <a:spcPct val="20000"/>
              </a:spcBef>
              <a:defRPr/>
            </a:pPr>
            <a:r>
              <a:rPr lang="he-IL" altLang="he-IL" sz="6600" dirty="0">
                <a:latin typeface="+mn-lt"/>
                <a:ea typeface="+mn-ea"/>
                <a:cs typeface="+mn-cs"/>
              </a:rPr>
              <a:t>מבוא לפיתוח</a:t>
            </a:r>
          </a:p>
          <a:p>
            <a:pPr algn="ctr" rtl="1">
              <a:spcBef>
                <a:spcPct val="20000"/>
              </a:spcBef>
              <a:defRPr/>
            </a:pPr>
            <a:r>
              <a:rPr lang="he-IL" altLang="he-IL" sz="6600" dirty="0">
                <a:latin typeface="+mn-lt"/>
                <a:ea typeface="+mn-ea"/>
                <a:cs typeface="+mn-cs"/>
              </a:rPr>
              <a:t>מערכות </a:t>
            </a:r>
            <a:r>
              <a:rPr lang="he-IL" altLang="he-IL" sz="6600" dirty="0" smtClean="0">
                <a:latin typeface="+mn-lt"/>
                <a:ea typeface="+mn-ea"/>
                <a:cs typeface="+mn-cs"/>
              </a:rPr>
              <a:t>מידע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1209" y="4876800"/>
            <a:ext cx="729238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>
                <a:cs typeface="+mj-cs"/>
              </a:rPr>
              <a:t>מחזור החיים של מערכת המידע, גישות לפיתוח מערכת מידע</a:t>
            </a:r>
            <a:endParaRPr lang="he-IL" dirty="0"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4"/>
          <p:cNvSpPr txBox="1">
            <a:spLocks noChangeArrowheads="1"/>
          </p:cNvSpPr>
          <p:nvPr/>
        </p:nvSpPr>
        <p:spPr bwMode="auto">
          <a:xfrm>
            <a:off x="0" y="228600"/>
            <a:ext cx="8915400" cy="57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marL="0" indent="0" algn="r" rtl="1" eaLnBrk="1" hangingPunct="1">
              <a:spcBef>
                <a:spcPct val="50000"/>
              </a:spcBef>
              <a:buClrTx/>
              <a:buSzTx/>
              <a:buFont typeface="Wingdings 3" pitchFamily="18" charset="2"/>
              <a:buNone/>
              <a:defRPr/>
            </a:pPr>
            <a:r>
              <a:rPr lang="he-IL" altLang="he-IL" sz="2400" b="1" u="sng" dirty="0" smtClean="0">
                <a:solidFill>
                  <a:srgbClr val="530070"/>
                </a:solidFill>
                <a:latin typeface="Times New Roman" pitchFamily="18" charset="0"/>
                <a:ea typeface="Times New Roman (Hebrew)" charset="0"/>
                <a:cs typeface="+mj-cs"/>
              </a:rPr>
              <a:t>מודל מפל המים (</a:t>
            </a:r>
            <a:r>
              <a:rPr lang="en-US" altLang="he-IL" sz="2400" b="1" u="sng" dirty="0" smtClean="0">
                <a:solidFill>
                  <a:srgbClr val="530070"/>
                </a:solidFill>
                <a:latin typeface="Times New Roman" pitchFamily="18" charset="0"/>
                <a:ea typeface="Times New Roman (Hebrew)" charset="0"/>
                <a:cs typeface="+mj-cs"/>
              </a:rPr>
              <a:t>Water Fall</a:t>
            </a:r>
            <a:r>
              <a:rPr lang="he-IL" altLang="he-IL" sz="2400" b="1" u="sng" dirty="0" smtClean="0">
                <a:solidFill>
                  <a:srgbClr val="530070"/>
                </a:solidFill>
                <a:latin typeface="Times New Roman" pitchFamily="18" charset="0"/>
                <a:ea typeface="Times New Roman (Hebrew)" charset="0"/>
                <a:cs typeface="+mj-cs"/>
              </a:rPr>
              <a:t>)</a:t>
            </a:r>
            <a:r>
              <a:rPr lang="he-IL" altLang="he-IL" sz="2400" b="1" dirty="0" smtClean="0">
                <a:solidFill>
                  <a:srgbClr val="530070"/>
                </a:solidFill>
                <a:latin typeface="Times New Roman" pitchFamily="18" charset="0"/>
                <a:ea typeface="Times New Roman (Hebrew)" charset="0"/>
                <a:cs typeface="+mj-cs"/>
              </a:rPr>
              <a:t> </a:t>
            </a:r>
            <a:r>
              <a:rPr lang="he-IL" altLang="he-IL" sz="2400" b="1" dirty="0" smtClean="0">
                <a:solidFill>
                  <a:srgbClr val="530070"/>
                </a:solidFill>
                <a:latin typeface="Times New Roman" pitchFamily="18" charset="0"/>
                <a:ea typeface="Times New Roman (Hebrew)" charset="0"/>
                <a:cs typeface="+mn-cs"/>
              </a:rPr>
              <a:t>– </a:t>
            </a:r>
            <a:r>
              <a:rPr lang="he-IL" altLang="he-IL" sz="2400" b="1" dirty="0" smtClean="0">
                <a:latin typeface="Times New Roman" pitchFamily="18" charset="0"/>
                <a:ea typeface="Times New Roman (Hebrew)" charset="0"/>
                <a:cs typeface="+mn-cs"/>
              </a:rPr>
              <a:t>המשך</a:t>
            </a:r>
          </a:p>
          <a:p>
            <a:pPr marL="0" indent="0" algn="r" rtl="1" eaLnBrk="1" hangingPunct="1">
              <a:spcBef>
                <a:spcPct val="50000"/>
              </a:spcBef>
              <a:buClrTx/>
              <a:buSzTx/>
              <a:buNone/>
              <a:defRPr/>
            </a:pPr>
            <a:r>
              <a:rPr lang="he-IL" altLang="he-IL" sz="2400" b="1" dirty="0" smtClean="0">
                <a:solidFill>
                  <a:schemeClr val="tx2"/>
                </a:solidFill>
                <a:latin typeface="Times New Roman" pitchFamily="18" charset="0"/>
                <a:ea typeface="Times New Roman (Hebrew)" charset="0"/>
                <a:cs typeface="+mn-cs"/>
              </a:rPr>
              <a:t>למרות שם המודל, אין רק "התקדמות" סדרתית;  המודל מכיר בצורך לחזור/לתקן מה שנעשה בשלב קודם בעקבות התקדמות הפיתוח.</a:t>
            </a:r>
          </a:p>
          <a:p>
            <a:pPr marL="0" indent="0" algn="r" rtl="1" eaLnBrk="1" hangingPunct="1">
              <a:spcBef>
                <a:spcPct val="50000"/>
              </a:spcBef>
              <a:buClrTx/>
              <a:buSzTx/>
              <a:buFont typeface="Wingdings 3" pitchFamily="18" charset="2"/>
              <a:buNone/>
              <a:defRPr/>
            </a:pPr>
            <a:endParaRPr lang="he-IL" altLang="he-IL" sz="2400" b="1" dirty="0" smtClean="0">
              <a:solidFill>
                <a:srgbClr val="A50021"/>
              </a:solidFill>
              <a:latin typeface="Times New Roman" pitchFamily="18" charset="0"/>
              <a:ea typeface="Times New Roman (Hebrew)" charset="0"/>
              <a:cs typeface="+mn-cs"/>
            </a:endParaRPr>
          </a:p>
          <a:p>
            <a:pPr marL="0" indent="0" algn="r" rtl="1" eaLnBrk="1" hangingPunct="1">
              <a:spcBef>
                <a:spcPct val="50000"/>
              </a:spcBef>
              <a:buClrTx/>
              <a:buSzTx/>
              <a:buFont typeface="Wingdings 3" pitchFamily="18" charset="2"/>
              <a:buNone/>
              <a:defRPr/>
            </a:pPr>
            <a:endParaRPr lang="en-US" altLang="he-IL" sz="2400" b="1" dirty="0" smtClean="0">
              <a:solidFill>
                <a:srgbClr val="A50021"/>
              </a:solidFill>
              <a:latin typeface="Times New Roman" pitchFamily="18" charset="0"/>
              <a:ea typeface="Times New Roman (Hebrew)" charset="0"/>
              <a:cs typeface="+mn-cs"/>
            </a:endParaRPr>
          </a:p>
          <a:p>
            <a:pPr marL="0" indent="0" algn="r" rtl="1" eaLnBrk="1" hangingPunct="1">
              <a:spcBef>
                <a:spcPct val="50000"/>
              </a:spcBef>
              <a:buClrTx/>
              <a:buSzTx/>
              <a:buFont typeface="Wingdings 3" pitchFamily="18" charset="2"/>
              <a:buNone/>
              <a:defRPr/>
            </a:pPr>
            <a:r>
              <a:rPr lang="he-IL" altLang="he-IL" sz="2400" b="1" dirty="0" smtClean="0">
                <a:solidFill>
                  <a:srgbClr val="A50021"/>
                </a:solidFill>
                <a:latin typeface="Times New Roman" pitchFamily="18" charset="0"/>
                <a:ea typeface="Times New Roman (Hebrew)" charset="0"/>
                <a:cs typeface="+mn-cs"/>
              </a:rPr>
              <a:t>מגבלות: </a:t>
            </a:r>
          </a:p>
          <a:p>
            <a:pPr algn="r" rtl="1" eaLnBrk="1" hangingPunct="1">
              <a:spcBef>
                <a:spcPts val="1240"/>
              </a:spcBef>
              <a:buClrTx/>
              <a:buSzTx/>
              <a:buFontTx/>
              <a:buChar char="•"/>
              <a:defRPr/>
            </a:pPr>
            <a:r>
              <a:rPr lang="he-IL" altLang="he-IL" sz="2400" b="1" dirty="0" smtClean="0">
                <a:solidFill>
                  <a:schemeClr val="tx2"/>
                </a:solidFill>
                <a:latin typeface="Times New Roman" pitchFamily="18" charset="0"/>
                <a:ea typeface="Times New Roman (Hebrew)" charset="0"/>
                <a:cs typeface="+mn-cs"/>
              </a:rPr>
              <a:t>זמן הפיתוח ארוך</a:t>
            </a:r>
          </a:p>
          <a:p>
            <a:pPr algn="r" rtl="1" eaLnBrk="1" hangingPunct="1">
              <a:spcBef>
                <a:spcPts val="1240"/>
              </a:spcBef>
              <a:buClrTx/>
              <a:buSzTx/>
              <a:buFontTx/>
              <a:buChar char="•"/>
              <a:defRPr/>
            </a:pPr>
            <a:r>
              <a:rPr lang="he-IL" altLang="he-IL" sz="2400" b="1" dirty="0" smtClean="0">
                <a:solidFill>
                  <a:schemeClr val="tx2"/>
                </a:solidFill>
                <a:latin typeface="Times New Roman" pitchFamily="18" charset="0"/>
                <a:ea typeface="Times New Roman (Hebrew)" charset="0"/>
                <a:cs typeface="+mn-cs"/>
              </a:rPr>
              <a:t>לא ניתן להגדיר במדויק את כל הצרכים מראש; ומילא חלים שינויים בצרכים במהלך הפיתוח הארוך.</a:t>
            </a:r>
          </a:p>
          <a:p>
            <a:pPr algn="r" rtl="1" eaLnBrk="1" hangingPunct="1">
              <a:spcBef>
                <a:spcPts val="1240"/>
              </a:spcBef>
              <a:buClrTx/>
              <a:buSzTx/>
              <a:buFontTx/>
              <a:buChar char="•"/>
              <a:defRPr/>
            </a:pPr>
            <a:r>
              <a:rPr lang="he-IL" altLang="he-IL" sz="2400" b="1" dirty="0" smtClean="0">
                <a:solidFill>
                  <a:schemeClr val="tx2"/>
                </a:solidFill>
                <a:latin typeface="Times New Roman" pitchFamily="18" charset="0"/>
                <a:ea typeface="Times New Roman (Hebrew)" charset="0"/>
                <a:cs typeface="+mn-cs"/>
              </a:rPr>
              <a:t>נוצר "נתק" בין המפתחים למשתמשים: המשתמשים אינם רואים/מקבלים מערכת בהקדם; המפתחים אינם מקבלים משוב מהמשתמשים.</a:t>
            </a:r>
            <a:r>
              <a:rPr lang="en-US" altLang="he-IL" sz="2400" b="1" dirty="0" smtClean="0">
                <a:solidFill>
                  <a:schemeClr val="tx2"/>
                </a:solidFill>
                <a:latin typeface="Times New Roman" pitchFamily="18" charset="0"/>
                <a:ea typeface="Times New Roman (Hebrew)" charset="0"/>
                <a:cs typeface="+mn-cs"/>
              </a:rPr>
              <a:t> </a:t>
            </a:r>
            <a:r>
              <a:rPr lang="he-IL" altLang="he-IL" sz="2400" b="1" dirty="0" smtClean="0">
                <a:solidFill>
                  <a:schemeClr val="tx2"/>
                </a:solidFill>
                <a:latin typeface="Times New Roman" pitchFamily="18" charset="0"/>
                <a:ea typeface="Times New Roman (Hebrew)" charset="0"/>
                <a:cs typeface="+mn-cs"/>
              </a:rPr>
              <a:t> </a:t>
            </a:r>
            <a:endParaRPr lang="en-US" altLang="he-IL" sz="2400" b="1" dirty="0" smtClean="0">
              <a:solidFill>
                <a:schemeClr val="tx2"/>
              </a:solidFill>
              <a:latin typeface="Times New Roman" pitchFamily="18" charset="0"/>
              <a:ea typeface="Times New Roman (Hebrew)" charset="0"/>
              <a:cs typeface="+mn-cs"/>
            </a:endParaRPr>
          </a:p>
        </p:txBody>
      </p:sp>
      <p:pic>
        <p:nvPicPr>
          <p:cNvPr id="1026" name="Picture 2" descr="http://www.travelphotoadventures.com/wp-content/uploads/2013/10/Waterfall-in-Mount-Rainier-National-Park-by-Michael-Matt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3581400" cy="23866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65113" y="831850"/>
            <a:ext cx="853598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ClrTx/>
              <a:buSzTx/>
              <a:buNone/>
            </a:pPr>
            <a:r>
              <a:rPr lang="he-IL" altLang="he-IL" sz="2800" b="1" u="sng" dirty="0">
                <a:solidFill>
                  <a:srgbClr val="530070"/>
                </a:solidFill>
                <a:latin typeface="Times New Roman" panose="02020603050405020304" pitchFamily="18" charset="0"/>
                <a:cs typeface="+mn-cs"/>
              </a:rPr>
              <a:t>גישת אב טיפוס (</a:t>
            </a:r>
            <a:r>
              <a:rPr lang="en-US" altLang="he-IL" sz="2800" b="1" u="sng" dirty="0">
                <a:solidFill>
                  <a:srgbClr val="530070"/>
                </a:solidFill>
                <a:latin typeface="Times New Roman" panose="02020603050405020304" pitchFamily="18" charset="0"/>
                <a:cs typeface="+mn-cs"/>
              </a:rPr>
              <a:t>Prototyping Approach</a:t>
            </a:r>
            <a:r>
              <a:rPr lang="he-IL" altLang="he-IL" sz="2800" b="1" u="sng" dirty="0">
                <a:solidFill>
                  <a:srgbClr val="530070"/>
                </a:solidFill>
                <a:latin typeface="Times New Roman" panose="02020603050405020304" pitchFamily="18" charset="0"/>
                <a:cs typeface="+mn-cs"/>
              </a:rPr>
              <a:t>)</a:t>
            </a:r>
            <a:r>
              <a:rPr lang="he-IL" altLang="he-IL" sz="2800" b="1" u="sng" dirty="0">
                <a:solidFill>
                  <a:srgbClr val="000099"/>
                </a:solidFill>
                <a:latin typeface="Times New Roman" panose="02020603050405020304" pitchFamily="18" charset="0"/>
                <a:cs typeface="+mn-cs"/>
              </a:rPr>
              <a:t> </a:t>
            </a:r>
            <a:r>
              <a:rPr lang="he-IL" altLang="he-IL" sz="2800" b="1" u="sng" dirty="0" smtClean="0">
                <a:solidFill>
                  <a:srgbClr val="000099"/>
                </a:solidFill>
                <a:latin typeface="Times New Roman" panose="02020603050405020304" pitchFamily="18" charset="0"/>
                <a:cs typeface="+mn-cs"/>
              </a:rPr>
              <a:t>– שנות ה- 80</a:t>
            </a:r>
            <a:endParaRPr lang="he-IL" altLang="he-IL" sz="2800" b="1" u="sng" dirty="0">
              <a:solidFill>
                <a:srgbClr val="000099"/>
              </a:solidFill>
              <a:latin typeface="Times New Roman" panose="02020603050405020304" pitchFamily="18" charset="0"/>
              <a:cs typeface="+mn-cs"/>
            </a:endParaRPr>
          </a:p>
          <a:p>
            <a:pPr algn="r" rtl="1" eaLnBrk="1" hangingPunct="1">
              <a:spcBef>
                <a:spcPct val="50000"/>
              </a:spcBef>
              <a:buClrTx/>
              <a:buSzTx/>
              <a:buNone/>
            </a:pPr>
            <a:r>
              <a:rPr lang="he-IL" altLang="he-IL" sz="2400" dirty="0">
                <a:solidFill>
                  <a:schemeClr val="tx2"/>
                </a:solidFill>
                <a:latin typeface="Times New Roman" panose="02020603050405020304" pitchFamily="18" charset="0"/>
                <a:cs typeface="+mn-cs"/>
              </a:rPr>
              <a:t>מטרתה לספק למשתמשים מודל של המערכת בשלב מוקדם של הפיתוח ולקבל מהם משוב עוד בשלב זה.</a:t>
            </a:r>
            <a:r>
              <a:rPr lang="en-US" altLang="he-IL" sz="2400" dirty="0">
                <a:solidFill>
                  <a:schemeClr val="tx2"/>
                </a:solidFill>
                <a:latin typeface="Times New Roman" panose="02020603050405020304" pitchFamily="18" charset="0"/>
                <a:cs typeface="+mn-cs"/>
              </a:rPr>
              <a:t> </a:t>
            </a:r>
            <a:r>
              <a:rPr lang="he-IL" altLang="he-IL" sz="2400" dirty="0">
                <a:solidFill>
                  <a:schemeClr val="tx2"/>
                </a:solidFill>
                <a:latin typeface="Times New Roman" panose="02020603050405020304" pitchFamily="18" charset="0"/>
                <a:cs typeface="+mn-cs"/>
              </a:rPr>
              <a:t> אב-הטיפוס הוא בדרך-כלל של חלק מהמערכת.</a:t>
            </a:r>
            <a:endParaRPr lang="en-US" altLang="he-IL" sz="2400" dirty="0">
              <a:solidFill>
                <a:schemeClr val="tx2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-609600" y="-222656"/>
            <a:ext cx="9601200" cy="1354217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en-US"/>
            </a:defPPr>
            <a:lvl1pPr algn="r">
              <a:defRPr sz="41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he-IL" altLang="he-IL" dirty="0" smtClean="0"/>
              <a:t>גישות ומודלים לפיתוח מערכות מידע</a:t>
            </a:r>
            <a:endParaRPr lang="en-US" altLang="he-IL" dirty="0" smtClean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098" t="14288" r="35346" b="16822"/>
          <a:stretch/>
        </p:blipFill>
        <p:spPr>
          <a:xfrm>
            <a:off x="3048000" y="2286000"/>
            <a:ext cx="3163095" cy="4457088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8991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81000" indent="-38100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marL="0" indent="0" algn="r" rtl="1" eaLnBrk="1" hangingPunct="1">
              <a:spcBef>
                <a:spcPct val="50000"/>
              </a:spcBef>
              <a:buClrTx/>
              <a:buSzTx/>
              <a:buFont typeface="Wingdings 3" pitchFamily="18" charset="2"/>
              <a:buNone/>
              <a:defRPr/>
            </a:pPr>
            <a:r>
              <a:rPr lang="he-IL" altLang="he-IL" sz="2400" b="1" dirty="0" smtClean="0">
                <a:solidFill>
                  <a:schemeClr val="tx2"/>
                </a:solidFill>
                <a:latin typeface="Times New Roman" pitchFamily="18" charset="0"/>
                <a:ea typeface="Times New Roman (Hebrew)" charset="0"/>
                <a:cs typeface="+mn-cs"/>
              </a:rPr>
              <a:t>סוגים שונים של אב טיפוס:</a:t>
            </a:r>
          </a:p>
          <a:p>
            <a:pPr algn="r" rtl="1" eaLnBrk="1" hangingPunct="1">
              <a:spcBef>
                <a:spcPct val="50000"/>
              </a:spcBef>
              <a:buClrTx/>
              <a:buSzTx/>
              <a:buFontTx/>
              <a:buBlip>
                <a:blip r:embed="rId3"/>
              </a:buBlip>
              <a:defRPr/>
            </a:pPr>
            <a:r>
              <a:rPr lang="he-IL" sz="2400" b="1" dirty="0">
                <a:solidFill>
                  <a:schemeClr val="accent2"/>
                </a:solidFill>
                <a:latin typeface="Times New Roman" pitchFamily="18" charset="0"/>
                <a:ea typeface="Times New Roman (Hebrew)" charset="0"/>
                <a:cs typeface="+mn-cs"/>
              </a:rPr>
              <a:t>מערכת דמה (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ea typeface="Times New Roman (Hebrew)" charset="0"/>
                <a:cs typeface="+mn-cs"/>
              </a:rPr>
              <a:t>Mock-up</a:t>
            </a:r>
            <a:r>
              <a:rPr lang="he-IL" sz="2400" b="1" dirty="0">
                <a:solidFill>
                  <a:schemeClr val="accent2"/>
                </a:solidFill>
                <a:latin typeface="Times New Roman" pitchFamily="18" charset="0"/>
                <a:ea typeface="Times New Roman (Hebrew)" charset="0"/>
                <a:cs typeface="+mn-cs"/>
              </a:rPr>
              <a:t>) </a:t>
            </a:r>
            <a:r>
              <a:rPr lang="he-IL" sz="2400" b="1" dirty="0" smtClean="0">
                <a:solidFill>
                  <a:schemeClr val="accent2"/>
                </a:solidFill>
                <a:latin typeface="Times New Roman" pitchFamily="18" charset="0"/>
                <a:ea typeface="Times New Roman (Hebrew)" charset="0"/>
                <a:cs typeface="+mn-cs"/>
              </a:rPr>
              <a:t>- </a:t>
            </a:r>
            <a:r>
              <a:rPr lang="he-IL" sz="2400" b="1" dirty="0">
                <a:solidFill>
                  <a:schemeClr val="tx2"/>
                </a:solidFill>
                <a:latin typeface="Times New Roman" pitchFamily="18" charset="0"/>
                <a:ea typeface="Times New Roman (Hebrew)" charset="0"/>
                <a:cs typeface="+mn-cs"/>
              </a:rPr>
              <a:t>רק שלד חיצוני שלה, </a:t>
            </a:r>
            <a:r>
              <a:rPr lang="he-IL" sz="2400" b="1" dirty="0" smtClean="0">
                <a:solidFill>
                  <a:schemeClr val="tx2"/>
                </a:solidFill>
                <a:latin typeface="Times New Roman" pitchFamily="18" charset="0"/>
                <a:ea typeface="Times New Roman (Hebrew)" charset="0"/>
                <a:cs typeface="+mn-cs"/>
              </a:rPr>
              <a:t>כפי </a:t>
            </a:r>
            <a:r>
              <a:rPr lang="he-IL" sz="2400" b="1" dirty="0">
                <a:solidFill>
                  <a:schemeClr val="tx2"/>
                </a:solidFill>
                <a:latin typeface="Times New Roman" pitchFamily="18" charset="0"/>
                <a:ea typeface="Times New Roman (Hebrew)" charset="0"/>
                <a:cs typeface="+mn-cs"/>
              </a:rPr>
              <a:t>שהוא נראה למשתמשים</a:t>
            </a:r>
            <a:endParaRPr lang="he-IL" altLang="he-IL" sz="2400" b="1" dirty="0">
              <a:solidFill>
                <a:schemeClr val="tx2"/>
              </a:solidFill>
              <a:latin typeface="Times New Roman" pitchFamily="18" charset="0"/>
              <a:ea typeface="Times New Roman (Hebrew)" charset="0"/>
              <a:cs typeface="+mn-cs"/>
            </a:endParaRPr>
          </a:p>
          <a:p>
            <a:pPr algn="r" rtl="1" eaLnBrk="1" hangingPunct="1">
              <a:spcBef>
                <a:spcPct val="50000"/>
              </a:spcBef>
              <a:buClrTx/>
              <a:buSzTx/>
              <a:buFontTx/>
              <a:buBlip>
                <a:blip r:embed="rId3"/>
              </a:buBlip>
              <a:defRPr/>
            </a:pPr>
            <a:r>
              <a:rPr lang="he-IL" altLang="he-IL" sz="2400" b="1" dirty="0" smtClean="0">
                <a:solidFill>
                  <a:schemeClr val="accent2"/>
                </a:solidFill>
                <a:latin typeface="Times New Roman" pitchFamily="18" charset="0"/>
                <a:ea typeface="Times New Roman (Hebrew)" charset="0"/>
                <a:cs typeface="+mn-cs"/>
              </a:rPr>
              <a:t>אב טיפוס לזריקה</a:t>
            </a:r>
            <a:r>
              <a:rPr lang="he-IL" altLang="he-IL" sz="2400" b="1" dirty="0" smtClean="0">
                <a:solidFill>
                  <a:schemeClr val="tx2"/>
                </a:solidFill>
                <a:latin typeface="Times New Roman" pitchFamily="18" charset="0"/>
                <a:ea typeface="Times New Roman (Hebrew)" charset="0"/>
                <a:cs typeface="+mn-cs"/>
              </a:rPr>
              <a:t> (</a:t>
            </a:r>
            <a:r>
              <a:rPr lang="en-US" altLang="he-IL" sz="2400" b="1" dirty="0" smtClean="0">
                <a:solidFill>
                  <a:schemeClr val="tx2"/>
                </a:solidFill>
                <a:latin typeface="Times New Roman" pitchFamily="18" charset="0"/>
                <a:ea typeface="Times New Roman (Hebrew)" charset="0"/>
                <a:cs typeface="+mn-cs"/>
              </a:rPr>
              <a:t>throw-away prototype</a:t>
            </a:r>
            <a:r>
              <a:rPr lang="he-IL" altLang="he-IL" sz="2400" b="1" dirty="0" smtClean="0">
                <a:solidFill>
                  <a:schemeClr val="tx2"/>
                </a:solidFill>
                <a:latin typeface="Times New Roman" pitchFamily="18" charset="0"/>
                <a:ea typeface="Times New Roman (Hebrew)" charset="0"/>
                <a:cs typeface="+mn-cs"/>
              </a:rPr>
              <a:t>) – לאחר הקמת ואישור אב הטיפוס (של חלק מסוים מהמערכת) נמשך פיתוח המערכת כולה בשיטות הרגילות ואב הטיפוס מסיים את חייו.</a:t>
            </a:r>
          </a:p>
          <a:p>
            <a:pPr algn="r" rtl="1" eaLnBrk="1" hangingPunct="1">
              <a:spcBef>
                <a:spcPct val="50000"/>
              </a:spcBef>
              <a:buClrTx/>
              <a:buSzTx/>
              <a:buFontTx/>
              <a:buBlip>
                <a:blip r:embed="rId3"/>
              </a:buBlip>
              <a:defRPr/>
            </a:pPr>
            <a:r>
              <a:rPr lang="he-IL" altLang="he-IL" sz="2400" b="1" dirty="0" smtClean="0">
                <a:solidFill>
                  <a:schemeClr val="accent2"/>
                </a:solidFill>
                <a:latin typeface="Times New Roman" pitchFamily="18" charset="0"/>
                <a:ea typeface="Times New Roman (Hebrew)" charset="0"/>
                <a:cs typeface="+mn-cs"/>
              </a:rPr>
              <a:t>אב טיפוס מתפתח</a:t>
            </a:r>
            <a:r>
              <a:rPr lang="he-IL" altLang="he-IL" sz="2400" b="1" dirty="0" smtClean="0">
                <a:solidFill>
                  <a:schemeClr val="tx2"/>
                </a:solidFill>
                <a:latin typeface="Times New Roman" pitchFamily="18" charset="0"/>
                <a:ea typeface="Times New Roman (Hebrew)" charset="0"/>
                <a:cs typeface="+mn-cs"/>
              </a:rPr>
              <a:t> (</a:t>
            </a:r>
            <a:r>
              <a:rPr lang="en-US" altLang="he-IL" sz="2400" b="1" dirty="0" smtClean="0">
                <a:solidFill>
                  <a:schemeClr val="tx2"/>
                </a:solidFill>
                <a:latin typeface="Times New Roman" pitchFamily="18" charset="0"/>
                <a:ea typeface="Times New Roman (Hebrew)" charset="0"/>
                <a:cs typeface="+mn-cs"/>
              </a:rPr>
              <a:t>evolutionary prototype</a:t>
            </a:r>
            <a:r>
              <a:rPr lang="he-IL" altLang="he-IL" sz="2400" b="1" dirty="0" smtClean="0">
                <a:solidFill>
                  <a:schemeClr val="tx2"/>
                </a:solidFill>
                <a:latin typeface="Times New Roman" pitchFamily="18" charset="0"/>
                <a:ea typeface="Times New Roman (Hebrew)" charset="0"/>
                <a:cs typeface="+mn-cs"/>
              </a:rPr>
              <a:t>) – בניית אב טיפוס מתוך כוונה להרחיבו ולשפרו עד קבלת המערכת הסופית.</a:t>
            </a:r>
          </a:p>
          <a:p>
            <a:pPr algn="r" rtl="1" eaLnBrk="1" hangingPunct="1">
              <a:spcBef>
                <a:spcPct val="50000"/>
              </a:spcBef>
              <a:buClrTx/>
              <a:buSzTx/>
              <a:buFontTx/>
              <a:buBlip>
                <a:blip r:embed="rId3"/>
              </a:buBlip>
              <a:defRPr/>
            </a:pPr>
            <a:r>
              <a:rPr lang="he-IL" sz="2400" b="1" dirty="0">
                <a:solidFill>
                  <a:schemeClr val="accent2"/>
                </a:solidFill>
                <a:latin typeface="Times New Roman" pitchFamily="18" charset="0"/>
                <a:ea typeface="Times New Roman (Hebrew)" charset="0"/>
                <a:cs typeface="+mn-cs"/>
              </a:rPr>
              <a:t>אב-טיפוס מבצעי או אופרטיבי </a:t>
            </a:r>
            <a:r>
              <a:rPr lang="he-IL" sz="2400" b="1" dirty="0">
                <a:solidFill>
                  <a:schemeClr val="tx2"/>
                </a:solidFill>
                <a:latin typeface="Times New Roman" pitchFamily="18" charset="0"/>
                <a:ea typeface="Times New Roman (Hebrew)" charset="0"/>
                <a:cs typeface="+mn-cs"/>
              </a:rPr>
              <a:t>(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Times New Roman (Hebrew)" charset="0"/>
                <a:cs typeface="+mn-cs"/>
              </a:rPr>
              <a:t>operational prototype</a:t>
            </a:r>
            <a:r>
              <a:rPr lang="he-IL" sz="2400" b="1" dirty="0">
                <a:solidFill>
                  <a:schemeClr val="tx2"/>
                </a:solidFill>
                <a:latin typeface="Times New Roman" pitchFamily="18" charset="0"/>
                <a:ea typeface="Times New Roman (Hebrew)" charset="0"/>
                <a:cs typeface="+mn-cs"/>
              </a:rPr>
              <a:t>) </a:t>
            </a:r>
            <a:endParaRPr lang="he-IL" altLang="he-IL" sz="2400" b="1" dirty="0">
              <a:solidFill>
                <a:schemeClr val="tx2"/>
              </a:solidFill>
              <a:latin typeface="Times New Roman" pitchFamily="18" charset="0"/>
              <a:ea typeface="Times New Roman (Hebrew)" charset="0"/>
              <a:cs typeface="+mn-cs"/>
            </a:endParaRPr>
          </a:p>
          <a:p>
            <a:pPr algn="r" rtl="1" eaLnBrk="1" hangingPunct="1">
              <a:spcBef>
                <a:spcPct val="50000"/>
              </a:spcBef>
              <a:buClrTx/>
              <a:buSzTx/>
              <a:buFontTx/>
              <a:buChar char="•"/>
              <a:defRPr/>
            </a:pPr>
            <a:endParaRPr lang="en-US" altLang="he-IL" sz="2400" b="1" dirty="0" smtClean="0">
              <a:solidFill>
                <a:schemeClr val="tx2"/>
              </a:solidFill>
              <a:latin typeface="Times New Roman" pitchFamily="18" charset="0"/>
              <a:ea typeface="Times New Roman (Hebrew)" charset="0"/>
              <a:cs typeface="+mn-cs"/>
            </a:endParaRPr>
          </a:p>
        </p:txBody>
      </p:sp>
      <p:sp>
        <p:nvSpPr>
          <p:cNvPr id="65541" name="מלבן 1"/>
          <p:cNvSpPr>
            <a:spLocks noChangeArrowheads="1"/>
          </p:cNvSpPr>
          <p:nvPr/>
        </p:nvSpPr>
        <p:spPr bwMode="auto">
          <a:xfrm>
            <a:off x="787400" y="0"/>
            <a:ext cx="7251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 (Hebrew)" panose="02020603050405020304" pitchFamily="18" charset="0"/>
                <a:ea typeface="Times New Roman (Hebrew)" panose="02020603050405020304" pitchFamily="18" charset="0"/>
                <a:cs typeface="Times New Roman (Hebrew)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anose="02020603050405020304" pitchFamily="18" charset="0"/>
                <a:ea typeface="Times New Roman (Hebrew)" panose="02020603050405020304" pitchFamily="18" charset="0"/>
                <a:cs typeface="Times New Roman (Hebrew)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  <a:ea typeface="Times New Roman (Hebrew)" panose="02020603050405020304" pitchFamily="18" charset="0"/>
                <a:cs typeface="Times New Roman (Hebrew)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  <a:ea typeface="Times New Roman (Hebrew)" panose="02020603050405020304" pitchFamily="18" charset="0"/>
                <a:cs typeface="Times New Roman (Hebrew)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  <a:ea typeface="Times New Roman (Hebrew)" panose="02020603050405020304" pitchFamily="18" charset="0"/>
                <a:cs typeface="Times New Roman (Hebrew)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  <a:ea typeface="Times New Roman (Hebrew)" panose="02020603050405020304" pitchFamily="18" charset="0"/>
                <a:cs typeface="Times New Roman (Hebrew)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  <a:ea typeface="Times New Roman (Hebrew)" panose="02020603050405020304" pitchFamily="18" charset="0"/>
                <a:cs typeface="Times New Roman (Hebrew)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  <a:ea typeface="Times New Roman (Hebrew)" panose="02020603050405020304" pitchFamily="18" charset="0"/>
                <a:cs typeface="Times New Roman (Hebrew)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  <a:ea typeface="Times New Roman (Hebrew)" panose="02020603050405020304" pitchFamily="18" charset="0"/>
                <a:cs typeface="Times New Roman (Hebrew)" panose="02020603050405020304" pitchFamily="18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he-IL" altLang="he-IL" b="1" u="sng" dirty="0">
                <a:solidFill>
                  <a:srgbClr val="530070"/>
                </a:solidFill>
                <a:latin typeface="Times New Roman" panose="02020603050405020304" pitchFamily="18" charset="0"/>
                <a:cs typeface="+mn-cs"/>
              </a:rPr>
              <a:t>גישת אב טיפוס (</a:t>
            </a:r>
            <a:r>
              <a:rPr lang="en-US" altLang="he-IL" b="1" u="sng" dirty="0">
                <a:solidFill>
                  <a:srgbClr val="530070"/>
                </a:solidFill>
                <a:latin typeface="Times New Roman" panose="02020603050405020304" pitchFamily="18" charset="0"/>
                <a:cs typeface="+mn-cs"/>
              </a:rPr>
              <a:t>Prototyping Approach</a:t>
            </a:r>
            <a:r>
              <a:rPr lang="he-IL" altLang="he-IL" b="1" u="sng" dirty="0">
                <a:solidFill>
                  <a:srgbClr val="530070"/>
                </a:solidFill>
                <a:latin typeface="Times New Roman" panose="02020603050405020304" pitchFamily="18" charset="0"/>
                <a:cs typeface="+mn-cs"/>
              </a:rPr>
              <a:t>) </a:t>
            </a:r>
            <a:r>
              <a:rPr lang="he-IL" altLang="he-IL" sz="2000" dirty="0">
                <a:latin typeface="Times New Roman" panose="02020603050405020304" pitchFamily="18" charset="0"/>
                <a:cs typeface="+mn-cs"/>
              </a:rPr>
              <a:t>- המשך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438150" y="773113"/>
            <a:ext cx="8069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ClrTx/>
              <a:buSzTx/>
              <a:buFont typeface="Wingdings 3" panose="05040102010807070707" pitchFamily="18" charset="2"/>
              <a:buNone/>
            </a:pPr>
            <a:r>
              <a:rPr lang="he-IL" altLang="he-IL" sz="2800" b="1" u="sng" dirty="0">
                <a:solidFill>
                  <a:srgbClr val="530070"/>
                </a:solidFill>
                <a:latin typeface="Times New Roman" panose="02020603050405020304" pitchFamily="18" charset="0"/>
                <a:cs typeface="+mn-cs"/>
              </a:rPr>
              <a:t>המודל הספיראלי (</a:t>
            </a:r>
            <a:r>
              <a:rPr lang="en-US" altLang="he-IL" sz="2800" b="1" u="sng" dirty="0">
                <a:solidFill>
                  <a:srgbClr val="530070"/>
                </a:solidFill>
                <a:latin typeface="Times New Roman" panose="02020603050405020304" pitchFamily="18" charset="0"/>
                <a:cs typeface="+mn-cs"/>
              </a:rPr>
              <a:t>Spiral Model</a:t>
            </a:r>
            <a:r>
              <a:rPr lang="he-IL" altLang="he-IL" sz="2800" b="1" u="sng" dirty="0">
                <a:solidFill>
                  <a:srgbClr val="530070"/>
                </a:solidFill>
                <a:latin typeface="Times New Roman" panose="02020603050405020304" pitchFamily="18" charset="0"/>
                <a:cs typeface="+mn-cs"/>
              </a:rPr>
              <a:t>)</a:t>
            </a:r>
            <a:r>
              <a:rPr lang="he-IL" altLang="he-IL" sz="2800" b="1" dirty="0">
                <a:solidFill>
                  <a:schemeClr val="tx2"/>
                </a:solidFill>
                <a:latin typeface="Times New Roman" panose="02020603050405020304" pitchFamily="18" charset="0"/>
                <a:cs typeface="+mn-cs"/>
              </a:rPr>
              <a:t>  - </a:t>
            </a:r>
            <a:r>
              <a:rPr lang="en-US" altLang="he-IL" sz="2800" dirty="0">
                <a:solidFill>
                  <a:schemeClr val="tx2"/>
                </a:solidFill>
                <a:latin typeface="Times New Roman" panose="02020603050405020304" pitchFamily="18" charset="0"/>
                <a:cs typeface="+mn-cs"/>
              </a:rPr>
              <a:t>Boehm, 1988</a:t>
            </a:r>
            <a:r>
              <a:rPr lang="he-IL" altLang="he-IL" sz="2800" b="1" dirty="0">
                <a:solidFill>
                  <a:schemeClr val="tx2"/>
                </a:solidFill>
                <a:latin typeface="Times New Roman" panose="02020603050405020304" pitchFamily="18" charset="0"/>
                <a:cs typeface="+mn-cs"/>
              </a:rPr>
              <a:t> </a:t>
            </a:r>
            <a:endParaRPr lang="en-US" altLang="he-IL" sz="2800" b="1" dirty="0">
              <a:solidFill>
                <a:schemeClr val="tx2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-609600" y="-222656"/>
            <a:ext cx="9601200" cy="1354217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en-US"/>
            </a:defPPr>
            <a:lvl1pPr algn="r">
              <a:defRPr sz="41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he-IL" altLang="he-IL" dirty="0" smtClean="0"/>
              <a:t>גישות ומודלים לפיתוח מערכות מידע</a:t>
            </a:r>
            <a:endParaRPr lang="en-US" altLang="he-IL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101" t="14603" r="23838" b="10068"/>
          <a:stretch/>
        </p:blipFill>
        <p:spPr>
          <a:xfrm>
            <a:off x="2044142" y="1292225"/>
            <a:ext cx="5499887" cy="4879975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438150" y="1089025"/>
            <a:ext cx="8053388" cy="144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ClrTx/>
              <a:buSzTx/>
              <a:buFont typeface="Wingdings 3" panose="05040102010807070707" pitchFamily="18" charset="2"/>
              <a:buNone/>
            </a:pPr>
            <a:r>
              <a:rPr lang="he-IL" altLang="he-IL" sz="2800" b="1" u="sng" dirty="0">
                <a:solidFill>
                  <a:srgbClr val="530070"/>
                </a:solidFill>
                <a:latin typeface="Times New Roman" panose="02020603050405020304" pitchFamily="18" charset="0"/>
                <a:cs typeface="+mn-cs"/>
              </a:rPr>
              <a:t>המודל התוספתי (</a:t>
            </a:r>
            <a:r>
              <a:rPr lang="en-US" altLang="he-IL" sz="2800" b="1" u="sng" dirty="0">
                <a:solidFill>
                  <a:srgbClr val="530070"/>
                </a:solidFill>
                <a:latin typeface="Times New Roman" panose="02020603050405020304" pitchFamily="18" charset="0"/>
                <a:cs typeface="+mn-cs"/>
              </a:rPr>
              <a:t>Incremental Model</a:t>
            </a:r>
            <a:r>
              <a:rPr lang="he-IL" altLang="he-IL" sz="2800" b="1" u="sng" dirty="0">
                <a:solidFill>
                  <a:srgbClr val="530070"/>
                </a:solidFill>
                <a:latin typeface="Times New Roman" panose="02020603050405020304" pitchFamily="18" charset="0"/>
                <a:cs typeface="+mn-cs"/>
              </a:rPr>
              <a:t>)</a:t>
            </a:r>
          </a:p>
          <a:p>
            <a:pPr algn="r" rtl="1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he-IL" altLang="he-IL" sz="2400" dirty="0">
                <a:solidFill>
                  <a:schemeClr val="tx2"/>
                </a:solidFill>
                <a:latin typeface="Times New Roman" panose="02020603050405020304" pitchFamily="18" charset="0"/>
                <a:cs typeface="+mn-cs"/>
              </a:rPr>
              <a:t>בנייה מודולארית של מערכת גדולה (נדבך על נדבך) עד לקבלת מערכת שלמה.</a:t>
            </a:r>
            <a:endParaRPr lang="en-US" altLang="he-IL" sz="2400" dirty="0">
              <a:solidFill>
                <a:schemeClr val="tx2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-609600" y="-222656"/>
            <a:ext cx="9601200" cy="1354217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en-US"/>
            </a:defPPr>
            <a:lvl1pPr algn="r">
              <a:defRPr sz="41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he-IL" altLang="he-IL" dirty="0" smtClean="0"/>
              <a:t>גישות ומודלים לפיתוח מערכות מידע</a:t>
            </a:r>
            <a:endParaRPr lang="en-US" altLang="he-IL" dirty="0" smtClean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l="27012" t="20409" r="25200" b="39047"/>
          <a:stretch/>
        </p:blipFill>
        <p:spPr>
          <a:xfrm>
            <a:off x="228600" y="3396039"/>
            <a:ext cx="4454889" cy="2362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576609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altLang="he-IL" dirty="0">
                <a:solidFill>
                  <a:schemeClr val="tx2"/>
                </a:solidFill>
                <a:latin typeface="Times New Roman" panose="02020603050405020304" pitchFamily="18" charset="0"/>
                <a:cs typeface="+mn-cs"/>
              </a:rPr>
              <a:t>גרסת המעגל</a:t>
            </a:r>
            <a:endParaRPr lang="he-IL" dirty="0">
              <a:solidFill>
                <a:schemeClr val="tx2"/>
              </a:solidFill>
              <a:latin typeface="Times New Roman" panose="02020603050405020304" pitchFamily="18" charset="0"/>
              <a:cs typeface="+mn-cs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26842" t="13469" r="28260" b="33061"/>
          <a:stretch/>
        </p:blipFill>
        <p:spPr>
          <a:xfrm>
            <a:off x="4876588" y="2852107"/>
            <a:ext cx="4109513" cy="305878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172200" y="5766096"/>
            <a:ext cx="1959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altLang="he-IL" dirty="0">
                <a:solidFill>
                  <a:schemeClr val="tx2"/>
                </a:solidFill>
                <a:latin typeface="Times New Roman" panose="02020603050405020304" pitchFamily="18" charset="0"/>
                <a:cs typeface="+mn-cs"/>
              </a:rPr>
              <a:t>גרסת </a:t>
            </a:r>
            <a:r>
              <a:rPr lang="he-IL" altLang="he-IL" dirty="0" smtClean="0">
                <a:solidFill>
                  <a:schemeClr val="tx2"/>
                </a:solidFill>
                <a:latin typeface="Times New Roman" panose="02020603050405020304" pitchFamily="18" charset="0"/>
                <a:cs typeface="+mn-cs"/>
              </a:rPr>
              <a:t>הפרוסות</a:t>
            </a:r>
            <a:endParaRPr lang="he-IL" dirty="0">
              <a:solidFill>
                <a:schemeClr val="tx2"/>
              </a:solidFill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תוכן 4"/>
          <p:cNvSpPr>
            <a:spLocks noGrp="1"/>
          </p:cNvSpPr>
          <p:nvPr>
            <p:ph idx="4294967295"/>
          </p:nvPr>
        </p:nvSpPr>
        <p:spPr>
          <a:xfrm>
            <a:off x="152400" y="2162863"/>
            <a:ext cx="8763000" cy="3962400"/>
          </a:xfrm>
        </p:spPr>
        <p:txBody>
          <a:bodyPr/>
          <a:lstStyle/>
          <a:p>
            <a:pPr marL="292100" indent="-292100" algn="r" rtl="1" eaLnBrk="1" hangingPunct="1"/>
            <a:r>
              <a:rPr lang="he-IL" altLang="he-IL" sz="2400" b="1" dirty="0" smtClean="0"/>
              <a:t>פיתוח תוכנה זריז/חפוז</a:t>
            </a:r>
            <a:r>
              <a:rPr lang="he-IL" altLang="he-IL" sz="2400" dirty="0" smtClean="0"/>
              <a:t> (</a:t>
            </a:r>
            <a:r>
              <a:rPr lang="en-US" altLang="he-IL" sz="2400" dirty="0" smtClean="0"/>
              <a:t>Agile</a:t>
            </a:r>
            <a:r>
              <a:rPr lang="he-IL" altLang="he-IL" sz="2400" dirty="0" smtClean="0"/>
              <a:t>) - גישה בהנדסת תוכנה המניחה שפיתוח תוכנה הוא ביסודו בעיה אמפירית ולא ניתן לפתור אותה בשיטות המתבססות על חיזוי או תכנון. </a:t>
            </a:r>
          </a:p>
          <a:p>
            <a:pPr marL="292100" indent="-292100" algn="r" rtl="1" eaLnBrk="1" hangingPunct="1"/>
            <a:r>
              <a:rPr lang="he-IL" altLang="he-IL" sz="2400" dirty="0" smtClean="0"/>
              <a:t>הגישה מניחה שלא ניתן להגדיר </a:t>
            </a:r>
            <a:r>
              <a:rPr lang="he-IL" altLang="he-IL" sz="2400" b="1" dirty="0" smtClean="0"/>
              <a:t>במלואה</a:t>
            </a:r>
            <a:r>
              <a:rPr lang="he-IL" altLang="he-IL" sz="2400" dirty="0" smtClean="0"/>
              <a:t> את התוכנה קודם פיתוחה, ומתמקדת בשיפור יכולתו של צוות הפיתוח לספק מערכת עובדת </a:t>
            </a:r>
            <a:r>
              <a:rPr lang="he-IL" altLang="he-IL" sz="2400" b="1" dirty="0" smtClean="0"/>
              <a:t>במהירות</a:t>
            </a:r>
            <a:r>
              <a:rPr lang="he-IL" altLang="he-IL" sz="2400" dirty="0" smtClean="0"/>
              <a:t> ולהגיב לדרישות </a:t>
            </a:r>
            <a:r>
              <a:rPr lang="he-IL" altLang="he-IL" sz="2400" b="1" dirty="0" smtClean="0"/>
              <a:t>משתנות</a:t>
            </a:r>
            <a:r>
              <a:rPr lang="he-IL" altLang="he-IL" sz="2400" dirty="0" smtClean="0"/>
              <a:t> שעולות במהלך הפיתוח.</a:t>
            </a:r>
          </a:p>
          <a:p>
            <a:pPr marL="292100" indent="-292100" algn="r" rtl="1" eaLnBrk="1" hangingPunct="1"/>
            <a:r>
              <a:rPr lang="he-IL" altLang="he-IL" sz="2400" dirty="0" smtClean="0"/>
              <a:t>הגישה הזריזה לפיתוח תוכנה היא הרחבה של הגישה </a:t>
            </a:r>
            <a:r>
              <a:rPr lang="he-IL" altLang="he-IL" sz="2400" dirty="0" err="1" smtClean="0"/>
              <a:t>האיטרטיבית</a:t>
            </a:r>
            <a:r>
              <a:rPr lang="he-IL" altLang="he-IL" sz="2400" dirty="0" smtClean="0"/>
              <a:t>, והיא שמה דגש רב על יכולת תגובה לשינוי, יעילות ואיכות. </a:t>
            </a:r>
          </a:p>
          <a:p>
            <a:pPr marL="292100" indent="-292100" algn="r" rtl="1" eaLnBrk="1" hangingPunct="1"/>
            <a:r>
              <a:rPr lang="he-IL" altLang="he-IL" sz="2400" dirty="0" smtClean="0"/>
              <a:t>דגש רב ניתן על מתן סביבת עבודה מתאימה וזרימת מידע בין חברי הצוות.</a:t>
            </a: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1524000" y="76200"/>
            <a:ext cx="78486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spcBef>
                <a:spcPct val="50000"/>
              </a:spcBef>
              <a:defRPr/>
            </a:pPr>
            <a:r>
              <a:rPr lang="he-IL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גישת הפיתוח ה"זריזה" - </a:t>
            </a:r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Agile </a:t>
            </a:r>
          </a:p>
        </p:txBody>
      </p:sp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1584325" y="3365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/>
          </a:p>
        </p:txBody>
      </p:sp>
      <p:sp>
        <p:nvSpPr>
          <p:cNvPr id="8197" name="Rectangle 10"/>
          <p:cNvSpPr>
            <a:spLocks noChangeArrowheads="1"/>
          </p:cNvSpPr>
          <p:nvPr/>
        </p:nvSpPr>
        <p:spPr bwMode="auto">
          <a:xfrm>
            <a:off x="685800" y="947769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he-IL" altLang="he-IL" sz="1600"/>
              <a:t>מבוסס על:</a:t>
            </a:r>
            <a:r>
              <a:rPr lang="he-IL" altLang="he-IL" sz="1800"/>
              <a:t>    </a:t>
            </a:r>
          </a:p>
          <a:p>
            <a:pPr algn="ctr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he-IL" altLang="he-IL" sz="1600"/>
              <a:t>          Abrahamsson, P., Salo, O., Ronkainen, J. &amp; Warsta, J. (2002):</a:t>
            </a:r>
          </a:p>
          <a:p>
            <a:pPr eaLnBrk="1" hangingPunct="1">
              <a:lnSpc>
                <a:spcPct val="95000"/>
              </a:lnSpc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he-IL" altLang="he-IL" sz="1600"/>
              <a:t> </a:t>
            </a:r>
            <a:r>
              <a:rPr lang="he-IL" altLang="he-IL" sz="1600" b="1" i="1"/>
              <a:t>Agile Software Development Methods: Review and Analysis.</a:t>
            </a:r>
            <a:r>
              <a:rPr lang="he-IL" altLang="he-IL" sz="1600"/>
              <a:t> VTT Pub., 18-36.</a:t>
            </a:r>
            <a:endParaRPr lang="en-US" altLang="he-IL" sz="1600"/>
          </a:p>
        </p:txBody>
      </p:sp>
    </p:spTree>
    <p:extLst>
      <p:ext uri="{BB962C8B-B14F-4D97-AF65-F5344CB8AC3E}">
        <p14:creationId xmlns:p14="http://schemas.microsoft.com/office/powerpoint/2010/main" val="2871574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מציין מיקום תוכן 2"/>
          <p:cNvSpPr>
            <a:spLocks noGrp="1"/>
          </p:cNvSpPr>
          <p:nvPr>
            <p:ph idx="4294967295"/>
          </p:nvPr>
        </p:nvSpPr>
        <p:spPr>
          <a:xfrm>
            <a:off x="304800" y="1447800"/>
            <a:ext cx="8305800" cy="4572000"/>
          </a:xfrm>
        </p:spPr>
        <p:txBody>
          <a:bodyPr/>
          <a:lstStyle/>
          <a:p>
            <a:pPr marL="292100" indent="-292100" algn="r" rtl="1" eaLnBrk="1" hangingPunct="1"/>
            <a:r>
              <a:rPr lang="he-IL" altLang="he-IL" sz="2800" dirty="0" smtClean="0"/>
              <a:t>"אנו מגלים דרכים טובות יותר לפיתוח תוכנה; אנו עושים זאת בעצמנו ומסייעים לאחרים לעשות זאת. דרך העבודה הזו, למדנו להעריך את ההיבטים הבאים: </a:t>
            </a:r>
          </a:p>
          <a:p>
            <a:pPr lvl="1" algn="r" rtl="1" eaLnBrk="1" hangingPunct="1">
              <a:buClr>
                <a:schemeClr val="folHlink"/>
              </a:buClr>
            </a:pPr>
            <a:r>
              <a:rPr lang="he-IL" altLang="he-IL" b="1" dirty="0" smtClean="0"/>
              <a:t>אנשים וקשרי גומלין</a:t>
            </a:r>
            <a:r>
              <a:rPr lang="he-IL" altLang="he-IL" dirty="0" smtClean="0"/>
              <a:t> על פני תהליכים וכלים; </a:t>
            </a:r>
          </a:p>
          <a:p>
            <a:pPr lvl="1" algn="r" rtl="1" eaLnBrk="1" hangingPunct="1">
              <a:buClr>
                <a:schemeClr val="folHlink"/>
              </a:buClr>
            </a:pPr>
            <a:r>
              <a:rPr lang="he-IL" altLang="he-IL" b="1" dirty="0" smtClean="0"/>
              <a:t>תוכנה עובדת</a:t>
            </a:r>
            <a:r>
              <a:rPr lang="he-IL" altLang="he-IL" dirty="0" smtClean="0"/>
              <a:t> על פני תיעוד מושלם; </a:t>
            </a:r>
          </a:p>
          <a:p>
            <a:pPr lvl="1" algn="r" rtl="1" eaLnBrk="1" hangingPunct="1">
              <a:buClr>
                <a:schemeClr val="folHlink"/>
              </a:buClr>
            </a:pPr>
            <a:r>
              <a:rPr lang="he-IL" altLang="he-IL" b="1" dirty="0" smtClean="0"/>
              <a:t>שיתוף הלקוח</a:t>
            </a:r>
            <a:r>
              <a:rPr lang="he-IL" altLang="he-IL" dirty="0" smtClean="0"/>
              <a:t> על פני משא ומתן חוזי; </a:t>
            </a:r>
          </a:p>
          <a:p>
            <a:pPr lvl="1" algn="r" rtl="1" eaLnBrk="1" hangingPunct="1">
              <a:buClr>
                <a:schemeClr val="folHlink"/>
              </a:buClr>
            </a:pPr>
            <a:r>
              <a:rPr lang="he-IL" altLang="he-IL" b="1" dirty="0" smtClean="0"/>
              <a:t>תגובות לשינויים</a:t>
            </a:r>
            <a:r>
              <a:rPr lang="he-IL" altLang="he-IL" dirty="0" smtClean="0"/>
              <a:t> על פני הצמדות לתוכנית. </a:t>
            </a:r>
          </a:p>
          <a:p>
            <a:pPr marL="292100" indent="-292100" algn="r" rtl="1" eaLnBrk="1" hangingPunct="1">
              <a:buFont typeface="Wingdings" panose="05000000000000000000" pitchFamily="2" charset="2"/>
              <a:buNone/>
            </a:pPr>
            <a:r>
              <a:rPr lang="he-IL" altLang="he-IL" sz="2800" dirty="0" smtClean="0"/>
              <a:t>   אמנם אנו מעריכים את הרשימה כולה, אך אנו מעריכים יותר את הפריטים המודגשים."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2438400" y="152400"/>
            <a:ext cx="4648200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Agile Manifesto</a:t>
            </a:r>
          </a:p>
        </p:txBody>
      </p:sp>
    </p:spTree>
    <p:extLst>
      <p:ext uri="{BB962C8B-B14F-4D97-AF65-F5344CB8AC3E}">
        <p14:creationId xmlns:p14="http://schemas.microsoft.com/office/powerpoint/2010/main" val="1029224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מציין מיקום תוכן 2"/>
          <p:cNvSpPr>
            <a:spLocks noGrp="1"/>
          </p:cNvSpPr>
          <p:nvPr>
            <p:ph idx="4294967295"/>
          </p:nvPr>
        </p:nvSpPr>
        <p:spPr>
          <a:xfrm>
            <a:off x="381000" y="1295400"/>
            <a:ext cx="8650287" cy="4648200"/>
          </a:xfrm>
        </p:spPr>
        <p:txBody>
          <a:bodyPr/>
          <a:lstStyle/>
          <a:p>
            <a:pPr marL="292100" indent="-292100" algn="r" rtl="1" eaLnBrk="1" hangingPunct="1"/>
            <a:r>
              <a:rPr lang="he-IL" altLang="he-IL" sz="2300" dirty="0" smtClean="0"/>
              <a:t>בראש סדר העדיפויות - לספק מוקדם ובאופן רציף ככל האפשר תוכנה מועילה ללקוח.</a:t>
            </a:r>
          </a:p>
          <a:p>
            <a:pPr marL="292100" indent="-292100" algn="r" rtl="1" eaLnBrk="1" hangingPunct="1"/>
            <a:r>
              <a:rPr lang="he-IL" altLang="he-IL" sz="2300" dirty="0" smtClean="0"/>
              <a:t>יש לצפות ולקבל בברכה שינויים בדרישות, אפילו בשלב מתקדם של הפיתוח. </a:t>
            </a:r>
          </a:p>
          <a:p>
            <a:pPr marL="292100" indent="-292100" algn="r" rtl="1" eaLnBrk="1" hangingPunct="1"/>
            <a:r>
              <a:rPr lang="he-IL" altLang="he-IL" sz="2300" dirty="0" smtClean="0"/>
              <a:t>יש לספק תוכנה עובדת בתדירות גבוהה - במרווחים של מספר שבועות עד מספר חודשים - עם שאיפה למרווחים קצרים.</a:t>
            </a:r>
          </a:p>
          <a:p>
            <a:pPr marL="292100" indent="-292100" algn="r" rtl="1" eaLnBrk="1" hangingPunct="1"/>
            <a:r>
              <a:rPr lang="he-IL" altLang="he-IL" sz="2300" dirty="0" smtClean="0"/>
              <a:t>מפתחים ונציגי המשתמשים חייבים לעבוד ביחד באופן יום יומי לאורך כל חיי הפרויקט.</a:t>
            </a:r>
          </a:p>
          <a:p>
            <a:pPr marL="292100" indent="-292100" algn="r" rtl="1" eaLnBrk="1" hangingPunct="1"/>
            <a:r>
              <a:rPr lang="he-IL" altLang="he-IL" sz="2300" dirty="0" smtClean="0"/>
              <a:t>המפתחים צריכים להיות חדורי מוטיבציה; יש לספק להם סביבת עבודה שעונה על צרכיהם ולסמוך עליהם שהעבודה תבוצע.</a:t>
            </a:r>
          </a:p>
          <a:p>
            <a:pPr marL="292100" indent="-292100" algn="r" rtl="1" eaLnBrk="1" hangingPunct="1"/>
            <a:r>
              <a:rPr lang="he-IL" altLang="he-IL" sz="2300" dirty="0" smtClean="0"/>
              <a:t>הדרך האפקטיבית והמספקת ביותר לשיתוף מידע בצוות הפיתוח היא על ידי שיחות פנים מול פנים.</a:t>
            </a:r>
          </a:p>
          <a:p>
            <a:pPr marL="292100" indent="-292100" algn="r" rtl="1" eaLnBrk="1" hangingPunct="1">
              <a:buFont typeface="Wingdings" panose="05000000000000000000" pitchFamily="2" charset="2"/>
              <a:buNone/>
            </a:pPr>
            <a:endParaRPr lang="he-IL" altLang="he-IL" sz="2300" dirty="0" smtClean="0"/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2514600" y="6790"/>
            <a:ext cx="4114800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he-IL" altLang="he-IL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עקרונות ההצהרה</a:t>
            </a:r>
            <a:endParaRPr lang="en-US" altLang="he-IL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4480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מציין מיקום תוכן 2"/>
          <p:cNvSpPr>
            <a:spLocks noGrp="1"/>
          </p:cNvSpPr>
          <p:nvPr>
            <p:ph idx="4294967295"/>
          </p:nvPr>
        </p:nvSpPr>
        <p:spPr>
          <a:xfrm>
            <a:off x="381000" y="1600200"/>
            <a:ext cx="8305800" cy="4114800"/>
          </a:xfrm>
        </p:spPr>
        <p:txBody>
          <a:bodyPr/>
          <a:lstStyle/>
          <a:p>
            <a:pPr marL="292100" indent="-292100" algn="r" rtl="1" eaLnBrk="1" hangingPunct="1"/>
            <a:r>
              <a:rPr lang="he-IL" altLang="he-IL" sz="2400" b="1" dirty="0" smtClean="0"/>
              <a:t>תוכנה עובדת</a:t>
            </a:r>
            <a:r>
              <a:rPr lang="he-IL" altLang="he-IL" sz="2400" dirty="0" smtClean="0"/>
              <a:t> היא יחידת המידה העיקרית להתקדמות בפיתוח.</a:t>
            </a:r>
          </a:p>
          <a:p>
            <a:pPr marL="292100" indent="-292100" algn="r" rtl="1" eaLnBrk="1" hangingPunct="1"/>
            <a:r>
              <a:rPr lang="he-IL" altLang="he-IL" sz="2400" dirty="0" smtClean="0"/>
              <a:t>המשקיעים, המפתחים והמשתמשים צריכים לשמור על קצב קבוע לאורך זמן.</a:t>
            </a:r>
          </a:p>
          <a:p>
            <a:pPr marL="292100" indent="-292100" algn="r" rtl="1" eaLnBrk="1" hangingPunct="1"/>
            <a:r>
              <a:rPr lang="he-IL" altLang="he-IL" sz="2400" dirty="0" smtClean="0"/>
              <a:t>יש לשמור על פשטות ("האומנות למקסם את כמות העבודה שלא תעשה").</a:t>
            </a:r>
          </a:p>
          <a:p>
            <a:pPr marL="292100" indent="-292100" algn="r" rtl="1" eaLnBrk="1" hangingPunct="1"/>
            <a:r>
              <a:rPr lang="he-IL" altLang="he-IL" sz="2400" dirty="0" smtClean="0"/>
              <a:t>הארכיטקטורה, העיצוב והדרישות הטובים ביותר מתגלים על ידי צוותים שמנוהלים באופן עצמאי.</a:t>
            </a:r>
          </a:p>
          <a:p>
            <a:pPr marL="292100" indent="-292100" algn="r" rtl="1" eaLnBrk="1" hangingPunct="1"/>
            <a:r>
              <a:rPr lang="he-IL" altLang="he-IL" sz="2400" dirty="0" smtClean="0"/>
              <a:t>על צוות הפיתוח לחשוב כיצד ניתן להתייעל, ולהתאים את הרגלי העבודה שלהם בהתאם.</a:t>
            </a:r>
          </a:p>
          <a:p>
            <a:pPr marL="292100" indent="-292100" algn="r" rtl="1" eaLnBrk="1" hangingPunct="1">
              <a:buFont typeface="Wingdings" panose="05000000000000000000" pitchFamily="2" charset="2"/>
              <a:buNone/>
            </a:pPr>
            <a:endParaRPr lang="he-IL" altLang="he-IL" sz="2400" dirty="0" smtClean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476500" y="76200"/>
            <a:ext cx="4114800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he-IL" altLang="he-IL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עקרונות </a:t>
            </a:r>
            <a:r>
              <a:rPr lang="he-IL" altLang="he-IL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ההצהרה</a:t>
            </a:r>
            <a:endParaRPr lang="he-IL" altLang="he-IL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7679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5" y="304800"/>
            <a:ext cx="8991600" cy="644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9568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מלבן 1"/>
          <p:cNvSpPr>
            <a:spLocks noChangeArrowheads="1"/>
          </p:cNvSpPr>
          <p:nvPr/>
        </p:nvSpPr>
        <p:spPr bwMode="auto">
          <a:xfrm>
            <a:off x="609600" y="1219200"/>
            <a:ext cx="8001000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 (Hebrew)" panose="02020603050405020304" pitchFamily="18" charset="0"/>
                <a:ea typeface="Times New Roman (Hebrew)" panose="02020603050405020304" pitchFamily="18" charset="0"/>
                <a:cs typeface="Times New Roman (Hebrew)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anose="02020603050405020304" pitchFamily="18" charset="0"/>
                <a:ea typeface="Times New Roman (Hebrew)" panose="02020603050405020304" pitchFamily="18" charset="0"/>
                <a:cs typeface="Times New Roman (Hebrew)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  <a:ea typeface="Times New Roman (Hebrew)" panose="02020603050405020304" pitchFamily="18" charset="0"/>
                <a:cs typeface="Times New Roman (Hebrew)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  <a:ea typeface="Times New Roman (Hebrew)" panose="02020603050405020304" pitchFamily="18" charset="0"/>
                <a:cs typeface="Times New Roman (Hebrew)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  <a:ea typeface="Times New Roman (Hebrew)" panose="02020603050405020304" pitchFamily="18" charset="0"/>
                <a:cs typeface="Times New Roman (Hebrew)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  <a:ea typeface="Times New Roman (Hebrew)" panose="02020603050405020304" pitchFamily="18" charset="0"/>
                <a:cs typeface="Times New Roman (Hebrew)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  <a:ea typeface="Times New Roman (Hebrew)" panose="02020603050405020304" pitchFamily="18" charset="0"/>
                <a:cs typeface="Times New Roman (Hebrew)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  <a:ea typeface="Times New Roman (Hebrew)" panose="02020603050405020304" pitchFamily="18" charset="0"/>
                <a:cs typeface="Times New Roman (Hebrew)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  <a:ea typeface="Times New Roman (Hebrew)" panose="02020603050405020304" pitchFamily="18" charset="0"/>
                <a:cs typeface="Times New Roman (Hebrew)" panose="02020603050405020304" pitchFamily="18" charset="0"/>
              </a:defRPr>
            </a:lvl9pPr>
          </a:lstStyle>
          <a:p>
            <a:pPr algn="ctr" rt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he-IL" altLang="he-IL" sz="3200" b="1" dirty="0">
                <a:latin typeface="+mn-lt"/>
                <a:ea typeface="+mn-ea"/>
                <a:cs typeface="+mn-cs"/>
              </a:rPr>
              <a:t>פיתוח מערכת מידע </a:t>
            </a:r>
            <a:r>
              <a:rPr lang="he-IL" altLang="he-IL" sz="3200" b="1" dirty="0">
                <a:solidFill>
                  <a:srgbClr val="FF0000"/>
                </a:solidFill>
                <a:latin typeface="Times New Roman" panose="02020603050405020304" pitchFamily="18" charset="0"/>
                <a:cs typeface="+mn-cs"/>
              </a:rPr>
              <a:t>הוא תהליך הנדסי המתבצע בגישת פיתוח מסוימת </a:t>
            </a:r>
            <a:r>
              <a:rPr lang="he-IL" altLang="he-IL" sz="3200" b="1" dirty="0">
                <a:latin typeface="+mn-lt"/>
                <a:ea typeface="+mn-ea"/>
                <a:cs typeface="+mn-cs"/>
              </a:rPr>
              <a:t>(שיטת ניהול  מסוימת של פרויקט הפיתוח), על-ידי אנשי מקצוע (מנתחי מערכות, מעצבי מערכות, מתכנתים ועוד) בעזרת משתמשים (עובדים ומנהלים) תוך שימוש </a:t>
            </a:r>
            <a:r>
              <a:rPr lang="he-IL" altLang="he-IL" sz="3200" b="1" dirty="0">
                <a:solidFill>
                  <a:srgbClr val="FF0000"/>
                </a:solidFill>
                <a:latin typeface="Times New Roman" panose="02020603050405020304" pitchFamily="18" charset="0"/>
                <a:cs typeface="+mn-cs"/>
              </a:rPr>
              <a:t>במתודולוגיית פיתוח </a:t>
            </a:r>
            <a:r>
              <a:rPr lang="he-IL" altLang="he-IL" sz="3200" b="1" dirty="0">
                <a:latin typeface="+mn-lt"/>
                <a:ea typeface="+mn-ea"/>
                <a:cs typeface="+mn-cs"/>
              </a:rPr>
              <a:t>(שיטות וטכניקות מתאימות) ובסיוע כלי תוכנה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29443" y="127793"/>
            <a:ext cx="8133557" cy="939007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1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>
              <a:defRPr/>
            </a:pPr>
            <a:r>
              <a:rPr lang="he-IL" altLang="he-IL" dirty="0"/>
              <a:t>מחזור החיים של מערכת המידע</a:t>
            </a:r>
            <a:endParaRPr lang="en-US" altLang="he-IL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he-IL" dirty="0" smtClean="0"/>
              <a:t>Characteristics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628650" eaLnBrk="1" hangingPunct="1">
              <a:lnSpc>
                <a:spcPct val="90000"/>
              </a:lnSpc>
              <a:defRPr/>
            </a:pPr>
            <a:r>
              <a:rPr lang="en-US" sz="3000" dirty="0" smtClean="0"/>
              <a:t>Self-organizing teams</a:t>
            </a:r>
          </a:p>
          <a:p>
            <a:pPr marL="628650" eaLnBrk="1" hangingPunct="1">
              <a:lnSpc>
                <a:spcPct val="90000"/>
              </a:lnSpc>
              <a:spcBef>
                <a:spcPts val="1170"/>
              </a:spcBef>
              <a:defRPr/>
            </a:pPr>
            <a:r>
              <a:rPr lang="en-US" sz="3000" dirty="0" smtClean="0"/>
              <a:t>Product progresses in a series of month-long </a:t>
            </a:r>
            <a:r>
              <a:rPr lang="ja-JP" altLang="en-US" sz="3000" smtClean="0"/>
              <a:t>“</a:t>
            </a:r>
            <a:r>
              <a:rPr lang="en-US" altLang="ja-JP" sz="3000" dirty="0" smtClean="0"/>
              <a:t>sprints</a:t>
            </a:r>
            <a:r>
              <a:rPr lang="ja-JP" altLang="en-US" sz="3000" smtClean="0"/>
              <a:t>”</a:t>
            </a:r>
            <a:endParaRPr lang="en-US" altLang="ja-JP" sz="3000" dirty="0" smtClean="0"/>
          </a:p>
          <a:p>
            <a:pPr marL="628650" eaLnBrk="1" hangingPunct="1">
              <a:lnSpc>
                <a:spcPct val="90000"/>
              </a:lnSpc>
              <a:spcBef>
                <a:spcPts val="1170"/>
              </a:spcBef>
              <a:defRPr/>
            </a:pPr>
            <a:r>
              <a:rPr lang="en-US" sz="3000" dirty="0" smtClean="0"/>
              <a:t>Requirements are captured as items in a list of </a:t>
            </a:r>
            <a:r>
              <a:rPr lang="ja-JP" altLang="en-US" sz="3000" smtClean="0"/>
              <a:t>“</a:t>
            </a:r>
            <a:r>
              <a:rPr lang="en-US" altLang="ja-JP" sz="3000" dirty="0" smtClean="0"/>
              <a:t>product backlog</a:t>
            </a:r>
            <a:r>
              <a:rPr lang="ja-JP" altLang="en-US" sz="3000" smtClean="0"/>
              <a:t>”</a:t>
            </a:r>
            <a:endParaRPr lang="en-US" altLang="ja-JP" sz="3000" dirty="0" smtClean="0"/>
          </a:p>
          <a:p>
            <a:pPr marL="628650" eaLnBrk="1" hangingPunct="1">
              <a:lnSpc>
                <a:spcPct val="90000"/>
              </a:lnSpc>
              <a:spcBef>
                <a:spcPts val="1170"/>
              </a:spcBef>
              <a:defRPr/>
            </a:pPr>
            <a:r>
              <a:rPr lang="en-US" sz="3000" dirty="0" smtClean="0"/>
              <a:t>No specific engineering practices prescribed</a:t>
            </a:r>
          </a:p>
          <a:p>
            <a:pPr marL="628650" eaLnBrk="1" hangingPunct="1">
              <a:lnSpc>
                <a:spcPct val="90000"/>
              </a:lnSpc>
              <a:spcBef>
                <a:spcPts val="1170"/>
              </a:spcBef>
              <a:defRPr/>
            </a:pPr>
            <a:r>
              <a:rPr lang="en-US" sz="3000" dirty="0" smtClean="0"/>
              <a:t>Uses generative rules to create an agile environment for delivering projects</a:t>
            </a:r>
          </a:p>
          <a:p>
            <a:pPr marL="628650" eaLnBrk="1" hangingPunct="1">
              <a:lnSpc>
                <a:spcPct val="90000"/>
              </a:lnSpc>
              <a:spcBef>
                <a:spcPts val="1170"/>
              </a:spcBef>
              <a:defRPr/>
            </a:pPr>
            <a:r>
              <a:rPr lang="en-US" sz="3000" dirty="0" smtClean="0"/>
              <a:t>One of the </a:t>
            </a:r>
            <a:r>
              <a:rPr lang="ja-JP" altLang="en-US" sz="3000" smtClean="0"/>
              <a:t>“</a:t>
            </a:r>
            <a:r>
              <a:rPr lang="en-US" altLang="ja-JP" sz="3000" dirty="0" smtClean="0"/>
              <a:t>agile processes</a:t>
            </a:r>
            <a:r>
              <a:rPr lang="ja-JP" altLang="en-US" sz="3000" smtClean="0"/>
              <a:t>”</a:t>
            </a:r>
            <a:endParaRPr lang="en-US" altLang="ja-JP" sz="3000" dirty="0" smtClean="0"/>
          </a:p>
          <a:p>
            <a:pPr marL="628650" eaLnBrk="1" hangingPunct="1">
              <a:lnSpc>
                <a:spcPct val="90000"/>
              </a:lnSpc>
              <a:spcBef>
                <a:spcPts val="1170"/>
              </a:spcBef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80327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6BEE62-0F4F-4A34-A2A8-CCD767CBE7AC}" type="slidenum">
              <a:rPr lang="he-IL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he-IL" sz="1400" smtClean="0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41872"/>
            <a:ext cx="7793037" cy="77628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Scrum process life cycle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874713" y="1029619"/>
            <a:ext cx="777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000" dirty="0"/>
              <a:t>Scrum includes 3 phases: </a:t>
            </a:r>
            <a:r>
              <a:rPr lang="en-US" altLang="he-IL" sz="2000" b="1" dirty="0"/>
              <a:t>pre-game</a:t>
            </a:r>
            <a:r>
              <a:rPr lang="en-US" altLang="he-IL" sz="2000" dirty="0"/>
              <a:t>; </a:t>
            </a:r>
            <a:r>
              <a:rPr lang="en-US" altLang="he-IL" sz="2000" b="1" dirty="0"/>
              <a:t>development</a:t>
            </a:r>
            <a:r>
              <a:rPr lang="en-US" altLang="he-IL" sz="2000" dirty="0"/>
              <a:t>; </a:t>
            </a:r>
            <a:r>
              <a:rPr lang="en-US" altLang="he-IL" sz="2000" b="1" dirty="0"/>
              <a:t>post-game</a:t>
            </a:r>
          </a:p>
        </p:txBody>
      </p:sp>
      <p:pic>
        <p:nvPicPr>
          <p:cNvPr id="2355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1551" r="8333" b="9560"/>
          <a:stretch>
            <a:fillRect/>
          </a:stretch>
        </p:blipFill>
        <p:spPr bwMode="auto">
          <a:xfrm>
            <a:off x="1447800" y="1637954"/>
            <a:ext cx="63246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3424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7628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Scrum process life cycle</a:t>
            </a:r>
          </a:p>
        </p:txBody>
      </p:sp>
      <p:pic>
        <p:nvPicPr>
          <p:cNvPr id="2458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t="14445" r="2499" b="8888"/>
          <a:stretch>
            <a:fillRect/>
          </a:stretch>
        </p:blipFill>
        <p:spPr bwMode="auto">
          <a:xfrm>
            <a:off x="762000" y="1023042"/>
            <a:ext cx="7772400" cy="487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32278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81426"/>
            <a:ext cx="8229600" cy="1143000"/>
          </a:xfrm>
        </p:spPr>
        <p:txBody>
          <a:bodyPr/>
          <a:lstStyle/>
          <a:p>
            <a:r>
              <a:rPr lang="en-US" altLang="he-IL" smtClean="0"/>
              <a:t>Product owner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Define the features of the product</a:t>
            </a:r>
          </a:p>
          <a:p>
            <a:pPr>
              <a:defRPr/>
            </a:pPr>
            <a:r>
              <a:rPr lang="en-US" dirty="0" smtClean="0"/>
              <a:t>Decide on release date and content</a:t>
            </a:r>
          </a:p>
          <a:p>
            <a:pPr>
              <a:defRPr/>
            </a:pPr>
            <a:r>
              <a:rPr lang="en-US" dirty="0" smtClean="0"/>
              <a:t>Be responsible for the profitability of the product (ROI)</a:t>
            </a:r>
          </a:p>
          <a:p>
            <a:pPr>
              <a:defRPr/>
            </a:pPr>
            <a:r>
              <a:rPr lang="en-US" dirty="0" smtClean="0"/>
              <a:t>Prioritize features according to market value </a:t>
            </a:r>
          </a:p>
          <a:p>
            <a:pPr>
              <a:defRPr/>
            </a:pPr>
            <a:r>
              <a:rPr lang="en-US" dirty="0" smtClean="0"/>
              <a:t>Adjust features and priority every iteration, as needed  </a:t>
            </a:r>
          </a:p>
          <a:p>
            <a:pPr>
              <a:defRPr/>
            </a:pPr>
            <a:r>
              <a:rPr lang="en-US" dirty="0" smtClean="0"/>
              <a:t>Accept or reject work results</a:t>
            </a:r>
          </a:p>
          <a:p>
            <a:pPr>
              <a:defRPr/>
            </a:pPr>
            <a:endParaRPr lang="en-US" dirty="0" smtClean="0"/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190500"/>
            <a:ext cx="2193925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52492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339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he-IL" dirty="0" smtClean="0"/>
              <a:t>The </a:t>
            </a:r>
            <a:r>
              <a:rPr lang="en-US" altLang="he-IL" dirty="0" smtClean="0"/>
              <a:t>Scrum Master</a:t>
            </a:r>
            <a:endParaRPr lang="en-US" altLang="he-IL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28650" eaLnBrk="1" hangingPunct="1">
              <a:defRPr/>
            </a:pPr>
            <a:r>
              <a:rPr lang="en-US" sz="3000" dirty="0" smtClean="0"/>
              <a:t>Represents management to the project</a:t>
            </a:r>
          </a:p>
          <a:p>
            <a:pPr marL="628650" eaLnBrk="1" hangingPunct="1">
              <a:spcBef>
                <a:spcPts val="990"/>
              </a:spcBef>
              <a:defRPr/>
            </a:pPr>
            <a:r>
              <a:rPr lang="en-US" sz="3000" dirty="0" smtClean="0"/>
              <a:t>Responsible for enacting Scrum values and practices</a:t>
            </a:r>
          </a:p>
          <a:p>
            <a:pPr marL="628650" eaLnBrk="1" hangingPunct="1">
              <a:spcBef>
                <a:spcPts val="990"/>
              </a:spcBef>
              <a:defRPr/>
            </a:pPr>
            <a:r>
              <a:rPr lang="en-US" sz="3000" dirty="0" smtClean="0"/>
              <a:t>Ensure that the team is fully functional and productive</a:t>
            </a:r>
          </a:p>
          <a:p>
            <a:pPr marL="628650" eaLnBrk="1" hangingPunct="1">
              <a:spcBef>
                <a:spcPts val="990"/>
              </a:spcBef>
              <a:defRPr/>
            </a:pPr>
            <a:r>
              <a:rPr lang="en-US" sz="3000" dirty="0" smtClean="0"/>
              <a:t>Enable close cooperation across all roles and functions</a:t>
            </a:r>
          </a:p>
          <a:p>
            <a:pPr marL="628650" eaLnBrk="1" hangingPunct="1">
              <a:spcBef>
                <a:spcPts val="990"/>
              </a:spcBef>
              <a:defRPr/>
            </a:pPr>
            <a:r>
              <a:rPr lang="en-US" sz="3000" dirty="0" smtClean="0"/>
              <a:t>Shield the team from external interferences</a:t>
            </a: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89542"/>
            <a:ext cx="1428750" cy="120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1581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268806" y="-14542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he-IL" dirty="0" smtClean="0"/>
              <a:t>The team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3525" y="2743200"/>
            <a:ext cx="8697913" cy="3268663"/>
          </a:xfrm>
        </p:spPr>
        <p:txBody>
          <a:bodyPr/>
          <a:lstStyle/>
          <a:p>
            <a:pPr marL="628650" eaLnBrk="1" hangingPunct="1">
              <a:lnSpc>
                <a:spcPct val="90000"/>
              </a:lnSpc>
            </a:pPr>
            <a:r>
              <a:rPr lang="en-US" altLang="he-IL" smtClean="0"/>
              <a:t>Typically 5-9 people</a:t>
            </a:r>
          </a:p>
          <a:p>
            <a:pPr marL="628650" eaLnBrk="1" hangingPunct="1">
              <a:lnSpc>
                <a:spcPct val="90000"/>
              </a:lnSpc>
              <a:spcBef>
                <a:spcPts val="1263"/>
              </a:spcBef>
            </a:pPr>
            <a:r>
              <a:rPr lang="en-US" altLang="he-IL" smtClean="0"/>
              <a:t>Cross-functional:</a:t>
            </a:r>
          </a:p>
          <a:p>
            <a:pPr marL="936625" lvl="1" eaLnBrk="1" hangingPunct="1">
              <a:lnSpc>
                <a:spcPct val="90000"/>
              </a:lnSpc>
              <a:spcBef>
                <a:spcPts val="1263"/>
              </a:spcBef>
            </a:pPr>
            <a:r>
              <a:rPr lang="en-US" altLang="he-IL" smtClean="0"/>
              <a:t>Programmers, testers, user experience designers, etc.</a:t>
            </a:r>
          </a:p>
          <a:p>
            <a:pPr marL="628650" eaLnBrk="1" hangingPunct="1">
              <a:lnSpc>
                <a:spcPct val="90000"/>
              </a:lnSpc>
              <a:spcBef>
                <a:spcPts val="1263"/>
              </a:spcBef>
            </a:pPr>
            <a:r>
              <a:rPr lang="en-US" altLang="he-IL" sz="2800" smtClean="0"/>
              <a:t>M</a:t>
            </a:r>
            <a:r>
              <a:rPr lang="en-US" altLang="he-IL" smtClean="0"/>
              <a:t>embers should be full-time</a:t>
            </a:r>
          </a:p>
          <a:p>
            <a:pPr marL="936625" lvl="2" eaLnBrk="1" hangingPunct="1">
              <a:lnSpc>
                <a:spcPct val="90000"/>
              </a:lnSpc>
              <a:spcBef>
                <a:spcPts val="1263"/>
              </a:spcBef>
              <a:buClr>
                <a:srgbClr val="5F7BAE"/>
              </a:buClr>
            </a:pPr>
            <a:r>
              <a:rPr lang="en-US" altLang="he-IL" smtClean="0"/>
              <a:t>May be exceptions (e.g., database administrator)</a:t>
            </a:r>
          </a:p>
        </p:txBody>
      </p:sp>
      <p:grpSp>
        <p:nvGrpSpPr>
          <p:cNvPr id="30724" name="Group 3"/>
          <p:cNvGrpSpPr>
            <a:grpSpLocks/>
          </p:cNvGrpSpPr>
          <p:nvPr/>
        </p:nvGrpSpPr>
        <p:grpSpPr bwMode="auto">
          <a:xfrm>
            <a:off x="5943600" y="1295400"/>
            <a:ext cx="2433638" cy="1924050"/>
            <a:chOff x="0" y="0"/>
            <a:chExt cx="1704" cy="1346"/>
          </a:xfrm>
        </p:grpSpPr>
        <p:pic>
          <p:nvPicPr>
            <p:cNvPr id="3072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" y="453"/>
              <a:ext cx="507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0726" name="Group 5"/>
            <p:cNvGrpSpPr>
              <a:grpSpLocks/>
            </p:cNvGrpSpPr>
            <p:nvPr/>
          </p:nvGrpSpPr>
          <p:grpSpPr bwMode="auto">
            <a:xfrm>
              <a:off x="0" y="0"/>
              <a:ext cx="1704" cy="1346"/>
              <a:chOff x="0" y="0"/>
              <a:chExt cx="1704" cy="1346"/>
            </a:xfrm>
          </p:grpSpPr>
          <p:grpSp>
            <p:nvGrpSpPr>
              <p:cNvPr id="30727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704" cy="440"/>
                <a:chOff x="0" y="0"/>
                <a:chExt cx="1704" cy="440"/>
              </a:xfrm>
            </p:grpSpPr>
            <p:pic>
              <p:nvPicPr>
                <p:cNvPr id="30733" name="Picture 7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734" name="Picture 8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735" name="Picture 9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30728" name="Picture 1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" y="469"/>
                <a:ext cx="507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0729" name="Group 11"/>
              <p:cNvGrpSpPr>
                <a:grpSpLocks/>
              </p:cNvGrpSpPr>
              <p:nvPr/>
            </p:nvGrpSpPr>
            <p:grpSpPr bwMode="auto">
              <a:xfrm>
                <a:off x="0" y="906"/>
                <a:ext cx="1704" cy="440"/>
                <a:chOff x="0" y="0"/>
                <a:chExt cx="1704" cy="440"/>
              </a:xfrm>
            </p:grpSpPr>
            <p:pic>
              <p:nvPicPr>
                <p:cNvPr id="30730" name="Picture 12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6"/>
                  <a:ext cx="507" cy="4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731" name="Picture 13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732" name="Picture 1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8036200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>
          <a:xfrm>
            <a:off x="367506" y="-4426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he-IL" dirty="0" smtClean="0"/>
              <a:t>Sprint planning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0065" y="1318510"/>
            <a:ext cx="8515350" cy="3030538"/>
          </a:xfrm>
        </p:spPr>
        <p:txBody>
          <a:bodyPr/>
          <a:lstStyle/>
          <a:p>
            <a:pPr marL="628650" eaLnBrk="1" hangingPunct="1">
              <a:lnSpc>
                <a:spcPct val="80000"/>
              </a:lnSpc>
            </a:pPr>
            <a:r>
              <a:rPr lang="en-US" altLang="he-IL" sz="2800" dirty="0" smtClean="0"/>
              <a:t>Team selects items from the product backlog they can commit to completing</a:t>
            </a:r>
          </a:p>
          <a:p>
            <a:pPr marL="628650" eaLnBrk="1" hangingPunct="1">
              <a:lnSpc>
                <a:spcPct val="80000"/>
              </a:lnSpc>
              <a:spcBef>
                <a:spcPts val="1263"/>
              </a:spcBef>
            </a:pPr>
            <a:r>
              <a:rPr lang="en-US" altLang="he-IL" sz="2800" dirty="0" smtClean="0"/>
              <a:t>Sprint backlog is created</a:t>
            </a:r>
          </a:p>
          <a:p>
            <a:pPr marL="936625" lvl="1" eaLnBrk="1" hangingPunct="1">
              <a:lnSpc>
                <a:spcPct val="80000"/>
              </a:lnSpc>
              <a:spcBef>
                <a:spcPts val="1263"/>
              </a:spcBef>
            </a:pPr>
            <a:r>
              <a:rPr lang="en-US" altLang="he-IL" sz="2400" dirty="0" smtClean="0"/>
              <a:t>Tasks are identified and each is estimated (1-16 hours)</a:t>
            </a:r>
          </a:p>
          <a:p>
            <a:pPr marL="936625" lvl="1" eaLnBrk="1" hangingPunct="1">
              <a:lnSpc>
                <a:spcPct val="80000"/>
              </a:lnSpc>
              <a:spcBef>
                <a:spcPts val="1263"/>
              </a:spcBef>
            </a:pPr>
            <a:r>
              <a:rPr lang="en-US" altLang="he-IL" sz="2400" dirty="0" smtClean="0"/>
              <a:t>Collaboratively, not done alone by the </a:t>
            </a:r>
            <a:r>
              <a:rPr lang="en-US" altLang="he-IL" sz="2400" dirty="0" err="1" smtClean="0"/>
              <a:t>ScrumMaster</a:t>
            </a:r>
            <a:endParaRPr lang="en-US" altLang="he-IL" sz="2400" dirty="0" smtClean="0"/>
          </a:p>
          <a:p>
            <a:pPr marL="628650" eaLnBrk="1" hangingPunct="1">
              <a:lnSpc>
                <a:spcPct val="80000"/>
              </a:lnSpc>
              <a:spcBef>
                <a:spcPts val="1263"/>
              </a:spcBef>
            </a:pPr>
            <a:r>
              <a:rPr lang="en-US" altLang="he-IL" sz="2800" dirty="0" smtClean="0"/>
              <a:t>High-level design is considered</a:t>
            </a:r>
          </a:p>
        </p:txBody>
      </p:sp>
      <p:sp>
        <p:nvSpPr>
          <p:cNvPr id="39940" name="Line 3"/>
          <p:cNvSpPr>
            <a:spLocks noChangeShapeType="1"/>
          </p:cNvSpPr>
          <p:nvPr/>
        </p:nvSpPr>
        <p:spPr bwMode="auto">
          <a:xfrm flipH="1">
            <a:off x="4194175" y="5337175"/>
            <a:ext cx="576263" cy="0"/>
          </a:xfrm>
          <a:prstGeom prst="line">
            <a:avLst/>
          </a:prstGeom>
          <a:noFill/>
          <a:ln w="50800">
            <a:solidFill>
              <a:srgbClr val="577AB1">
                <a:alpha val="50195"/>
              </a:srgbClr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he-IL"/>
          </a:p>
        </p:txBody>
      </p:sp>
      <p:sp>
        <p:nvSpPr>
          <p:cNvPr id="39941" name="Rectangle 4"/>
          <p:cNvSpPr>
            <a:spLocks/>
          </p:cNvSpPr>
          <p:nvPr/>
        </p:nvSpPr>
        <p:spPr bwMode="auto">
          <a:xfrm>
            <a:off x="1447800" y="4953000"/>
            <a:ext cx="2887663" cy="16398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dist="101599" dir="3119987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37160" rIns="137160" bIns="13716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11163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11163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111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111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111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111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111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111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111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>
                <a:latin typeface="Comic Sans MS" panose="030F0702030302020204" pitchFamily="66" charset="0"/>
                <a:sym typeface="Comic Sans MS" panose="030F0702030302020204" pitchFamily="66" charset="0"/>
              </a:rPr>
              <a:t>As a vacation planner, I want to see photos of the hotels.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he-IL" sz="1800">
              <a:latin typeface="Comic Sans MS" panose="030F0702030302020204" pitchFamily="66" charset="0"/>
              <a:sym typeface="Comic Sans MS" panose="030F0702030302020204" pitchFamily="66" charset="0"/>
            </a:endParaRPr>
          </a:p>
        </p:txBody>
      </p:sp>
      <p:grpSp>
        <p:nvGrpSpPr>
          <p:cNvPr id="39942" name="Group 5"/>
          <p:cNvGrpSpPr>
            <a:grpSpLocks/>
          </p:cNvGrpSpPr>
          <p:nvPr/>
        </p:nvGrpSpPr>
        <p:grpSpPr bwMode="auto">
          <a:xfrm>
            <a:off x="4800600" y="4876800"/>
            <a:ext cx="3679825" cy="1719263"/>
            <a:chOff x="0" y="237"/>
            <a:chExt cx="2576" cy="1203"/>
          </a:xfrm>
        </p:grpSpPr>
        <p:sp>
          <p:nvSpPr>
            <p:cNvPr id="39943" name="AutoShape 6"/>
            <p:cNvSpPr>
              <a:spLocks/>
            </p:cNvSpPr>
            <p:nvPr/>
          </p:nvSpPr>
          <p:spPr bwMode="auto">
            <a:xfrm>
              <a:off x="0" y="237"/>
              <a:ext cx="2576" cy="1203"/>
            </a:xfrm>
            <a:prstGeom prst="roundRect">
              <a:avLst>
                <a:gd name="adj" fmla="val 13333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1800">
                <a:latin typeface="Gill Sans" charset="0"/>
                <a:ea typeface="ヒラギノ角ゴ Pro W3" charset="-128"/>
                <a:sym typeface="Gill Sans" charset="0"/>
              </a:endParaRPr>
            </a:p>
          </p:txBody>
        </p:sp>
        <p:sp>
          <p:nvSpPr>
            <p:cNvPr id="39944" name="Rectangle 7"/>
            <p:cNvSpPr>
              <a:spLocks/>
            </p:cNvSpPr>
            <p:nvPr/>
          </p:nvSpPr>
          <p:spPr bwMode="auto">
            <a:xfrm>
              <a:off x="40" y="344"/>
              <a:ext cx="2483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2000">
                  <a:solidFill>
                    <a:srgbClr val="FFFFFF"/>
                  </a:solidFill>
                </a:rPr>
                <a:t>Code the middle tier (8 hours)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2000">
                  <a:solidFill>
                    <a:srgbClr val="FFFFFF"/>
                  </a:solidFill>
                </a:rPr>
                <a:t>Code the user interface (4)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2000">
                  <a:solidFill>
                    <a:srgbClr val="FFFFFF"/>
                  </a:solidFill>
                </a:rPr>
                <a:t>Write test fixtures (4)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2000">
                  <a:solidFill>
                    <a:srgbClr val="FFFFFF"/>
                  </a:solidFill>
                </a:rPr>
                <a:t>Code the foo class (6)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2000">
                  <a:solidFill>
                    <a:srgbClr val="FFFFFF"/>
                  </a:solidFill>
                </a:rPr>
                <a:t>Update performance tests (4)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2718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1"/>
          <p:cNvSpPr>
            <a:spLocks/>
          </p:cNvSpPr>
          <p:nvPr/>
        </p:nvSpPr>
        <p:spPr bwMode="auto">
          <a:xfrm>
            <a:off x="2217738" y="811213"/>
            <a:ext cx="4583112" cy="5418137"/>
          </a:xfrm>
          <a:prstGeom prst="roundRect">
            <a:avLst>
              <a:gd name="adj" fmla="val 5981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dist="63500" dir="2700000" algn="ctr" rotWithShape="0">
              <a:schemeClr val="bg2">
                <a:alpha val="29999"/>
              </a:schemeClr>
            </a:outerShdw>
          </a:effectLst>
        </p:spPr>
        <p:txBody>
          <a:bodyPr lIns="82296" tIns="41148" rIns="82296" bIns="41148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latin typeface="Gill Sans" charset="0"/>
              <a:ea typeface="ヒラギノ角ゴ Pro W3" charset="-128"/>
              <a:sym typeface="Gill Sans" charset="0"/>
            </a:endParaRPr>
          </a:p>
        </p:txBody>
      </p:sp>
      <p:sp>
        <p:nvSpPr>
          <p:cNvPr id="41987" name="Rectangle 2"/>
          <p:cNvSpPr>
            <a:spLocks/>
          </p:cNvSpPr>
          <p:nvPr/>
        </p:nvSpPr>
        <p:spPr bwMode="auto">
          <a:xfrm>
            <a:off x="2640013" y="811213"/>
            <a:ext cx="3143250" cy="538162"/>
          </a:xfrm>
          <a:prstGeom prst="rect">
            <a:avLst/>
          </a:pr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/>
          </a:p>
        </p:txBody>
      </p:sp>
      <p:sp>
        <p:nvSpPr>
          <p:cNvPr id="41988" name="AutoShape 3"/>
          <p:cNvSpPr>
            <a:spLocks/>
          </p:cNvSpPr>
          <p:nvPr/>
        </p:nvSpPr>
        <p:spPr bwMode="auto">
          <a:xfrm>
            <a:off x="2206625" y="811213"/>
            <a:ext cx="444500" cy="4111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0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0"/>
              <a:gd name="T25" fmla="*/ 0 h 21600"/>
              <a:gd name="T26" fmla="*/ 21600 w 21600"/>
              <a:gd name="T27" fmla="*/ 2160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/>
          <a:p>
            <a:endParaRPr lang="he-IL"/>
          </a:p>
        </p:txBody>
      </p:sp>
      <p:sp>
        <p:nvSpPr>
          <p:cNvPr id="41989" name="Rectangle 4"/>
          <p:cNvSpPr>
            <a:spLocks/>
          </p:cNvSpPr>
          <p:nvPr/>
        </p:nvSpPr>
        <p:spPr bwMode="auto">
          <a:xfrm>
            <a:off x="2206625" y="1120775"/>
            <a:ext cx="558800" cy="228600"/>
          </a:xfrm>
          <a:prstGeom prst="rect">
            <a:avLst/>
          </a:pr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/>
          </a:p>
        </p:txBody>
      </p:sp>
      <p:grpSp>
        <p:nvGrpSpPr>
          <p:cNvPr id="41990" name="Group 5"/>
          <p:cNvGrpSpPr>
            <a:grpSpLocks/>
          </p:cNvGrpSpPr>
          <p:nvPr/>
        </p:nvGrpSpPr>
        <p:grpSpPr bwMode="auto">
          <a:xfrm>
            <a:off x="5611813" y="811213"/>
            <a:ext cx="560387" cy="538162"/>
            <a:chOff x="0" y="0"/>
            <a:chExt cx="392" cy="376"/>
          </a:xfrm>
        </p:grpSpPr>
        <p:sp>
          <p:nvSpPr>
            <p:cNvPr id="42022" name="AutoShape 6"/>
            <p:cNvSpPr>
              <a:spLocks/>
            </p:cNvSpPr>
            <p:nvPr/>
          </p:nvSpPr>
          <p:spPr bwMode="auto">
            <a:xfrm rot="10800000">
              <a:off x="80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2023" name="Rectangle 7"/>
            <p:cNvSpPr>
              <a:spLocks/>
            </p:cNvSpPr>
            <p:nvPr/>
          </p:nvSpPr>
          <p:spPr bwMode="auto">
            <a:xfrm>
              <a:off x="0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1800"/>
            </a:p>
          </p:txBody>
        </p:sp>
      </p:grpSp>
      <p:sp>
        <p:nvSpPr>
          <p:cNvPr id="41991" name="Rectangle 8"/>
          <p:cNvSpPr>
            <a:spLocks/>
          </p:cNvSpPr>
          <p:nvPr/>
        </p:nvSpPr>
        <p:spPr bwMode="auto">
          <a:xfrm>
            <a:off x="2354263" y="811213"/>
            <a:ext cx="38179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958850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958850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500">
                <a:solidFill>
                  <a:srgbClr val="FFFFFF"/>
                </a:solidFill>
              </a:rPr>
              <a:t>Sprint planning meeting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446338" y="1531938"/>
            <a:ext cx="4194175" cy="1679575"/>
            <a:chOff x="0" y="0"/>
            <a:chExt cx="2936" cy="1176"/>
          </a:xfrm>
        </p:grpSpPr>
        <p:sp>
          <p:nvSpPr>
            <p:cNvPr id="42016" name="AutoShape 10"/>
            <p:cNvSpPr>
              <a:spLocks/>
            </p:cNvSpPr>
            <p:nvPr/>
          </p:nvSpPr>
          <p:spPr bwMode="auto">
            <a:xfrm>
              <a:off x="0" y="0"/>
              <a:ext cx="2936" cy="1176"/>
            </a:xfrm>
            <a:prstGeom prst="roundRect">
              <a:avLst>
                <a:gd name="adj" fmla="val 16324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1800">
                <a:latin typeface="Gill Sans" charset="0"/>
                <a:ea typeface="ヒラギノ角ゴ Pro W3" charset="-128"/>
                <a:sym typeface="Gill Sans" charset="0"/>
              </a:endParaRPr>
            </a:p>
          </p:txBody>
        </p:sp>
        <p:sp>
          <p:nvSpPr>
            <p:cNvPr id="42017" name="Rectangle 11"/>
            <p:cNvSpPr>
              <a:spLocks/>
            </p:cNvSpPr>
            <p:nvPr/>
          </p:nvSpPr>
          <p:spPr bwMode="auto">
            <a:xfrm>
              <a:off x="304" y="0"/>
              <a:ext cx="1432" cy="288"/>
            </a:xfrm>
            <a:prstGeom prst="rect">
              <a:avLst/>
            </a:pr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1800"/>
            </a:p>
          </p:txBody>
        </p:sp>
        <p:sp>
          <p:nvSpPr>
            <p:cNvPr id="42018" name="AutoShape 12"/>
            <p:cNvSpPr>
              <a:spLocks/>
            </p:cNvSpPr>
            <p:nvPr/>
          </p:nvSpPr>
          <p:spPr bwMode="auto">
            <a:xfrm rot="10800000">
              <a:off x="1656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2019" name="AutoShape 13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2020" name="Rectangle 14"/>
            <p:cNvSpPr>
              <a:spLocks/>
            </p:cNvSpPr>
            <p:nvPr/>
          </p:nvSpPr>
          <p:spPr bwMode="auto">
            <a:xfrm>
              <a:off x="104" y="0"/>
              <a:ext cx="1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2200">
                  <a:solidFill>
                    <a:srgbClr val="FFFFFF"/>
                  </a:solidFill>
                </a:rPr>
                <a:t>Sprint prioritization</a:t>
              </a:r>
            </a:p>
          </p:txBody>
        </p:sp>
        <p:sp>
          <p:nvSpPr>
            <p:cNvPr id="42021" name="Rectangle 15"/>
            <p:cNvSpPr>
              <a:spLocks/>
            </p:cNvSpPr>
            <p:nvPr/>
          </p:nvSpPr>
          <p:spPr bwMode="auto">
            <a:xfrm>
              <a:off x="40" y="336"/>
              <a:ext cx="2720" cy="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marL="252413" indent="-252413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he-IL" sz="2100">
                  <a:solidFill>
                    <a:srgbClr val="FFFFFF"/>
                  </a:solidFill>
                </a:rPr>
                <a:t>Analyze and evaluate product backlog</a:t>
              </a:r>
            </a:p>
            <a:p>
              <a:pPr eaLnBrk="1" hangingPunct="1">
                <a:spcBef>
                  <a:spcPct val="0"/>
                </a:spcBef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he-IL" sz="2100">
                  <a:solidFill>
                    <a:srgbClr val="FFFFFF"/>
                  </a:solidFill>
                </a:rPr>
                <a:t>Select sprint goal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446338" y="3371850"/>
            <a:ext cx="4194175" cy="2640013"/>
            <a:chOff x="0" y="0"/>
            <a:chExt cx="2936" cy="1848"/>
          </a:xfrm>
        </p:grpSpPr>
        <p:sp>
          <p:nvSpPr>
            <p:cNvPr id="42010" name="AutoShape 17"/>
            <p:cNvSpPr>
              <a:spLocks/>
            </p:cNvSpPr>
            <p:nvPr/>
          </p:nvSpPr>
          <p:spPr bwMode="auto">
            <a:xfrm>
              <a:off x="0" y="0"/>
              <a:ext cx="2936" cy="1848"/>
            </a:xfrm>
            <a:prstGeom prst="roundRect">
              <a:avLst>
                <a:gd name="adj" fmla="val 10389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1800">
                <a:latin typeface="Gill Sans" charset="0"/>
                <a:ea typeface="ヒラギノ角ゴ Pro W3" charset="-128"/>
                <a:sym typeface="Gill Sans" charset="0"/>
              </a:endParaRPr>
            </a:p>
          </p:txBody>
        </p:sp>
        <p:sp>
          <p:nvSpPr>
            <p:cNvPr id="42011" name="Rectangle 18"/>
            <p:cNvSpPr>
              <a:spLocks/>
            </p:cNvSpPr>
            <p:nvPr/>
          </p:nvSpPr>
          <p:spPr bwMode="auto">
            <a:xfrm>
              <a:off x="304" y="0"/>
              <a:ext cx="1432" cy="288"/>
            </a:xfrm>
            <a:prstGeom prst="rect">
              <a:avLst/>
            </a:pr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1800"/>
            </a:p>
          </p:txBody>
        </p:sp>
        <p:sp>
          <p:nvSpPr>
            <p:cNvPr id="42012" name="AutoShape 19"/>
            <p:cNvSpPr>
              <a:spLocks/>
            </p:cNvSpPr>
            <p:nvPr/>
          </p:nvSpPr>
          <p:spPr bwMode="auto">
            <a:xfrm rot="10800000">
              <a:off x="1656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2013" name="AutoShape 20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2014" name="Rectangle 21"/>
            <p:cNvSpPr>
              <a:spLocks/>
            </p:cNvSpPr>
            <p:nvPr/>
          </p:nvSpPr>
          <p:spPr bwMode="auto">
            <a:xfrm>
              <a:off x="104" y="0"/>
              <a:ext cx="16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2200">
                  <a:solidFill>
                    <a:srgbClr val="FFFFFF"/>
                  </a:solidFill>
                </a:rPr>
                <a:t>Sprint planning</a:t>
              </a:r>
            </a:p>
          </p:txBody>
        </p:sp>
        <p:sp>
          <p:nvSpPr>
            <p:cNvPr id="42015" name="Rectangle 22"/>
            <p:cNvSpPr>
              <a:spLocks/>
            </p:cNvSpPr>
            <p:nvPr/>
          </p:nvSpPr>
          <p:spPr bwMode="auto">
            <a:xfrm>
              <a:off x="40" y="336"/>
              <a:ext cx="2896" cy="1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marL="252413" indent="-252413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he-IL" sz="2100">
                  <a:solidFill>
                    <a:srgbClr val="FFFFFF"/>
                  </a:solidFill>
                </a:rPr>
                <a:t>Decide how to achieve sprint goal (design)</a:t>
              </a:r>
            </a:p>
            <a:p>
              <a:pPr eaLnBrk="1" hangingPunct="1">
                <a:spcBef>
                  <a:spcPct val="0"/>
                </a:spcBef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he-IL" sz="2100">
                  <a:solidFill>
                    <a:srgbClr val="FFFFFF"/>
                  </a:solidFill>
                </a:rPr>
                <a:t>Create sprint backlog (tasks) from product backlog items (user stories / features)</a:t>
              </a:r>
            </a:p>
            <a:p>
              <a:pPr eaLnBrk="1" hangingPunct="1">
                <a:spcBef>
                  <a:spcPct val="0"/>
                </a:spcBef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he-IL" sz="2100">
                  <a:solidFill>
                    <a:srgbClr val="FFFFFF"/>
                  </a:solidFill>
                </a:rPr>
                <a:t>Estimate sprint backlog in hours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6640513" y="1851025"/>
            <a:ext cx="2274887" cy="1041400"/>
            <a:chOff x="0" y="0"/>
            <a:chExt cx="1592" cy="728"/>
          </a:xfrm>
        </p:grpSpPr>
        <p:sp>
          <p:nvSpPr>
            <p:cNvPr id="42008" name="Line 24"/>
            <p:cNvSpPr>
              <a:spLocks noChangeShapeType="1"/>
            </p:cNvSpPr>
            <p:nvPr/>
          </p:nvSpPr>
          <p:spPr bwMode="auto">
            <a:xfrm flipH="1">
              <a:off x="0" y="363"/>
              <a:ext cx="5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2009" name="AutoShape 25"/>
            <p:cNvSpPr>
              <a:spLocks/>
            </p:cNvSpPr>
            <p:nvPr/>
          </p:nvSpPr>
          <p:spPr bwMode="auto">
            <a:xfrm>
              <a:off x="528" y="0"/>
              <a:ext cx="1064" cy="728"/>
            </a:xfrm>
            <a:prstGeom prst="roundRect">
              <a:avLst>
                <a:gd name="adj" fmla="val 26370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 w="25400">
              <a:solidFill>
                <a:srgbClr val="910000"/>
              </a:solidFill>
              <a:round/>
              <a:headEnd/>
              <a:tailEnd/>
            </a:ln>
            <a:effectLst>
              <a:outerShdw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800">
                  <a:solidFill>
                    <a:srgbClr val="E3F0FF"/>
                  </a:solidFill>
                  <a:latin typeface="Gill Sans" charset="0"/>
                  <a:sym typeface="Gill Sans" charset="0"/>
                </a:rPr>
                <a:t>Sprint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800">
                  <a:solidFill>
                    <a:srgbClr val="E3F0FF"/>
                  </a:solidFill>
                  <a:latin typeface="Gill Sans" charset="0"/>
                  <a:sym typeface="Gill Sans" charset="0"/>
                </a:rPr>
                <a:t>goal</a:t>
              </a:r>
            </a:p>
          </p:txBody>
        </p:sp>
      </p:grpSp>
      <p:sp>
        <p:nvSpPr>
          <p:cNvPr id="41995" name="Line 26"/>
          <p:cNvSpPr>
            <a:spLocks noChangeShapeType="1"/>
          </p:cNvSpPr>
          <p:nvPr/>
        </p:nvSpPr>
        <p:spPr bwMode="auto">
          <a:xfrm flipH="1">
            <a:off x="1628775" y="1350963"/>
            <a:ext cx="588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he-IL"/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6640513" y="4160838"/>
            <a:ext cx="2274887" cy="1039812"/>
            <a:chOff x="0" y="0"/>
            <a:chExt cx="1592" cy="728"/>
          </a:xfrm>
        </p:grpSpPr>
        <p:sp>
          <p:nvSpPr>
            <p:cNvPr id="42006" name="AutoShape 28"/>
            <p:cNvSpPr>
              <a:spLocks/>
            </p:cNvSpPr>
            <p:nvPr/>
          </p:nvSpPr>
          <p:spPr bwMode="auto">
            <a:xfrm>
              <a:off x="528" y="0"/>
              <a:ext cx="1064" cy="728"/>
            </a:xfrm>
            <a:prstGeom prst="roundRect">
              <a:avLst>
                <a:gd name="adj" fmla="val 26370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 w="25400">
              <a:solidFill>
                <a:srgbClr val="910000"/>
              </a:solidFill>
              <a:round/>
              <a:headEnd/>
              <a:tailEnd/>
            </a:ln>
            <a:effectLst>
              <a:outerShdw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588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800">
                  <a:solidFill>
                    <a:srgbClr val="E3F0FF"/>
                  </a:solidFill>
                  <a:latin typeface="Gill Sans" charset="0"/>
                  <a:sym typeface="Gill Sans" charset="0"/>
                </a:rPr>
                <a:t>Sprint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800">
                  <a:solidFill>
                    <a:srgbClr val="E3F0FF"/>
                  </a:solidFill>
                  <a:latin typeface="Gill Sans" charset="0"/>
                  <a:sym typeface="Gill Sans" charset="0"/>
                </a:rPr>
                <a:t>backlog</a:t>
              </a:r>
            </a:p>
          </p:txBody>
        </p:sp>
        <p:sp>
          <p:nvSpPr>
            <p:cNvPr id="42007" name="Line 29"/>
            <p:cNvSpPr>
              <a:spLocks noChangeShapeType="1"/>
            </p:cNvSpPr>
            <p:nvPr/>
          </p:nvSpPr>
          <p:spPr bwMode="auto">
            <a:xfrm flipH="1">
              <a:off x="0" y="363"/>
              <a:ext cx="5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1997" name="AutoShape 30"/>
          <p:cNvSpPr>
            <a:spLocks/>
          </p:cNvSpPr>
          <p:nvPr/>
        </p:nvSpPr>
        <p:spPr bwMode="auto">
          <a:xfrm>
            <a:off x="263525" y="3074988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958850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958850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>
                <a:solidFill>
                  <a:srgbClr val="E3F0FF"/>
                </a:solidFill>
                <a:latin typeface="Gill Sans" charset="0"/>
                <a:sym typeface="Gill Sans" charset="0"/>
              </a:rPr>
              <a:t>Business conditions</a:t>
            </a:r>
          </a:p>
        </p:txBody>
      </p:sp>
      <p:sp>
        <p:nvSpPr>
          <p:cNvPr id="41998" name="AutoShape 31"/>
          <p:cNvSpPr>
            <a:spLocks/>
          </p:cNvSpPr>
          <p:nvPr/>
        </p:nvSpPr>
        <p:spPr bwMode="auto">
          <a:xfrm>
            <a:off x="263525" y="903288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958850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958850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>
                <a:solidFill>
                  <a:srgbClr val="E3F0FF"/>
                </a:solidFill>
                <a:latin typeface="Gill Sans" charset="0"/>
                <a:sym typeface="Gill Sans" charset="0"/>
              </a:rPr>
              <a:t>Team capacity</a:t>
            </a:r>
          </a:p>
        </p:txBody>
      </p:sp>
      <p:sp>
        <p:nvSpPr>
          <p:cNvPr id="41999" name="AutoShape 32"/>
          <p:cNvSpPr>
            <a:spLocks/>
          </p:cNvSpPr>
          <p:nvPr/>
        </p:nvSpPr>
        <p:spPr bwMode="auto">
          <a:xfrm>
            <a:off x="263525" y="1989138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958850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958850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>
                <a:solidFill>
                  <a:srgbClr val="E3F0FF"/>
                </a:solidFill>
                <a:latin typeface="Gill Sans" charset="0"/>
                <a:sym typeface="Gill Sans" charset="0"/>
              </a:rPr>
              <a:t>Product backlog</a:t>
            </a:r>
          </a:p>
        </p:txBody>
      </p:sp>
      <p:sp>
        <p:nvSpPr>
          <p:cNvPr id="42000" name="AutoShape 33"/>
          <p:cNvSpPr>
            <a:spLocks/>
          </p:cNvSpPr>
          <p:nvPr/>
        </p:nvSpPr>
        <p:spPr bwMode="auto">
          <a:xfrm>
            <a:off x="263525" y="5246688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958850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958850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>
                <a:solidFill>
                  <a:srgbClr val="E3F0FF"/>
                </a:solidFill>
                <a:latin typeface="Gill Sans" charset="0"/>
                <a:sym typeface="Gill Sans" charset="0"/>
              </a:rPr>
              <a:t>Technology</a:t>
            </a:r>
          </a:p>
        </p:txBody>
      </p:sp>
      <p:sp>
        <p:nvSpPr>
          <p:cNvPr id="42001" name="AutoShape 34"/>
          <p:cNvSpPr>
            <a:spLocks/>
          </p:cNvSpPr>
          <p:nvPr/>
        </p:nvSpPr>
        <p:spPr bwMode="auto">
          <a:xfrm>
            <a:off x="263525" y="4160838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958850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958850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88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>
                <a:solidFill>
                  <a:srgbClr val="E3F0FF"/>
                </a:solidFill>
                <a:latin typeface="Gill Sans" charset="0"/>
                <a:sym typeface="Gill Sans" charset="0"/>
              </a:rPr>
              <a:t>Current product</a:t>
            </a:r>
          </a:p>
        </p:txBody>
      </p:sp>
      <p:sp>
        <p:nvSpPr>
          <p:cNvPr id="42002" name="Line 35"/>
          <p:cNvSpPr>
            <a:spLocks noChangeShapeType="1"/>
          </p:cNvSpPr>
          <p:nvPr/>
        </p:nvSpPr>
        <p:spPr bwMode="auto">
          <a:xfrm flipH="1">
            <a:off x="1628775" y="2436813"/>
            <a:ext cx="588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he-IL"/>
          </a:p>
        </p:txBody>
      </p:sp>
      <p:sp>
        <p:nvSpPr>
          <p:cNvPr id="42003" name="Line 36"/>
          <p:cNvSpPr>
            <a:spLocks noChangeShapeType="1"/>
          </p:cNvSpPr>
          <p:nvPr/>
        </p:nvSpPr>
        <p:spPr bwMode="auto">
          <a:xfrm flipH="1">
            <a:off x="1628775" y="3522663"/>
            <a:ext cx="588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he-IL"/>
          </a:p>
        </p:txBody>
      </p:sp>
      <p:sp>
        <p:nvSpPr>
          <p:cNvPr id="42004" name="Line 37"/>
          <p:cNvSpPr>
            <a:spLocks noChangeShapeType="1"/>
          </p:cNvSpPr>
          <p:nvPr/>
        </p:nvSpPr>
        <p:spPr bwMode="auto">
          <a:xfrm flipH="1">
            <a:off x="1628775" y="4608513"/>
            <a:ext cx="588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he-IL"/>
          </a:p>
        </p:txBody>
      </p:sp>
      <p:sp>
        <p:nvSpPr>
          <p:cNvPr id="42005" name="Line 38"/>
          <p:cNvSpPr>
            <a:spLocks noChangeShapeType="1"/>
          </p:cNvSpPr>
          <p:nvPr/>
        </p:nvSpPr>
        <p:spPr bwMode="auto">
          <a:xfrm flipH="1">
            <a:off x="1628775" y="5694363"/>
            <a:ext cx="588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944444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http://i.imgur.com/ov1T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685800"/>
            <a:ext cx="9075737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75368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http://www.xqa.com.ar/visualmanagement/wp-content/gallery/general-pictures/board_with_calend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865187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117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3"/>
          <p:cNvSpPr txBox="1">
            <a:spLocks noChangeArrowheads="1"/>
          </p:cNvSpPr>
          <p:nvPr/>
        </p:nvSpPr>
        <p:spPr bwMode="auto">
          <a:xfrm>
            <a:off x="629443" y="127793"/>
            <a:ext cx="8133557" cy="939007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1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>
              <a:defRPr/>
            </a:pPr>
            <a:r>
              <a:rPr lang="he-IL" altLang="he-IL" dirty="0"/>
              <a:t>מחזור החיים של מערכת המידע</a:t>
            </a:r>
            <a:endParaRPr lang="en-US" altLang="he-IL" dirty="0"/>
          </a:p>
        </p:txBody>
      </p:sp>
      <p:sp>
        <p:nvSpPr>
          <p:cNvPr id="58371" name="Text Box 4"/>
          <p:cNvSpPr txBox="1">
            <a:spLocks noChangeArrowheads="1"/>
          </p:cNvSpPr>
          <p:nvPr/>
        </p:nvSpPr>
        <p:spPr bwMode="auto">
          <a:xfrm>
            <a:off x="533400" y="1066800"/>
            <a:ext cx="8610600" cy="4375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81000" indent="-38100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1143000" indent="-4762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r" rtl="1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Blip>
                <a:blip r:embed="rId2"/>
              </a:buBlip>
            </a:pPr>
            <a:r>
              <a:rPr lang="he-IL" altLang="he-IL" sz="2300" b="1" dirty="0">
                <a:latin typeface="+mn-lt"/>
                <a:ea typeface="+mn-ea"/>
                <a:cs typeface="+mn-cs"/>
              </a:rPr>
              <a:t>הנדסת תוכנה (</a:t>
            </a:r>
            <a:r>
              <a:rPr lang="en-US" altLang="he-IL" sz="2300" b="1" dirty="0">
                <a:latin typeface="+mn-lt"/>
                <a:ea typeface="+mn-ea"/>
                <a:cs typeface="+mn-cs"/>
              </a:rPr>
              <a:t>Software Engineering</a:t>
            </a:r>
            <a:r>
              <a:rPr lang="he-IL" altLang="he-IL" sz="2300" b="1" dirty="0">
                <a:latin typeface="+mn-lt"/>
                <a:ea typeface="+mn-ea"/>
                <a:cs typeface="+mn-cs"/>
              </a:rPr>
              <a:t>)- פיתוח מ"מ באמצעות שיטות וטכניקות מדויקות, אמינות ומוגדרות היטב.</a:t>
            </a:r>
          </a:p>
          <a:p>
            <a:pPr algn="r" rtl="1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Blip>
                <a:blip r:embed="rId2"/>
              </a:buBlip>
            </a:pPr>
            <a:r>
              <a:rPr lang="he-IL" altLang="he-IL" sz="2300" b="1" dirty="0">
                <a:latin typeface="+mn-lt"/>
                <a:ea typeface="+mn-ea"/>
                <a:cs typeface="+mn-cs"/>
              </a:rPr>
              <a:t>מחזור חיים (</a:t>
            </a:r>
            <a:r>
              <a:rPr lang="en-US" altLang="he-IL" sz="2300" b="1" dirty="0">
                <a:latin typeface="+mn-lt"/>
                <a:ea typeface="+mn-ea"/>
                <a:cs typeface="+mn-cs"/>
              </a:rPr>
              <a:t>Life Cycle</a:t>
            </a:r>
            <a:r>
              <a:rPr lang="he-IL" altLang="he-IL" sz="2300" b="1" dirty="0">
                <a:latin typeface="+mn-lt"/>
                <a:ea typeface="+mn-ea"/>
                <a:cs typeface="+mn-cs"/>
              </a:rPr>
              <a:t>)</a:t>
            </a:r>
          </a:p>
          <a:p>
            <a:pPr algn="r" rtl="1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Blip>
                <a:blip r:embed="rId2"/>
              </a:buBlip>
            </a:pPr>
            <a:r>
              <a:rPr lang="he-IL" altLang="he-IL" sz="2300" b="1" dirty="0">
                <a:latin typeface="+mn-lt"/>
                <a:ea typeface="+mn-ea"/>
                <a:cs typeface="+mn-cs"/>
              </a:rPr>
              <a:t>מחזור החיים מחולק לשתי תקופות :</a:t>
            </a:r>
          </a:p>
          <a:p>
            <a:pPr lvl="1" algn="r" rtl="1" eaLnBrk="1" hangingPunct="1">
              <a:lnSpc>
                <a:spcPct val="120000"/>
              </a:lnSpc>
              <a:spcBef>
                <a:spcPct val="50000"/>
              </a:spcBef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he-IL" altLang="he-IL" b="1" dirty="0">
                <a:latin typeface="+mn-lt"/>
                <a:ea typeface="+mn-ea"/>
                <a:cs typeface="+mn-cs"/>
              </a:rPr>
              <a:t>תקופת פיתוח </a:t>
            </a:r>
            <a:r>
              <a:rPr lang="he-IL" altLang="he-IL" sz="2000" b="1" dirty="0"/>
              <a:t>–</a:t>
            </a:r>
            <a:r>
              <a:rPr lang="he-IL" altLang="he-IL" b="1" dirty="0" smtClean="0">
                <a:latin typeface="+mn-lt"/>
                <a:ea typeface="+mn-ea"/>
                <a:cs typeface="+mn-cs"/>
              </a:rPr>
              <a:t> </a:t>
            </a:r>
            <a:r>
              <a:rPr lang="he-IL" altLang="he-IL" b="1" dirty="0">
                <a:latin typeface="+mn-lt"/>
                <a:ea typeface="+mn-ea"/>
                <a:cs typeface="+mn-cs"/>
              </a:rPr>
              <a:t>התקופה עד להתקנת התוכנה בארגון.</a:t>
            </a:r>
          </a:p>
          <a:p>
            <a:pPr lvl="1" algn="r" rtl="1" eaLnBrk="1" hangingPunct="1">
              <a:lnSpc>
                <a:spcPct val="120000"/>
              </a:lnSpc>
              <a:spcBef>
                <a:spcPct val="50000"/>
              </a:spcBef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he-IL" altLang="he-IL" b="1" dirty="0">
                <a:latin typeface="+mn-lt"/>
                <a:ea typeface="+mn-ea"/>
                <a:cs typeface="+mn-cs"/>
              </a:rPr>
              <a:t>תקופת שימוש – התפעול השוטף הכולל תחזוקה ושיפורים.</a:t>
            </a:r>
          </a:p>
          <a:p>
            <a:pPr algn="r" rtl="1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Blip>
                <a:blip r:embed="rId2"/>
              </a:buBlip>
            </a:pPr>
            <a:r>
              <a:rPr lang="he-IL" altLang="he-IL" sz="2300" b="1" dirty="0">
                <a:latin typeface="+mn-lt"/>
                <a:ea typeface="+mn-ea"/>
                <a:cs typeface="+mn-cs"/>
              </a:rPr>
              <a:t>מחזור חיי פיתוח מובנה (</a:t>
            </a:r>
            <a:r>
              <a:rPr lang="en-US" altLang="he-IL" sz="2300" b="1" dirty="0">
                <a:latin typeface="+mn-lt"/>
                <a:ea typeface="+mn-ea"/>
                <a:cs typeface="+mn-cs"/>
              </a:rPr>
              <a:t>SDLC- Structured Development Life Cycle</a:t>
            </a:r>
            <a:r>
              <a:rPr lang="he-IL" altLang="he-IL" sz="2300" b="1" dirty="0">
                <a:latin typeface="+mn-lt"/>
                <a:ea typeface="+mn-ea"/>
                <a:cs typeface="+mn-cs"/>
              </a:rPr>
              <a:t>) – חלוקת תהליך הפיתוח לשלבים מוגדרים.</a:t>
            </a:r>
            <a:endParaRPr lang="en-US" altLang="he-IL" sz="2300" b="1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68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624703"/>
              </p:ext>
            </p:extLst>
          </p:nvPr>
        </p:nvGraphicFramePr>
        <p:xfrm>
          <a:off x="425450" y="966788"/>
          <a:ext cx="8320088" cy="5214938"/>
        </p:xfrm>
        <a:graphic>
          <a:graphicData uri="http://schemas.openxmlformats.org/drawingml/2006/table">
            <a:tbl>
              <a:tblPr/>
              <a:tblGrid>
                <a:gridCol w="5859463"/>
                <a:gridCol w="1828800"/>
                <a:gridCol w="631825"/>
              </a:tblGrid>
              <a:tr h="460257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מטרה עיקרית</a:t>
                      </a:r>
                      <a:endParaRPr kumimoji="0" lang="en-US" sz="2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שם השלב</a:t>
                      </a:r>
                      <a:endParaRPr kumimoji="0" lang="en-US" sz="2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+mn-cs"/>
                        </a:rPr>
                        <a:t>מס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+mn-cs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640052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e-IL" altLang="he-IL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איתור ראשוני של הבעיות הקיימות ושל הצורך במערכת מידע חדש.</a:t>
                      </a:r>
                      <a:endParaRPr lang="en-US" altLang="he-IL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altLang="he-IL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ייזום המערכת</a:t>
                      </a:r>
                      <a:endParaRPr kumimoji="0" lang="en-US" altLang="he-IL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David" pitchFamily="34" charset="-79"/>
                        </a:rPr>
                        <a:t>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David" pitchFamily="34" charset="-79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0052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altLang="he-IL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לימוד מצב הארגון ומערכת המידע הקיימת בו ובעיותיה ואפיון ראשוני; אפיון כללי של תכונות מערכת המידע הרצויה.</a:t>
                      </a:r>
                      <a:endParaRPr kumimoji="0" lang="en-US" altLang="he-IL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altLang="he-IL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חקר מצב קיים ואפיון ראשוני</a:t>
                      </a:r>
                      <a:endParaRPr kumimoji="0" lang="en-US" altLang="he-IL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David" pitchFamily="34" charset="-79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David" pitchFamily="34" charset="-79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14369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altLang="he-IL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בחינת פתרונות אפשריים למערכת מידע רצויה, קבלת הצעות לפיתוח או לרכישה, הערכת הצעות והשוואתן, בחירת הצעה מועדפת, התקשרות לפיתוח.</a:t>
                      </a:r>
                      <a:endParaRPr kumimoji="0" lang="en-US" altLang="he-IL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altLang="he-IL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חקר ישימות</a:t>
                      </a:r>
                      <a:endParaRPr kumimoji="0" lang="en-US" altLang="he-IL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David" pitchFamily="34" charset="-79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David" pitchFamily="34" charset="-79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0052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altLang="he-IL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הגדרה מפורטת ומדויקת של מערכת המידע החדשה, כולל הפונקציות, מאגרי המידע וזרימת המידע במערכת.</a:t>
                      </a:r>
                      <a:endParaRPr kumimoji="0" lang="en-US" altLang="he-IL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altLang="he-IL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ניתוח המערכת</a:t>
                      </a:r>
                      <a:endParaRPr kumimoji="0" lang="en-US" altLang="he-IL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David" pitchFamily="34" charset="-79"/>
                        </a:rPr>
                        <a:t>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David" pitchFamily="34" charset="-79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0052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altLang="he-IL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תכנון כללי ותכנון מפורט של מרכיבי מערכת המידע ע"פ הגדרות שלב הניתוח.</a:t>
                      </a:r>
                      <a:endParaRPr kumimoji="0" lang="en-US" altLang="he-IL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altLang="he-IL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עיצוב המערכת</a:t>
                      </a:r>
                      <a:endParaRPr kumimoji="0" lang="en-US" altLang="he-IL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David" pitchFamily="34" charset="-79"/>
                        </a:rPr>
                        <a:t>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David" pitchFamily="34" charset="-79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0052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altLang="he-IL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תכנות התכניות ויתר מרכיבי מערכת המידע ובדיקת תקינותם.</a:t>
                      </a:r>
                      <a:endParaRPr kumimoji="0" lang="en-US" altLang="he-IL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altLang="he-IL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הקמת המערכת</a:t>
                      </a:r>
                      <a:endParaRPr kumimoji="0" lang="en-US" altLang="he-IL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David" pitchFamily="34" charset="-79"/>
                        </a:rPr>
                        <a:t>6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David" pitchFamily="34" charset="-79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0052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altLang="he-IL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הטמעת מערכת המידע בארגון: הדרכת משתמשים, הסבת נתונים ושיטות עבודה, הפעלה שוטפת.</a:t>
                      </a:r>
                      <a:endParaRPr kumimoji="0" lang="en-US" altLang="he-IL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altLang="he-IL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הטמעת המערכת</a:t>
                      </a:r>
                      <a:endParaRPr kumimoji="0" lang="en-US" altLang="he-IL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David" pitchFamily="34" charset="-79"/>
                        </a:rPr>
                        <a:t>7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David" pitchFamily="34" charset="-79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312" name="Text Box 68"/>
          <p:cNvSpPr txBox="1">
            <a:spLocks noChangeArrowheads="1"/>
          </p:cNvSpPr>
          <p:nvPr/>
        </p:nvSpPr>
        <p:spPr bwMode="auto">
          <a:xfrm>
            <a:off x="1543050" y="152400"/>
            <a:ext cx="7110413" cy="723275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1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>
              <a:defRPr/>
            </a:pPr>
            <a:r>
              <a:rPr lang="he-IL" altLang="he-IL" dirty="0"/>
              <a:t>שלבי פיתוח מערכת מידע</a:t>
            </a:r>
            <a:endParaRPr lang="en-US" altLang="he-IL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http://www.ruraltake.com/wp-content/uploads/2013/08/SDL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597" y="1321642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800px-SDLC_-_Software_Development_Life_Cyc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52400"/>
            <a:ext cx="3232597" cy="2895600"/>
          </a:xfrm>
          <a:prstGeom prst="rect">
            <a:avLst/>
          </a:prstGeom>
        </p:spPr>
      </p:pic>
      <p:pic>
        <p:nvPicPr>
          <p:cNvPr id="2054" name="Picture 6" descr="http://mohamadsubhan.files.wordpress.com/2009/06/linea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6" y="3048000"/>
            <a:ext cx="386366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sdlc.ws/wp-content/uploads/2012/09/sdlc-project-management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9" r="11253" b="29350"/>
          <a:stretch/>
        </p:blipFill>
        <p:spPr bwMode="auto">
          <a:xfrm>
            <a:off x="6074909" y="3200400"/>
            <a:ext cx="2851733" cy="29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swpark.or.th/sdlcproject/images/graphic_sdlc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795" y="152400"/>
            <a:ext cx="32194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68"/>
          <p:cNvSpPr txBox="1">
            <a:spLocks noChangeArrowheads="1"/>
          </p:cNvSpPr>
          <p:nvPr/>
        </p:nvSpPr>
        <p:spPr bwMode="auto">
          <a:xfrm>
            <a:off x="1447800" y="152400"/>
            <a:ext cx="7110413" cy="723275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1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>
              <a:defRPr/>
            </a:pPr>
            <a:r>
              <a:rPr lang="he-IL" altLang="he-IL" dirty="0" smtClean="0"/>
              <a:t>גישות פיתוח</a:t>
            </a:r>
            <a:endParaRPr lang="en-US" altLang="he-IL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93700" y="1335088"/>
            <a:ext cx="844073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ClrTx/>
              <a:buSzTx/>
              <a:buFontTx/>
              <a:buBlip>
                <a:blip r:embed="rId2"/>
              </a:buBlip>
            </a:pPr>
            <a:r>
              <a:rPr lang="he-IL" altLang="he-IL" sz="2400" b="1" u="sng" dirty="0">
                <a:solidFill>
                  <a:srgbClr val="A50021"/>
                </a:solidFill>
                <a:latin typeface="Times New Roman" panose="02020603050405020304" pitchFamily="18" charset="0"/>
                <a:cs typeface="+mn-cs"/>
              </a:rPr>
              <a:t>נוהל </a:t>
            </a:r>
          </a:p>
          <a:p>
            <a:pPr algn="r" rtl="1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he-IL" altLang="he-IL" sz="2400" b="1" dirty="0">
                <a:latin typeface="Times New Roman" panose="02020603050405020304" pitchFamily="18" charset="0"/>
                <a:cs typeface="+mn-cs"/>
              </a:rPr>
              <a:t>אוסף כללים המגדיר מה לבצע בכל שלב משלבי הפיתוח</a:t>
            </a:r>
          </a:p>
          <a:p>
            <a:pPr algn="r" rtl="1" eaLnBrk="1" hangingPunct="1">
              <a:spcBef>
                <a:spcPct val="50000"/>
              </a:spcBef>
              <a:buClrTx/>
              <a:buSzTx/>
              <a:buNone/>
            </a:pPr>
            <a:r>
              <a:rPr lang="he-IL" altLang="he-IL" sz="2400" b="1" dirty="0" smtClean="0">
                <a:latin typeface="Times New Roman" panose="02020603050405020304" pitchFamily="18" charset="0"/>
                <a:cs typeface="+mn-cs"/>
              </a:rPr>
              <a:t>	לדוגמא</a:t>
            </a:r>
            <a:r>
              <a:rPr lang="he-IL" altLang="he-IL" sz="2400" b="1" dirty="0">
                <a:latin typeface="Times New Roman" panose="02020603050405020304" pitchFamily="18" charset="0"/>
                <a:cs typeface="+mn-cs"/>
              </a:rPr>
              <a:t>: נוהל מפת"ח – </a:t>
            </a:r>
            <a:r>
              <a:rPr lang="he-IL" altLang="he-IL" sz="2800" b="1" dirty="0">
                <a:latin typeface="Times New Roman" panose="02020603050405020304" pitchFamily="18" charset="0"/>
                <a:cs typeface="+mn-cs"/>
              </a:rPr>
              <a:t>מ</a:t>
            </a:r>
            <a:r>
              <a:rPr lang="he-IL" altLang="he-IL" sz="2400" b="1" dirty="0">
                <a:latin typeface="Times New Roman" panose="02020603050405020304" pitchFamily="18" charset="0"/>
                <a:cs typeface="+mn-cs"/>
              </a:rPr>
              <a:t>סגרת </a:t>
            </a:r>
            <a:r>
              <a:rPr lang="he-IL" altLang="he-IL" sz="2800" b="1" dirty="0">
                <a:latin typeface="Times New Roman" panose="02020603050405020304" pitchFamily="18" charset="0"/>
                <a:cs typeface="+mn-cs"/>
              </a:rPr>
              <a:t>פ</a:t>
            </a:r>
            <a:r>
              <a:rPr lang="he-IL" altLang="he-IL" sz="2400" b="1" dirty="0">
                <a:latin typeface="Times New Roman" panose="02020603050405020304" pitchFamily="18" charset="0"/>
                <a:cs typeface="+mn-cs"/>
              </a:rPr>
              <a:t>יתוח ו</a:t>
            </a:r>
            <a:r>
              <a:rPr lang="he-IL" altLang="he-IL" sz="2800" b="1" dirty="0">
                <a:latin typeface="Times New Roman" panose="02020603050405020304" pitchFamily="18" charset="0"/>
                <a:cs typeface="+mn-cs"/>
              </a:rPr>
              <a:t>תח</a:t>
            </a:r>
            <a:r>
              <a:rPr lang="he-IL" altLang="he-IL" sz="2400" b="1" dirty="0">
                <a:latin typeface="Times New Roman" panose="02020603050405020304" pitchFamily="18" charset="0"/>
                <a:cs typeface="+mn-cs"/>
              </a:rPr>
              <a:t>זוקת מערכות ענ"א.</a:t>
            </a:r>
          </a:p>
          <a:p>
            <a:pPr algn="r" rtl="1" eaLnBrk="1" hangingPunct="1">
              <a:spcBef>
                <a:spcPct val="50000"/>
              </a:spcBef>
              <a:buClrTx/>
              <a:buSzTx/>
              <a:buFontTx/>
              <a:buBlip>
                <a:blip r:embed="rId2"/>
              </a:buBlip>
            </a:pPr>
            <a:r>
              <a:rPr lang="he-IL" altLang="he-IL" sz="2400" b="1" u="sng" dirty="0">
                <a:solidFill>
                  <a:srgbClr val="A50021"/>
                </a:solidFill>
                <a:latin typeface="Times New Roman" panose="02020603050405020304" pitchFamily="18" charset="0"/>
                <a:cs typeface="+mn-cs"/>
              </a:rPr>
              <a:t>מתודולוגיה</a:t>
            </a:r>
          </a:p>
          <a:p>
            <a:pPr algn="r" rtl="1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he-IL" altLang="he-IL" sz="2400" b="1" dirty="0">
                <a:latin typeface="Times New Roman" panose="02020603050405020304" pitchFamily="18" charset="0"/>
                <a:cs typeface="+mn-cs"/>
              </a:rPr>
              <a:t>שיטה (</a:t>
            </a:r>
            <a:r>
              <a:rPr lang="en-US" altLang="he-IL" sz="2400" b="1" dirty="0">
                <a:latin typeface="Times New Roman" panose="02020603050405020304" pitchFamily="18" charset="0"/>
                <a:cs typeface="+mn-cs"/>
              </a:rPr>
              <a:t>method</a:t>
            </a:r>
            <a:r>
              <a:rPr lang="he-IL" altLang="he-IL" sz="2400" b="1" dirty="0">
                <a:latin typeface="Times New Roman" panose="02020603050405020304" pitchFamily="18" charset="0"/>
                <a:cs typeface="+mn-cs"/>
              </a:rPr>
              <a:t>) – אוסף של כללים.</a:t>
            </a:r>
          </a:p>
          <a:p>
            <a:pPr algn="r" rtl="1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he-IL" altLang="he-IL" sz="2400" b="1" dirty="0">
                <a:latin typeface="Times New Roman" panose="02020603050405020304" pitchFamily="18" charset="0"/>
                <a:cs typeface="+mn-cs"/>
              </a:rPr>
              <a:t>טכניקה (</a:t>
            </a:r>
            <a:r>
              <a:rPr lang="en-US" altLang="he-IL" sz="2400" b="1" dirty="0">
                <a:latin typeface="Times New Roman" panose="02020603050405020304" pitchFamily="18" charset="0"/>
                <a:cs typeface="+mn-cs"/>
              </a:rPr>
              <a:t>technique</a:t>
            </a:r>
            <a:r>
              <a:rPr lang="he-IL" altLang="he-IL" sz="2400" b="1" dirty="0">
                <a:latin typeface="Times New Roman" panose="02020603050405020304" pitchFamily="18" charset="0"/>
                <a:cs typeface="+mn-cs"/>
              </a:rPr>
              <a:t>) – אמצעי המסייע ליישום שיטה.</a:t>
            </a:r>
          </a:p>
          <a:p>
            <a:pPr algn="r" rtl="1" eaLnBrk="1" hangingPunct="1">
              <a:spcBef>
                <a:spcPct val="50000"/>
              </a:spcBef>
              <a:buClrTx/>
              <a:buSzTx/>
              <a:buFontTx/>
              <a:buBlip>
                <a:blip r:embed="rId2"/>
              </a:buBlip>
            </a:pPr>
            <a:r>
              <a:rPr lang="he-IL" altLang="he-IL" sz="2400" b="1" u="sng" dirty="0">
                <a:solidFill>
                  <a:srgbClr val="A50021"/>
                </a:solidFill>
                <a:latin typeface="Times New Roman" panose="02020603050405020304" pitchFamily="18" charset="0"/>
                <a:cs typeface="+mn-cs"/>
              </a:rPr>
              <a:t>כלי פיתוח</a:t>
            </a:r>
            <a:r>
              <a:rPr lang="he-IL" altLang="he-IL" sz="2400" b="1" u="sng" dirty="0">
                <a:latin typeface="Times New Roman" panose="02020603050405020304" pitchFamily="18" charset="0"/>
                <a:cs typeface="+mn-cs"/>
              </a:rPr>
              <a:t> </a:t>
            </a:r>
          </a:p>
          <a:p>
            <a:pPr algn="r" rtl="1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he-IL" altLang="he-IL" sz="2400" b="1" dirty="0">
                <a:latin typeface="Times New Roman" panose="02020603050405020304" pitchFamily="18" charset="0"/>
                <a:cs typeface="+mn-cs"/>
              </a:rPr>
              <a:t>כלי הנדסת תוכנה (</a:t>
            </a:r>
            <a:r>
              <a:rPr lang="en-US" altLang="he-IL" sz="2400" b="1" dirty="0">
                <a:latin typeface="Times New Roman" panose="02020603050405020304" pitchFamily="18" charset="0"/>
                <a:cs typeface="+mn-cs"/>
              </a:rPr>
              <a:t>CASE – </a:t>
            </a:r>
            <a:r>
              <a:rPr lang="en-US" altLang="he-IL" sz="2000" b="1" dirty="0">
                <a:latin typeface="Times New Roman" panose="02020603050405020304" pitchFamily="18" charset="0"/>
                <a:cs typeface="+mn-cs"/>
              </a:rPr>
              <a:t>Computer Aided Software Engineering</a:t>
            </a:r>
            <a:r>
              <a:rPr lang="he-IL" altLang="he-IL" sz="2400" b="1" dirty="0">
                <a:latin typeface="Times New Roman" panose="02020603050405020304" pitchFamily="18" charset="0"/>
                <a:cs typeface="+mn-cs"/>
              </a:rPr>
              <a:t>).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-381000" y="-304800"/>
            <a:ext cx="8915399" cy="1354217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en-US"/>
            </a:defPPr>
            <a:lvl1pPr algn="r">
              <a:defRPr sz="41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he-IL" altLang="he-IL" dirty="0" smtClean="0"/>
              <a:t>נוהלי פיתוח, מתודולוגיות וכלי פיתוח</a:t>
            </a:r>
            <a:endParaRPr lang="en-US" altLang="he-IL" dirty="0" smtClean="0"/>
          </a:p>
        </p:txBody>
      </p:sp>
      <p:pic>
        <p:nvPicPr>
          <p:cNvPr id="4" name="Picture 3" descr="tools-215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4876800"/>
            <a:ext cx="1524000" cy="114300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181" y="-291081"/>
            <a:ext cx="8840787" cy="1354217"/>
          </a:xfrm>
          <a:prstGeom prst="rect">
            <a:avLst/>
          </a:prstGeom>
          <a:extLst/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1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>
              <a:defRPr/>
            </a:pPr>
            <a:r>
              <a:rPr lang="he-IL" altLang="en-US" dirty="0"/>
              <a:t>גישות ומודלים לפיתוח מערכות מידע</a:t>
            </a:r>
            <a:endParaRPr lang="en-US" altLang="en-US" dirty="0"/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533400" y="914400"/>
            <a:ext cx="803592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ClrTx/>
              <a:buSzTx/>
              <a:buNone/>
            </a:pPr>
            <a:r>
              <a:rPr lang="he-IL" altLang="he-IL" sz="2800" b="1" u="sng" dirty="0">
                <a:solidFill>
                  <a:srgbClr val="530070"/>
                </a:solidFill>
                <a:latin typeface="Times New Roman" panose="02020603050405020304" pitchFamily="18" charset="0"/>
                <a:cs typeface="+mn-cs"/>
              </a:rPr>
              <a:t>גישת "בנה ותקן" </a:t>
            </a:r>
            <a:r>
              <a:rPr lang="en-US" altLang="he-IL" sz="2800" b="1" u="sng" dirty="0">
                <a:solidFill>
                  <a:srgbClr val="530070"/>
                </a:solidFill>
                <a:latin typeface="Times New Roman" panose="02020603050405020304" pitchFamily="18" charset="0"/>
                <a:cs typeface="+mn-cs"/>
              </a:rPr>
              <a:t>(“Build &amp; Fix”)</a:t>
            </a:r>
            <a:r>
              <a:rPr lang="he-IL" altLang="he-IL" sz="2800" b="1" u="sng" dirty="0">
                <a:solidFill>
                  <a:srgbClr val="530070"/>
                </a:solidFill>
                <a:latin typeface="Times New Roman" panose="02020603050405020304" pitchFamily="18" charset="0"/>
                <a:cs typeface="+mn-cs"/>
              </a:rPr>
              <a:t> </a:t>
            </a:r>
            <a:r>
              <a:rPr lang="he-IL" sz="2800" b="1" u="sng" dirty="0">
                <a:solidFill>
                  <a:srgbClr val="530070"/>
                </a:solidFill>
                <a:latin typeface="Times New Roman" panose="02020603050405020304" pitchFamily="18" charset="0"/>
                <a:cs typeface="+mn-cs"/>
              </a:rPr>
              <a:t>משנות ה-60 </a:t>
            </a:r>
          </a:p>
          <a:p>
            <a:pPr algn="r" rtl="1" eaLnBrk="1" hangingPunct="1">
              <a:spcBef>
                <a:spcPct val="50000"/>
              </a:spcBef>
              <a:buClrTx/>
              <a:buSzTx/>
              <a:buFont typeface="Wingdings 3" panose="05040102010807070707" pitchFamily="18" charset="2"/>
              <a:buNone/>
            </a:pPr>
            <a:r>
              <a:rPr lang="he-IL" altLang="he-IL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+mn-cs"/>
              </a:rPr>
              <a:t>בגישה </a:t>
            </a:r>
            <a:r>
              <a:rPr lang="he-IL" altLang="he-IL" sz="2400" b="1" dirty="0">
                <a:solidFill>
                  <a:schemeClr val="tx2"/>
                </a:solidFill>
                <a:latin typeface="Times New Roman" panose="02020603050405020304" pitchFamily="18" charset="0"/>
                <a:cs typeface="+mn-cs"/>
              </a:rPr>
              <a:t>זו המערכת מפותחת בלא הגדרה מראש של צורכי המשתמשים ובלא הבחנה בין שלבי הפיתוח.</a:t>
            </a:r>
            <a:endParaRPr lang="en-US" altLang="he-IL" sz="2400" b="1" dirty="0">
              <a:solidFill>
                <a:schemeClr val="tx2"/>
              </a:solidFill>
              <a:latin typeface="Times New Roman" panose="02020603050405020304" pitchFamily="18" charset="0"/>
              <a:cs typeface="+mn-cs"/>
            </a:endParaRP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5646739" y="2805114"/>
            <a:ext cx="2459038" cy="1147763"/>
            <a:chOff x="3557" y="1767"/>
            <a:chExt cx="1549" cy="723"/>
          </a:xfrm>
        </p:grpSpPr>
        <p:sp>
          <p:nvSpPr>
            <p:cNvPr id="60434" name="Text Box 4"/>
            <p:cNvSpPr txBox="1">
              <a:spLocks noChangeArrowheads="1"/>
            </p:cNvSpPr>
            <p:nvPr/>
          </p:nvSpPr>
          <p:spPr bwMode="auto">
            <a:xfrm>
              <a:off x="4058" y="1767"/>
              <a:ext cx="1048" cy="3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46800" rIns="18000" anchor="ctr" anchorCtr="1">
              <a:spAutoFit/>
            </a:bodyPr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rtl="1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None/>
              </a:pPr>
              <a:r>
                <a:rPr lang="he-IL" altLang="he-IL" sz="2000" b="1" dirty="0">
                  <a:latin typeface="Times New Roman" panose="02020603050405020304" pitchFamily="18" charset="0"/>
                  <a:cs typeface="+mn-cs"/>
                </a:rPr>
                <a:t>בנה </a:t>
              </a:r>
              <a:r>
                <a:rPr lang="he-IL" altLang="he-IL" sz="2000" b="1" dirty="0" smtClean="0">
                  <a:latin typeface="Times New Roman" panose="02020603050405020304" pitchFamily="18" charset="0"/>
                  <a:cs typeface="+mn-cs"/>
                </a:rPr>
                <a:t>מערכת ראשונית</a:t>
              </a:r>
              <a:endParaRPr lang="en-US" altLang="he-IL" sz="2000" b="1" dirty="0">
                <a:latin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60435" name="AutoShape 8"/>
            <p:cNvCxnSpPr>
              <a:cxnSpLocks noChangeShapeType="1"/>
              <a:stCxn id="60434" idx="2"/>
              <a:endCxn id="60423" idx="3"/>
            </p:cNvCxnSpPr>
            <p:nvPr/>
          </p:nvCxnSpPr>
          <p:spPr bwMode="auto">
            <a:xfrm rot="5400000">
              <a:off x="3892" y="1800"/>
              <a:ext cx="355" cy="1026"/>
            </a:xfrm>
            <a:prstGeom prst="bentConnector2">
              <a:avLst/>
            </a:prstGeom>
            <a:noFill/>
            <a:ln w="38100">
              <a:solidFill>
                <a:srgbClr val="A5002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0421" name="Group 15"/>
          <p:cNvGrpSpPr>
            <a:grpSpLocks/>
          </p:cNvGrpSpPr>
          <p:nvPr/>
        </p:nvGrpSpPr>
        <p:grpSpPr bwMode="auto">
          <a:xfrm>
            <a:off x="995363" y="3886200"/>
            <a:ext cx="2660649" cy="1136651"/>
            <a:chOff x="627" y="2680"/>
            <a:chExt cx="1676" cy="716"/>
          </a:xfrm>
        </p:grpSpPr>
        <p:sp>
          <p:nvSpPr>
            <p:cNvPr id="60432" name="Text Box 6"/>
            <p:cNvSpPr txBox="1">
              <a:spLocks noChangeArrowheads="1"/>
            </p:cNvSpPr>
            <p:nvPr/>
          </p:nvSpPr>
          <p:spPr bwMode="auto">
            <a:xfrm>
              <a:off x="627" y="3042"/>
              <a:ext cx="1048" cy="35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46800" rIns="18000" anchor="ctr" anchorCtr="1">
              <a:spAutoFit/>
            </a:bodyPr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rtl="1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None/>
              </a:pPr>
              <a:r>
                <a:rPr lang="he-IL" altLang="he-IL" sz="1900" b="1" dirty="0">
                  <a:latin typeface="Times New Roman" panose="02020603050405020304" pitchFamily="18" charset="0"/>
                  <a:cs typeface="+mn-cs"/>
                </a:rPr>
                <a:t>שימוש </a:t>
              </a:r>
              <a:r>
                <a:rPr lang="en-US" altLang="he-IL" sz="1900" b="1" dirty="0">
                  <a:latin typeface="Times New Roman" panose="02020603050405020304" pitchFamily="18" charset="0"/>
                  <a:cs typeface="+mn-cs"/>
                </a:rPr>
                <a:t/>
              </a:r>
              <a:br>
                <a:rPr lang="en-US" altLang="he-IL" sz="1900" b="1" dirty="0">
                  <a:latin typeface="Times New Roman" panose="02020603050405020304" pitchFamily="18" charset="0"/>
                  <a:cs typeface="+mn-cs"/>
                </a:rPr>
              </a:br>
              <a:r>
                <a:rPr lang="he-IL" altLang="he-IL" sz="1900" b="1" dirty="0" smtClean="0">
                  <a:latin typeface="Times New Roman" panose="02020603050405020304" pitchFamily="18" charset="0"/>
                  <a:cs typeface="+mn-cs"/>
                </a:rPr>
                <a:t>במערכת</a:t>
              </a:r>
              <a:endParaRPr lang="en-US" altLang="he-IL" sz="1900" b="1" dirty="0">
                <a:latin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60433" name="AutoShape 10"/>
            <p:cNvCxnSpPr>
              <a:cxnSpLocks noChangeShapeType="1"/>
              <a:stCxn id="60432" idx="0"/>
              <a:endCxn id="60423" idx="1"/>
            </p:cNvCxnSpPr>
            <p:nvPr/>
          </p:nvCxnSpPr>
          <p:spPr bwMode="auto">
            <a:xfrm rot="5400000" flipH="1" flipV="1">
              <a:off x="1546" y="2284"/>
              <a:ext cx="362" cy="1153"/>
            </a:xfrm>
            <a:prstGeom prst="bentConnector2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0422" name="Group 23"/>
          <p:cNvGrpSpPr>
            <a:grpSpLocks/>
          </p:cNvGrpSpPr>
          <p:nvPr/>
        </p:nvGrpSpPr>
        <p:grpSpPr bwMode="auto">
          <a:xfrm>
            <a:off x="995363" y="5022848"/>
            <a:ext cx="1663700" cy="1171574"/>
            <a:chOff x="627" y="3353"/>
            <a:chExt cx="1048" cy="738"/>
          </a:xfrm>
        </p:grpSpPr>
        <p:sp>
          <p:nvSpPr>
            <p:cNvPr id="60430" name="Text Box 7"/>
            <p:cNvSpPr txBox="1">
              <a:spLocks noChangeArrowheads="1"/>
            </p:cNvSpPr>
            <p:nvPr/>
          </p:nvSpPr>
          <p:spPr bwMode="auto">
            <a:xfrm>
              <a:off x="627" y="3701"/>
              <a:ext cx="1048" cy="3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46800" rIns="18000" anchor="ctr" anchorCtr="1"/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rtl="1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None/>
              </a:pPr>
              <a:r>
                <a:rPr lang="he-IL" altLang="he-IL" sz="2000" b="1" dirty="0">
                  <a:latin typeface="Times New Roman" panose="02020603050405020304" pitchFamily="18" charset="0"/>
                  <a:cs typeface="+mn-cs"/>
                </a:rPr>
                <a:t>פרישה</a:t>
              </a:r>
              <a:endParaRPr lang="en-US" altLang="he-IL" sz="2000" b="1" dirty="0">
                <a:latin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60431" name="AutoShape 11"/>
            <p:cNvCxnSpPr>
              <a:cxnSpLocks noChangeShapeType="1"/>
              <a:stCxn id="60432" idx="2"/>
              <a:endCxn id="60430" idx="0"/>
            </p:cNvCxnSpPr>
            <p:nvPr/>
          </p:nvCxnSpPr>
          <p:spPr bwMode="auto">
            <a:xfrm>
              <a:off x="1151" y="3353"/>
              <a:ext cx="0" cy="348"/>
            </a:xfrm>
            <a:prstGeom prst="straightConnector1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0423" name="Text Box 5"/>
          <p:cNvSpPr txBox="1">
            <a:spLocks noChangeArrowheads="1"/>
          </p:cNvSpPr>
          <p:nvPr/>
        </p:nvSpPr>
        <p:spPr bwMode="auto">
          <a:xfrm>
            <a:off x="3657601" y="3673841"/>
            <a:ext cx="1987550" cy="56124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tIns="46800" rIns="18000" anchor="ctr" anchorCtr="1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rtl="1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None/>
            </a:pPr>
            <a:r>
              <a:rPr lang="he-IL" altLang="he-IL" sz="1900" b="1" dirty="0" smtClean="0">
                <a:latin typeface="Times New Roman" panose="02020603050405020304" pitchFamily="18" charset="0"/>
                <a:cs typeface="+mn-cs"/>
              </a:rPr>
              <a:t>עדכן עד </a:t>
            </a:r>
            <a:r>
              <a:rPr lang="en-US" altLang="he-IL" sz="1900" b="1" dirty="0">
                <a:latin typeface="Times New Roman" panose="02020603050405020304" pitchFamily="18" charset="0"/>
                <a:cs typeface="+mn-cs"/>
              </a:rPr>
              <a:t/>
            </a:r>
            <a:br>
              <a:rPr lang="en-US" altLang="he-IL" sz="1900" b="1" dirty="0">
                <a:latin typeface="Times New Roman" panose="02020603050405020304" pitchFamily="18" charset="0"/>
                <a:cs typeface="+mn-cs"/>
              </a:rPr>
            </a:br>
            <a:r>
              <a:rPr lang="he-IL" altLang="he-IL" sz="1900" b="1" dirty="0">
                <a:latin typeface="Times New Roman" panose="02020603050405020304" pitchFamily="18" charset="0"/>
                <a:cs typeface="+mn-cs"/>
              </a:rPr>
              <a:t>שהלקוח מרוצה</a:t>
            </a:r>
            <a:endParaRPr lang="en-US" altLang="he-IL" sz="1900" b="1" dirty="0">
              <a:latin typeface="Times New Roman" panose="02020603050405020304" pitchFamily="18" charset="0"/>
              <a:cs typeface="+mn-cs"/>
            </a:endParaRPr>
          </a:p>
        </p:txBody>
      </p:sp>
      <p:cxnSp>
        <p:nvCxnSpPr>
          <p:cNvPr id="60424" name="AutoShape 9"/>
          <p:cNvCxnSpPr>
            <a:cxnSpLocks noChangeShapeType="1"/>
            <a:stCxn id="60423" idx="2"/>
            <a:endCxn id="60432" idx="3"/>
          </p:cNvCxnSpPr>
          <p:nvPr/>
        </p:nvCxnSpPr>
        <p:spPr bwMode="auto">
          <a:xfrm rot="5400000">
            <a:off x="3401830" y="3492317"/>
            <a:ext cx="506779" cy="1992314"/>
          </a:xfrm>
          <a:prstGeom prst="bentConnector2">
            <a:avLst/>
          </a:prstGeom>
          <a:noFill/>
          <a:ln w="38100">
            <a:solidFill>
              <a:srgbClr val="A5002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25" name="Freeform 12"/>
          <p:cNvSpPr>
            <a:spLocks/>
          </p:cNvSpPr>
          <p:nvPr/>
        </p:nvSpPr>
        <p:spPr bwMode="auto">
          <a:xfrm>
            <a:off x="3276600" y="4114800"/>
            <a:ext cx="760412" cy="374650"/>
          </a:xfrm>
          <a:custGeom>
            <a:avLst/>
            <a:gdLst>
              <a:gd name="T0" fmla="*/ 2147483646 w 490"/>
              <a:gd name="T1" fmla="*/ 2147483646 h 215"/>
              <a:gd name="T2" fmla="*/ 2147483646 w 490"/>
              <a:gd name="T3" fmla="*/ 2147483646 h 215"/>
              <a:gd name="T4" fmla="*/ 0 w 490"/>
              <a:gd name="T5" fmla="*/ 2147483646 h 215"/>
              <a:gd name="T6" fmla="*/ 0 w 490"/>
              <a:gd name="T7" fmla="*/ 0 h 215"/>
              <a:gd name="T8" fmla="*/ 2147483646 w 490"/>
              <a:gd name="T9" fmla="*/ 0 h 2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0" h="215">
                <a:moveTo>
                  <a:pt x="490" y="68"/>
                </a:moveTo>
                <a:lnTo>
                  <a:pt x="490" y="215"/>
                </a:lnTo>
                <a:lnTo>
                  <a:pt x="0" y="215"/>
                </a:lnTo>
                <a:lnTo>
                  <a:pt x="0" y="0"/>
                </a:lnTo>
                <a:lnTo>
                  <a:pt x="241" y="0"/>
                </a:lnTo>
              </a:path>
            </a:pathLst>
          </a:custGeom>
          <a:noFill/>
          <a:ln w="38100" cmpd="sng">
            <a:solidFill>
              <a:srgbClr val="A5002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60426" name="Group 22"/>
          <p:cNvGrpSpPr>
            <a:grpSpLocks/>
          </p:cNvGrpSpPr>
          <p:nvPr/>
        </p:nvGrpSpPr>
        <p:grpSpPr bwMode="auto">
          <a:xfrm>
            <a:off x="6426993" y="4982829"/>
            <a:ext cx="2466975" cy="1168400"/>
            <a:chOff x="3971" y="3451"/>
            <a:chExt cx="1392" cy="736"/>
          </a:xfrm>
        </p:grpSpPr>
        <p:sp>
          <p:nvSpPr>
            <p:cNvPr id="60427" name="Text Box 18"/>
            <p:cNvSpPr txBox="1">
              <a:spLocks noChangeArrowheads="1"/>
            </p:cNvSpPr>
            <p:nvPr/>
          </p:nvSpPr>
          <p:spPr bwMode="auto">
            <a:xfrm>
              <a:off x="3971" y="3451"/>
              <a:ext cx="1392" cy="7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>
              <a:spAutoFit/>
            </a:bodyPr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r" rtl="1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 typeface="Wingdings 3" panose="05040102010807070707" pitchFamily="18" charset="2"/>
                <a:buNone/>
              </a:pPr>
              <a:r>
                <a:rPr lang="he-IL" altLang="he-IL" sz="2000" b="1" dirty="0">
                  <a:latin typeface="Times New Roman" panose="02020603050405020304" pitchFamily="18" charset="0"/>
                  <a:cs typeface="+mn-cs"/>
                </a:rPr>
                <a:t>מקרא :</a:t>
              </a:r>
            </a:p>
            <a:p>
              <a:pPr algn="r" rtl="1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Char char="•"/>
              </a:pPr>
              <a:r>
                <a:rPr lang="he-IL" altLang="he-IL" sz="2000" b="1" dirty="0">
                  <a:latin typeface="Times New Roman" panose="02020603050405020304" pitchFamily="18" charset="0"/>
                  <a:cs typeface="+mn-cs"/>
                </a:rPr>
                <a:t>פיתוח </a:t>
              </a:r>
            </a:p>
            <a:p>
              <a:pPr algn="r" rtl="1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Char char="•"/>
              </a:pPr>
              <a:r>
                <a:rPr lang="he-IL" altLang="he-IL" sz="2000" b="1" dirty="0">
                  <a:latin typeface="Times New Roman" panose="02020603050405020304" pitchFamily="18" charset="0"/>
                  <a:cs typeface="+mn-cs"/>
                </a:rPr>
                <a:t>אחזקה</a:t>
              </a:r>
              <a:endParaRPr lang="en-US" altLang="he-IL" sz="2000" b="1" dirty="0"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60428" name="Line 20"/>
            <p:cNvSpPr>
              <a:spLocks noChangeShapeType="1"/>
            </p:cNvSpPr>
            <p:nvPr/>
          </p:nvSpPr>
          <p:spPr bwMode="auto">
            <a:xfrm flipH="1">
              <a:off x="4127" y="4075"/>
              <a:ext cx="576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60429" name="Line 21"/>
            <p:cNvSpPr>
              <a:spLocks noChangeShapeType="1"/>
            </p:cNvSpPr>
            <p:nvPr/>
          </p:nvSpPr>
          <p:spPr bwMode="auto">
            <a:xfrm flipH="1">
              <a:off x="4127" y="3826"/>
              <a:ext cx="576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" name="Rectangle 2"/>
          <p:cNvSpPr/>
          <p:nvPr/>
        </p:nvSpPr>
        <p:spPr>
          <a:xfrm>
            <a:off x="533400" y="2548206"/>
            <a:ext cx="2955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COBOL</a:t>
            </a:r>
            <a:r>
              <a:rPr lang="he-IL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ו-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FORTRAN</a:t>
            </a:r>
            <a:endParaRPr lang="he-IL" dirty="0"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685800" y="990600"/>
            <a:ext cx="7969250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he-IL" altLang="he-IL" sz="2400" b="1" u="sng" dirty="0">
                <a:solidFill>
                  <a:schemeClr val="tx2"/>
                </a:solidFill>
                <a:latin typeface="Times New Roman" panose="02020603050405020304" pitchFamily="18" charset="0"/>
                <a:cs typeface="+mn-cs"/>
              </a:rPr>
              <a:t>גורם פסיכולוגי</a:t>
            </a:r>
            <a:r>
              <a:rPr lang="he-IL" altLang="he-IL" sz="2400" b="1" dirty="0">
                <a:solidFill>
                  <a:schemeClr val="tx2"/>
                </a:solidFill>
                <a:latin typeface="Times New Roman" panose="02020603050405020304" pitchFamily="18" charset="0"/>
                <a:cs typeface="+mn-cs"/>
              </a:rPr>
              <a:t> – צורך חזק באתגרים ובהישגיות.</a:t>
            </a:r>
          </a:p>
          <a:p>
            <a:pPr algn="r" rtl="1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he-IL" altLang="he-IL" sz="2400" b="1" u="sng" dirty="0">
                <a:solidFill>
                  <a:schemeClr val="tx2"/>
                </a:solidFill>
                <a:latin typeface="Times New Roman" panose="02020603050405020304" pitchFamily="18" charset="0"/>
                <a:cs typeface="+mn-cs"/>
              </a:rPr>
              <a:t>גורם חינוכי</a:t>
            </a:r>
            <a:r>
              <a:rPr lang="he-IL" altLang="he-IL" sz="2400" b="1" dirty="0">
                <a:solidFill>
                  <a:schemeClr val="tx2"/>
                </a:solidFill>
                <a:latin typeface="Times New Roman" panose="02020603050405020304" pitchFamily="18" charset="0"/>
                <a:cs typeface="+mn-cs"/>
              </a:rPr>
              <a:t> – הבעיות מוגדרות היטב ובעלות פתרון ברור.</a:t>
            </a:r>
          </a:p>
          <a:p>
            <a:pPr algn="r" rtl="1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he-IL" altLang="he-IL" sz="2400" b="1" u="sng" dirty="0">
                <a:solidFill>
                  <a:schemeClr val="tx2"/>
                </a:solidFill>
                <a:latin typeface="Times New Roman" panose="02020603050405020304" pitchFamily="18" charset="0"/>
                <a:cs typeface="+mn-cs"/>
              </a:rPr>
              <a:t>גורם אופי התוכנה</a:t>
            </a:r>
            <a:r>
              <a:rPr lang="he-IL" altLang="he-IL" sz="2400" b="1" dirty="0">
                <a:solidFill>
                  <a:schemeClr val="tx2"/>
                </a:solidFill>
                <a:latin typeface="Times New Roman" panose="02020603050405020304" pitchFamily="18" charset="0"/>
                <a:cs typeface="+mn-cs"/>
              </a:rPr>
              <a:t> – המערכת אינה ישות מוחשית (</a:t>
            </a:r>
            <a:r>
              <a:rPr lang="en-US" altLang="he-IL" sz="2400" b="1" dirty="0">
                <a:solidFill>
                  <a:schemeClr val="tx2"/>
                </a:solidFill>
                <a:latin typeface="Times New Roman" panose="02020603050405020304" pitchFamily="18" charset="0"/>
                <a:cs typeface="+mn-cs"/>
              </a:rPr>
              <a:t>tangible</a:t>
            </a:r>
            <a:r>
              <a:rPr lang="he-IL" altLang="he-IL" sz="2400" b="1" dirty="0">
                <a:solidFill>
                  <a:schemeClr val="tx2"/>
                </a:solidFill>
                <a:latin typeface="Times New Roman" panose="02020603050405020304" pitchFamily="18" charset="0"/>
                <a:cs typeface="+mn-cs"/>
              </a:rPr>
              <a:t>), ישום מהיר מוביל לבעיות שונות הצצות בתהליך הפיתוח. </a:t>
            </a:r>
            <a:endParaRPr lang="en-US" altLang="he-IL" sz="2400" b="1" dirty="0">
              <a:solidFill>
                <a:schemeClr val="tx2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449263" y="5364163"/>
            <a:ext cx="8351837" cy="446276"/>
          </a:xfrm>
          <a:prstGeom prst="rect">
            <a:avLst/>
          </a:prstGeom>
          <a:solidFill>
            <a:schemeClr val="bg1"/>
          </a:solidFill>
          <a:ln w="3810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ClrTx/>
              <a:buSzTx/>
              <a:buFont typeface="Wingdings 3" panose="05040102010807070707" pitchFamily="18" charset="2"/>
              <a:buNone/>
            </a:pPr>
            <a:r>
              <a:rPr lang="he-IL" altLang="he-IL" sz="2300" b="1" dirty="0">
                <a:solidFill>
                  <a:schemeClr val="tx2"/>
                </a:solidFill>
                <a:latin typeface="Times New Roman" panose="02020603050405020304" pitchFamily="18" charset="0"/>
                <a:cs typeface="+mn-cs"/>
              </a:rPr>
              <a:t>פיתוח מ"מ "גדולה"/מורכבת בגישת "בנה ותקן" לא הוכיח את עצמו !</a:t>
            </a:r>
            <a:endParaRPr lang="en-US" altLang="he-IL" sz="2300" b="1" dirty="0">
              <a:solidFill>
                <a:schemeClr val="tx2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1444" name="Text Box 5"/>
          <p:cNvSpPr txBox="1">
            <a:spLocks noChangeArrowheads="1"/>
          </p:cNvSpPr>
          <p:nvPr/>
        </p:nvSpPr>
        <p:spPr bwMode="auto">
          <a:xfrm>
            <a:off x="533400" y="4572000"/>
            <a:ext cx="8294687" cy="446276"/>
          </a:xfrm>
          <a:prstGeom prst="rect">
            <a:avLst/>
          </a:prstGeom>
          <a:noFill/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rtl="1" eaLnBrk="1" hangingPunct="1">
              <a:spcBef>
                <a:spcPct val="50000"/>
              </a:spcBef>
              <a:buClrTx/>
              <a:buSzTx/>
              <a:buNone/>
            </a:pPr>
            <a:r>
              <a:rPr lang="he-IL" altLang="he-IL" sz="2300" b="1" dirty="0">
                <a:solidFill>
                  <a:srgbClr val="A50021"/>
                </a:solidFill>
                <a:latin typeface="Times New Roman" panose="02020603050405020304" pitchFamily="18" charset="0"/>
                <a:cs typeface="+mn-cs"/>
              </a:rPr>
              <a:t>ניתן ליישם את הגישה כאשר מפתחים מערכת מידע "קטנה"/פשוטה</a:t>
            </a:r>
            <a:endParaRPr lang="en-US" altLang="he-IL" sz="2300" b="1" dirty="0">
              <a:solidFill>
                <a:srgbClr val="A50021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-228600" y="-304800"/>
            <a:ext cx="9144000" cy="1354217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r">
              <a:defRPr/>
            </a:pPr>
            <a:r>
              <a:rPr lang="he-IL" altLang="he-IL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גישת "בנה ותקן"- גורמים לאימוץ השיטה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669925" y="792163"/>
            <a:ext cx="7737475" cy="134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ClrTx/>
              <a:buSzTx/>
              <a:buNone/>
            </a:pPr>
            <a:r>
              <a:rPr lang="he-IL" altLang="he-IL" sz="2800" b="1" u="sng" dirty="0">
                <a:solidFill>
                  <a:srgbClr val="530070"/>
                </a:solidFill>
                <a:latin typeface="Times New Roman" panose="02020603050405020304" pitchFamily="18" charset="0"/>
                <a:cs typeface="+mn-cs"/>
              </a:rPr>
              <a:t>מודל מפל המים (</a:t>
            </a:r>
            <a:r>
              <a:rPr lang="en-US" altLang="he-IL" sz="2800" b="1" u="sng" dirty="0">
                <a:solidFill>
                  <a:srgbClr val="530070"/>
                </a:solidFill>
                <a:latin typeface="Times New Roman" panose="02020603050405020304" pitchFamily="18" charset="0"/>
                <a:cs typeface="+mn-cs"/>
              </a:rPr>
              <a:t>Water Fall</a:t>
            </a:r>
            <a:r>
              <a:rPr lang="he-IL" altLang="he-IL" sz="2800" b="1" u="sng" dirty="0">
                <a:solidFill>
                  <a:srgbClr val="530070"/>
                </a:solidFill>
                <a:latin typeface="Times New Roman" panose="02020603050405020304" pitchFamily="18" charset="0"/>
                <a:cs typeface="+mn-cs"/>
              </a:rPr>
              <a:t>)</a:t>
            </a:r>
            <a:r>
              <a:rPr lang="he-IL" altLang="he-IL" sz="2800" b="1" dirty="0">
                <a:solidFill>
                  <a:srgbClr val="530070"/>
                </a:solidFill>
                <a:latin typeface="Times New Roman" panose="02020603050405020304" pitchFamily="18" charset="0"/>
                <a:cs typeface="+mn-cs"/>
              </a:rPr>
              <a:t> – </a:t>
            </a:r>
            <a:r>
              <a:rPr lang="en-US" altLang="he-IL" sz="2800" b="1" dirty="0">
                <a:latin typeface="Times New Roman" panose="02020603050405020304" pitchFamily="18" charset="0"/>
                <a:cs typeface="+mn-cs"/>
              </a:rPr>
              <a:t>Royce, 1970</a:t>
            </a:r>
            <a:endParaRPr lang="he-IL" altLang="he-IL" sz="2800" b="1" dirty="0">
              <a:latin typeface="Times New Roman" panose="02020603050405020304" pitchFamily="18" charset="0"/>
              <a:cs typeface="+mn-cs"/>
            </a:endParaRPr>
          </a:p>
          <a:p>
            <a:pPr algn="r" rtl="1" eaLnBrk="1" hangingPunct="1">
              <a:spcBef>
                <a:spcPct val="25000"/>
              </a:spcBef>
              <a:buClrTx/>
              <a:buSzTx/>
              <a:buNone/>
            </a:pPr>
            <a:r>
              <a:rPr lang="he-IL" altLang="he-IL" sz="2400" dirty="0">
                <a:solidFill>
                  <a:schemeClr val="tx2"/>
                </a:solidFill>
                <a:latin typeface="Times New Roman" panose="02020603050405020304" pitchFamily="18" charset="0"/>
                <a:cs typeface="+mn-cs"/>
              </a:rPr>
              <a:t>המודל מבחין בין שלבי הפיתוח השונים, תוך קיום פעילות גומלין וחפיפת זמנים בין שלבי פיתוח עוקבים.</a:t>
            </a:r>
            <a:r>
              <a:rPr lang="en-US" altLang="he-IL" sz="2400" b="1" dirty="0">
                <a:solidFill>
                  <a:schemeClr val="tx2"/>
                </a:solidFill>
                <a:latin typeface="Times New Roman" panose="02020603050405020304" pitchFamily="18" charset="0"/>
                <a:cs typeface="+mn-cs"/>
              </a:rPr>
              <a:t> </a:t>
            </a:r>
            <a:r>
              <a:rPr lang="he-IL" altLang="he-IL" sz="2400" b="1" dirty="0">
                <a:solidFill>
                  <a:schemeClr val="tx2"/>
                </a:solidFill>
                <a:latin typeface="Times New Roman" panose="02020603050405020304" pitchFamily="18" charset="0"/>
                <a:cs typeface="+mn-cs"/>
              </a:rPr>
              <a:t> </a:t>
            </a:r>
            <a:endParaRPr lang="en-US" altLang="he-IL" sz="2400" b="1" dirty="0">
              <a:solidFill>
                <a:schemeClr val="tx2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45256" y="-228600"/>
            <a:ext cx="8915400" cy="1354217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en-US"/>
            </a:defPPr>
            <a:lvl1pPr algn="r">
              <a:defRPr sz="41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he-IL" altLang="he-IL" dirty="0" smtClean="0"/>
              <a:t>גישות ומודלים לפיתוח מערכות מידע</a:t>
            </a:r>
            <a:endParaRPr lang="en-US" altLang="he-IL" dirty="0" smtClean="0"/>
          </a:p>
        </p:txBody>
      </p:sp>
      <p:sp>
        <p:nvSpPr>
          <p:cNvPr id="62468" name="Text Box 19"/>
          <p:cNvSpPr txBox="1">
            <a:spLocks noChangeArrowheads="1"/>
          </p:cNvSpPr>
          <p:nvPr/>
        </p:nvSpPr>
        <p:spPr bwMode="auto">
          <a:xfrm>
            <a:off x="614363" y="6007464"/>
            <a:ext cx="1663700" cy="259623"/>
          </a:xfrm>
          <a:prstGeom prst="rect">
            <a:avLst/>
          </a:prstGeom>
          <a:solidFill>
            <a:schemeClr val="bg1"/>
          </a:solidFill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anchor="ctr" anchorCtr="1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rtl="1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None/>
            </a:pPr>
            <a:r>
              <a:rPr lang="he-IL" altLang="he-IL" sz="1800" b="1">
                <a:latin typeface="Times New Roman" panose="02020603050405020304" pitchFamily="18" charset="0"/>
                <a:cs typeface="+mn-cs"/>
              </a:rPr>
              <a:t>פרישה</a:t>
            </a:r>
            <a:endParaRPr lang="en-US" altLang="he-IL" sz="1800" b="1">
              <a:latin typeface="Times New Roman" panose="02020603050405020304" pitchFamily="18" charset="0"/>
              <a:cs typeface="+mn-cs"/>
            </a:endParaRPr>
          </a:p>
        </p:txBody>
      </p:sp>
      <p:grpSp>
        <p:nvGrpSpPr>
          <p:cNvPr id="62469" name="Group 59"/>
          <p:cNvGrpSpPr>
            <a:grpSpLocks/>
          </p:cNvGrpSpPr>
          <p:nvPr/>
        </p:nvGrpSpPr>
        <p:grpSpPr bwMode="auto">
          <a:xfrm>
            <a:off x="5881688" y="2463800"/>
            <a:ext cx="1665287" cy="1377950"/>
            <a:chOff x="3705" y="1552"/>
            <a:chExt cx="1049" cy="868"/>
          </a:xfrm>
        </p:grpSpPr>
        <p:grpSp>
          <p:nvGrpSpPr>
            <p:cNvPr id="62517" name="Group 21"/>
            <p:cNvGrpSpPr>
              <a:grpSpLocks/>
            </p:cNvGrpSpPr>
            <p:nvPr/>
          </p:nvGrpSpPr>
          <p:grpSpPr bwMode="auto">
            <a:xfrm>
              <a:off x="3705" y="1844"/>
              <a:ext cx="1049" cy="310"/>
              <a:chOff x="3541" y="2279"/>
              <a:chExt cx="1049" cy="417"/>
            </a:xfrm>
          </p:grpSpPr>
          <p:sp>
            <p:nvSpPr>
              <p:cNvPr id="62520" name="Text Box 10"/>
              <p:cNvSpPr txBox="1">
                <a:spLocks noChangeArrowheads="1"/>
              </p:cNvSpPr>
              <p:nvPr/>
            </p:nvSpPr>
            <p:spPr bwMode="auto">
              <a:xfrm>
                <a:off x="3542" y="2279"/>
                <a:ext cx="1048" cy="22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46800" rIns="18000" anchor="ctr" anchorCtr="1">
                <a:spAutoFit/>
              </a:bodyPr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rtl="1" eaLnBrk="1" hangingPunct="1">
                  <a:lnSpc>
                    <a:spcPct val="60000"/>
                  </a:lnSpc>
                  <a:spcBef>
                    <a:spcPct val="50000"/>
                  </a:spcBef>
                  <a:buClrTx/>
                  <a:buSzTx/>
                  <a:buNone/>
                </a:pPr>
                <a:r>
                  <a:rPr lang="he-IL" altLang="he-IL" sz="1800" b="1">
                    <a:latin typeface="Times New Roman" panose="02020603050405020304" pitchFamily="18" charset="0"/>
                    <a:cs typeface="+mn-cs"/>
                  </a:rPr>
                  <a:t>פירוט הדרישות</a:t>
                </a:r>
                <a:endParaRPr lang="en-US" altLang="he-IL" sz="1800" b="1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62521" name="Text Box 11"/>
              <p:cNvSpPr txBox="1">
                <a:spLocks noChangeArrowheads="1"/>
              </p:cNvSpPr>
              <p:nvPr/>
            </p:nvSpPr>
            <p:spPr bwMode="auto">
              <a:xfrm>
                <a:off x="3541" y="2476"/>
                <a:ext cx="1048" cy="22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46800" rIns="18000" anchor="ctr" anchorCtr="1">
                <a:spAutoFit/>
              </a:bodyPr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rtl="1" eaLnBrk="1" hangingPunct="1">
                  <a:lnSpc>
                    <a:spcPct val="60000"/>
                  </a:lnSpc>
                  <a:spcBef>
                    <a:spcPct val="50000"/>
                  </a:spcBef>
                  <a:buClrTx/>
                  <a:buSzTx/>
                  <a:buNone/>
                </a:pPr>
                <a:r>
                  <a:rPr lang="he-IL" altLang="he-IL" sz="1800" b="1">
                    <a:latin typeface="Times New Roman" panose="02020603050405020304" pitchFamily="18" charset="0"/>
                    <a:cs typeface="+mn-cs"/>
                  </a:rPr>
                  <a:t>אימות</a:t>
                </a:r>
                <a:endParaRPr lang="en-US" altLang="he-IL" sz="1800" b="1">
                  <a:latin typeface="Times New Roman" panose="02020603050405020304" pitchFamily="18" charset="0"/>
                  <a:cs typeface="+mn-cs"/>
                </a:endParaRPr>
              </a:p>
            </p:txBody>
          </p:sp>
        </p:grpSp>
        <p:sp>
          <p:nvSpPr>
            <p:cNvPr id="62518" name="Freeform 26"/>
            <p:cNvSpPr>
              <a:spLocks/>
            </p:cNvSpPr>
            <p:nvPr/>
          </p:nvSpPr>
          <p:spPr bwMode="auto">
            <a:xfrm>
              <a:off x="4082" y="2180"/>
              <a:ext cx="387" cy="240"/>
            </a:xfrm>
            <a:custGeom>
              <a:avLst/>
              <a:gdLst>
                <a:gd name="T0" fmla="*/ 387 w 387"/>
                <a:gd name="T1" fmla="*/ 0 h 240"/>
                <a:gd name="T2" fmla="*/ 387 w 387"/>
                <a:gd name="T3" fmla="*/ 240 h 240"/>
                <a:gd name="T4" fmla="*/ 0 w 387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" h="240">
                  <a:moveTo>
                    <a:pt x="387" y="0"/>
                  </a:moveTo>
                  <a:lnTo>
                    <a:pt x="387" y="240"/>
                  </a:lnTo>
                  <a:lnTo>
                    <a:pt x="0" y="240"/>
                  </a:lnTo>
                </a:path>
              </a:pathLst>
            </a:custGeom>
            <a:noFill/>
            <a:ln w="38100" cmpd="sng">
              <a:solidFill>
                <a:srgbClr val="A5002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>
                <a:cs typeface="+mn-cs"/>
              </a:endParaRPr>
            </a:p>
          </p:txBody>
        </p:sp>
        <p:sp>
          <p:nvSpPr>
            <p:cNvPr id="62519" name="Freeform 31"/>
            <p:cNvSpPr>
              <a:spLocks/>
            </p:cNvSpPr>
            <p:nvPr/>
          </p:nvSpPr>
          <p:spPr bwMode="auto">
            <a:xfrm>
              <a:off x="4187" y="1552"/>
              <a:ext cx="189" cy="284"/>
            </a:xfrm>
            <a:custGeom>
              <a:avLst/>
              <a:gdLst>
                <a:gd name="T0" fmla="*/ 0 w 189"/>
                <a:gd name="T1" fmla="*/ 222 h 293"/>
                <a:gd name="T2" fmla="*/ 0 w 189"/>
                <a:gd name="T3" fmla="*/ 0 h 293"/>
                <a:gd name="T4" fmla="*/ 189 w 189"/>
                <a:gd name="T5" fmla="*/ 0 h 2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9" h="293">
                  <a:moveTo>
                    <a:pt x="0" y="293"/>
                  </a:moveTo>
                  <a:lnTo>
                    <a:pt x="0" y="0"/>
                  </a:lnTo>
                  <a:lnTo>
                    <a:pt x="189" y="0"/>
                  </a:lnTo>
                </a:path>
              </a:pathLst>
            </a:custGeom>
            <a:noFill/>
            <a:ln w="38100" cmpd="sng">
              <a:solidFill>
                <a:srgbClr val="A5002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>
                <a:cs typeface="+mn-cs"/>
              </a:endParaRPr>
            </a:p>
          </p:txBody>
        </p:sp>
      </p:grpSp>
      <p:grpSp>
        <p:nvGrpSpPr>
          <p:cNvPr id="62470" name="Group 61"/>
          <p:cNvGrpSpPr>
            <a:grpSpLocks/>
          </p:cNvGrpSpPr>
          <p:nvPr/>
        </p:nvGrpSpPr>
        <p:grpSpPr bwMode="auto">
          <a:xfrm>
            <a:off x="3711575" y="3798888"/>
            <a:ext cx="1665288" cy="1366837"/>
            <a:chOff x="2338" y="2393"/>
            <a:chExt cx="1049" cy="861"/>
          </a:xfrm>
        </p:grpSpPr>
        <p:grpSp>
          <p:nvGrpSpPr>
            <p:cNvPr id="62512" name="Group 23"/>
            <p:cNvGrpSpPr>
              <a:grpSpLocks/>
            </p:cNvGrpSpPr>
            <p:nvPr/>
          </p:nvGrpSpPr>
          <p:grpSpPr bwMode="auto">
            <a:xfrm>
              <a:off x="2338" y="2677"/>
              <a:ext cx="1049" cy="310"/>
              <a:chOff x="2175" y="3319"/>
              <a:chExt cx="1049" cy="417"/>
            </a:xfrm>
          </p:grpSpPr>
          <p:sp>
            <p:nvSpPr>
              <p:cNvPr id="62515" name="Text Box 14"/>
              <p:cNvSpPr txBox="1">
                <a:spLocks noChangeArrowheads="1"/>
              </p:cNvSpPr>
              <p:nvPr/>
            </p:nvSpPr>
            <p:spPr bwMode="auto">
              <a:xfrm>
                <a:off x="2176" y="3319"/>
                <a:ext cx="1048" cy="22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46800" rIns="18000" anchor="ctr" anchorCtr="1">
                <a:spAutoFit/>
              </a:bodyPr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rtl="1" eaLnBrk="1" hangingPunct="1">
                  <a:lnSpc>
                    <a:spcPct val="60000"/>
                  </a:lnSpc>
                  <a:spcBef>
                    <a:spcPct val="50000"/>
                  </a:spcBef>
                  <a:buClrTx/>
                  <a:buSzTx/>
                  <a:buNone/>
                </a:pPr>
                <a:r>
                  <a:rPr lang="he-IL" altLang="he-IL" sz="1800" b="1">
                    <a:latin typeface="Times New Roman" panose="02020603050405020304" pitchFamily="18" charset="0"/>
                    <a:cs typeface="+mn-cs"/>
                  </a:rPr>
                  <a:t>עיצוב</a:t>
                </a:r>
                <a:endParaRPr lang="en-US" altLang="he-IL" sz="1800" b="1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62516" name="Text Box 15"/>
              <p:cNvSpPr txBox="1">
                <a:spLocks noChangeArrowheads="1"/>
              </p:cNvSpPr>
              <p:nvPr/>
            </p:nvSpPr>
            <p:spPr bwMode="auto">
              <a:xfrm>
                <a:off x="2175" y="3516"/>
                <a:ext cx="1048" cy="22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46800" rIns="18000" anchor="ctr" anchorCtr="1">
                <a:spAutoFit/>
              </a:bodyPr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rtl="1" eaLnBrk="1" hangingPunct="1">
                  <a:lnSpc>
                    <a:spcPct val="60000"/>
                  </a:lnSpc>
                  <a:spcBef>
                    <a:spcPct val="50000"/>
                  </a:spcBef>
                  <a:buClrTx/>
                  <a:buSzTx/>
                  <a:buNone/>
                </a:pPr>
                <a:r>
                  <a:rPr lang="he-IL" altLang="he-IL" sz="1800" b="1">
                    <a:latin typeface="Times New Roman" panose="02020603050405020304" pitchFamily="18" charset="0"/>
                    <a:cs typeface="+mn-cs"/>
                  </a:rPr>
                  <a:t>אימות</a:t>
                </a:r>
                <a:endParaRPr lang="en-US" altLang="he-IL" sz="1800" b="1">
                  <a:latin typeface="Times New Roman" panose="02020603050405020304" pitchFamily="18" charset="0"/>
                  <a:cs typeface="+mn-cs"/>
                </a:endParaRPr>
              </a:p>
            </p:txBody>
          </p:sp>
        </p:grpSp>
        <p:sp>
          <p:nvSpPr>
            <p:cNvPr id="62513" name="Freeform 28"/>
            <p:cNvSpPr>
              <a:spLocks/>
            </p:cNvSpPr>
            <p:nvPr/>
          </p:nvSpPr>
          <p:spPr bwMode="auto">
            <a:xfrm>
              <a:off x="2706" y="3014"/>
              <a:ext cx="387" cy="240"/>
            </a:xfrm>
            <a:custGeom>
              <a:avLst/>
              <a:gdLst>
                <a:gd name="T0" fmla="*/ 387 w 387"/>
                <a:gd name="T1" fmla="*/ 0 h 240"/>
                <a:gd name="T2" fmla="*/ 387 w 387"/>
                <a:gd name="T3" fmla="*/ 240 h 240"/>
                <a:gd name="T4" fmla="*/ 0 w 387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" h="240">
                  <a:moveTo>
                    <a:pt x="387" y="0"/>
                  </a:moveTo>
                  <a:lnTo>
                    <a:pt x="387" y="240"/>
                  </a:lnTo>
                  <a:lnTo>
                    <a:pt x="0" y="240"/>
                  </a:lnTo>
                </a:path>
              </a:pathLst>
            </a:custGeom>
            <a:noFill/>
            <a:ln w="38100" cmpd="sng">
              <a:solidFill>
                <a:srgbClr val="A5002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>
                <a:cs typeface="+mn-cs"/>
              </a:endParaRPr>
            </a:p>
          </p:txBody>
        </p:sp>
        <p:sp>
          <p:nvSpPr>
            <p:cNvPr id="62514" name="Freeform 32"/>
            <p:cNvSpPr>
              <a:spLocks/>
            </p:cNvSpPr>
            <p:nvPr/>
          </p:nvSpPr>
          <p:spPr bwMode="auto">
            <a:xfrm>
              <a:off x="2837" y="2393"/>
              <a:ext cx="189" cy="276"/>
            </a:xfrm>
            <a:custGeom>
              <a:avLst/>
              <a:gdLst>
                <a:gd name="T0" fmla="*/ 0 w 189"/>
                <a:gd name="T1" fmla="*/ 171 h 293"/>
                <a:gd name="T2" fmla="*/ 0 w 189"/>
                <a:gd name="T3" fmla="*/ 0 h 293"/>
                <a:gd name="T4" fmla="*/ 189 w 189"/>
                <a:gd name="T5" fmla="*/ 0 h 2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9" h="293">
                  <a:moveTo>
                    <a:pt x="0" y="293"/>
                  </a:moveTo>
                  <a:lnTo>
                    <a:pt x="0" y="0"/>
                  </a:lnTo>
                  <a:lnTo>
                    <a:pt x="189" y="0"/>
                  </a:lnTo>
                </a:path>
              </a:pathLst>
            </a:custGeom>
            <a:noFill/>
            <a:ln w="38100" cmpd="sng">
              <a:solidFill>
                <a:srgbClr val="A5002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>
                <a:cs typeface="+mn-cs"/>
              </a:endParaRPr>
            </a:p>
          </p:txBody>
        </p:sp>
      </p:grpSp>
      <p:grpSp>
        <p:nvGrpSpPr>
          <p:cNvPr id="62471" name="Group 62"/>
          <p:cNvGrpSpPr>
            <a:grpSpLocks/>
          </p:cNvGrpSpPr>
          <p:nvPr/>
        </p:nvGrpSpPr>
        <p:grpSpPr bwMode="auto">
          <a:xfrm>
            <a:off x="2647950" y="4576763"/>
            <a:ext cx="1665288" cy="1136650"/>
            <a:chOff x="1668" y="2883"/>
            <a:chExt cx="1049" cy="716"/>
          </a:xfrm>
        </p:grpSpPr>
        <p:grpSp>
          <p:nvGrpSpPr>
            <p:cNvPr id="62507" name="Group 24"/>
            <p:cNvGrpSpPr>
              <a:grpSpLocks/>
            </p:cNvGrpSpPr>
            <p:nvPr/>
          </p:nvGrpSpPr>
          <p:grpSpPr bwMode="auto">
            <a:xfrm>
              <a:off x="1668" y="3095"/>
              <a:ext cx="1049" cy="311"/>
              <a:chOff x="1496" y="3723"/>
              <a:chExt cx="1049" cy="418"/>
            </a:xfrm>
          </p:grpSpPr>
          <p:sp>
            <p:nvSpPr>
              <p:cNvPr id="62510" name="Text Box 16"/>
              <p:cNvSpPr txBox="1">
                <a:spLocks noChangeArrowheads="1"/>
              </p:cNvSpPr>
              <p:nvPr/>
            </p:nvSpPr>
            <p:spPr bwMode="auto">
              <a:xfrm>
                <a:off x="1497" y="3723"/>
                <a:ext cx="1048" cy="22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46800" rIns="18000" anchor="ctr" anchorCtr="1">
                <a:spAutoFit/>
              </a:bodyPr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rtl="1" eaLnBrk="1" hangingPunct="1">
                  <a:lnSpc>
                    <a:spcPct val="60000"/>
                  </a:lnSpc>
                  <a:spcBef>
                    <a:spcPct val="50000"/>
                  </a:spcBef>
                  <a:buClrTx/>
                  <a:buSzTx/>
                  <a:buNone/>
                </a:pPr>
                <a:r>
                  <a:rPr lang="he-IL" altLang="he-IL" sz="1800" b="1" dirty="0" smtClean="0">
                    <a:latin typeface="Times New Roman" panose="02020603050405020304" pitchFamily="18" charset="0"/>
                    <a:cs typeface="+mn-cs"/>
                  </a:rPr>
                  <a:t>תכנות</a:t>
                </a:r>
                <a:endParaRPr lang="en-US" altLang="he-IL" sz="1800" b="1" dirty="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62511" name="Text Box 17"/>
              <p:cNvSpPr txBox="1">
                <a:spLocks noChangeArrowheads="1"/>
              </p:cNvSpPr>
              <p:nvPr/>
            </p:nvSpPr>
            <p:spPr bwMode="auto">
              <a:xfrm>
                <a:off x="1496" y="3921"/>
                <a:ext cx="1048" cy="22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46800" rIns="18000" anchor="ctr" anchorCtr="1">
                <a:spAutoFit/>
              </a:bodyPr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rtl="1" eaLnBrk="1" hangingPunct="1">
                  <a:lnSpc>
                    <a:spcPct val="60000"/>
                  </a:lnSpc>
                  <a:spcBef>
                    <a:spcPct val="50000"/>
                  </a:spcBef>
                  <a:buClrTx/>
                  <a:buSzTx/>
                  <a:buNone/>
                </a:pPr>
                <a:r>
                  <a:rPr lang="he-IL" altLang="he-IL" sz="1800" b="1">
                    <a:latin typeface="Times New Roman" panose="02020603050405020304" pitchFamily="18" charset="0"/>
                    <a:cs typeface="+mn-cs"/>
                  </a:rPr>
                  <a:t>אימות</a:t>
                </a:r>
                <a:endParaRPr lang="en-US" altLang="he-IL" sz="1800" b="1">
                  <a:latin typeface="Times New Roman" panose="02020603050405020304" pitchFamily="18" charset="0"/>
                  <a:cs typeface="+mn-cs"/>
                </a:endParaRPr>
              </a:p>
            </p:txBody>
          </p:sp>
        </p:grpSp>
        <p:sp>
          <p:nvSpPr>
            <p:cNvPr id="62508" name="Freeform 29"/>
            <p:cNvSpPr>
              <a:spLocks/>
            </p:cNvSpPr>
            <p:nvPr/>
          </p:nvSpPr>
          <p:spPr bwMode="auto">
            <a:xfrm>
              <a:off x="2096" y="3427"/>
              <a:ext cx="387" cy="172"/>
            </a:xfrm>
            <a:custGeom>
              <a:avLst/>
              <a:gdLst>
                <a:gd name="T0" fmla="*/ 387 w 387"/>
                <a:gd name="T1" fmla="*/ 0 h 240"/>
                <a:gd name="T2" fmla="*/ 387 w 387"/>
                <a:gd name="T3" fmla="*/ 11 h 240"/>
                <a:gd name="T4" fmla="*/ 0 w 387"/>
                <a:gd name="T5" fmla="*/ 11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" h="240">
                  <a:moveTo>
                    <a:pt x="387" y="0"/>
                  </a:moveTo>
                  <a:lnTo>
                    <a:pt x="387" y="240"/>
                  </a:lnTo>
                  <a:lnTo>
                    <a:pt x="0" y="240"/>
                  </a:lnTo>
                </a:path>
              </a:pathLst>
            </a:custGeom>
            <a:noFill/>
            <a:ln w="38100" cmpd="sng">
              <a:solidFill>
                <a:srgbClr val="A5002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>
                <a:cs typeface="+mn-cs"/>
              </a:endParaRPr>
            </a:p>
          </p:txBody>
        </p:sp>
        <p:sp>
          <p:nvSpPr>
            <p:cNvPr id="62509" name="Freeform 37"/>
            <p:cNvSpPr>
              <a:spLocks/>
            </p:cNvSpPr>
            <p:nvPr/>
          </p:nvSpPr>
          <p:spPr bwMode="auto">
            <a:xfrm>
              <a:off x="2157" y="2883"/>
              <a:ext cx="189" cy="207"/>
            </a:xfrm>
            <a:custGeom>
              <a:avLst/>
              <a:gdLst>
                <a:gd name="T0" fmla="*/ 0 w 189"/>
                <a:gd name="T1" fmla="*/ 13 h 293"/>
                <a:gd name="T2" fmla="*/ 0 w 189"/>
                <a:gd name="T3" fmla="*/ 0 h 293"/>
                <a:gd name="T4" fmla="*/ 189 w 189"/>
                <a:gd name="T5" fmla="*/ 0 h 2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9" h="293">
                  <a:moveTo>
                    <a:pt x="0" y="293"/>
                  </a:moveTo>
                  <a:lnTo>
                    <a:pt x="0" y="0"/>
                  </a:lnTo>
                  <a:lnTo>
                    <a:pt x="189" y="0"/>
                  </a:lnTo>
                </a:path>
              </a:pathLst>
            </a:custGeom>
            <a:noFill/>
            <a:ln w="38100" cmpd="sng">
              <a:solidFill>
                <a:srgbClr val="A5002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>
                <a:cs typeface="+mn-cs"/>
              </a:endParaRPr>
            </a:p>
          </p:txBody>
        </p:sp>
      </p:grpSp>
      <p:grpSp>
        <p:nvGrpSpPr>
          <p:cNvPr id="62472" name="Group 60"/>
          <p:cNvGrpSpPr>
            <a:grpSpLocks/>
          </p:cNvGrpSpPr>
          <p:nvPr/>
        </p:nvGrpSpPr>
        <p:grpSpPr bwMode="auto">
          <a:xfrm>
            <a:off x="4803775" y="3236913"/>
            <a:ext cx="1665288" cy="1274762"/>
            <a:chOff x="3026" y="2039"/>
            <a:chExt cx="1049" cy="803"/>
          </a:xfrm>
        </p:grpSpPr>
        <p:grpSp>
          <p:nvGrpSpPr>
            <p:cNvPr id="62502" name="Group 22"/>
            <p:cNvGrpSpPr>
              <a:grpSpLocks/>
            </p:cNvGrpSpPr>
            <p:nvPr/>
          </p:nvGrpSpPr>
          <p:grpSpPr bwMode="auto">
            <a:xfrm>
              <a:off x="3026" y="2262"/>
              <a:ext cx="1049" cy="311"/>
              <a:chOff x="2880" y="2795"/>
              <a:chExt cx="1049" cy="418"/>
            </a:xfrm>
          </p:grpSpPr>
          <p:sp>
            <p:nvSpPr>
              <p:cNvPr id="62505" name="Text Box 12"/>
              <p:cNvSpPr txBox="1">
                <a:spLocks noChangeArrowheads="1"/>
              </p:cNvSpPr>
              <p:nvPr/>
            </p:nvSpPr>
            <p:spPr bwMode="auto">
              <a:xfrm>
                <a:off x="2881" y="2795"/>
                <a:ext cx="1048" cy="22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46800" rIns="18000" anchor="ctr" anchorCtr="1">
                <a:spAutoFit/>
              </a:bodyPr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rtl="1" eaLnBrk="1" hangingPunct="1">
                  <a:lnSpc>
                    <a:spcPct val="60000"/>
                  </a:lnSpc>
                  <a:spcBef>
                    <a:spcPct val="50000"/>
                  </a:spcBef>
                  <a:buClrTx/>
                  <a:buSzTx/>
                  <a:buNone/>
                </a:pPr>
                <a:r>
                  <a:rPr lang="he-IL" altLang="he-IL" sz="1800" b="1" dirty="0" smtClean="0">
                    <a:latin typeface="Times New Roman" panose="02020603050405020304" pitchFamily="18" charset="0"/>
                    <a:cs typeface="+mn-cs"/>
                  </a:rPr>
                  <a:t>ניתוח מפורט</a:t>
                </a:r>
                <a:endParaRPr lang="en-US" altLang="he-IL" sz="1800" b="1" dirty="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62506" name="Text Box 13"/>
              <p:cNvSpPr txBox="1">
                <a:spLocks noChangeArrowheads="1"/>
              </p:cNvSpPr>
              <p:nvPr/>
            </p:nvSpPr>
            <p:spPr bwMode="auto">
              <a:xfrm>
                <a:off x="2880" y="2993"/>
                <a:ext cx="1048" cy="22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46800" rIns="18000" anchor="ctr" anchorCtr="1">
                <a:spAutoFit/>
              </a:bodyPr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rtl="1" eaLnBrk="1" hangingPunct="1">
                  <a:lnSpc>
                    <a:spcPct val="60000"/>
                  </a:lnSpc>
                  <a:spcBef>
                    <a:spcPct val="50000"/>
                  </a:spcBef>
                  <a:buClrTx/>
                  <a:buSzTx/>
                  <a:buNone/>
                </a:pPr>
                <a:r>
                  <a:rPr lang="he-IL" altLang="he-IL" sz="1800" b="1">
                    <a:latin typeface="Times New Roman" panose="02020603050405020304" pitchFamily="18" charset="0"/>
                    <a:cs typeface="+mn-cs"/>
                  </a:rPr>
                  <a:t>אימות</a:t>
                </a:r>
                <a:endParaRPr lang="en-US" altLang="he-IL" sz="1800" b="1">
                  <a:latin typeface="Times New Roman" panose="02020603050405020304" pitchFamily="18" charset="0"/>
                  <a:cs typeface="+mn-cs"/>
                </a:endParaRPr>
              </a:p>
            </p:txBody>
          </p:sp>
        </p:grpSp>
        <p:sp>
          <p:nvSpPr>
            <p:cNvPr id="62503" name="Freeform 27"/>
            <p:cNvSpPr>
              <a:spLocks/>
            </p:cNvSpPr>
            <p:nvPr/>
          </p:nvSpPr>
          <p:spPr bwMode="auto">
            <a:xfrm>
              <a:off x="3386" y="2602"/>
              <a:ext cx="387" cy="240"/>
            </a:xfrm>
            <a:custGeom>
              <a:avLst/>
              <a:gdLst>
                <a:gd name="T0" fmla="*/ 387 w 387"/>
                <a:gd name="T1" fmla="*/ 0 h 240"/>
                <a:gd name="T2" fmla="*/ 387 w 387"/>
                <a:gd name="T3" fmla="*/ 240 h 240"/>
                <a:gd name="T4" fmla="*/ 0 w 387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" h="240">
                  <a:moveTo>
                    <a:pt x="387" y="0"/>
                  </a:moveTo>
                  <a:lnTo>
                    <a:pt x="387" y="240"/>
                  </a:lnTo>
                  <a:lnTo>
                    <a:pt x="0" y="240"/>
                  </a:lnTo>
                </a:path>
              </a:pathLst>
            </a:custGeom>
            <a:noFill/>
            <a:ln w="38100" cmpd="sng">
              <a:solidFill>
                <a:srgbClr val="A5002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>
                <a:cs typeface="+mn-cs"/>
              </a:endParaRPr>
            </a:p>
          </p:txBody>
        </p:sp>
        <p:sp>
          <p:nvSpPr>
            <p:cNvPr id="62504" name="Freeform 38"/>
            <p:cNvSpPr>
              <a:spLocks/>
            </p:cNvSpPr>
            <p:nvPr/>
          </p:nvSpPr>
          <p:spPr bwMode="auto">
            <a:xfrm>
              <a:off x="3515" y="2039"/>
              <a:ext cx="189" cy="207"/>
            </a:xfrm>
            <a:custGeom>
              <a:avLst/>
              <a:gdLst>
                <a:gd name="T0" fmla="*/ 0 w 189"/>
                <a:gd name="T1" fmla="*/ 13 h 293"/>
                <a:gd name="T2" fmla="*/ 0 w 189"/>
                <a:gd name="T3" fmla="*/ 0 h 293"/>
                <a:gd name="T4" fmla="*/ 189 w 189"/>
                <a:gd name="T5" fmla="*/ 0 h 2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9" h="293">
                  <a:moveTo>
                    <a:pt x="0" y="293"/>
                  </a:moveTo>
                  <a:lnTo>
                    <a:pt x="0" y="0"/>
                  </a:lnTo>
                  <a:lnTo>
                    <a:pt x="189" y="0"/>
                  </a:lnTo>
                </a:path>
              </a:pathLst>
            </a:custGeom>
            <a:noFill/>
            <a:ln w="38100" cmpd="sng">
              <a:solidFill>
                <a:srgbClr val="A5002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>
                <a:cs typeface="+mn-cs"/>
              </a:endParaRPr>
            </a:p>
          </p:txBody>
        </p:sp>
      </p:grpSp>
      <p:grpSp>
        <p:nvGrpSpPr>
          <p:cNvPr id="62473" name="Group 64"/>
          <p:cNvGrpSpPr>
            <a:grpSpLocks/>
          </p:cNvGrpSpPr>
          <p:nvPr/>
        </p:nvGrpSpPr>
        <p:grpSpPr bwMode="auto">
          <a:xfrm>
            <a:off x="1035050" y="2268538"/>
            <a:ext cx="5229225" cy="3724275"/>
            <a:chOff x="652" y="1429"/>
            <a:chExt cx="3294" cy="2346"/>
          </a:xfrm>
        </p:grpSpPr>
        <p:sp>
          <p:nvSpPr>
            <p:cNvPr id="62492" name="Text Box 18"/>
            <p:cNvSpPr txBox="1">
              <a:spLocks noChangeArrowheads="1"/>
            </p:cNvSpPr>
            <p:nvPr/>
          </p:nvSpPr>
          <p:spPr bwMode="auto">
            <a:xfrm>
              <a:off x="1059" y="3519"/>
              <a:ext cx="1048" cy="1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46800" rIns="18000" anchor="ctr" anchorCtr="1">
              <a:spAutoFit/>
            </a:bodyPr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rtl="1"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None/>
              </a:pPr>
              <a:r>
                <a:rPr lang="he-IL" altLang="he-IL" sz="1800" b="1" dirty="0" smtClean="0">
                  <a:latin typeface="Times New Roman" panose="02020603050405020304" pitchFamily="18" charset="0"/>
                  <a:cs typeface="+mn-cs"/>
                </a:rPr>
                <a:t>הטמעה</a:t>
              </a:r>
              <a:endParaRPr lang="en-US" altLang="he-IL" sz="1800" b="1" dirty="0"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62493" name="Freeform 30"/>
            <p:cNvSpPr>
              <a:spLocks/>
            </p:cNvSpPr>
            <p:nvPr/>
          </p:nvSpPr>
          <p:spPr bwMode="auto">
            <a:xfrm rot="10800000">
              <a:off x="672" y="3603"/>
              <a:ext cx="387" cy="172"/>
            </a:xfrm>
            <a:custGeom>
              <a:avLst/>
              <a:gdLst>
                <a:gd name="T0" fmla="*/ 387 w 387"/>
                <a:gd name="T1" fmla="*/ 0 h 240"/>
                <a:gd name="T2" fmla="*/ 387 w 387"/>
                <a:gd name="T3" fmla="*/ 11 h 240"/>
                <a:gd name="T4" fmla="*/ 0 w 387"/>
                <a:gd name="T5" fmla="*/ 11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" h="240">
                  <a:moveTo>
                    <a:pt x="387" y="0"/>
                  </a:moveTo>
                  <a:lnTo>
                    <a:pt x="387" y="240"/>
                  </a:lnTo>
                  <a:lnTo>
                    <a:pt x="0" y="240"/>
                  </a:lnTo>
                </a:path>
              </a:pathLst>
            </a:custGeom>
            <a:noFill/>
            <a:ln w="38100" cmpd="sng">
              <a:solidFill>
                <a:srgbClr val="0066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>
                <a:cs typeface="+mn-cs"/>
              </a:endParaRPr>
            </a:p>
          </p:txBody>
        </p:sp>
        <p:grpSp>
          <p:nvGrpSpPr>
            <p:cNvPr id="62494" name="Group 33"/>
            <p:cNvGrpSpPr>
              <a:grpSpLocks/>
            </p:cNvGrpSpPr>
            <p:nvPr/>
          </p:nvGrpSpPr>
          <p:grpSpPr bwMode="auto">
            <a:xfrm>
              <a:off x="652" y="1429"/>
              <a:ext cx="1049" cy="310"/>
              <a:chOff x="4220" y="1755"/>
              <a:chExt cx="1049" cy="417"/>
            </a:xfrm>
          </p:grpSpPr>
          <p:sp>
            <p:nvSpPr>
              <p:cNvPr id="62500" name="Text Box 34"/>
              <p:cNvSpPr txBox="1">
                <a:spLocks noChangeArrowheads="1"/>
              </p:cNvSpPr>
              <p:nvPr/>
            </p:nvSpPr>
            <p:spPr bwMode="auto">
              <a:xfrm>
                <a:off x="4221" y="1755"/>
                <a:ext cx="1048" cy="22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46800" rIns="18000" anchor="ctr" anchorCtr="1">
                <a:spAutoFit/>
              </a:bodyPr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rtl="1" eaLnBrk="1" hangingPunct="1">
                  <a:lnSpc>
                    <a:spcPct val="60000"/>
                  </a:lnSpc>
                  <a:spcBef>
                    <a:spcPct val="50000"/>
                  </a:spcBef>
                  <a:buClrTx/>
                  <a:buSzTx/>
                  <a:buNone/>
                </a:pPr>
                <a:r>
                  <a:rPr lang="he-IL" altLang="he-IL" sz="1800" b="1">
                    <a:latin typeface="Times New Roman" panose="02020603050405020304" pitchFamily="18" charset="0"/>
                    <a:cs typeface="+mn-cs"/>
                  </a:rPr>
                  <a:t>שינוי דרישות</a:t>
                </a:r>
                <a:endParaRPr lang="en-US" altLang="he-IL" sz="1800" b="1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62501" name="Text Box 35"/>
              <p:cNvSpPr txBox="1">
                <a:spLocks noChangeArrowheads="1"/>
              </p:cNvSpPr>
              <p:nvPr/>
            </p:nvSpPr>
            <p:spPr bwMode="auto">
              <a:xfrm>
                <a:off x="4220" y="1952"/>
                <a:ext cx="1048" cy="22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46800" rIns="18000" anchor="ctr" anchorCtr="1">
                <a:spAutoFit/>
              </a:bodyPr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rtl="1" eaLnBrk="1" hangingPunct="1">
                  <a:lnSpc>
                    <a:spcPct val="60000"/>
                  </a:lnSpc>
                  <a:spcBef>
                    <a:spcPct val="50000"/>
                  </a:spcBef>
                  <a:buClrTx/>
                  <a:buSzTx/>
                  <a:buNone/>
                </a:pPr>
                <a:r>
                  <a:rPr lang="he-IL" altLang="he-IL" sz="1800" b="1">
                    <a:latin typeface="Times New Roman" panose="02020603050405020304" pitchFamily="18" charset="0"/>
                    <a:cs typeface="+mn-cs"/>
                  </a:rPr>
                  <a:t>אימות</a:t>
                </a:r>
                <a:endParaRPr lang="en-US" altLang="he-IL" sz="1800" b="1">
                  <a:latin typeface="Times New Roman" panose="02020603050405020304" pitchFamily="18" charset="0"/>
                  <a:cs typeface="+mn-cs"/>
                </a:endParaRPr>
              </a:p>
            </p:txBody>
          </p:sp>
        </p:grpSp>
        <p:sp>
          <p:nvSpPr>
            <p:cNvPr id="62495" name="Freeform 36"/>
            <p:cNvSpPr>
              <a:spLocks/>
            </p:cNvSpPr>
            <p:nvPr/>
          </p:nvSpPr>
          <p:spPr bwMode="auto">
            <a:xfrm>
              <a:off x="1487" y="3227"/>
              <a:ext cx="189" cy="276"/>
            </a:xfrm>
            <a:custGeom>
              <a:avLst/>
              <a:gdLst>
                <a:gd name="T0" fmla="*/ 0 w 189"/>
                <a:gd name="T1" fmla="*/ 171 h 293"/>
                <a:gd name="T2" fmla="*/ 0 w 189"/>
                <a:gd name="T3" fmla="*/ 0 h 293"/>
                <a:gd name="T4" fmla="*/ 189 w 189"/>
                <a:gd name="T5" fmla="*/ 0 h 2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9" h="293">
                  <a:moveTo>
                    <a:pt x="0" y="293"/>
                  </a:moveTo>
                  <a:lnTo>
                    <a:pt x="0" y="0"/>
                  </a:lnTo>
                  <a:lnTo>
                    <a:pt x="189" y="0"/>
                  </a:lnTo>
                </a:path>
              </a:pathLst>
            </a:custGeom>
            <a:noFill/>
            <a:ln w="38100" cmpd="sng">
              <a:solidFill>
                <a:srgbClr val="A5002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>
                <a:cs typeface="+mn-cs"/>
              </a:endParaRPr>
            </a:p>
          </p:txBody>
        </p:sp>
        <p:sp>
          <p:nvSpPr>
            <p:cNvPr id="62496" name="Freeform 39"/>
            <p:cNvSpPr>
              <a:spLocks/>
            </p:cNvSpPr>
            <p:nvPr/>
          </p:nvSpPr>
          <p:spPr bwMode="auto">
            <a:xfrm>
              <a:off x="1402" y="2754"/>
              <a:ext cx="923" cy="750"/>
            </a:xfrm>
            <a:custGeom>
              <a:avLst/>
              <a:gdLst>
                <a:gd name="T0" fmla="*/ 0 w 928"/>
                <a:gd name="T1" fmla="*/ 49808 h 756"/>
                <a:gd name="T2" fmla="*/ 0 w 928"/>
                <a:gd name="T3" fmla="*/ 0 h 756"/>
                <a:gd name="T4" fmla="*/ 149312 w 928"/>
                <a:gd name="T5" fmla="*/ 0 h 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28" h="756">
                  <a:moveTo>
                    <a:pt x="0" y="756"/>
                  </a:moveTo>
                  <a:lnTo>
                    <a:pt x="0" y="0"/>
                  </a:lnTo>
                  <a:lnTo>
                    <a:pt x="928" y="0"/>
                  </a:lnTo>
                </a:path>
              </a:pathLst>
            </a:custGeom>
            <a:noFill/>
            <a:ln w="38100" cmpd="sng">
              <a:solidFill>
                <a:srgbClr val="0066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>
                <a:cs typeface="+mn-cs"/>
              </a:endParaRPr>
            </a:p>
          </p:txBody>
        </p:sp>
        <p:sp>
          <p:nvSpPr>
            <p:cNvPr id="62497" name="Freeform 40"/>
            <p:cNvSpPr>
              <a:spLocks/>
            </p:cNvSpPr>
            <p:nvPr/>
          </p:nvSpPr>
          <p:spPr bwMode="auto">
            <a:xfrm>
              <a:off x="1298" y="1913"/>
              <a:ext cx="2407" cy="1599"/>
            </a:xfrm>
            <a:custGeom>
              <a:avLst/>
              <a:gdLst>
                <a:gd name="T0" fmla="*/ 0 w 2407"/>
                <a:gd name="T1" fmla="*/ 1599 h 1599"/>
                <a:gd name="T2" fmla="*/ 0 w 2407"/>
                <a:gd name="T3" fmla="*/ 0 h 1599"/>
                <a:gd name="T4" fmla="*/ 2407 w 2407"/>
                <a:gd name="T5" fmla="*/ 0 h 15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7" h="1599">
                  <a:moveTo>
                    <a:pt x="0" y="1599"/>
                  </a:moveTo>
                  <a:lnTo>
                    <a:pt x="0" y="0"/>
                  </a:lnTo>
                  <a:lnTo>
                    <a:pt x="2407" y="0"/>
                  </a:lnTo>
                </a:path>
              </a:pathLst>
            </a:custGeom>
            <a:noFill/>
            <a:ln w="38100" cmpd="sng">
              <a:solidFill>
                <a:srgbClr val="0066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>
                <a:cs typeface="+mn-cs"/>
              </a:endParaRPr>
            </a:p>
          </p:txBody>
        </p:sp>
        <p:sp>
          <p:nvSpPr>
            <p:cNvPr id="62498" name="Line 41"/>
            <p:cNvSpPr>
              <a:spLocks noChangeShapeType="1"/>
            </p:cNvSpPr>
            <p:nvPr/>
          </p:nvSpPr>
          <p:spPr bwMode="auto">
            <a:xfrm flipV="1">
              <a:off x="1178" y="1750"/>
              <a:ext cx="0" cy="176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>
                <a:cs typeface="+mn-cs"/>
              </a:endParaRPr>
            </a:p>
          </p:txBody>
        </p:sp>
        <p:sp>
          <p:nvSpPr>
            <p:cNvPr id="62499" name="Freeform 42"/>
            <p:cNvSpPr>
              <a:spLocks/>
            </p:cNvSpPr>
            <p:nvPr/>
          </p:nvSpPr>
          <p:spPr bwMode="auto">
            <a:xfrm>
              <a:off x="1702" y="1561"/>
              <a:ext cx="2244" cy="266"/>
            </a:xfrm>
            <a:custGeom>
              <a:avLst/>
              <a:gdLst>
                <a:gd name="T0" fmla="*/ 0 w 2244"/>
                <a:gd name="T1" fmla="*/ 0 h 266"/>
                <a:gd name="T2" fmla="*/ 2244 w 2244"/>
                <a:gd name="T3" fmla="*/ 0 h 266"/>
                <a:gd name="T4" fmla="*/ 2244 w 2244"/>
                <a:gd name="T5" fmla="*/ 266 h 2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44" h="266">
                  <a:moveTo>
                    <a:pt x="0" y="0"/>
                  </a:moveTo>
                  <a:lnTo>
                    <a:pt x="2244" y="0"/>
                  </a:lnTo>
                  <a:lnTo>
                    <a:pt x="2244" y="266"/>
                  </a:lnTo>
                </a:path>
              </a:pathLst>
            </a:custGeom>
            <a:noFill/>
            <a:ln w="38100" cmpd="sng">
              <a:solidFill>
                <a:srgbClr val="0066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>
                <a:cs typeface="+mn-cs"/>
              </a:endParaRPr>
            </a:p>
          </p:txBody>
        </p:sp>
      </p:grpSp>
      <p:grpSp>
        <p:nvGrpSpPr>
          <p:cNvPr id="62474" name="Group 43"/>
          <p:cNvGrpSpPr>
            <a:grpSpLocks/>
          </p:cNvGrpSpPr>
          <p:nvPr/>
        </p:nvGrpSpPr>
        <p:grpSpPr bwMode="auto">
          <a:xfrm>
            <a:off x="6826250" y="5549933"/>
            <a:ext cx="2209800" cy="1168400"/>
            <a:chOff x="3971" y="3451"/>
            <a:chExt cx="1392" cy="736"/>
          </a:xfrm>
        </p:grpSpPr>
        <p:sp>
          <p:nvSpPr>
            <p:cNvPr id="62489" name="Text Box 44"/>
            <p:cNvSpPr txBox="1">
              <a:spLocks noChangeArrowheads="1"/>
            </p:cNvSpPr>
            <p:nvPr/>
          </p:nvSpPr>
          <p:spPr bwMode="auto">
            <a:xfrm>
              <a:off x="3971" y="3451"/>
              <a:ext cx="1392" cy="7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>
              <a:spAutoFit/>
            </a:bodyPr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r" rtl="1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 typeface="Wingdings 3" panose="05040102010807070707" pitchFamily="18" charset="2"/>
                <a:buNone/>
              </a:pPr>
              <a:r>
                <a:rPr lang="he-IL" altLang="he-IL" sz="2000" b="1">
                  <a:latin typeface="Times New Roman" panose="02020603050405020304" pitchFamily="18" charset="0"/>
                  <a:cs typeface="David" panose="020E0502060401010101" pitchFamily="34" charset="-79"/>
                </a:rPr>
                <a:t>מקרא :</a:t>
              </a:r>
            </a:p>
            <a:p>
              <a:pPr algn="r" rtl="1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Char char="•"/>
              </a:pPr>
              <a:r>
                <a:rPr lang="he-IL" altLang="he-IL" sz="2000" b="1">
                  <a:latin typeface="Times New Roman" panose="02020603050405020304" pitchFamily="18" charset="0"/>
                  <a:cs typeface="David" panose="020E0502060401010101" pitchFamily="34" charset="-79"/>
                </a:rPr>
                <a:t>פיתוח </a:t>
              </a:r>
            </a:p>
            <a:p>
              <a:pPr algn="r" rtl="1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Char char="•"/>
              </a:pPr>
              <a:r>
                <a:rPr lang="he-IL" altLang="he-IL" sz="2000" b="1">
                  <a:latin typeface="Times New Roman" panose="02020603050405020304" pitchFamily="18" charset="0"/>
                  <a:cs typeface="David" panose="020E0502060401010101" pitchFamily="34" charset="-79"/>
                </a:rPr>
                <a:t>אחזקה</a:t>
              </a:r>
              <a:endParaRPr lang="en-US" altLang="he-IL" sz="2000" b="1">
                <a:latin typeface="Times New Roman" panose="02020603050405020304" pitchFamily="18" charset="0"/>
                <a:cs typeface="David" panose="020E0502060401010101" pitchFamily="34" charset="-79"/>
              </a:endParaRPr>
            </a:p>
          </p:txBody>
        </p:sp>
        <p:sp>
          <p:nvSpPr>
            <p:cNvPr id="62490" name="Line 45"/>
            <p:cNvSpPr>
              <a:spLocks noChangeShapeType="1"/>
            </p:cNvSpPr>
            <p:nvPr/>
          </p:nvSpPr>
          <p:spPr bwMode="auto">
            <a:xfrm flipH="1">
              <a:off x="4127" y="4075"/>
              <a:ext cx="576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62491" name="Line 46"/>
            <p:cNvSpPr>
              <a:spLocks noChangeShapeType="1"/>
            </p:cNvSpPr>
            <p:nvPr/>
          </p:nvSpPr>
          <p:spPr bwMode="auto">
            <a:xfrm flipH="1">
              <a:off x="4127" y="3826"/>
              <a:ext cx="576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62475" name="Group 58"/>
          <p:cNvGrpSpPr>
            <a:grpSpLocks/>
          </p:cNvGrpSpPr>
          <p:nvPr/>
        </p:nvGrpSpPr>
        <p:grpSpPr bwMode="auto">
          <a:xfrm>
            <a:off x="6943725" y="2287587"/>
            <a:ext cx="1665288" cy="884237"/>
            <a:chOff x="4374" y="1441"/>
            <a:chExt cx="1049" cy="557"/>
          </a:xfrm>
        </p:grpSpPr>
        <p:grpSp>
          <p:nvGrpSpPr>
            <p:cNvPr id="62485" name="Group 54"/>
            <p:cNvGrpSpPr>
              <a:grpSpLocks/>
            </p:cNvGrpSpPr>
            <p:nvPr/>
          </p:nvGrpSpPr>
          <p:grpSpPr bwMode="auto">
            <a:xfrm>
              <a:off x="4374" y="1441"/>
              <a:ext cx="1049" cy="298"/>
              <a:chOff x="4220" y="1771"/>
              <a:chExt cx="1049" cy="401"/>
            </a:xfrm>
          </p:grpSpPr>
          <p:sp>
            <p:nvSpPr>
              <p:cNvPr id="62487" name="Text Box 55"/>
              <p:cNvSpPr txBox="1">
                <a:spLocks noChangeArrowheads="1"/>
              </p:cNvSpPr>
              <p:nvPr/>
            </p:nvSpPr>
            <p:spPr bwMode="auto">
              <a:xfrm>
                <a:off x="4221" y="1771"/>
                <a:ext cx="1048" cy="18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46800" rIns="18000" anchor="ctr" anchorCtr="1">
                <a:spAutoFit/>
              </a:bodyPr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rtl="1" eaLnBrk="1" hangingPunct="1">
                  <a:lnSpc>
                    <a:spcPct val="60000"/>
                  </a:lnSpc>
                  <a:spcBef>
                    <a:spcPct val="50000"/>
                  </a:spcBef>
                  <a:buClrTx/>
                  <a:buSzTx/>
                  <a:buNone/>
                </a:pPr>
                <a:r>
                  <a:rPr lang="he-IL" altLang="he-IL" sz="1400" b="1" dirty="0" smtClean="0">
                    <a:latin typeface="Times New Roman" panose="02020603050405020304" pitchFamily="18" charset="0"/>
                    <a:cs typeface="+mn-cs"/>
                  </a:rPr>
                  <a:t>דרישות המשתמשים</a:t>
                </a:r>
                <a:endParaRPr lang="en-US" altLang="he-IL" sz="1400" b="1" dirty="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62488" name="Text Box 56"/>
              <p:cNvSpPr txBox="1">
                <a:spLocks noChangeArrowheads="1"/>
              </p:cNvSpPr>
              <p:nvPr/>
            </p:nvSpPr>
            <p:spPr bwMode="auto">
              <a:xfrm>
                <a:off x="4220" y="1952"/>
                <a:ext cx="1048" cy="22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46800" rIns="18000" anchor="ctr" anchorCtr="1">
                <a:spAutoFit/>
              </a:bodyPr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rtl="1" eaLnBrk="1" hangingPunct="1">
                  <a:lnSpc>
                    <a:spcPct val="60000"/>
                  </a:lnSpc>
                  <a:spcBef>
                    <a:spcPct val="50000"/>
                  </a:spcBef>
                  <a:buClrTx/>
                  <a:buSzTx/>
                  <a:buNone/>
                </a:pPr>
                <a:r>
                  <a:rPr lang="he-IL" altLang="he-IL" sz="1800" b="1" dirty="0">
                    <a:latin typeface="Times New Roman" panose="02020603050405020304" pitchFamily="18" charset="0"/>
                    <a:cs typeface="+mn-cs"/>
                  </a:rPr>
                  <a:t>אימות</a:t>
                </a:r>
                <a:endParaRPr lang="en-US" altLang="he-IL" sz="1800" b="1" dirty="0">
                  <a:latin typeface="Times New Roman" panose="02020603050405020304" pitchFamily="18" charset="0"/>
                  <a:cs typeface="+mn-cs"/>
                </a:endParaRPr>
              </a:p>
            </p:txBody>
          </p:sp>
        </p:grpSp>
        <p:sp>
          <p:nvSpPr>
            <p:cNvPr id="62486" name="Freeform 57"/>
            <p:cNvSpPr>
              <a:spLocks/>
            </p:cNvSpPr>
            <p:nvPr/>
          </p:nvSpPr>
          <p:spPr bwMode="auto">
            <a:xfrm>
              <a:off x="4746" y="1758"/>
              <a:ext cx="387" cy="240"/>
            </a:xfrm>
            <a:custGeom>
              <a:avLst/>
              <a:gdLst>
                <a:gd name="T0" fmla="*/ 387 w 387"/>
                <a:gd name="T1" fmla="*/ 0 h 240"/>
                <a:gd name="T2" fmla="*/ 387 w 387"/>
                <a:gd name="T3" fmla="*/ 240 h 240"/>
                <a:gd name="T4" fmla="*/ 0 w 387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" h="240">
                  <a:moveTo>
                    <a:pt x="387" y="0"/>
                  </a:moveTo>
                  <a:lnTo>
                    <a:pt x="387" y="240"/>
                  </a:lnTo>
                  <a:lnTo>
                    <a:pt x="0" y="240"/>
                  </a:lnTo>
                </a:path>
              </a:pathLst>
            </a:custGeom>
            <a:noFill/>
            <a:ln w="38100" cmpd="sng">
              <a:solidFill>
                <a:srgbClr val="A5002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>
                <a:cs typeface="+mn-cs"/>
              </a:endParaRP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289425" y="3314701"/>
            <a:ext cx="4757738" cy="3031138"/>
            <a:chOff x="4289424" y="3314332"/>
            <a:chExt cx="4757739" cy="3031687"/>
          </a:xfrm>
        </p:grpSpPr>
        <p:sp>
          <p:nvSpPr>
            <p:cNvPr id="2" name="TextBox 1"/>
            <p:cNvSpPr txBox="1"/>
            <p:nvPr/>
          </p:nvSpPr>
          <p:spPr>
            <a:xfrm>
              <a:off x="7454900" y="3314332"/>
              <a:ext cx="901700" cy="462047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9pPr>
            </a:lstStyle>
            <a:p>
              <a:r>
                <a:rPr lang="en-US" altLang="he-IL" b="1">
                  <a:solidFill>
                    <a:srgbClr val="FF0000"/>
                  </a:solidFill>
                  <a:cs typeface="+mn-cs"/>
                </a:rPr>
                <a:t>SRR</a:t>
              </a:r>
              <a:endParaRPr lang="he-IL" altLang="he-IL" b="1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13499" y="3935158"/>
              <a:ext cx="901700" cy="462046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9pPr>
            </a:lstStyle>
            <a:p>
              <a:r>
                <a:rPr lang="en-US" altLang="he-IL" b="1">
                  <a:solidFill>
                    <a:srgbClr val="FF0000"/>
                  </a:solidFill>
                  <a:cs typeface="+mn-cs"/>
                </a:rPr>
                <a:t>PDR</a:t>
              </a:r>
              <a:endParaRPr lang="he-IL" altLang="he-IL" b="1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280024" y="4687769"/>
              <a:ext cx="901700" cy="462046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9pPr>
            </a:lstStyle>
            <a:p>
              <a:r>
                <a:rPr lang="en-US" altLang="he-IL" b="1">
                  <a:solidFill>
                    <a:srgbClr val="FF0000"/>
                  </a:solidFill>
                  <a:cs typeface="+mn-cs"/>
                </a:rPr>
                <a:t>CDR</a:t>
              </a:r>
              <a:endParaRPr lang="he-IL" altLang="he-IL" b="1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89424" y="5289540"/>
              <a:ext cx="901700" cy="462047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9pPr>
            </a:lstStyle>
            <a:p>
              <a:r>
                <a:rPr lang="en-US" altLang="he-IL" b="1">
                  <a:solidFill>
                    <a:srgbClr val="FF0000"/>
                  </a:solidFill>
                  <a:cs typeface="+mn-cs"/>
                </a:rPr>
                <a:t>ATP</a:t>
              </a:r>
              <a:endParaRPr lang="he-IL" altLang="he-IL" b="1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62481" name="Rectangle 3"/>
            <p:cNvSpPr>
              <a:spLocks noChangeArrowheads="1"/>
            </p:cNvSpPr>
            <p:nvPr/>
          </p:nvSpPr>
          <p:spPr bwMode="auto">
            <a:xfrm>
              <a:off x="7847014" y="3842434"/>
              <a:ext cx="120014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9pPr>
            </a:lstStyle>
            <a:p>
              <a:r>
                <a:rPr lang="en-US" altLang="he-IL" sz="1200" b="1">
                  <a:solidFill>
                    <a:srgbClr val="000000"/>
                  </a:solidFill>
                  <a:latin typeface="Arial" panose="020B0604020202020204" pitchFamily="34" charset="0"/>
                  <a:cs typeface="+mn-cs"/>
                </a:rPr>
                <a:t>System Requirements Review</a:t>
              </a:r>
            </a:p>
          </p:txBody>
        </p:sp>
        <p:sp>
          <p:nvSpPr>
            <p:cNvPr id="62482" name="Rectangle 54"/>
            <p:cNvSpPr>
              <a:spLocks noChangeArrowheads="1"/>
            </p:cNvSpPr>
            <p:nvPr/>
          </p:nvSpPr>
          <p:spPr bwMode="auto">
            <a:xfrm>
              <a:off x="6787356" y="4432341"/>
              <a:ext cx="12001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9pPr>
            </a:lstStyle>
            <a:p>
              <a:r>
                <a:rPr lang="en-US" altLang="he-IL" sz="1200" b="1">
                  <a:cs typeface="+mn-cs"/>
                </a:rPr>
                <a:t>Preliminary Design Review</a:t>
              </a:r>
            </a:p>
          </p:txBody>
        </p:sp>
        <p:sp>
          <p:nvSpPr>
            <p:cNvPr id="62483" name="Rectangle 55"/>
            <p:cNvSpPr>
              <a:spLocks noChangeArrowheads="1"/>
            </p:cNvSpPr>
            <p:nvPr/>
          </p:nvSpPr>
          <p:spPr bwMode="auto">
            <a:xfrm>
              <a:off x="6187281" y="5107285"/>
              <a:ext cx="12001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9pPr>
            </a:lstStyle>
            <a:p>
              <a:r>
                <a:rPr lang="en-US" altLang="he-IL" sz="1200" b="1">
                  <a:cs typeface="+mn-cs"/>
                </a:rPr>
                <a:t>Critical Design Review</a:t>
              </a:r>
            </a:p>
          </p:txBody>
        </p:sp>
        <p:sp>
          <p:nvSpPr>
            <p:cNvPr id="62484" name="Rectangle 56"/>
            <p:cNvSpPr>
              <a:spLocks noChangeArrowheads="1"/>
            </p:cNvSpPr>
            <p:nvPr/>
          </p:nvSpPr>
          <p:spPr bwMode="auto">
            <a:xfrm>
              <a:off x="5153882" y="5699571"/>
              <a:ext cx="1200149" cy="646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anose="02020603050405020304" pitchFamily="18" charset="0"/>
                  <a:ea typeface="Times New Roman (Hebrew)" panose="02020603050405020304" pitchFamily="18" charset="0"/>
                  <a:cs typeface="Times New Roman (Hebrew)" panose="02020603050405020304" pitchFamily="18" charset="0"/>
                </a:defRPr>
              </a:lvl9pPr>
            </a:lstStyle>
            <a:p>
              <a:r>
                <a:rPr lang="en-US" altLang="he-IL" sz="1200" b="1">
                  <a:cs typeface="+mn-cs"/>
                </a:rPr>
                <a:t>acceptance test procedure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16620</TotalTime>
  <Words>1337</Words>
  <Application>Microsoft Office PowerPoint</Application>
  <PresentationFormat>On-screen Show (4:3)</PresentationFormat>
  <Paragraphs>216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5" baseType="lpstr">
      <vt:lpstr>MS PGothic</vt:lpstr>
      <vt:lpstr>ヒラギノ角ゴ Pro W3</vt:lpstr>
      <vt:lpstr>Arial</vt:lpstr>
      <vt:lpstr>Calibri</vt:lpstr>
      <vt:lpstr>Comic Sans MS</vt:lpstr>
      <vt:lpstr>David</vt:lpstr>
      <vt:lpstr>Gill Sans</vt:lpstr>
      <vt:lpstr>Lucida Sans Unicode</vt:lpstr>
      <vt:lpstr>Tahoma</vt:lpstr>
      <vt:lpstr>Times New Roman</vt:lpstr>
      <vt:lpstr>Times New Roman (Hebrew)</vt:lpstr>
      <vt:lpstr>Verdana</vt:lpstr>
      <vt:lpstr>Wingdings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Characteristics</vt:lpstr>
      <vt:lpstr>Scrum process life cycle</vt:lpstr>
      <vt:lpstr>Scrum process life cycle</vt:lpstr>
      <vt:lpstr>Product owner</vt:lpstr>
      <vt:lpstr>The Scrum Master</vt:lpstr>
      <vt:lpstr>The team</vt:lpstr>
      <vt:lpstr>Sprint planning</vt:lpstr>
      <vt:lpstr>PowerPoint Presentation</vt:lpstr>
      <vt:lpstr>PowerPoint Presentation</vt:lpstr>
      <vt:lpstr>PowerPoint Presentation</vt:lpstr>
    </vt:vector>
  </TitlesOfParts>
  <Company>P2080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קורס ניתוח ועיצוב מערכות מידע</dc:title>
  <dc:creator>איציק סיון</dc:creator>
  <dc:description>כל הזכויות שמורת ל P2080</dc:description>
  <cp:lastModifiedBy>Moshe Unger</cp:lastModifiedBy>
  <cp:revision>735</cp:revision>
  <cp:lastPrinted>2002-03-09T20:03:17Z</cp:lastPrinted>
  <dcterms:created xsi:type="dcterms:W3CDTF">1998-02-26T10:55:30Z</dcterms:created>
  <dcterms:modified xsi:type="dcterms:W3CDTF">2017-11-18T15:20:49Z</dcterms:modified>
</cp:coreProperties>
</file>