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 id="2147483672" r:id="rId3"/>
  </p:sldMasterIdLst>
  <p:notesMasterIdLst>
    <p:notesMasterId r:id="rId29"/>
  </p:notesMasterIdLst>
  <p:sldIdLst>
    <p:sldId id="320" r:id="rId4"/>
    <p:sldId id="256" r:id="rId5"/>
    <p:sldId id="371" r:id="rId6"/>
    <p:sldId id="322" r:id="rId7"/>
    <p:sldId id="321" r:id="rId8"/>
    <p:sldId id="306" r:id="rId9"/>
    <p:sldId id="372" r:id="rId10"/>
    <p:sldId id="373" r:id="rId11"/>
    <p:sldId id="374" r:id="rId12"/>
    <p:sldId id="375" r:id="rId13"/>
    <p:sldId id="376" r:id="rId14"/>
    <p:sldId id="385" r:id="rId15"/>
    <p:sldId id="377" r:id="rId16"/>
    <p:sldId id="378" r:id="rId17"/>
    <p:sldId id="379" r:id="rId18"/>
    <p:sldId id="380" r:id="rId19"/>
    <p:sldId id="381" r:id="rId20"/>
    <p:sldId id="382" r:id="rId21"/>
    <p:sldId id="383" r:id="rId22"/>
    <p:sldId id="384" r:id="rId23"/>
    <p:sldId id="386" r:id="rId24"/>
    <p:sldId id="388" r:id="rId25"/>
    <p:sldId id="387" r:id="rId26"/>
    <p:sldId id="389" r:id="rId27"/>
    <p:sldId id="390" r:id="rId28"/>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7CF575BC-DFCF-4E93-AB14-E7FD696A4291}" type="datetimeFigureOut">
              <a:rPr lang="en-US" smtClean="0"/>
              <a:t>1/6/2019</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CE7A449-C5A5-4DA4-BA38-2AA790F22B02}" type="slidenum">
              <a:rPr lang="en-US" smtClean="0"/>
              <a:t>‹#›</a:t>
            </a:fld>
            <a:endParaRPr lang="en-US"/>
          </a:p>
        </p:txBody>
      </p:sp>
    </p:spTree>
    <p:extLst>
      <p:ext uri="{BB962C8B-B14F-4D97-AF65-F5344CB8AC3E}">
        <p14:creationId xmlns:p14="http://schemas.microsoft.com/office/powerpoint/2010/main" val="162467614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שקף מההרצאה – יותר מפורט</a:t>
            </a:r>
            <a:endParaRPr lang="en-US" dirty="0"/>
          </a:p>
        </p:txBody>
      </p:sp>
      <p:sp>
        <p:nvSpPr>
          <p:cNvPr id="4" name="Slide Number Placeholder 3"/>
          <p:cNvSpPr>
            <a:spLocks noGrp="1"/>
          </p:cNvSpPr>
          <p:nvPr>
            <p:ph type="sldNum" sz="quarter" idx="5"/>
          </p:nvPr>
        </p:nvSpPr>
        <p:spPr/>
        <p:txBody>
          <a:bodyPr/>
          <a:lstStyle/>
          <a:p>
            <a:fld id="{6CF32D34-4A79-4D5C-A16F-67C93D927E59}" type="slidenum">
              <a:rPr lang="he-IL" smtClean="0"/>
              <a:pPr/>
              <a:t>3</a:t>
            </a:fld>
            <a:endParaRPr lang="he-IL"/>
          </a:p>
        </p:txBody>
      </p:sp>
    </p:spTree>
    <p:extLst>
      <p:ext uri="{BB962C8B-B14F-4D97-AF65-F5344CB8AC3E}">
        <p14:creationId xmlns:p14="http://schemas.microsoft.com/office/powerpoint/2010/main" val="282781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6CF32D34-4A79-4D5C-A16F-67C93D927E59}" type="slidenum">
              <a:rPr kumimoji="0" lang="he-IL"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a:t>
            </a:fld>
            <a:endParaRPr kumimoji="0" lang="he-IL"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0102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6CF32D34-4A79-4D5C-A16F-67C93D927E59}" type="slidenum">
              <a:rPr lang="he-IL" smtClean="0"/>
              <a:pPr/>
              <a:t>6</a:t>
            </a:fld>
            <a:endParaRPr lang="he-IL"/>
          </a:p>
        </p:txBody>
      </p:sp>
    </p:spTree>
    <p:extLst>
      <p:ext uri="{BB962C8B-B14F-4D97-AF65-F5344CB8AC3E}">
        <p14:creationId xmlns:p14="http://schemas.microsoft.com/office/powerpoint/2010/main" val="3157218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DCE7A449-C5A5-4DA4-BA38-2AA790F22B02}" type="slidenum">
              <a:rPr lang="en-US" smtClean="0"/>
              <a:t>25</a:t>
            </a:fld>
            <a:endParaRPr lang="en-US"/>
          </a:p>
        </p:txBody>
      </p:sp>
    </p:spTree>
    <p:extLst>
      <p:ext uri="{BB962C8B-B14F-4D97-AF65-F5344CB8AC3E}">
        <p14:creationId xmlns:p14="http://schemas.microsoft.com/office/powerpoint/2010/main" val="18415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BB0ADD-C5FD-4299-93EF-CCAE7314C56F}"/>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A5570532-D19C-4141-8FD5-13A51B479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FFD9F002-25F8-4F26-BBE8-C9E58205097D}"/>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5" name="מציין מיקום של כותרת תחתונה 4">
            <a:extLst>
              <a:ext uri="{FF2B5EF4-FFF2-40B4-BE49-F238E27FC236}">
                <a16:creationId xmlns:a16="http://schemas.microsoft.com/office/drawing/2014/main" id="{ED772713-1573-48DA-B6DF-09146769439A}"/>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AB4C445-BA19-4E3A-827B-4001DDC783A3}"/>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257804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E93343-6A15-4D4B-A4E1-6B51C86F83C8}"/>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DFB57485-CFD7-42B2-884E-FA9C16BBADC4}"/>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94DF59AE-400D-426D-BD99-D25C7EFB92A5}"/>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5" name="מציין מיקום של כותרת תחתונה 4">
            <a:extLst>
              <a:ext uri="{FF2B5EF4-FFF2-40B4-BE49-F238E27FC236}">
                <a16:creationId xmlns:a16="http://schemas.microsoft.com/office/drawing/2014/main" id="{CD80B044-3E87-4A53-96B3-A09803FE170F}"/>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CCF11EBC-4866-49F4-A6FF-462983BF29B1}"/>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264610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1380919-7386-448F-BCC7-43BD29AB1BEF}"/>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C0CDAB62-C6E3-4E36-97C3-73278AE21B9C}"/>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08F20717-4BF4-4D80-88DF-35202E5A7849}"/>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5" name="מציין מיקום של כותרת תחתונה 4">
            <a:extLst>
              <a:ext uri="{FF2B5EF4-FFF2-40B4-BE49-F238E27FC236}">
                <a16:creationId xmlns:a16="http://schemas.microsoft.com/office/drawing/2014/main" id="{5294F54B-9142-43C1-9629-87A0B3FA7FC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95A6886-45F9-40FF-BF8E-09D0C190319F}"/>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2102580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12" name="מלבן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מלבן מעוגל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כותרת משנה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17" name="מציין מיקום של כותרת תחתונה 16"/>
          <p:cNvSpPr>
            <a:spLocks noGrp="1"/>
          </p:cNvSpPr>
          <p:nvPr>
            <p:ph type="ftr" sz="quarter" idx="11"/>
          </p:nvPr>
        </p:nvSpPr>
        <p:spPr/>
        <p:txBody>
          <a:bodyPr/>
          <a:lstStyle/>
          <a:p>
            <a:endParaRPr lang="he-IL"/>
          </a:p>
        </p:txBody>
      </p:sp>
      <p:sp>
        <p:nvSpPr>
          <p:cNvPr id="29" name="מציין מיקום של מספר שקופית 28"/>
          <p:cNvSpPr>
            <a:spLocks noGrp="1"/>
          </p:cNvSpPr>
          <p:nvPr>
            <p:ph type="sldNum" sz="quarter" idx="12"/>
          </p:nvPr>
        </p:nvSpPr>
        <p:spPr/>
        <p:txBody>
          <a:bodyPr lIns="0" tIns="0" rIns="0" bIns="0">
            <a:noAutofit/>
          </a:bodyPr>
          <a:lstStyle>
            <a:lvl1pPr>
              <a:defRPr sz="1400">
                <a:solidFill>
                  <a:srgbClr val="FFFFFF"/>
                </a:solidFill>
              </a:defRPr>
            </a:lvl1pPr>
          </a:lstStyle>
          <a:p>
            <a:fld id="{DAF22AC9-109E-4E4D-92F9-530E51D9A3A2}" type="slidenum">
              <a:rPr lang="he-IL" smtClean="0"/>
              <a:pPr/>
              <a:t>‹#›</a:t>
            </a:fld>
            <a:endParaRPr lang="he-IL"/>
          </a:p>
        </p:txBody>
      </p:sp>
      <p:sp>
        <p:nvSpPr>
          <p:cNvPr id="7" name="מלבן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מלבן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מלבן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כותרת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he-IL"/>
              <a:t>לחץ כדי לערוך סגנון כותרת של תבנית בסיס</a:t>
            </a:r>
            <a:endParaRPr kumimoji="0" lang="en-US"/>
          </a:p>
        </p:txBody>
      </p:sp>
    </p:spTree>
    <p:extLst>
      <p:ext uri="{BB962C8B-B14F-4D97-AF65-F5344CB8AC3E}">
        <p14:creationId xmlns:p14="http://schemas.microsoft.com/office/powerpoint/2010/main" val="237019845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
        <p:nvSpPr>
          <p:cNvPr id="8" name="מציין מיקום תוכן 7"/>
          <p:cNvSpPr>
            <a:spLocks noGrp="1"/>
          </p:cNvSpPr>
          <p:nvPr>
            <p:ph sz="quarter" idx="1"/>
          </p:nvPr>
        </p:nvSpPr>
        <p:spPr>
          <a:xfrm>
            <a:off x="1219200" y="1447800"/>
            <a:ext cx="1036320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2709420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11" name="מלבן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מלבן מעוגל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כותרת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5" name="מציין מיקום של כותרת תחתונה 4"/>
          <p:cNvSpPr>
            <a:spLocks noGrp="1"/>
          </p:cNvSpPr>
          <p:nvPr>
            <p:ph type="ftr" sz="quarter" idx="11"/>
          </p:nvPr>
        </p:nvSpPr>
        <p:spPr>
          <a:xfrm>
            <a:off x="1066800" y="6172200"/>
            <a:ext cx="5334000" cy="457200"/>
          </a:xfrm>
        </p:spPr>
        <p:txBody>
          <a:bodyPr/>
          <a:lstStyle/>
          <a:p>
            <a:endParaRPr lang="he-IL"/>
          </a:p>
        </p:txBody>
      </p:sp>
      <p:sp>
        <p:nvSpPr>
          <p:cNvPr id="7" name="מלבן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מלבן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מלבן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מציין מיקום של מספר שקופית 5"/>
          <p:cNvSpPr>
            <a:spLocks noGrp="1"/>
          </p:cNvSpPr>
          <p:nvPr>
            <p:ph type="sldNum" sz="quarter" idx="12"/>
          </p:nvPr>
        </p:nvSpPr>
        <p:spPr>
          <a:xfrm>
            <a:off x="195072" y="6208776"/>
            <a:ext cx="609600" cy="457200"/>
          </a:xfrm>
        </p:spPr>
        <p:txBody>
          <a:bodyPr/>
          <a:lstStyle/>
          <a:p>
            <a:fld id="{DAF22AC9-109E-4E4D-92F9-530E51D9A3A2}" type="slidenum">
              <a:rPr lang="he-IL" smtClean="0"/>
              <a:pPr/>
              <a:t>‹#›</a:t>
            </a:fld>
            <a:endParaRPr lang="he-IL"/>
          </a:p>
        </p:txBody>
      </p:sp>
    </p:spTree>
    <p:extLst>
      <p:ext uri="{BB962C8B-B14F-4D97-AF65-F5344CB8AC3E}">
        <p14:creationId xmlns:p14="http://schemas.microsoft.com/office/powerpoint/2010/main" val="47834269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9" name="מציין מיקום תוכן 8"/>
          <p:cNvSpPr>
            <a:spLocks noGrp="1"/>
          </p:cNvSpPr>
          <p:nvPr>
            <p:ph sz="quarter" idx="1"/>
          </p:nvPr>
        </p:nvSpPr>
        <p:spPr>
          <a:xfrm>
            <a:off x="1219200" y="1447800"/>
            <a:ext cx="499872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6578600" y="1447800"/>
            <a:ext cx="499872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4009968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219200" y="273050"/>
            <a:ext cx="10363200" cy="1143000"/>
          </a:xfrm>
        </p:spPr>
        <p:txBody>
          <a:bodyPr anchor="b" anchorCtr="0"/>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half" idx="2"/>
          </p:nvPr>
        </p:nvSpPr>
        <p:spPr>
          <a:xfrm>
            <a:off x="1219200" y="2247900"/>
            <a:ext cx="49784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half" idx="4"/>
          </p:nvPr>
        </p:nvSpPr>
        <p:spPr>
          <a:xfrm>
            <a:off x="6604000" y="2247900"/>
            <a:ext cx="49784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864068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pPr/>
              <a:t>‹#›</a:t>
            </a:fld>
            <a:endParaRPr lang="he-IL"/>
          </a:p>
        </p:txBody>
      </p:sp>
    </p:spTree>
    <p:extLst>
      <p:ext uri="{BB962C8B-B14F-4D97-AF65-F5344CB8AC3E}">
        <p14:creationId xmlns:p14="http://schemas.microsoft.com/office/powerpoint/2010/main" val="500048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pPr/>
              <a:t>‹#›</a:t>
            </a:fld>
            <a:endParaRPr lang="he-IL"/>
          </a:p>
        </p:txBody>
      </p:sp>
    </p:spTree>
    <p:extLst>
      <p:ext uri="{BB962C8B-B14F-4D97-AF65-F5344CB8AC3E}">
        <p14:creationId xmlns:p14="http://schemas.microsoft.com/office/powerpoint/2010/main" val="3428860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מלבן מעוגל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כותרת 1"/>
          <p:cNvSpPr>
            <a:spLocks noGrp="1"/>
          </p:cNvSpPr>
          <p:nvPr>
            <p:ph type="title"/>
          </p:nvPr>
        </p:nvSpPr>
        <p:spPr>
          <a:xfrm>
            <a:off x="1219200" y="273050"/>
            <a:ext cx="10363200" cy="1143000"/>
          </a:xfrm>
        </p:spPr>
        <p:txBody>
          <a:bodyPr anchor="b" anchorCtr="0"/>
          <a:lstStyle>
            <a:lvl1pPr algn="l">
              <a:buNone/>
              <a:defRPr sz="4000" b="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quarter" idx="1"/>
          </p:nvPr>
        </p:nvSpPr>
        <p:spPr>
          <a:xfrm>
            <a:off x="3962400" y="1600200"/>
            <a:ext cx="7620000" cy="44958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extLst>
      <p:ext uri="{BB962C8B-B14F-4D97-AF65-F5344CB8AC3E}">
        <p14:creationId xmlns:p14="http://schemas.microsoft.com/office/powerpoint/2010/main" val="155035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89570A-415A-43EE-8812-CE076BA4C9DA}"/>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0AE7B00D-9707-47C3-BD25-FF8C5F7DA389}"/>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DE5A7656-3A0E-4F99-B9C1-12C15B62B9F6}"/>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5" name="מציין מיקום של כותרת תחתונה 4">
            <a:extLst>
              <a:ext uri="{FF2B5EF4-FFF2-40B4-BE49-F238E27FC236}">
                <a16:creationId xmlns:a16="http://schemas.microsoft.com/office/drawing/2014/main" id="{472A90FD-146C-4B0B-B3FC-C1F19D15EB1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D9FFAEE-0C4A-42C3-A105-DBA1B5D6665C}"/>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40137390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he-IL"/>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6" name="מציין מיקום של כותרת תחתונה 5"/>
          <p:cNvSpPr>
            <a:spLocks noGrp="1"/>
          </p:cNvSpPr>
          <p:nvPr>
            <p:ph type="ftr" sz="quarter" idx="11"/>
          </p:nvPr>
        </p:nvSpPr>
        <p:spPr>
          <a:xfrm>
            <a:off x="1219200" y="6172200"/>
            <a:ext cx="5181600" cy="457200"/>
          </a:xfrm>
        </p:spPr>
        <p:txBody>
          <a:bodyPr/>
          <a:lstStyle/>
          <a:p>
            <a:endParaRPr lang="he-IL"/>
          </a:p>
        </p:txBody>
      </p:sp>
      <p:sp>
        <p:nvSpPr>
          <p:cNvPr id="7" name="מציין מיקום של מספר שקופית 6"/>
          <p:cNvSpPr>
            <a:spLocks noGrp="1"/>
          </p:cNvSpPr>
          <p:nvPr>
            <p:ph type="sldNum" sz="quarter" idx="12"/>
          </p:nvPr>
        </p:nvSpPr>
        <p:spPr>
          <a:xfrm>
            <a:off x="195072" y="6208776"/>
            <a:ext cx="609600" cy="457200"/>
          </a:xfrm>
        </p:spPr>
        <p:txBody>
          <a:bodyPr/>
          <a:lstStyle/>
          <a:p>
            <a:fld id="{DAF22AC9-109E-4E4D-92F9-530E51D9A3A2}" type="slidenum">
              <a:rPr lang="he-IL" smtClean="0"/>
              <a:pPr/>
              <a:t>‹#›</a:t>
            </a:fld>
            <a:endParaRPr lang="he-IL"/>
          </a:p>
        </p:txBody>
      </p:sp>
      <p:sp>
        <p:nvSpPr>
          <p:cNvPr id="11" name="מלבן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מלבן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מלבן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מציין מיקום של תמונה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he-IL"/>
              <a:t>לחץ על הסמל כדי להוסיף תמונה</a:t>
            </a:r>
            <a:endParaRPr kumimoji="0" lang="en-US" dirty="0"/>
          </a:p>
        </p:txBody>
      </p:sp>
    </p:spTree>
    <p:extLst>
      <p:ext uri="{BB962C8B-B14F-4D97-AF65-F5344CB8AC3E}">
        <p14:creationId xmlns:p14="http://schemas.microsoft.com/office/powerpoint/2010/main" val="13055805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extLst>
      <p:ext uri="{BB962C8B-B14F-4D97-AF65-F5344CB8AC3E}">
        <p14:creationId xmlns:p14="http://schemas.microsoft.com/office/powerpoint/2010/main" val="526818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839200" y="274642"/>
            <a:ext cx="268224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1219200" y="274641"/>
            <a:ext cx="74168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כ"ט/טבת/תשע"ט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extLst>
      <p:ext uri="{BB962C8B-B14F-4D97-AF65-F5344CB8AC3E}">
        <p14:creationId xmlns:p14="http://schemas.microsoft.com/office/powerpoint/2010/main" val="3943789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Rectangle 7"/>
          <p:cNvSpPr/>
          <p:nvPr/>
        </p:nvSpPr>
        <p:spPr>
          <a:xfrm>
            <a:off x="-6842"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6"/>
            <a:ext cx="11247120" cy="1739347"/>
          </a:xfrm>
        </p:spPr>
        <p:txBody>
          <a:bodyPr tIns="45720" bIns="45720" anchor="ctr">
            <a:normAutofit/>
          </a:bodyPr>
          <a:lstStyle>
            <a:lvl1pPr algn="ctr">
              <a:lnSpc>
                <a:spcPct val="80000"/>
              </a:lnSpc>
              <a:defRPr sz="4500" spc="113" baseline="0">
                <a:solidFill>
                  <a:schemeClr val="bg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1500">
                <a:solidFill>
                  <a:srgbClr val="FFFFFF"/>
                </a:solidFill>
              </a:defRPr>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2C2C2C"/>
                </a:solidFill>
              </a:rPr>
              <a:pPr/>
              <a:t>כ"ט/טבת/תשע"ט</a:t>
            </a:fld>
            <a:endParaRPr lang="he-IL">
              <a:solidFill>
                <a:srgbClr val="2C2C2C"/>
              </a:solidFill>
            </a:endParaRPr>
          </a:p>
        </p:txBody>
      </p:sp>
      <p:sp>
        <p:nvSpPr>
          <p:cNvPr id="5" name="Footer Placeholder 4"/>
          <p:cNvSpPr>
            <a:spLocks noGrp="1"/>
          </p:cNvSpPr>
          <p:nvPr>
            <p:ph type="ftr" sz="quarter" idx="11"/>
          </p:nvPr>
        </p:nvSpPr>
        <p:spPr/>
        <p:txBody>
          <a:bodyPr/>
          <a:lstStyle/>
          <a:p>
            <a:endParaRPr lang="he-IL">
              <a:solidFill>
                <a:srgbClr val="2C2C2C"/>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2C2C2C"/>
                </a:solidFill>
              </a:rPr>
              <a:pPr/>
              <a:t>‹#›</a:t>
            </a:fld>
            <a:endParaRPr lang="he-IL">
              <a:solidFill>
                <a:srgbClr val="2C2C2C"/>
              </a:solidFill>
            </a:endParaRPr>
          </a:p>
        </p:txBody>
      </p:sp>
    </p:spTree>
    <p:extLst>
      <p:ext uri="{BB962C8B-B14F-4D97-AF65-F5344CB8AC3E}">
        <p14:creationId xmlns:p14="http://schemas.microsoft.com/office/powerpoint/2010/main" val="901825059"/>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7870857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2"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4500" b="0" spc="113" baseline="0">
                <a:solidFill>
                  <a:schemeClr val="bg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1500">
                <a:solidFill>
                  <a:srgbClr val="FFFFFF"/>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lvl1pPr>
              <a:defRPr>
                <a:solidFill>
                  <a:schemeClr val="tx2"/>
                </a:solidFill>
              </a:defRPr>
            </a:lvl1pPr>
          </a:lstStyle>
          <a:p>
            <a:fld id="{34944416-6E2D-4180-8C91-4FC33F4DA7C9}" type="datetimeFigureOut">
              <a:rPr lang="he-IL" smtClean="0">
                <a:solidFill>
                  <a:srgbClr val="F56617"/>
                </a:solidFill>
              </a:rPr>
              <a:pPr/>
              <a:t>כ"ט/טבת/תשע"ט</a:t>
            </a:fld>
            <a:endParaRPr lang="he-IL">
              <a:solidFill>
                <a:srgbClr val="F56617"/>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he-IL">
              <a:solidFill>
                <a:srgbClr val="F56617"/>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4BC1E3F-58D2-45B4-BD40-31656CFC49D9}" type="slidenum">
              <a:rPr lang="he-IL" smtClean="0">
                <a:solidFill>
                  <a:srgbClr val="F56617"/>
                </a:solidFill>
              </a:rPr>
              <a:pPr/>
              <a:t>‹#›</a:t>
            </a:fld>
            <a:endParaRPr lang="he-IL">
              <a:solidFill>
                <a:srgbClr val="F56617"/>
              </a:solidFill>
            </a:endParaRPr>
          </a:p>
        </p:txBody>
      </p:sp>
    </p:spTree>
    <p:extLst>
      <p:ext uri="{BB962C8B-B14F-4D97-AF65-F5344CB8AC3E}">
        <p14:creationId xmlns:p14="http://schemas.microsoft.com/office/powerpoint/2010/main" val="235012687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172257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07008" y="2656566"/>
            <a:ext cx="475488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31231" y="1913470"/>
            <a:ext cx="475488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31231" y="2656564"/>
            <a:ext cx="475488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8" name="Footer Placeholder 7"/>
          <p:cNvSpPr>
            <a:spLocks noGrp="1"/>
          </p:cNvSpPr>
          <p:nvPr>
            <p:ph type="ftr" sz="quarter" idx="11"/>
          </p:nvPr>
        </p:nvSpPr>
        <p:spPr/>
        <p:txBody>
          <a:bodyPr/>
          <a:lstStyle/>
          <a:p>
            <a:endParaRPr lang="he-IL">
              <a:solidFill>
                <a:srgbClr val="FFFFFF"/>
              </a:solidFill>
            </a:endParaRPr>
          </a:p>
        </p:txBody>
      </p:sp>
      <p:sp>
        <p:nvSpPr>
          <p:cNvPr id="9" name="Slide Number Placeholder 8"/>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75548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4" name="Footer Placeholder 3"/>
          <p:cNvSpPr>
            <a:spLocks noGrp="1"/>
          </p:cNvSpPr>
          <p:nvPr>
            <p:ph type="ftr" sz="quarter" idx="11"/>
          </p:nvPr>
        </p:nvSpPr>
        <p:spPr/>
        <p:txBody>
          <a:bodyPr/>
          <a:lstStyle/>
          <a:p>
            <a:endParaRPr lang="he-IL">
              <a:solidFill>
                <a:srgbClr val="FFFFFF"/>
              </a:solidFill>
            </a:endParaRPr>
          </a:p>
        </p:txBody>
      </p:sp>
      <p:sp>
        <p:nvSpPr>
          <p:cNvPr id="5" name="Slide Number Placeholder 4"/>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8229756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3" name="Footer Placeholder 2"/>
          <p:cNvSpPr>
            <a:spLocks noGrp="1"/>
          </p:cNvSpPr>
          <p:nvPr>
            <p:ph type="ftr" sz="quarter" idx="11"/>
          </p:nvPr>
        </p:nvSpPr>
        <p:spPr/>
        <p:txBody>
          <a:bodyPr/>
          <a:lstStyle/>
          <a:p>
            <a:endParaRPr lang="he-IL">
              <a:solidFill>
                <a:srgbClr val="FFFFFF"/>
              </a:solidFill>
            </a:endParaRPr>
          </a:p>
        </p:txBody>
      </p:sp>
      <p:sp>
        <p:nvSpPr>
          <p:cNvPr id="4" name="Slide Number Placeholder 3"/>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37218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ADBDBA-2453-403B-AE62-EF6A2A0BD08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5C5D11CF-488D-469B-8A1A-ABC4A626B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8D885CF9-54B4-4D3D-98C4-D4DE2C4FA1F7}"/>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5" name="מציין מיקום של כותרת תחתונה 4">
            <a:extLst>
              <a:ext uri="{FF2B5EF4-FFF2-40B4-BE49-F238E27FC236}">
                <a16:creationId xmlns:a16="http://schemas.microsoft.com/office/drawing/2014/main" id="{0E4D1847-CCEB-49A1-917E-48FCCF29161F}"/>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825C26D6-8C51-469E-983E-E8E74D324B37}"/>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20795097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207008" y="2120054"/>
            <a:ext cx="6126480" cy="4114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789023" y="2147488"/>
            <a:ext cx="3200400" cy="343231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607012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50391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82264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5" y="274638"/>
            <a:ext cx="2402380" cy="589756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274638"/>
            <a:ext cx="7973291" cy="589756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38201" y="6422856"/>
            <a:ext cx="2743196" cy="365125"/>
          </a:xfrm>
        </p:spPr>
        <p:txBody>
          <a:body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5" name="Footer Placeholder 4"/>
          <p:cNvSpPr>
            <a:spLocks noGrp="1"/>
          </p:cNvSpPr>
          <p:nvPr>
            <p:ph type="ftr" sz="quarter" idx="11"/>
          </p:nvPr>
        </p:nvSpPr>
        <p:spPr>
          <a:xfrm>
            <a:off x="3776136" y="6422856"/>
            <a:ext cx="4279669" cy="365125"/>
          </a:xfrm>
        </p:spPr>
        <p:txBody>
          <a:bodyPr/>
          <a:lstStyle/>
          <a:p>
            <a:endParaRPr lang="he-IL">
              <a:solidFill>
                <a:srgbClr val="FFFFFF"/>
              </a:solidFill>
            </a:endParaRPr>
          </a:p>
        </p:txBody>
      </p:sp>
      <p:sp>
        <p:nvSpPr>
          <p:cNvPr id="6" name="Slide Number Placeholder 5"/>
          <p:cNvSpPr>
            <a:spLocks noGrp="1"/>
          </p:cNvSpPr>
          <p:nvPr>
            <p:ph type="sldNum" sz="quarter" idx="12"/>
          </p:nvPr>
        </p:nvSpPr>
        <p:spPr>
          <a:xfrm>
            <a:off x="8073050" y="6422856"/>
            <a:ext cx="879759" cy="365125"/>
          </a:xfrm>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24752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876AE-2934-4C38-88A6-047579E8F3D5}"/>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760A1D0-8B83-410D-A675-4559702233F3}"/>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89682081-428F-430B-91FC-00C911ADE1ED}"/>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6C27E0D9-864E-4F7D-969A-7B8198B8FA9B}"/>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6" name="מציין מיקום של כותרת תחתונה 5">
            <a:extLst>
              <a:ext uri="{FF2B5EF4-FFF2-40B4-BE49-F238E27FC236}">
                <a16:creationId xmlns:a16="http://schemas.microsoft.com/office/drawing/2014/main" id="{3A405839-E78D-4C71-86E0-525DCF794D0B}"/>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A82C826C-61A0-4BC5-AB2E-953AFB4ADD21}"/>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7709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B3C30D-148F-496C-8F94-26802353552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9E132505-AEE6-4808-827B-F35D46256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E2AB0942-1A62-4203-BAD4-23B0DDD0D1CB}"/>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1451461C-A5F8-443F-9041-0346344A9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D6A65D53-08D8-46B7-BA9A-D3460045F023}"/>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CF9AEF51-CA31-4EE5-8E69-9C4EDE7E7220}"/>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8" name="מציין מיקום של כותרת תחתונה 7">
            <a:extLst>
              <a:ext uri="{FF2B5EF4-FFF2-40B4-BE49-F238E27FC236}">
                <a16:creationId xmlns:a16="http://schemas.microsoft.com/office/drawing/2014/main" id="{4621F20E-44CE-4363-A49B-AC513AC588F1}"/>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AA7C5C06-AB06-4E46-A74C-4CCC92F5CC9B}"/>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285125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292D46-FF5B-45D0-BC26-327538A66FF2}"/>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A001D6F4-FA66-4E50-A04F-08426B3F45C1}"/>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4" name="מציין מיקום של כותרת תחתונה 3">
            <a:extLst>
              <a:ext uri="{FF2B5EF4-FFF2-40B4-BE49-F238E27FC236}">
                <a16:creationId xmlns:a16="http://schemas.microsoft.com/office/drawing/2014/main" id="{B0B9ACA1-D19E-4006-9C4C-85FAEEF826F5}"/>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6D267A03-2854-474D-A3AF-9ED98F0392E7}"/>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199340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AD1A9C2A-B3E9-4246-99C4-42A285657248}"/>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3" name="מציין מיקום של כותרת תחתונה 2">
            <a:extLst>
              <a:ext uri="{FF2B5EF4-FFF2-40B4-BE49-F238E27FC236}">
                <a16:creationId xmlns:a16="http://schemas.microsoft.com/office/drawing/2014/main" id="{530B56C7-E406-419B-9B54-B250E0B933E5}"/>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CC6E1470-402B-4C1C-A65C-7919F765DFC4}"/>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202943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18F2F3-5302-4F72-BECB-2BBADDFACEA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8CF10971-C798-4CA3-A105-2779BFB38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33B39817-8F14-4152-BFE1-32109F450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C33B336E-625F-4788-86A5-C00EF7F61A25}"/>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6" name="מציין מיקום של כותרת תחתונה 5">
            <a:extLst>
              <a:ext uri="{FF2B5EF4-FFF2-40B4-BE49-F238E27FC236}">
                <a16:creationId xmlns:a16="http://schemas.microsoft.com/office/drawing/2014/main" id="{E1E0127C-F853-4EFA-8DDE-1B1E2E81ED82}"/>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3759AA5-A509-43F4-9FD0-8E931760CECD}"/>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372530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3B0FF5-D202-4DF2-8CB7-1C2600E246E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89B4127A-64B9-4DCE-8B99-D0F33291D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FFAE750C-C7CB-455A-9790-54FF037E0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E1AECC3D-C6E3-4C0C-91C0-9B21ACE3A7D8}"/>
              </a:ext>
            </a:extLst>
          </p:cNvPr>
          <p:cNvSpPr>
            <a:spLocks noGrp="1"/>
          </p:cNvSpPr>
          <p:nvPr>
            <p:ph type="dt" sz="half" idx="10"/>
          </p:nvPr>
        </p:nvSpPr>
        <p:spPr/>
        <p:txBody>
          <a:bodyPr/>
          <a:lstStyle/>
          <a:p>
            <a:fld id="{CD07B8D9-CA30-4327-93BE-DEC11475EE6E}" type="datetimeFigureOut">
              <a:rPr lang="en-US" smtClean="0"/>
              <a:t>1/6/2019</a:t>
            </a:fld>
            <a:endParaRPr lang="en-US"/>
          </a:p>
        </p:txBody>
      </p:sp>
      <p:sp>
        <p:nvSpPr>
          <p:cNvPr id="6" name="מציין מיקום של כותרת תחתונה 5">
            <a:extLst>
              <a:ext uri="{FF2B5EF4-FFF2-40B4-BE49-F238E27FC236}">
                <a16:creationId xmlns:a16="http://schemas.microsoft.com/office/drawing/2014/main" id="{CE1509E5-B528-4214-A1EE-343209ED21BC}"/>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B4FC51B6-5086-4CCA-8571-A103B840234D}"/>
              </a:ext>
            </a:extLst>
          </p:cNvPr>
          <p:cNvSpPr>
            <a:spLocks noGrp="1"/>
          </p:cNvSpPr>
          <p:nvPr>
            <p:ph type="sldNum" sz="quarter" idx="12"/>
          </p:nvPr>
        </p:nvSpPr>
        <p:spPr/>
        <p:txBody>
          <a:bodyPr/>
          <a:lstStyle/>
          <a:p>
            <a:fld id="{7CD728AF-CF5A-4CCA-9A06-EAEF5825FA8A}" type="slidenum">
              <a:rPr lang="en-US" smtClean="0"/>
              <a:t>‹#›</a:t>
            </a:fld>
            <a:endParaRPr lang="en-US"/>
          </a:p>
        </p:txBody>
      </p:sp>
    </p:spTree>
    <p:extLst>
      <p:ext uri="{BB962C8B-B14F-4D97-AF65-F5344CB8AC3E}">
        <p14:creationId xmlns:p14="http://schemas.microsoft.com/office/powerpoint/2010/main" val="315530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49E862E5-2B03-418A-ADDC-906AB299F2B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1461B118-E34B-4F50-B6A2-9D068832DE2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C88CD79F-3F2B-4396-89A6-C40ED60C2BEA}"/>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D07B8D9-CA30-4327-93BE-DEC11475EE6E}" type="datetimeFigureOut">
              <a:rPr lang="en-US" smtClean="0"/>
              <a:t>1/6/2019</a:t>
            </a:fld>
            <a:endParaRPr lang="en-US"/>
          </a:p>
        </p:txBody>
      </p:sp>
      <p:sp>
        <p:nvSpPr>
          <p:cNvPr id="5" name="מציין מיקום של כותרת תחתונה 4">
            <a:extLst>
              <a:ext uri="{FF2B5EF4-FFF2-40B4-BE49-F238E27FC236}">
                <a16:creationId xmlns:a16="http://schemas.microsoft.com/office/drawing/2014/main" id="{A96D5027-8F99-431A-8988-06FDAFC26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34DE32A5-D5F0-4481-BB14-15090A1CED4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CD728AF-CF5A-4CCA-9A06-EAEF5825FA8A}" type="slidenum">
              <a:rPr lang="en-US" smtClean="0"/>
              <a:t>‹#›</a:t>
            </a:fld>
            <a:endParaRPr lang="en-US"/>
          </a:p>
        </p:txBody>
      </p:sp>
    </p:spTree>
    <p:extLst>
      <p:ext uri="{BB962C8B-B14F-4D97-AF65-F5344CB8AC3E}">
        <p14:creationId xmlns:p14="http://schemas.microsoft.com/office/powerpoint/2010/main" val="360933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מלבן מעוגל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מציין מיקום של כותרת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4E7438E1-117D-44FB-AC24-B79D899BA877}" type="datetimeFigureOut">
              <a:rPr lang="he-IL" smtClean="0"/>
              <a:pPr/>
              <a:t>כ"ט/טבת/תשע"ט</a:t>
            </a:fld>
            <a:endParaRPr lang="he-IL"/>
          </a:p>
        </p:txBody>
      </p:sp>
      <p:sp>
        <p:nvSpPr>
          <p:cNvPr id="3" name="מציין מיקום של כותרת תחתונה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he-IL"/>
          </a:p>
        </p:txBody>
      </p:sp>
      <p:sp>
        <p:nvSpPr>
          <p:cNvPr id="23" name="מציין מיקום של מספר שקופית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AF22AC9-109E-4E4D-92F9-530E51D9A3A2}" type="slidenum">
              <a:rPr lang="he-IL" smtClean="0"/>
              <a:pPr/>
              <a:t>‹#›</a:t>
            </a:fld>
            <a:endParaRPr lang="he-IL"/>
          </a:p>
        </p:txBody>
      </p:sp>
    </p:spTree>
    <p:extLst>
      <p:ext uri="{BB962C8B-B14F-4D97-AF65-F5344CB8AC3E}">
        <p14:creationId xmlns:p14="http://schemas.microsoft.com/office/powerpoint/2010/main" val="2182458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02266" y="6422856"/>
            <a:ext cx="3000895" cy="365125"/>
          </a:xfrm>
          <a:prstGeom prst="rect">
            <a:avLst/>
          </a:prstGeom>
        </p:spPr>
        <p:txBody>
          <a:bodyPr vert="horz" lIns="91440" tIns="45720" rIns="45720" bIns="45720" rtlCol="0" anchor="ctr"/>
          <a:lstStyle>
            <a:lvl1pPr algn="l">
              <a:defRPr sz="788">
                <a:solidFill>
                  <a:schemeClr val="tx1"/>
                </a:solidFill>
              </a:defRPr>
            </a:lvl1pPr>
          </a:lstStyle>
          <a:p>
            <a:fld id="{34944416-6E2D-4180-8C91-4FC33F4DA7C9}" type="datetimeFigureOut">
              <a:rPr lang="he-IL" smtClean="0">
                <a:solidFill>
                  <a:srgbClr val="FFFFFF"/>
                </a:solidFill>
              </a:rPr>
              <a:pPr/>
              <a:t>כ"ט/טבת/תשע"ט</a:t>
            </a:fld>
            <a:endParaRPr lang="he-IL">
              <a:solidFill>
                <a:srgbClr val="FFFFFF"/>
              </a:solidFill>
            </a:endParaRPr>
          </a:p>
        </p:txBody>
      </p:sp>
      <p:sp>
        <p:nvSpPr>
          <p:cNvPr id="5" name="Footer Placeholder 4"/>
          <p:cNvSpPr>
            <a:spLocks noGrp="1"/>
          </p:cNvSpPr>
          <p:nvPr>
            <p:ph type="ftr" sz="quarter" idx="3"/>
          </p:nvPr>
        </p:nvSpPr>
        <p:spPr>
          <a:xfrm>
            <a:off x="5596471" y="6422856"/>
            <a:ext cx="5044440" cy="365125"/>
          </a:xfrm>
          <a:prstGeom prst="rect">
            <a:avLst/>
          </a:prstGeom>
        </p:spPr>
        <p:txBody>
          <a:bodyPr vert="horz" lIns="91440" tIns="45720" rIns="91440" bIns="45720" rtlCol="0" anchor="ctr"/>
          <a:lstStyle>
            <a:lvl1pPr algn="r">
              <a:defRPr sz="788">
                <a:solidFill>
                  <a:schemeClr val="tx1"/>
                </a:solidFill>
              </a:defRPr>
            </a:lvl1pPr>
          </a:lstStyle>
          <a:p>
            <a:endParaRPr lang="he-IL">
              <a:solidFill>
                <a:srgbClr val="FFFFFF"/>
              </a:solidFill>
            </a:endParaRPr>
          </a:p>
        </p:txBody>
      </p:sp>
      <p:sp>
        <p:nvSpPr>
          <p:cNvPr id="6" name="Slide Number Placeholder 5"/>
          <p:cNvSpPr>
            <a:spLocks noGrp="1"/>
          </p:cNvSpPr>
          <p:nvPr>
            <p:ph type="sldNum" sz="quarter" idx="4"/>
          </p:nvPr>
        </p:nvSpPr>
        <p:spPr>
          <a:xfrm>
            <a:off x="10658927" y="6422856"/>
            <a:ext cx="946264" cy="365125"/>
          </a:xfrm>
          <a:prstGeom prst="rect">
            <a:avLst/>
          </a:prstGeom>
        </p:spPr>
        <p:txBody>
          <a:bodyPr vert="horz" lIns="45720" tIns="45720" rIns="91440" bIns="45720" rtlCol="0" anchor="ctr"/>
          <a:lstStyle>
            <a:lvl1pPr algn="l">
              <a:defRPr sz="900" b="0">
                <a:solidFill>
                  <a:schemeClr val="tx1"/>
                </a:solidFill>
              </a:defRPr>
            </a:lvl1p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70665441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1"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r" defTabSz="685800" rtl="1"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r" defTabSz="685800" rtl="1"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r" defTabSz="685800" rtl="1"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b="1" dirty="0">
                <a:latin typeface="Open Sans" panose="020B0606030504020204" pitchFamily="34" charset="0"/>
                <a:ea typeface="Open Sans" panose="020B0606030504020204" pitchFamily="34" charset="0"/>
              </a:rPr>
              <a:t>תרגול חזרה למבחן</a:t>
            </a:r>
          </a:p>
        </p:txBody>
      </p:sp>
      <p:sp>
        <p:nvSpPr>
          <p:cNvPr id="3" name="כותרת משנה 2"/>
          <p:cNvSpPr>
            <a:spLocks noGrp="1"/>
          </p:cNvSpPr>
          <p:nvPr>
            <p:ph type="subTitle" idx="1"/>
          </p:nvPr>
        </p:nvSpPr>
        <p:spPr/>
        <p:txBody>
          <a:bodyPr/>
          <a:lstStyle/>
          <a:p>
            <a:r>
              <a:rPr lang="he-IL" b="1" dirty="0"/>
              <a:t>ניתוח ועיצוב מערכות מידע</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513" y="4293316"/>
            <a:ext cx="2559546" cy="255954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1812" b="3139"/>
          <a:stretch/>
        </p:blipFill>
        <p:spPr>
          <a:xfrm>
            <a:off x="4568003" y="4389120"/>
            <a:ext cx="2834330" cy="2468880"/>
          </a:xfrm>
          <a:prstGeom prst="rect">
            <a:avLst/>
          </a:prstGeom>
        </p:spPr>
      </p:pic>
    </p:spTree>
    <p:extLst>
      <p:ext uri="{BB962C8B-B14F-4D97-AF65-F5344CB8AC3E}">
        <p14:creationId xmlns:p14="http://schemas.microsoft.com/office/powerpoint/2010/main" val="225178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9F35F354-75F7-44DF-82E5-DEF3800550EE}"/>
              </a:ext>
            </a:extLst>
          </p:cNvPr>
          <p:cNvPicPr>
            <a:picLocks noChangeAspect="1"/>
          </p:cNvPicPr>
          <p:nvPr/>
        </p:nvPicPr>
        <p:blipFill>
          <a:blip r:embed="rId2"/>
          <a:stretch>
            <a:fillRect/>
          </a:stretch>
        </p:blipFill>
        <p:spPr>
          <a:xfrm>
            <a:off x="533400" y="114300"/>
            <a:ext cx="11125200" cy="6629400"/>
          </a:xfrm>
          <a:prstGeom prst="rect">
            <a:avLst/>
          </a:prstGeom>
        </p:spPr>
      </p:pic>
    </p:spTree>
    <p:extLst>
      <p:ext uri="{BB962C8B-B14F-4D97-AF65-F5344CB8AC3E}">
        <p14:creationId xmlns:p14="http://schemas.microsoft.com/office/powerpoint/2010/main" val="256243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E073392-05B2-42B5-A164-0AA299413661}"/>
              </a:ext>
            </a:extLst>
          </p:cNvPr>
          <p:cNvPicPr>
            <a:picLocks noChangeAspect="1"/>
          </p:cNvPicPr>
          <p:nvPr/>
        </p:nvPicPr>
        <p:blipFill>
          <a:blip r:embed="rId2"/>
          <a:stretch>
            <a:fillRect/>
          </a:stretch>
        </p:blipFill>
        <p:spPr>
          <a:xfrm>
            <a:off x="136398" y="622744"/>
            <a:ext cx="11315700" cy="2009775"/>
          </a:xfrm>
          <a:prstGeom prst="rect">
            <a:avLst/>
          </a:prstGeom>
        </p:spPr>
      </p:pic>
      <p:pic>
        <p:nvPicPr>
          <p:cNvPr id="5" name="תמונה 4">
            <a:extLst>
              <a:ext uri="{FF2B5EF4-FFF2-40B4-BE49-F238E27FC236}">
                <a16:creationId xmlns:a16="http://schemas.microsoft.com/office/drawing/2014/main" id="{0421681B-E6D6-4D14-BCE0-C962669A6221}"/>
              </a:ext>
            </a:extLst>
          </p:cNvPr>
          <p:cNvPicPr>
            <a:picLocks noChangeAspect="1"/>
          </p:cNvPicPr>
          <p:nvPr/>
        </p:nvPicPr>
        <p:blipFill>
          <a:blip r:embed="rId3"/>
          <a:stretch>
            <a:fillRect/>
          </a:stretch>
        </p:blipFill>
        <p:spPr>
          <a:xfrm>
            <a:off x="134302" y="2368488"/>
            <a:ext cx="10734675" cy="3695700"/>
          </a:xfrm>
          <a:prstGeom prst="rect">
            <a:avLst/>
          </a:prstGeom>
        </p:spPr>
      </p:pic>
    </p:spTree>
    <p:extLst>
      <p:ext uri="{BB962C8B-B14F-4D97-AF65-F5344CB8AC3E}">
        <p14:creationId xmlns:p14="http://schemas.microsoft.com/office/powerpoint/2010/main" val="11282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26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41F153F-3D63-482F-B877-0B5E4CB887C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l"/>
            <a:r>
              <a:rPr lang="en-US" sz="2600" kern="1200" dirty="0" err="1">
                <a:solidFill>
                  <a:srgbClr val="FFFFFF"/>
                </a:solidFill>
                <a:latin typeface="+mj-lt"/>
                <a:ea typeface="+mj-ea"/>
                <a:cs typeface="+mj-cs"/>
              </a:rPr>
              <a:t>תרשים</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מקורי</a:t>
            </a:r>
            <a:r>
              <a:rPr lang="en-US" sz="2600" kern="1200" dirty="0">
                <a:solidFill>
                  <a:srgbClr val="FFFFFF"/>
                </a:solidFill>
                <a:latin typeface="+mj-lt"/>
                <a:ea typeface="+mj-ea"/>
                <a:cs typeface="+mj-cs"/>
              </a:rPr>
              <a:t>:</a:t>
            </a:r>
          </a:p>
        </p:txBody>
      </p:sp>
      <p:pic>
        <p:nvPicPr>
          <p:cNvPr id="4" name="תמונה 3">
            <a:extLst>
              <a:ext uri="{FF2B5EF4-FFF2-40B4-BE49-F238E27FC236}">
                <a16:creationId xmlns:a16="http://schemas.microsoft.com/office/drawing/2014/main" id="{BCBBB724-371D-4EBD-8BD1-722956B62201}"/>
              </a:ext>
            </a:extLst>
          </p:cNvPr>
          <p:cNvPicPr>
            <a:picLocks noChangeAspect="1"/>
          </p:cNvPicPr>
          <p:nvPr/>
        </p:nvPicPr>
        <p:blipFill>
          <a:blip r:embed="rId2"/>
          <a:stretch>
            <a:fillRect/>
          </a:stretch>
        </p:blipFill>
        <p:spPr>
          <a:xfrm>
            <a:off x="3565154" y="463326"/>
            <a:ext cx="8504926" cy="6166073"/>
          </a:xfrm>
          <a:prstGeom prst="rect">
            <a:avLst/>
          </a:prstGeom>
        </p:spPr>
      </p:pic>
    </p:spTree>
    <p:extLst>
      <p:ext uri="{BB962C8B-B14F-4D97-AF65-F5344CB8AC3E}">
        <p14:creationId xmlns:p14="http://schemas.microsoft.com/office/powerpoint/2010/main" val="70379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A57F1109-0C92-4541-97AE-B9E75E7C674E}"/>
              </a:ext>
            </a:extLst>
          </p:cNvPr>
          <p:cNvPicPr>
            <a:picLocks noChangeAspect="1"/>
          </p:cNvPicPr>
          <p:nvPr/>
        </p:nvPicPr>
        <p:blipFill>
          <a:blip r:embed="rId2"/>
          <a:stretch>
            <a:fillRect/>
          </a:stretch>
        </p:blipFill>
        <p:spPr>
          <a:xfrm>
            <a:off x="468459" y="0"/>
            <a:ext cx="11255082" cy="6858000"/>
          </a:xfrm>
          <a:prstGeom prst="rect">
            <a:avLst/>
          </a:prstGeom>
        </p:spPr>
      </p:pic>
    </p:spTree>
    <p:extLst>
      <p:ext uri="{BB962C8B-B14F-4D97-AF65-F5344CB8AC3E}">
        <p14:creationId xmlns:p14="http://schemas.microsoft.com/office/powerpoint/2010/main" val="272057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52A2E1A9-3D1B-4419-A023-ADBC36D56AE8}"/>
              </a:ext>
            </a:extLst>
          </p:cNvPr>
          <p:cNvPicPr>
            <a:picLocks noChangeAspect="1"/>
          </p:cNvPicPr>
          <p:nvPr/>
        </p:nvPicPr>
        <p:blipFill>
          <a:blip r:embed="rId2"/>
          <a:stretch>
            <a:fillRect/>
          </a:stretch>
        </p:blipFill>
        <p:spPr>
          <a:xfrm>
            <a:off x="5376410" y="0"/>
            <a:ext cx="6523243" cy="6858000"/>
          </a:xfrm>
          <a:prstGeom prst="rect">
            <a:avLst/>
          </a:prstGeom>
        </p:spPr>
      </p:pic>
      <p:sp>
        <p:nvSpPr>
          <p:cNvPr id="6" name="TextBox 5">
            <a:extLst>
              <a:ext uri="{FF2B5EF4-FFF2-40B4-BE49-F238E27FC236}">
                <a16:creationId xmlns:a16="http://schemas.microsoft.com/office/drawing/2014/main" id="{D56DD967-5170-4D06-A919-429B11C4839B}"/>
              </a:ext>
            </a:extLst>
          </p:cNvPr>
          <p:cNvSpPr txBox="1"/>
          <p:nvPr/>
        </p:nvSpPr>
        <p:spPr>
          <a:xfrm>
            <a:off x="786384" y="1216152"/>
            <a:ext cx="4014216" cy="923330"/>
          </a:xfrm>
          <a:prstGeom prst="rect">
            <a:avLst/>
          </a:prstGeom>
          <a:noFill/>
        </p:spPr>
        <p:txBody>
          <a:bodyPr wrap="square" rtlCol="0">
            <a:spAutoFit/>
          </a:bodyPr>
          <a:lstStyle/>
          <a:p>
            <a:r>
              <a:rPr lang="he-IL" dirty="0"/>
              <a:t>הסבר במילים מהי התוספת הנדרשת לתרשים השורש של המערכת, לאור הפונקציונליות המתוארת בשאלה 12</a:t>
            </a:r>
            <a:endParaRPr lang="en-US" dirty="0"/>
          </a:p>
        </p:txBody>
      </p:sp>
      <p:sp>
        <p:nvSpPr>
          <p:cNvPr id="7" name="TextBox 6">
            <a:extLst>
              <a:ext uri="{FF2B5EF4-FFF2-40B4-BE49-F238E27FC236}">
                <a16:creationId xmlns:a16="http://schemas.microsoft.com/office/drawing/2014/main" id="{82531FE0-1C7E-41D5-89F1-0FDEAD35D9CD}"/>
              </a:ext>
            </a:extLst>
          </p:cNvPr>
          <p:cNvSpPr txBox="1"/>
          <p:nvPr/>
        </p:nvSpPr>
        <p:spPr>
          <a:xfrm>
            <a:off x="1353312" y="2468880"/>
            <a:ext cx="3291840" cy="2862322"/>
          </a:xfrm>
          <a:prstGeom prst="rect">
            <a:avLst/>
          </a:prstGeom>
          <a:noFill/>
        </p:spPr>
        <p:txBody>
          <a:bodyPr wrap="square" rtlCol="0">
            <a:spAutoFit/>
          </a:bodyPr>
          <a:lstStyle/>
          <a:p>
            <a:r>
              <a:rPr lang="he-IL" dirty="0">
                <a:solidFill>
                  <a:srgbClr val="FF0000"/>
                </a:solidFill>
              </a:rPr>
              <a:t>ניתן להחליט להוסיף </a:t>
            </a:r>
            <a:r>
              <a:rPr lang="he-IL" dirty="0" err="1">
                <a:solidFill>
                  <a:srgbClr val="FF0000"/>
                </a:solidFill>
              </a:rPr>
              <a:t>פונ</a:t>
            </a:r>
            <a:r>
              <a:rPr lang="he-IL" dirty="0">
                <a:solidFill>
                  <a:srgbClr val="FF0000"/>
                </a:solidFill>
              </a:rPr>
              <a:t>' כללית 4 של מנגנון הודעות, כאשר מצד הקלט והפלט יהיה משתמש.</a:t>
            </a:r>
          </a:p>
          <a:p>
            <a:r>
              <a:rPr lang="he-IL" dirty="0">
                <a:solidFill>
                  <a:srgbClr val="FF0000"/>
                </a:solidFill>
              </a:rPr>
              <a:t>נדרש לשלוף פרטים ממאגר קבוצות תשלום, הזמנות (שליחת הודעת הזמנה) ומשתמשים.</a:t>
            </a:r>
          </a:p>
          <a:p>
            <a:r>
              <a:rPr lang="he-IL" dirty="0">
                <a:solidFill>
                  <a:srgbClr val="FF0000"/>
                </a:solidFill>
              </a:rPr>
              <a:t>נדרש לעדכן את מאגר הזמנות.</a:t>
            </a:r>
          </a:p>
          <a:p>
            <a:r>
              <a:rPr lang="he-IL" dirty="0">
                <a:solidFill>
                  <a:srgbClr val="FF0000"/>
                </a:solidFill>
              </a:rPr>
              <a:t>באופן דומה, ניתן היה להחליט לשנות את פונק' כללית 1 או 2 עם השינויים הללו.</a:t>
            </a:r>
            <a:endParaRPr lang="en-US" dirty="0">
              <a:solidFill>
                <a:srgbClr val="FF0000"/>
              </a:solidFill>
            </a:endParaRPr>
          </a:p>
        </p:txBody>
      </p:sp>
    </p:spTree>
    <p:extLst>
      <p:ext uri="{BB962C8B-B14F-4D97-AF65-F5344CB8AC3E}">
        <p14:creationId xmlns:p14="http://schemas.microsoft.com/office/powerpoint/2010/main" val="170759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0E2DC77E-8804-4079-893B-0F40329B80EB}"/>
              </a:ext>
            </a:extLst>
          </p:cNvPr>
          <p:cNvPicPr>
            <a:picLocks noChangeAspect="1"/>
          </p:cNvPicPr>
          <p:nvPr/>
        </p:nvPicPr>
        <p:blipFill>
          <a:blip r:embed="rId2"/>
          <a:stretch>
            <a:fillRect/>
          </a:stretch>
        </p:blipFill>
        <p:spPr>
          <a:xfrm>
            <a:off x="4181094" y="1319403"/>
            <a:ext cx="7048500" cy="781050"/>
          </a:xfrm>
          <a:prstGeom prst="rect">
            <a:avLst/>
          </a:prstGeom>
        </p:spPr>
      </p:pic>
      <p:pic>
        <p:nvPicPr>
          <p:cNvPr id="5" name="תמונה 4">
            <a:extLst>
              <a:ext uri="{FF2B5EF4-FFF2-40B4-BE49-F238E27FC236}">
                <a16:creationId xmlns:a16="http://schemas.microsoft.com/office/drawing/2014/main" id="{09647661-FF89-4A4D-B427-87992A0D3770}"/>
              </a:ext>
            </a:extLst>
          </p:cNvPr>
          <p:cNvPicPr>
            <a:picLocks noChangeAspect="1"/>
          </p:cNvPicPr>
          <p:nvPr/>
        </p:nvPicPr>
        <p:blipFill>
          <a:blip r:embed="rId3"/>
          <a:stretch>
            <a:fillRect/>
          </a:stretch>
        </p:blipFill>
        <p:spPr>
          <a:xfrm>
            <a:off x="4371594" y="2466022"/>
            <a:ext cx="6667500" cy="828675"/>
          </a:xfrm>
          <a:prstGeom prst="rect">
            <a:avLst/>
          </a:prstGeom>
        </p:spPr>
      </p:pic>
    </p:spTree>
    <p:extLst>
      <p:ext uri="{BB962C8B-B14F-4D97-AF65-F5344CB8AC3E}">
        <p14:creationId xmlns:p14="http://schemas.microsoft.com/office/powerpoint/2010/main" val="28524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D0A27D82-0002-479D-9145-D252A499175F}"/>
              </a:ext>
            </a:extLst>
          </p:cNvPr>
          <p:cNvPicPr>
            <a:picLocks noChangeAspect="1"/>
          </p:cNvPicPr>
          <p:nvPr/>
        </p:nvPicPr>
        <p:blipFill>
          <a:blip r:embed="rId2"/>
          <a:stretch>
            <a:fillRect/>
          </a:stretch>
        </p:blipFill>
        <p:spPr>
          <a:xfrm>
            <a:off x="346880" y="0"/>
            <a:ext cx="11498239" cy="6858000"/>
          </a:xfrm>
          <a:prstGeom prst="rect">
            <a:avLst/>
          </a:prstGeom>
        </p:spPr>
      </p:pic>
    </p:spTree>
    <p:extLst>
      <p:ext uri="{BB962C8B-B14F-4D97-AF65-F5344CB8AC3E}">
        <p14:creationId xmlns:p14="http://schemas.microsoft.com/office/powerpoint/2010/main" val="113507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72F233C5-654C-40EB-B7A8-83A907A4F5DF}"/>
              </a:ext>
            </a:extLst>
          </p:cNvPr>
          <p:cNvPicPr>
            <a:picLocks noChangeAspect="1"/>
          </p:cNvPicPr>
          <p:nvPr/>
        </p:nvPicPr>
        <p:blipFill>
          <a:blip r:embed="rId2"/>
          <a:stretch>
            <a:fillRect/>
          </a:stretch>
        </p:blipFill>
        <p:spPr>
          <a:xfrm>
            <a:off x="1201380" y="1539522"/>
            <a:ext cx="9789239" cy="2250158"/>
          </a:xfrm>
          <a:prstGeom prst="rect">
            <a:avLst/>
          </a:prstGeom>
        </p:spPr>
      </p:pic>
    </p:spTree>
    <p:extLst>
      <p:ext uri="{BB962C8B-B14F-4D97-AF65-F5344CB8AC3E}">
        <p14:creationId xmlns:p14="http://schemas.microsoft.com/office/powerpoint/2010/main" val="214387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D0A27D82-0002-479D-9145-D252A499175F}"/>
              </a:ext>
            </a:extLst>
          </p:cNvPr>
          <p:cNvPicPr>
            <a:picLocks noChangeAspect="1"/>
          </p:cNvPicPr>
          <p:nvPr/>
        </p:nvPicPr>
        <p:blipFill>
          <a:blip r:embed="rId2"/>
          <a:stretch>
            <a:fillRect/>
          </a:stretch>
        </p:blipFill>
        <p:spPr>
          <a:xfrm>
            <a:off x="346880" y="0"/>
            <a:ext cx="11498239" cy="6858000"/>
          </a:xfrm>
          <a:prstGeom prst="rect">
            <a:avLst/>
          </a:prstGeom>
        </p:spPr>
      </p:pic>
      <p:sp>
        <p:nvSpPr>
          <p:cNvPr id="2" name="TextBox 1">
            <a:extLst>
              <a:ext uri="{FF2B5EF4-FFF2-40B4-BE49-F238E27FC236}">
                <a16:creationId xmlns:a16="http://schemas.microsoft.com/office/drawing/2014/main" id="{DF9427BA-F164-47DE-BAB8-97BA0BEF7CBB}"/>
              </a:ext>
            </a:extLst>
          </p:cNvPr>
          <p:cNvSpPr txBox="1"/>
          <p:nvPr/>
        </p:nvSpPr>
        <p:spPr>
          <a:xfrm>
            <a:off x="8554720" y="4937760"/>
            <a:ext cx="2804160" cy="1754326"/>
          </a:xfrm>
          <a:prstGeom prst="rect">
            <a:avLst/>
          </a:prstGeom>
          <a:noFill/>
        </p:spPr>
        <p:txBody>
          <a:bodyPr wrap="square" rtlCol="0">
            <a:spAutoFit/>
          </a:bodyPr>
          <a:lstStyle/>
          <a:p>
            <a:r>
              <a:rPr lang="he-IL" dirty="0"/>
              <a:t>לכל בעל מקצוע, המוגדר ע"י כתובת מייל אחת וייחודית, ייתכנו מספר מקצועות.</a:t>
            </a:r>
          </a:p>
          <a:p>
            <a:r>
              <a:rPr lang="he-IL" dirty="0"/>
              <a:t>האם נדרש שינוי בתרשים המחלקות כתוצאה מהוספת דרישה זו?</a:t>
            </a:r>
            <a:endParaRPr lang="en-US" dirty="0"/>
          </a:p>
        </p:txBody>
      </p:sp>
    </p:spTree>
    <p:extLst>
      <p:ext uri="{BB962C8B-B14F-4D97-AF65-F5344CB8AC3E}">
        <p14:creationId xmlns:p14="http://schemas.microsoft.com/office/powerpoint/2010/main" val="1824346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BC7392B3-600A-430D-B8C6-233B57CF85A1}"/>
              </a:ext>
            </a:extLst>
          </p:cNvPr>
          <p:cNvPicPr>
            <a:picLocks noChangeAspect="1"/>
          </p:cNvPicPr>
          <p:nvPr/>
        </p:nvPicPr>
        <p:blipFill>
          <a:blip r:embed="rId2"/>
          <a:stretch>
            <a:fillRect/>
          </a:stretch>
        </p:blipFill>
        <p:spPr>
          <a:xfrm>
            <a:off x="1357312" y="1452562"/>
            <a:ext cx="9477375" cy="3952875"/>
          </a:xfrm>
          <a:prstGeom prst="rect">
            <a:avLst/>
          </a:prstGeom>
        </p:spPr>
      </p:pic>
    </p:spTree>
    <p:extLst>
      <p:ext uri="{BB962C8B-B14F-4D97-AF65-F5344CB8AC3E}">
        <p14:creationId xmlns:p14="http://schemas.microsoft.com/office/powerpoint/2010/main" val="347294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3F9A82D6-32BB-4A33-B732-D79A1F682A02}"/>
              </a:ext>
            </a:extLst>
          </p:cNvPr>
          <p:cNvPicPr>
            <a:picLocks noChangeAspect="1"/>
          </p:cNvPicPr>
          <p:nvPr/>
        </p:nvPicPr>
        <p:blipFill>
          <a:blip r:embed="rId2"/>
          <a:stretch>
            <a:fillRect/>
          </a:stretch>
        </p:blipFill>
        <p:spPr>
          <a:xfrm>
            <a:off x="91440" y="-76200"/>
            <a:ext cx="12192000" cy="6004232"/>
          </a:xfrm>
          <a:prstGeom prst="rect">
            <a:avLst/>
          </a:prstGeom>
        </p:spPr>
      </p:pic>
      <p:sp>
        <p:nvSpPr>
          <p:cNvPr id="5" name="TextBox 4">
            <a:extLst>
              <a:ext uri="{FF2B5EF4-FFF2-40B4-BE49-F238E27FC236}">
                <a16:creationId xmlns:a16="http://schemas.microsoft.com/office/drawing/2014/main" id="{76A874C5-9BDB-444D-B79C-1C3143B4CCEB}"/>
              </a:ext>
            </a:extLst>
          </p:cNvPr>
          <p:cNvSpPr txBox="1"/>
          <p:nvPr/>
        </p:nvSpPr>
        <p:spPr>
          <a:xfrm>
            <a:off x="254000" y="1838960"/>
            <a:ext cx="4795520" cy="369332"/>
          </a:xfrm>
          <a:prstGeom prst="rect">
            <a:avLst/>
          </a:prstGeom>
          <a:noFill/>
        </p:spPr>
        <p:txBody>
          <a:bodyPr wrap="square" rtlCol="0">
            <a:spAutoFit/>
          </a:bodyPr>
          <a:lstStyle/>
          <a:p>
            <a:r>
              <a:rPr lang="he-IL" dirty="0">
                <a:solidFill>
                  <a:srgbClr val="FF0000"/>
                </a:solidFill>
              </a:rPr>
              <a:t>דרישה פונקציונאלית – לוגיקת תהליך שמירת אשראי</a:t>
            </a:r>
            <a:endParaRPr lang="en-US" dirty="0">
              <a:solidFill>
                <a:srgbClr val="FF0000"/>
              </a:solidFill>
            </a:endParaRPr>
          </a:p>
        </p:txBody>
      </p:sp>
      <p:sp>
        <p:nvSpPr>
          <p:cNvPr id="6" name="TextBox 5">
            <a:extLst>
              <a:ext uri="{FF2B5EF4-FFF2-40B4-BE49-F238E27FC236}">
                <a16:creationId xmlns:a16="http://schemas.microsoft.com/office/drawing/2014/main" id="{1AF8627B-A63E-4276-B54C-6915B1258834}"/>
              </a:ext>
            </a:extLst>
          </p:cNvPr>
          <p:cNvSpPr txBox="1"/>
          <p:nvPr/>
        </p:nvSpPr>
        <p:spPr>
          <a:xfrm>
            <a:off x="690880" y="2682240"/>
            <a:ext cx="4795520" cy="369332"/>
          </a:xfrm>
          <a:prstGeom prst="rect">
            <a:avLst/>
          </a:prstGeom>
          <a:noFill/>
        </p:spPr>
        <p:txBody>
          <a:bodyPr wrap="square" rtlCol="0">
            <a:spAutoFit/>
          </a:bodyPr>
          <a:lstStyle/>
          <a:p>
            <a:r>
              <a:rPr lang="he-IL" dirty="0">
                <a:solidFill>
                  <a:srgbClr val="FF0000"/>
                </a:solidFill>
              </a:rPr>
              <a:t>דרישה לא פונקציונאלית –  הרשאות</a:t>
            </a:r>
            <a:endParaRPr lang="en-US" dirty="0">
              <a:solidFill>
                <a:srgbClr val="FF0000"/>
              </a:solidFill>
            </a:endParaRPr>
          </a:p>
        </p:txBody>
      </p:sp>
      <p:sp>
        <p:nvSpPr>
          <p:cNvPr id="7" name="TextBox 6">
            <a:extLst>
              <a:ext uri="{FF2B5EF4-FFF2-40B4-BE49-F238E27FC236}">
                <a16:creationId xmlns:a16="http://schemas.microsoft.com/office/drawing/2014/main" id="{695AE516-26B9-451C-B0F0-DAA9E6155B27}"/>
              </a:ext>
            </a:extLst>
          </p:cNvPr>
          <p:cNvSpPr txBox="1"/>
          <p:nvPr/>
        </p:nvSpPr>
        <p:spPr>
          <a:xfrm>
            <a:off x="873760" y="3596640"/>
            <a:ext cx="4795520" cy="369332"/>
          </a:xfrm>
          <a:prstGeom prst="rect">
            <a:avLst/>
          </a:prstGeom>
          <a:noFill/>
        </p:spPr>
        <p:txBody>
          <a:bodyPr wrap="square" rtlCol="0">
            <a:spAutoFit/>
          </a:bodyPr>
          <a:lstStyle/>
          <a:p>
            <a:r>
              <a:rPr lang="he-IL" dirty="0">
                <a:solidFill>
                  <a:srgbClr val="FF0000"/>
                </a:solidFill>
              </a:rPr>
              <a:t>גבול צמצום שירותים</a:t>
            </a:r>
            <a:endParaRPr lang="en-US" dirty="0">
              <a:solidFill>
                <a:srgbClr val="FF0000"/>
              </a:solidFill>
            </a:endParaRPr>
          </a:p>
        </p:txBody>
      </p:sp>
      <p:sp>
        <p:nvSpPr>
          <p:cNvPr id="8" name="TextBox 7">
            <a:extLst>
              <a:ext uri="{FF2B5EF4-FFF2-40B4-BE49-F238E27FC236}">
                <a16:creationId xmlns:a16="http://schemas.microsoft.com/office/drawing/2014/main" id="{E4B03CBD-5FA6-432A-8827-1D10AB4434EF}"/>
              </a:ext>
            </a:extLst>
          </p:cNvPr>
          <p:cNvSpPr txBox="1"/>
          <p:nvPr/>
        </p:nvSpPr>
        <p:spPr>
          <a:xfrm>
            <a:off x="934720" y="4414243"/>
            <a:ext cx="4795520" cy="369332"/>
          </a:xfrm>
          <a:prstGeom prst="rect">
            <a:avLst/>
          </a:prstGeom>
          <a:noFill/>
        </p:spPr>
        <p:txBody>
          <a:bodyPr wrap="square" rtlCol="0">
            <a:spAutoFit/>
          </a:bodyPr>
          <a:lstStyle/>
          <a:p>
            <a:r>
              <a:rPr lang="he-IL" dirty="0">
                <a:solidFill>
                  <a:srgbClr val="FF0000"/>
                </a:solidFill>
              </a:rPr>
              <a:t>גבול צמצום לקוחות</a:t>
            </a:r>
            <a:endParaRPr lang="en-US" dirty="0">
              <a:solidFill>
                <a:srgbClr val="FF0000"/>
              </a:solidFill>
            </a:endParaRPr>
          </a:p>
        </p:txBody>
      </p:sp>
    </p:spTree>
    <p:extLst>
      <p:ext uri="{BB962C8B-B14F-4D97-AF65-F5344CB8AC3E}">
        <p14:creationId xmlns:p14="http://schemas.microsoft.com/office/powerpoint/2010/main" val="313326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CCEA068F-B911-4742-8E61-A9F0CD58D192}"/>
              </a:ext>
            </a:extLst>
          </p:cNvPr>
          <p:cNvPicPr>
            <a:picLocks noChangeAspect="1"/>
          </p:cNvPicPr>
          <p:nvPr/>
        </p:nvPicPr>
        <p:blipFill>
          <a:blip r:embed="rId2"/>
          <a:stretch>
            <a:fillRect/>
          </a:stretch>
        </p:blipFill>
        <p:spPr>
          <a:xfrm>
            <a:off x="0" y="367291"/>
            <a:ext cx="9264480" cy="5525699"/>
          </a:xfrm>
          <a:prstGeom prst="rect">
            <a:avLst/>
          </a:prstGeom>
        </p:spPr>
      </p:pic>
      <p:sp>
        <p:nvSpPr>
          <p:cNvPr id="4" name="TextBox 3">
            <a:extLst>
              <a:ext uri="{FF2B5EF4-FFF2-40B4-BE49-F238E27FC236}">
                <a16:creationId xmlns:a16="http://schemas.microsoft.com/office/drawing/2014/main" id="{03630C31-2F8B-47E0-B52B-2878E868105F}"/>
              </a:ext>
            </a:extLst>
          </p:cNvPr>
          <p:cNvSpPr txBox="1"/>
          <p:nvPr/>
        </p:nvSpPr>
        <p:spPr>
          <a:xfrm>
            <a:off x="5344160" y="666036"/>
            <a:ext cx="6847840" cy="646331"/>
          </a:xfrm>
          <a:prstGeom prst="rect">
            <a:avLst/>
          </a:prstGeom>
          <a:noFill/>
        </p:spPr>
        <p:txBody>
          <a:bodyPr wrap="square" rtlCol="0">
            <a:spAutoFit/>
          </a:bodyPr>
          <a:lstStyle/>
          <a:p>
            <a:r>
              <a:rPr lang="he-IL" dirty="0"/>
              <a:t>דירוג של בעל מקצוע ע"י הלקוח יתאפשר במידה והתבצעה עבודה לביצוע ע"י</a:t>
            </a:r>
          </a:p>
          <a:p>
            <a:r>
              <a:rPr lang="he-IL" dirty="0"/>
              <a:t>אותו בעל מקצוע.</a:t>
            </a:r>
            <a:endParaRPr lang="en-US" dirty="0"/>
          </a:p>
        </p:txBody>
      </p:sp>
      <p:sp>
        <p:nvSpPr>
          <p:cNvPr id="5" name="TextBox 4">
            <a:extLst>
              <a:ext uri="{FF2B5EF4-FFF2-40B4-BE49-F238E27FC236}">
                <a16:creationId xmlns:a16="http://schemas.microsoft.com/office/drawing/2014/main" id="{58507C9D-C711-4307-B5FD-7D1B80DA922A}"/>
              </a:ext>
            </a:extLst>
          </p:cNvPr>
          <p:cNvSpPr txBox="1"/>
          <p:nvPr/>
        </p:nvSpPr>
        <p:spPr>
          <a:xfrm>
            <a:off x="5439614" y="1351060"/>
            <a:ext cx="6752385" cy="1200329"/>
          </a:xfrm>
          <a:prstGeom prst="rect">
            <a:avLst/>
          </a:prstGeom>
          <a:noFill/>
        </p:spPr>
        <p:txBody>
          <a:bodyPr wrap="square" rtlCol="0">
            <a:spAutoFit/>
          </a:bodyPr>
          <a:lstStyle/>
          <a:p>
            <a:r>
              <a:rPr lang="he-IL" dirty="0">
                <a:solidFill>
                  <a:srgbClr val="FF0000"/>
                </a:solidFill>
              </a:rPr>
              <a:t>דרישה זו נתמכת ע"י תרשים המחלקות הקיים.</a:t>
            </a:r>
          </a:p>
          <a:p>
            <a:r>
              <a:rPr lang="he-IL" dirty="0">
                <a:solidFill>
                  <a:srgbClr val="FF0000"/>
                </a:solidFill>
              </a:rPr>
              <a:t>לקוח שמזמין עבודה לביצוע יהיה לו תשלום אחד ויחיד לבעל מקצוע יחיד, ומכאן שיש</a:t>
            </a:r>
          </a:p>
          <a:p>
            <a:r>
              <a:rPr lang="he-IL" dirty="0">
                <a:solidFill>
                  <a:srgbClr val="FF0000"/>
                </a:solidFill>
              </a:rPr>
              <a:t>דירוג לבעל המקצוע יחיד שהוזמנה ממנו העבודה לביצוע.</a:t>
            </a:r>
            <a:endParaRPr lang="en-US" dirty="0">
              <a:solidFill>
                <a:srgbClr val="FF0000"/>
              </a:solidFill>
            </a:endParaRPr>
          </a:p>
        </p:txBody>
      </p:sp>
      <p:sp>
        <p:nvSpPr>
          <p:cNvPr id="6" name="TextBox 5">
            <a:extLst>
              <a:ext uri="{FF2B5EF4-FFF2-40B4-BE49-F238E27FC236}">
                <a16:creationId xmlns:a16="http://schemas.microsoft.com/office/drawing/2014/main" id="{2F801ABC-C0B3-466C-86A7-3D89E056301E}"/>
              </a:ext>
            </a:extLst>
          </p:cNvPr>
          <p:cNvSpPr txBox="1"/>
          <p:nvPr/>
        </p:nvSpPr>
        <p:spPr>
          <a:xfrm>
            <a:off x="5344159" y="4666122"/>
            <a:ext cx="6847840" cy="923330"/>
          </a:xfrm>
          <a:prstGeom prst="rect">
            <a:avLst/>
          </a:prstGeom>
          <a:noFill/>
        </p:spPr>
        <p:txBody>
          <a:bodyPr wrap="square" rtlCol="0">
            <a:spAutoFit/>
          </a:bodyPr>
          <a:lstStyle/>
          <a:p>
            <a:r>
              <a:rPr lang="he-IL" dirty="0"/>
              <a:t>כאשר משתמש לוחץ על כפתור "הזמנת עבודה לביצוע" הוא יחויב לשלם דרך מערכת </a:t>
            </a:r>
            <a:r>
              <a:rPr lang="he-IL" dirty="0" err="1"/>
              <a:t>פייפאל</a:t>
            </a:r>
            <a:r>
              <a:rPr lang="he-IL" dirty="0"/>
              <a:t>. האם נדרש שינוי בתרשים המחלקות כתוצאה מהוספת דרישה זו?</a:t>
            </a:r>
            <a:endParaRPr lang="en-US" dirty="0"/>
          </a:p>
        </p:txBody>
      </p:sp>
      <p:sp>
        <p:nvSpPr>
          <p:cNvPr id="7" name="TextBox 6">
            <a:extLst>
              <a:ext uri="{FF2B5EF4-FFF2-40B4-BE49-F238E27FC236}">
                <a16:creationId xmlns:a16="http://schemas.microsoft.com/office/drawing/2014/main" id="{8B3C3B96-975F-4174-A5BA-63141F2C2F3F}"/>
              </a:ext>
            </a:extLst>
          </p:cNvPr>
          <p:cNvSpPr txBox="1"/>
          <p:nvPr/>
        </p:nvSpPr>
        <p:spPr>
          <a:xfrm>
            <a:off x="5088741" y="5745538"/>
            <a:ext cx="6847840" cy="369332"/>
          </a:xfrm>
          <a:prstGeom prst="rect">
            <a:avLst/>
          </a:prstGeom>
          <a:noFill/>
        </p:spPr>
        <p:txBody>
          <a:bodyPr wrap="square" rtlCol="0">
            <a:spAutoFit/>
          </a:bodyPr>
          <a:lstStyle/>
          <a:p>
            <a:r>
              <a:rPr lang="he-IL" dirty="0">
                <a:solidFill>
                  <a:srgbClr val="FF0000"/>
                </a:solidFill>
              </a:rPr>
              <a:t>דרישה מהסוג הנ"ל לא באה לידי ביטוי בתרשים המחלקות.</a:t>
            </a:r>
            <a:endParaRPr lang="en-US" dirty="0">
              <a:solidFill>
                <a:srgbClr val="FF0000"/>
              </a:solidFill>
            </a:endParaRPr>
          </a:p>
        </p:txBody>
      </p:sp>
    </p:spTree>
    <p:extLst>
      <p:ext uri="{BB962C8B-B14F-4D97-AF65-F5344CB8AC3E}">
        <p14:creationId xmlns:p14="http://schemas.microsoft.com/office/powerpoint/2010/main" val="112265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CCEA068F-B911-4742-8E61-A9F0CD58D192}"/>
              </a:ext>
            </a:extLst>
          </p:cNvPr>
          <p:cNvPicPr>
            <a:picLocks noChangeAspect="1"/>
          </p:cNvPicPr>
          <p:nvPr/>
        </p:nvPicPr>
        <p:blipFill>
          <a:blip r:embed="rId2"/>
          <a:stretch>
            <a:fillRect/>
          </a:stretch>
        </p:blipFill>
        <p:spPr>
          <a:xfrm>
            <a:off x="0" y="286011"/>
            <a:ext cx="9264480" cy="5525699"/>
          </a:xfrm>
          <a:prstGeom prst="rect">
            <a:avLst/>
          </a:prstGeom>
        </p:spPr>
      </p:pic>
      <p:pic>
        <p:nvPicPr>
          <p:cNvPr id="2" name="תמונה 1">
            <a:extLst>
              <a:ext uri="{FF2B5EF4-FFF2-40B4-BE49-F238E27FC236}">
                <a16:creationId xmlns:a16="http://schemas.microsoft.com/office/drawing/2014/main" id="{0AC5B3BC-AC55-40B3-AA02-E3C9F1297DAD}"/>
              </a:ext>
            </a:extLst>
          </p:cNvPr>
          <p:cNvPicPr>
            <a:picLocks noChangeAspect="1"/>
          </p:cNvPicPr>
          <p:nvPr/>
        </p:nvPicPr>
        <p:blipFill>
          <a:blip r:embed="rId3"/>
          <a:stretch>
            <a:fillRect/>
          </a:stretch>
        </p:blipFill>
        <p:spPr>
          <a:xfrm>
            <a:off x="5435600" y="853440"/>
            <a:ext cx="6663520" cy="354457"/>
          </a:xfrm>
          <a:prstGeom prst="rect">
            <a:avLst/>
          </a:prstGeom>
        </p:spPr>
      </p:pic>
      <p:pic>
        <p:nvPicPr>
          <p:cNvPr id="3" name="תמונה 2">
            <a:extLst>
              <a:ext uri="{FF2B5EF4-FFF2-40B4-BE49-F238E27FC236}">
                <a16:creationId xmlns:a16="http://schemas.microsoft.com/office/drawing/2014/main" id="{5E92588A-9562-4884-93F5-7E43BE5D2830}"/>
              </a:ext>
            </a:extLst>
          </p:cNvPr>
          <p:cNvPicPr>
            <a:picLocks noChangeAspect="1"/>
          </p:cNvPicPr>
          <p:nvPr/>
        </p:nvPicPr>
        <p:blipFill>
          <a:blip r:embed="rId4"/>
          <a:stretch>
            <a:fillRect/>
          </a:stretch>
        </p:blipFill>
        <p:spPr>
          <a:xfrm>
            <a:off x="5201920" y="1360977"/>
            <a:ext cx="6897200" cy="644987"/>
          </a:xfrm>
          <a:prstGeom prst="rect">
            <a:avLst/>
          </a:prstGeom>
        </p:spPr>
      </p:pic>
      <p:pic>
        <p:nvPicPr>
          <p:cNvPr id="9" name="תמונה 8">
            <a:extLst>
              <a:ext uri="{FF2B5EF4-FFF2-40B4-BE49-F238E27FC236}">
                <a16:creationId xmlns:a16="http://schemas.microsoft.com/office/drawing/2014/main" id="{85E13281-84F5-4929-A525-D340B667FBD4}"/>
              </a:ext>
            </a:extLst>
          </p:cNvPr>
          <p:cNvPicPr>
            <a:picLocks noChangeAspect="1"/>
          </p:cNvPicPr>
          <p:nvPr/>
        </p:nvPicPr>
        <p:blipFill>
          <a:blip r:embed="rId5"/>
          <a:stretch>
            <a:fillRect/>
          </a:stretch>
        </p:blipFill>
        <p:spPr>
          <a:xfrm>
            <a:off x="5303519" y="1995804"/>
            <a:ext cx="6990081" cy="661249"/>
          </a:xfrm>
          <a:prstGeom prst="rect">
            <a:avLst/>
          </a:prstGeom>
        </p:spPr>
      </p:pic>
      <p:pic>
        <p:nvPicPr>
          <p:cNvPr id="10" name="תמונה 9">
            <a:extLst>
              <a:ext uri="{FF2B5EF4-FFF2-40B4-BE49-F238E27FC236}">
                <a16:creationId xmlns:a16="http://schemas.microsoft.com/office/drawing/2014/main" id="{822933F8-4992-48DE-833C-932166EB6F37}"/>
              </a:ext>
            </a:extLst>
          </p:cNvPr>
          <p:cNvPicPr>
            <a:picLocks noChangeAspect="1"/>
          </p:cNvPicPr>
          <p:nvPr/>
        </p:nvPicPr>
        <p:blipFill>
          <a:blip r:embed="rId6"/>
          <a:stretch>
            <a:fillRect/>
          </a:stretch>
        </p:blipFill>
        <p:spPr>
          <a:xfrm>
            <a:off x="5435600" y="4173948"/>
            <a:ext cx="6663520" cy="696359"/>
          </a:xfrm>
          <a:prstGeom prst="rect">
            <a:avLst/>
          </a:prstGeom>
        </p:spPr>
      </p:pic>
      <p:pic>
        <p:nvPicPr>
          <p:cNvPr id="11" name="תמונה 10">
            <a:extLst>
              <a:ext uri="{FF2B5EF4-FFF2-40B4-BE49-F238E27FC236}">
                <a16:creationId xmlns:a16="http://schemas.microsoft.com/office/drawing/2014/main" id="{0DFCC7B0-0B1E-45BE-A500-41F8B752994F}"/>
              </a:ext>
            </a:extLst>
          </p:cNvPr>
          <p:cNvPicPr>
            <a:picLocks noChangeAspect="1"/>
          </p:cNvPicPr>
          <p:nvPr/>
        </p:nvPicPr>
        <p:blipFill>
          <a:blip r:embed="rId7"/>
          <a:stretch>
            <a:fillRect/>
          </a:stretch>
        </p:blipFill>
        <p:spPr>
          <a:xfrm>
            <a:off x="5303519" y="5047635"/>
            <a:ext cx="6795601" cy="726413"/>
          </a:xfrm>
          <a:prstGeom prst="rect">
            <a:avLst/>
          </a:prstGeom>
        </p:spPr>
      </p:pic>
      <p:sp>
        <p:nvSpPr>
          <p:cNvPr id="12" name="מלבן 11">
            <a:extLst>
              <a:ext uri="{FF2B5EF4-FFF2-40B4-BE49-F238E27FC236}">
                <a16:creationId xmlns:a16="http://schemas.microsoft.com/office/drawing/2014/main" id="{82B18F32-EBC2-4C91-827E-6E6CF8D15280}"/>
              </a:ext>
            </a:extLst>
          </p:cNvPr>
          <p:cNvSpPr/>
          <p:nvPr/>
        </p:nvSpPr>
        <p:spPr>
          <a:xfrm>
            <a:off x="8636000" y="853440"/>
            <a:ext cx="365760" cy="330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מלבן 12">
            <a:extLst>
              <a:ext uri="{FF2B5EF4-FFF2-40B4-BE49-F238E27FC236}">
                <a16:creationId xmlns:a16="http://schemas.microsoft.com/office/drawing/2014/main" id="{B9B53AED-C4AD-4AD3-B973-F5FE8331CA11}"/>
              </a:ext>
            </a:extLst>
          </p:cNvPr>
          <p:cNvSpPr/>
          <p:nvPr/>
        </p:nvSpPr>
        <p:spPr>
          <a:xfrm>
            <a:off x="10698480" y="1605280"/>
            <a:ext cx="365760" cy="330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מלבן 13">
            <a:extLst>
              <a:ext uri="{FF2B5EF4-FFF2-40B4-BE49-F238E27FC236}">
                <a16:creationId xmlns:a16="http://schemas.microsoft.com/office/drawing/2014/main" id="{B7480E67-CC3D-4AA9-924F-99A109955C82}"/>
              </a:ext>
            </a:extLst>
          </p:cNvPr>
          <p:cNvSpPr/>
          <p:nvPr/>
        </p:nvSpPr>
        <p:spPr>
          <a:xfrm>
            <a:off x="9753600" y="2316480"/>
            <a:ext cx="365760" cy="330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מלבן 14">
            <a:extLst>
              <a:ext uri="{FF2B5EF4-FFF2-40B4-BE49-F238E27FC236}">
                <a16:creationId xmlns:a16="http://schemas.microsoft.com/office/drawing/2014/main" id="{1CEBB719-859C-42D7-906C-198A475226D9}"/>
              </a:ext>
            </a:extLst>
          </p:cNvPr>
          <p:cNvSpPr/>
          <p:nvPr/>
        </p:nvSpPr>
        <p:spPr>
          <a:xfrm>
            <a:off x="10932160" y="4541520"/>
            <a:ext cx="365760" cy="330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מלבן 15">
            <a:extLst>
              <a:ext uri="{FF2B5EF4-FFF2-40B4-BE49-F238E27FC236}">
                <a16:creationId xmlns:a16="http://schemas.microsoft.com/office/drawing/2014/main" id="{F8783207-09F1-497C-9899-FBA681F667A8}"/>
              </a:ext>
            </a:extLst>
          </p:cNvPr>
          <p:cNvSpPr/>
          <p:nvPr/>
        </p:nvSpPr>
        <p:spPr>
          <a:xfrm>
            <a:off x="6471920" y="5415280"/>
            <a:ext cx="365760" cy="330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91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AA5D9A6B-9A3F-4B48-A226-8C3E71FD27E5}"/>
              </a:ext>
            </a:extLst>
          </p:cNvPr>
          <p:cNvPicPr>
            <a:picLocks noChangeAspect="1"/>
          </p:cNvPicPr>
          <p:nvPr/>
        </p:nvPicPr>
        <p:blipFill>
          <a:blip r:embed="rId2"/>
          <a:stretch>
            <a:fillRect/>
          </a:stretch>
        </p:blipFill>
        <p:spPr>
          <a:xfrm>
            <a:off x="1943100" y="90487"/>
            <a:ext cx="8305800" cy="6677025"/>
          </a:xfrm>
          <a:prstGeom prst="rect">
            <a:avLst/>
          </a:prstGeom>
        </p:spPr>
      </p:pic>
    </p:spTree>
    <p:extLst>
      <p:ext uri="{BB962C8B-B14F-4D97-AF65-F5344CB8AC3E}">
        <p14:creationId xmlns:p14="http://schemas.microsoft.com/office/powerpoint/2010/main" val="926732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9B859315-0F5A-42DD-8668-34A4B891C8C8}"/>
              </a:ext>
            </a:extLst>
          </p:cNvPr>
          <p:cNvPicPr>
            <a:picLocks noChangeAspect="1"/>
          </p:cNvPicPr>
          <p:nvPr/>
        </p:nvPicPr>
        <p:blipFill>
          <a:blip r:embed="rId2"/>
          <a:stretch>
            <a:fillRect/>
          </a:stretch>
        </p:blipFill>
        <p:spPr>
          <a:xfrm>
            <a:off x="643467" y="2919383"/>
            <a:ext cx="5294716" cy="1019232"/>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תמונה 3">
            <a:extLst>
              <a:ext uri="{FF2B5EF4-FFF2-40B4-BE49-F238E27FC236}">
                <a16:creationId xmlns:a16="http://schemas.microsoft.com/office/drawing/2014/main" id="{2AF0FE8E-FAC5-4BB0-8031-7074EFC83504}"/>
              </a:ext>
            </a:extLst>
          </p:cNvPr>
          <p:cNvPicPr>
            <a:picLocks noChangeAspect="1"/>
          </p:cNvPicPr>
          <p:nvPr/>
        </p:nvPicPr>
        <p:blipFill>
          <a:blip r:embed="rId3"/>
          <a:stretch>
            <a:fillRect/>
          </a:stretch>
        </p:blipFill>
        <p:spPr>
          <a:xfrm>
            <a:off x="6253817" y="1330970"/>
            <a:ext cx="5294715" cy="4196060"/>
          </a:xfrm>
          <a:prstGeom prst="rect">
            <a:avLst/>
          </a:prstGeom>
        </p:spPr>
      </p:pic>
      <p:sp>
        <p:nvSpPr>
          <p:cNvPr id="6" name="אליפסה 5">
            <a:extLst>
              <a:ext uri="{FF2B5EF4-FFF2-40B4-BE49-F238E27FC236}">
                <a16:creationId xmlns:a16="http://schemas.microsoft.com/office/drawing/2014/main" id="{FAB2FA4B-2FD3-4479-B5A5-83EDBB282B62}"/>
              </a:ext>
            </a:extLst>
          </p:cNvPr>
          <p:cNvSpPr/>
          <p:nvPr/>
        </p:nvSpPr>
        <p:spPr>
          <a:xfrm>
            <a:off x="592667" y="3332480"/>
            <a:ext cx="657013" cy="6162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A59B24A-2A93-4739-81A3-6FED9A77EFBE}"/>
              </a:ext>
            </a:extLst>
          </p:cNvPr>
          <p:cNvSpPr txBox="1"/>
          <p:nvPr/>
        </p:nvSpPr>
        <p:spPr>
          <a:xfrm>
            <a:off x="921173" y="4348480"/>
            <a:ext cx="4855631" cy="369332"/>
          </a:xfrm>
          <a:prstGeom prst="rect">
            <a:avLst/>
          </a:prstGeom>
          <a:noFill/>
        </p:spPr>
        <p:txBody>
          <a:bodyPr wrap="square" rtlCol="0">
            <a:spAutoFit/>
          </a:bodyPr>
          <a:lstStyle/>
          <a:p>
            <a:r>
              <a:rPr lang="en-US" dirty="0"/>
              <a:t>DFD</a:t>
            </a:r>
            <a:r>
              <a:rPr lang="he-IL" dirty="0"/>
              <a:t> לא מתאר שדות</a:t>
            </a:r>
            <a:endParaRPr lang="en-US" dirty="0"/>
          </a:p>
        </p:txBody>
      </p:sp>
    </p:spTree>
    <p:extLst>
      <p:ext uri="{BB962C8B-B14F-4D97-AF65-F5344CB8AC3E}">
        <p14:creationId xmlns:p14="http://schemas.microsoft.com/office/powerpoint/2010/main" val="208781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תמונה 1">
            <a:extLst>
              <a:ext uri="{FF2B5EF4-FFF2-40B4-BE49-F238E27FC236}">
                <a16:creationId xmlns:a16="http://schemas.microsoft.com/office/drawing/2014/main" id="{2BF077BA-E69B-49C9-A9BA-84B9F12C1936}"/>
              </a:ext>
            </a:extLst>
          </p:cNvPr>
          <p:cNvPicPr>
            <a:picLocks noChangeAspect="1"/>
          </p:cNvPicPr>
          <p:nvPr/>
        </p:nvPicPr>
        <p:blipFill>
          <a:blip r:embed="rId2"/>
          <a:stretch>
            <a:fillRect/>
          </a:stretch>
        </p:blipFill>
        <p:spPr>
          <a:xfrm>
            <a:off x="643467" y="1377210"/>
            <a:ext cx="5294716" cy="913338"/>
          </a:xfrm>
          <a:prstGeom prst="rect">
            <a:avLst/>
          </a:prstGeom>
        </p:spPr>
      </p:pic>
      <p:cxnSp>
        <p:nvCxnSpPr>
          <p:cNvPr id="23" name="Straight Connector 22">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תמונה 3">
            <a:extLst>
              <a:ext uri="{FF2B5EF4-FFF2-40B4-BE49-F238E27FC236}">
                <a16:creationId xmlns:a16="http://schemas.microsoft.com/office/drawing/2014/main" id="{2AF0FE8E-FAC5-4BB0-8031-7074EFC83504}"/>
              </a:ext>
            </a:extLst>
          </p:cNvPr>
          <p:cNvPicPr>
            <a:picLocks noChangeAspect="1"/>
          </p:cNvPicPr>
          <p:nvPr/>
        </p:nvPicPr>
        <p:blipFill>
          <a:blip r:embed="rId3"/>
          <a:stretch>
            <a:fillRect/>
          </a:stretch>
        </p:blipFill>
        <p:spPr>
          <a:xfrm>
            <a:off x="6253817" y="1330970"/>
            <a:ext cx="5294715" cy="4196060"/>
          </a:xfrm>
          <a:prstGeom prst="rect">
            <a:avLst/>
          </a:prstGeom>
        </p:spPr>
      </p:pic>
      <p:sp>
        <p:nvSpPr>
          <p:cNvPr id="3" name="אליפסה 2">
            <a:extLst>
              <a:ext uri="{FF2B5EF4-FFF2-40B4-BE49-F238E27FC236}">
                <a16:creationId xmlns:a16="http://schemas.microsoft.com/office/drawing/2014/main" id="{22251EF3-C76B-4064-9FE7-30B7475095D5}"/>
              </a:ext>
            </a:extLst>
          </p:cNvPr>
          <p:cNvSpPr/>
          <p:nvPr/>
        </p:nvSpPr>
        <p:spPr>
          <a:xfrm>
            <a:off x="1209040" y="1468650"/>
            <a:ext cx="538480" cy="79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B3285B6-BB5A-4F08-8F37-D2ACC53FD319}"/>
              </a:ext>
            </a:extLst>
          </p:cNvPr>
          <p:cNvSpPr txBox="1"/>
          <p:nvPr/>
        </p:nvSpPr>
        <p:spPr>
          <a:xfrm>
            <a:off x="1016006" y="2854960"/>
            <a:ext cx="4653274" cy="2862322"/>
          </a:xfrm>
          <a:prstGeom prst="rect">
            <a:avLst/>
          </a:prstGeom>
          <a:noFill/>
        </p:spPr>
        <p:txBody>
          <a:bodyPr wrap="square" rtlCol="0">
            <a:spAutoFit/>
          </a:bodyPr>
          <a:lstStyle/>
          <a:p>
            <a:r>
              <a:rPr lang="he-IL" dirty="0"/>
              <a:t>מכיוון שבתרשים </a:t>
            </a:r>
            <a:r>
              <a:rPr lang="en-US" dirty="0"/>
              <a:t>DFD </a:t>
            </a:r>
            <a:r>
              <a:rPr lang="he-IL" dirty="0"/>
              <a:t> אין הנחות קדם, ובתרחיש יש לוודא כי המשתמש רשום במערכת, הרי שיש צורך בשליפת נתוני משתמשים קיימים מתוך מאגר משתמשים.</a:t>
            </a:r>
          </a:p>
          <a:p>
            <a:r>
              <a:rPr lang="he-IL" dirty="0"/>
              <a:t>ניתן להוסיף פונקציה של "בדיקת רישום למערכת" שתשלוף נתונים ממאגר זה ותקושר ל- 2.1 . אין צורך לשנות מספור של הפונקציות. יש לקלוט את נתוני המשתמש להוסיף זרם מידע</a:t>
            </a:r>
          </a:p>
          <a:p>
            <a:r>
              <a:rPr lang="he-IL" dirty="0"/>
              <a:t>ממשתמש לפונקציה קיימת או פונקציית בדיקת רישום למערכת.</a:t>
            </a:r>
            <a:endParaRPr lang="en-US" dirty="0"/>
          </a:p>
        </p:txBody>
      </p:sp>
    </p:spTree>
    <p:extLst>
      <p:ext uri="{BB962C8B-B14F-4D97-AF65-F5344CB8AC3E}">
        <p14:creationId xmlns:p14="http://schemas.microsoft.com/office/powerpoint/2010/main" val="244374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C67C6439-5D25-4B27-8542-E7FA41D3EF2D}"/>
              </a:ext>
            </a:extLst>
          </p:cNvPr>
          <p:cNvPicPr>
            <a:picLocks noChangeAspect="1"/>
          </p:cNvPicPr>
          <p:nvPr/>
        </p:nvPicPr>
        <p:blipFill>
          <a:blip r:embed="rId3"/>
          <a:stretch>
            <a:fillRect/>
          </a:stretch>
        </p:blipFill>
        <p:spPr>
          <a:xfrm>
            <a:off x="643467" y="3031895"/>
            <a:ext cx="5294716" cy="794207"/>
          </a:xfrm>
          <a:prstGeom prst="rect">
            <a:avLst/>
          </a:prstGeom>
        </p:spPr>
      </p:pic>
      <p:cxnSp>
        <p:nvCxnSpPr>
          <p:cNvPr id="32" name="Straight Connector 3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תמונה 3">
            <a:extLst>
              <a:ext uri="{FF2B5EF4-FFF2-40B4-BE49-F238E27FC236}">
                <a16:creationId xmlns:a16="http://schemas.microsoft.com/office/drawing/2014/main" id="{2AF0FE8E-FAC5-4BB0-8031-7074EFC83504}"/>
              </a:ext>
            </a:extLst>
          </p:cNvPr>
          <p:cNvPicPr>
            <a:picLocks noChangeAspect="1"/>
          </p:cNvPicPr>
          <p:nvPr/>
        </p:nvPicPr>
        <p:blipFill>
          <a:blip r:embed="rId4"/>
          <a:stretch>
            <a:fillRect/>
          </a:stretch>
        </p:blipFill>
        <p:spPr>
          <a:xfrm>
            <a:off x="6253817" y="1330970"/>
            <a:ext cx="5294715" cy="4196060"/>
          </a:xfrm>
          <a:prstGeom prst="rect">
            <a:avLst/>
          </a:prstGeom>
        </p:spPr>
      </p:pic>
      <p:sp>
        <p:nvSpPr>
          <p:cNvPr id="13" name="אליפסה 12">
            <a:extLst>
              <a:ext uri="{FF2B5EF4-FFF2-40B4-BE49-F238E27FC236}">
                <a16:creationId xmlns:a16="http://schemas.microsoft.com/office/drawing/2014/main" id="{92943578-CB7D-4B1E-B9B0-BE2E0B647656}"/>
              </a:ext>
            </a:extLst>
          </p:cNvPr>
          <p:cNvSpPr/>
          <p:nvPr/>
        </p:nvSpPr>
        <p:spPr>
          <a:xfrm>
            <a:off x="660400" y="3063770"/>
            <a:ext cx="538480" cy="7970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תמונה 6">
            <a:extLst>
              <a:ext uri="{FF2B5EF4-FFF2-40B4-BE49-F238E27FC236}">
                <a16:creationId xmlns:a16="http://schemas.microsoft.com/office/drawing/2014/main" id="{3E4BCCFF-4BAA-4D1C-BE95-A844BD129B5C}"/>
              </a:ext>
            </a:extLst>
          </p:cNvPr>
          <p:cNvPicPr>
            <a:picLocks noChangeAspect="1"/>
          </p:cNvPicPr>
          <p:nvPr/>
        </p:nvPicPr>
        <p:blipFill>
          <a:blip r:embed="rId5"/>
          <a:stretch>
            <a:fillRect/>
          </a:stretch>
        </p:blipFill>
        <p:spPr>
          <a:xfrm>
            <a:off x="664314" y="4173239"/>
            <a:ext cx="5294715" cy="518151"/>
          </a:xfrm>
          <a:prstGeom prst="rect">
            <a:avLst/>
          </a:prstGeom>
        </p:spPr>
      </p:pic>
    </p:spTree>
    <p:extLst>
      <p:ext uri="{BB962C8B-B14F-4D97-AF65-F5344CB8AC3E}">
        <p14:creationId xmlns:p14="http://schemas.microsoft.com/office/powerpoint/2010/main" val="39142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מציין מיקום של מספר שקופית 5"/>
          <p:cNvSpPr>
            <a:spLocks noGrp="1"/>
          </p:cNvSpPr>
          <p:nvPr>
            <p:ph type="sldNum" sz="quarter" idx="12"/>
          </p:nvPr>
        </p:nvSpPr>
        <p:spPr>
          <a:noFill/>
        </p:spPr>
        <p:txBody>
          <a:bodyPr/>
          <a:lstStyle/>
          <a:p>
            <a:pPr fontAlgn="base">
              <a:spcBef>
                <a:spcPct val="50000"/>
              </a:spcBef>
              <a:spcAft>
                <a:spcPct val="0"/>
              </a:spcAft>
              <a:defRPr/>
            </a:pPr>
            <a:fld id="{74898284-CC7A-4CBE-9EE5-9DA1D8FFE4E3}" type="slidenum">
              <a:rPr lang="he-IL" sz="1000" b="1">
                <a:solidFill>
                  <a:prstClr val="black">
                    <a:lumMod val="95000"/>
                    <a:lumOff val="5000"/>
                  </a:prstClr>
                </a:solidFill>
                <a:latin typeface="David" panose="020E0502060401010101" pitchFamily="34" charset="-79"/>
                <a:cs typeface="David" pitchFamily="34" charset="-79"/>
              </a:rPr>
              <a:pPr fontAlgn="base">
                <a:spcBef>
                  <a:spcPct val="50000"/>
                </a:spcBef>
                <a:spcAft>
                  <a:spcPct val="0"/>
                </a:spcAft>
                <a:defRPr/>
              </a:pPr>
              <a:t>3</a:t>
            </a:fld>
            <a:endParaRPr lang="en-US" sz="1000" b="1">
              <a:solidFill>
                <a:prstClr val="black">
                  <a:lumMod val="95000"/>
                  <a:lumOff val="5000"/>
                </a:prstClr>
              </a:solidFill>
              <a:latin typeface="David" panose="020E0502060401010101" pitchFamily="34" charset="-79"/>
              <a:cs typeface="David" pitchFamily="34" charset="-79"/>
            </a:endParaRPr>
          </a:p>
        </p:txBody>
      </p:sp>
      <p:sp>
        <p:nvSpPr>
          <p:cNvPr id="32771" name="AutoShape 2"/>
          <p:cNvSpPr>
            <a:spLocks noGrp="1" noChangeArrowheads="1"/>
          </p:cNvSpPr>
          <p:nvPr>
            <p:ph type="title" idx="4294967295"/>
          </p:nvPr>
        </p:nvSpPr>
        <p:spPr>
          <a:xfrm>
            <a:off x="2385258" y="-27056"/>
            <a:ext cx="7924800" cy="1143001"/>
          </a:xfrm>
        </p:spPr>
        <p:txBody>
          <a:bodyPr>
            <a:normAutofit/>
          </a:bodyPr>
          <a:lstStyle/>
          <a:p>
            <a:pPr algn="r" eaLnBrk="1" hangingPunct="1"/>
            <a:r>
              <a:rPr lang="he-IL" b="1" kern="10" dirty="0">
                <a:ln w="3175">
                  <a:solidFill>
                    <a:schemeClr val="bg2"/>
                  </a:solidFill>
                  <a:round/>
                  <a:headEnd/>
                  <a:tailEnd/>
                </a:ln>
                <a:solidFill>
                  <a:srgbClr val="A50021"/>
                </a:solidFill>
                <a:latin typeface="David" panose="020E0502060401010101" pitchFamily="34" charset="-79"/>
                <a:ea typeface="+mn-ea"/>
                <a:cs typeface="David" pitchFamily="34" charset="-79"/>
              </a:rPr>
              <a:t>סוגי הדרישות</a:t>
            </a:r>
            <a:endParaRPr lang="en-US" b="1" kern="10" dirty="0">
              <a:ln w="3175">
                <a:solidFill>
                  <a:schemeClr val="bg2"/>
                </a:solidFill>
                <a:round/>
                <a:headEnd/>
                <a:tailEnd/>
              </a:ln>
              <a:solidFill>
                <a:srgbClr val="A50021"/>
              </a:solidFill>
              <a:latin typeface="David" panose="020E0502060401010101" pitchFamily="34" charset="-79"/>
              <a:ea typeface="+mn-ea"/>
              <a:cs typeface="David" pitchFamily="34" charset="-79"/>
            </a:endParaRPr>
          </a:p>
        </p:txBody>
      </p:sp>
      <p:sp>
        <p:nvSpPr>
          <p:cNvPr id="32772" name="Rectangle 3"/>
          <p:cNvSpPr>
            <a:spLocks noGrp="1" noChangeArrowheads="1"/>
          </p:cNvSpPr>
          <p:nvPr>
            <p:ph idx="4294967295"/>
          </p:nvPr>
        </p:nvSpPr>
        <p:spPr>
          <a:xfrm>
            <a:off x="1689255" y="1115946"/>
            <a:ext cx="8786058" cy="5742055"/>
          </a:xfrm>
        </p:spPr>
        <p:txBody>
          <a:bodyPr>
            <a:normAutofit lnSpcReduction="10000"/>
          </a:bodyPr>
          <a:lstStyle/>
          <a:p>
            <a:pPr eaLnBrk="1" hangingPunct="1"/>
            <a:r>
              <a:rPr lang="he-IL" sz="2600" b="1" dirty="0">
                <a:latin typeface="David" panose="020E0502060401010101" pitchFamily="34" charset="-79"/>
                <a:cs typeface="David" panose="020E0502060401010101" pitchFamily="34" charset="-79"/>
              </a:rPr>
              <a:t>דרישות פונקציונאליות</a:t>
            </a:r>
            <a:r>
              <a:rPr lang="he-IL" sz="2600" dirty="0">
                <a:latin typeface="David" panose="020E0502060401010101" pitchFamily="34" charset="-79"/>
                <a:cs typeface="David" panose="020E0502060401010101" pitchFamily="34" charset="-79"/>
              </a:rPr>
              <a:t> - </a:t>
            </a:r>
            <a:r>
              <a:rPr kumimoji="1" lang="en-US" sz="2600" b="1" dirty="0">
                <a:latin typeface="David" panose="020E0502060401010101" pitchFamily="34" charset="-79"/>
                <a:cs typeface="David" panose="020E0502060401010101" pitchFamily="34" charset="-79"/>
              </a:rPr>
              <a:t>Functional Requirements (FR)</a:t>
            </a:r>
            <a:endParaRPr kumimoji="1" lang="he-IL" sz="2600" b="1" dirty="0">
              <a:latin typeface="David" panose="020E0502060401010101" pitchFamily="34" charset="-79"/>
              <a:cs typeface="David" panose="020E0502060401010101" pitchFamily="34" charset="-79"/>
            </a:endParaRPr>
          </a:p>
          <a:p>
            <a:pPr marL="0" indent="0">
              <a:buNone/>
            </a:pPr>
            <a:r>
              <a:rPr kumimoji="1" lang="he-IL" b="1" dirty="0">
                <a:solidFill>
                  <a:srgbClr val="FF0000"/>
                </a:solidFill>
                <a:latin typeface="David" panose="020E0502060401010101" pitchFamily="34" charset="-79"/>
                <a:cs typeface="David" panose="020E0502060401010101" pitchFamily="34" charset="-79"/>
              </a:rPr>
              <a:t>    </a:t>
            </a:r>
            <a:r>
              <a:rPr kumimoji="1" lang="he-IL" sz="3200" b="1" dirty="0">
                <a:solidFill>
                  <a:srgbClr val="FF0000"/>
                </a:solidFill>
                <a:latin typeface="David" panose="020E0502060401010101" pitchFamily="34" charset="-79"/>
                <a:cs typeface="David" panose="020E0502060401010101" pitchFamily="34" charset="-79"/>
              </a:rPr>
              <a:t>מה </a:t>
            </a:r>
            <a:r>
              <a:rPr kumimoji="1" lang="he-IL" b="1" dirty="0">
                <a:solidFill>
                  <a:srgbClr val="FF0000"/>
                </a:solidFill>
                <a:latin typeface="David" panose="020E0502060401010101" pitchFamily="34" charset="-79"/>
                <a:cs typeface="David" panose="020E0502060401010101" pitchFamily="34" charset="-79"/>
              </a:rPr>
              <a:t>על המערכת לעשות בעבור המשתמשים</a:t>
            </a:r>
          </a:p>
          <a:p>
            <a:pPr lvl="1" eaLnBrk="1" hangingPunct="1"/>
            <a:r>
              <a:rPr kumimoji="1" lang="he-IL" sz="2200" b="1" dirty="0">
                <a:latin typeface="David" panose="020E0502060401010101" pitchFamily="34" charset="-79"/>
                <a:cs typeface="David" panose="020E0502060401010101" pitchFamily="34" charset="-79"/>
              </a:rPr>
              <a:t>תהליכים עסקיים (תהליכי מחשב)</a:t>
            </a:r>
          </a:p>
          <a:p>
            <a:pPr lvl="1" eaLnBrk="1" hangingPunct="1"/>
            <a:endParaRPr kumimoji="1" lang="he-IL" sz="1200" b="1" dirty="0">
              <a:latin typeface="David" panose="020E0502060401010101" pitchFamily="34" charset="-79"/>
              <a:cs typeface="David" panose="020E0502060401010101" pitchFamily="34" charset="-79"/>
            </a:endParaRPr>
          </a:p>
          <a:p>
            <a:pPr eaLnBrk="1" hangingPunct="1"/>
            <a:r>
              <a:rPr kumimoji="1" lang="he-IL" sz="2600" b="1" dirty="0">
                <a:latin typeface="David" panose="020E0502060401010101" pitchFamily="34" charset="-79"/>
                <a:cs typeface="David" panose="020E0502060401010101" pitchFamily="34" charset="-79"/>
              </a:rPr>
              <a:t>דרישות לא פונקציונאליות </a:t>
            </a:r>
            <a:r>
              <a:rPr kumimoji="1" lang="en-US" sz="2600" b="1" dirty="0">
                <a:latin typeface="David" panose="020E0502060401010101" pitchFamily="34" charset="-79"/>
                <a:cs typeface="David" panose="020E0502060401010101" pitchFamily="34" charset="-79"/>
              </a:rPr>
              <a:t>Non-Functional Requirements (NFR) </a:t>
            </a:r>
            <a:endParaRPr kumimoji="1" lang="he-IL" sz="2600" b="1" dirty="0">
              <a:latin typeface="David" panose="020E0502060401010101" pitchFamily="34" charset="-79"/>
              <a:cs typeface="David" panose="020E0502060401010101" pitchFamily="34" charset="-79"/>
            </a:endParaRPr>
          </a:p>
          <a:p>
            <a:pPr marL="0" indent="0">
              <a:buNone/>
            </a:pPr>
            <a:r>
              <a:rPr kumimoji="1" lang="he-IL" b="1" dirty="0">
                <a:solidFill>
                  <a:srgbClr val="FF0000"/>
                </a:solidFill>
                <a:latin typeface="David" panose="020E0502060401010101" pitchFamily="34" charset="-79"/>
                <a:cs typeface="David" panose="020E0502060401010101" pitchFamily="34" charset="-79"/>
              </a:rPr>
              <a:t>     </a:t>
            </a:r>
            <a:r>
              <a:rPr kumimoji="1" lang="he-IL" sz="3200" b="1" dirty="0">
                <a:solidFill>
                  <a:srgbClr val="FF0000"/>
                </a:solidFill>
                <a:latin typeface="David" panose="020E0502060401010101" pitchFamily="34" charset="-79"/>
                <a:cs typeface="David" panose="020E0502060401010101" pitchFamily="34" charset="-79"/>
              </a:rPr>
              <a:t>איך? </a:t>
            </a:r>
            <a:r>
              <a:rPr kumimoji="1" lang="he-IL" b="1" dirty="0">
                <a:solidFill>
                  <a:srgbClr val="FF0000"/>
                </a:solidFill>
                <a:latin typeface="David" panose="020E0502060401010101" pitchFamily="34" charset="-79"/>
                <a:cs typeface="David" panose="020E0502060401010101" pitchFamily="34" charset="-79"/>
              </a:rPr>
              <a:t>אילוצי איכות שהמערכת צריכה לעמוד בהם (שלבי פיתוח ושימוש)</a:t>
            </a:r>
          </a:p>
          <a:p>
            <a:pPr lvl="1" eaLnBrk="1" hangingPunct="1"/>
            <a:r>
              <a:rPr kumimoji="1" lang="he-IL" sz="2200" b="1" dirty="0">
                <a:latin typeface="David" panose="020E0502060401010101" pitchFamily="34" charset="-79"/>
                <a:cs typeface="David" panose="020E0502060401010101" pitchFamily="34" charset="-79"/>
              </a:rPr>
              <a:t>ביצועים (זמן תגובה, נפח אחסון, כמות משתמשים, אמינות) ועומסים</a:t>
            </a:r>
            <a:endParaRPr lang="he-IL" sz="2200" b="1" dirty="0">
              <a:latin typeface="David" panose="020E0502060401010101" pitchFamily="34" charset="-79"/>
              <a:cs typeface="David" panose="020E0502060401010101" pitchFamily="34" charset="-79"/>
            </a:endParaRPr>
          </a:p>
          <a:p>
            <a:pPr lvl="1" eaLnBrk="1" hangingPunct="1"/>
            <a:r>
              <a:rPr kumimoji="1" lang="he-IL" sz="2200" b="1" dirty="0">
                <a:latin typeface="David" panose="020E0502060401010101" pitchFamily="34" charset="-79"/>
                <a:cs typeface="David" panose="020E0502060401010101" pitchFamily="34" charset="-79"/>
              </a:rPr>
              <a:t>אבטחת מידע </a:t>
            </a:r>
            <a:endParaRPr lang="he-IL" sz="2200" b="1" dirty="0">
              <a:latin typeface="David" panose="020E0502060401010101" pitchFamily="34" charset="-79"/>
              <a:cs typeface="David" panose="020E0502060401010101" pitchFamily="34" charset="-79"/>
            </a:endParaRPr>
          </a:p>
          <a:p>
            <a:pPr lvl="1" eaLnBrk="1" hangingPunct="1"/>
            <a:r>
              <a:rPr kumimoji="1" lang="he-IL" sz="2200" b="1" dirty="0">
                <a:latin typeface="David" panose="020E0502060401010101" pitchFamily="34" charset="-79"/>
                <a:cs typeface="David" panose="020E0502060401010101" pitchFamily="34" charset="-79"/>
              </a:rPr>
              <a:t>טכנולוגיות</a:t>
            </a:r>
          </a:p>
          <a:p>
            <a:pPr lvl="1"/>
            <a:r>
              <a:rPr kumimoji="1" lang="he-IL" sz="2200" b="1" dirty="0">
                <a:latin typeface="David" panose="020E0502060401010101" pitchFamily="34" charset="-79"/>
                <a:cs typeface="David" panose="020E0502060401010101" pitchFamily="34" charset="-79"/>
              </a:rPr>
              <a:t>עיצוב הממשקים (</a:t>
            </a:r>
            <a:r>
              <a:rPr kumimoji="1" lang="en-US" sz="2200" b="1" dirty="0">
                <a:latin typeface="David" panose="020E0502060401010101" pitchFamily="34" charset="-79"/>
                <a:cs typeface="David" panose="020E0502060401010101" pitchFamily="34" charset="-79"/>
              </a:rPr>
              <a:t>UI</a:t>
            </a:r>
            <a:r>
              <a:rPr kumimoji="1" lang="he-IL" sz="2200" b="1" dirty="0">
                <a:latin typeface="David" panose="020E0502060401010101" pitchFamily="34" charset="-79"/>
                <a:cs typeface="David" panose="020E0502060401010101" pitchFamily="34" charset="-79"/>
              </a:rPr>
              <a:t>) וקישורים</a:t>
            </a:r>
          </a:p>
          <a:p>
            <a:pPr lvl="1" eaLnBrk="1" hangingPunct="1"/>
            <a:r>
              <a:rPr kumimoji="1" lang="he-IL" sz="2200" b="1" dirty="0">
                <a:latin typeface="David" panose="020E0502060401010101" pitchFamily="34" charset="-79"/>
                <a:cs typeface="David" panose="020E0502060401010101" pitchFamily="34" charset="-79"/>
              </a:rPr>
              <a:t>תפעול המערכת (לרבות זמינות ואחזקתיות)</a:t>
            </a:r>
          </a:p>
          <a:p>
            <a:pPr lvl="1" eaLnBrk="1" hangingPunct="1"/>
            <a:r>
              <a:rPr kumimoji="1" lang="he-IL" sz="2200" b="1" dirty="0">
                <a:latin typeface="David" panose="020E0502060401010101" pitchFamily="34" charset="-79"/>
                <a:cs typeface="David" panose="020E0502060401010101" pitchFamily="34" charset="-79"/>
              </a:rPr>
              <a:t>שימושיות</a:t>
            </a:r>
          </a:p>
          <a:p>
            <a:pPr lvl="1" eaLnBrk="1" hangingPunct="1"/>
            <a:r>
              <a:rPr kumimoji="1" lang="he-IL" sz="2200" b="1" dirty="0">
                <a:latin typeface="David" panose="020E0502060401010101" pitchFamily="34" charset="-79"/>
                <a:cs typeface="David" panose="020E0502060401010101" pitchFamily="34" charset="-79"/>
              </a:rPr>
              <a:t>שיטות פיתוח, איכות פיתוח (יכולת ביצוע שינויים)</a:t>
            </a:r>
            <a:endParaRPr lang="he-IL" sz="2200" b="1" dirty="0">
              <a:latin typeface="David" panose="020E0502060401010101" pitchFamily="34" charset="-79"/>
              <a:cs typeface="David" panose="020E0502060401010101" pitchFamily="34" charset="-79"/>
            </a:endParaRPr>
          </a:p>
        </p:txBody>
      </p:sp>
      <p:pic>
        <p:nvPicPr>
          <p:cNvPr id="1028" name="Picture 4" descr="http://2.bp.blogspot.com/-Cq5-7uiBweA/U2l_SfsPPwI/AAAAAAAATJU/TavtK9ZZNcA/s1600/what-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6371" y="830407"/>
            <a:ext cx="1077775" cy="8819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ocialimpression.net/wp-content/uploads/2014/06/howto2crgb.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2491">
            <a:off x="1998079" y="4542467"/>
            <a:ext cx="1653372" cy="122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61336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כותרת 1"/>
          <p:cNvSpPr>
            <a:spLocks noGrp="1"/>
          </p:cNvSpPr>
          <p:nvPr>
            <p:ph type="title"/>
          </p:nvPr>
        </p:nvSpPr>
        <p:spPr>
          <a:xfrm>
            <a:off x="1952625" y="1"/>
            <a:ext cx="8229600" cy="785813"/>
          </a:xfrm>
        </p:spPr>
        <p:txBody>
          <a:bodyPr/>
          <a:lstStyle/>
          <a:p>
            <a:pPr algn="ctr" eaLnBrk="1" hangingPunct="1"/>
            <a:r>
              <a:rPr lang="he-IL" sz="3600" b="1">
                <a:solidFill>
                  <a:srgbClr val="C00000"/>
                </a:solidFill>
                <a:latin typeface="Tahoma" pitchFamily="34" charset="0"/>
                <a:cs typeface="Tahoma" pitchFamily="34" charset="0"/>
              </a:rPr>
              <a:t>אפיון ראשוני</a:t>
            </a:r>
          </a:p>
        </p:txBody>
      </p:sp>
      <p:sp>
        <p:nvSpPr>
          <p:cNvPr id="8195" name="מציין מיקום תוכן 2"/>
          <p:cNvSpPr>
            <a:spLocks noGrp="1"/>
          </p:cNvSpPr>
          <p:nvPr>
            <p:ph sz="quarter" idx="1"/>
          </p:nvPr>
        </p:nvSpPr>
        <p:spPr>
          <a:xfrm>
            <a:off x="1981200" y="857251"/>
            <a:ext cx="8229600" cy="5572125"/>
          </a:xfrm>
        </p:spPr>
        <p:txBody>
          <a:bodyPr>
            <a:normAutofit/>
          </a:bodyPr>
          <a:lstStyle/>
          <a:p>
            <a:pPr lvl="1">
              <a:spcBef>
                <a:spcPct val="50000"/>
              </a:spcBef>
              <a:buFont typeface="Wingdings" panose="05000000000000000000" pitchFamily="2" charset="2"/>
              <a:buChar char="§"/>
            </a:pPr>
            <a:r>
              <a:rPr lang="he-IL" sz="1900" b="1" dirty="0">
                <a:solidFill>
                  <a:srgbClr val="FF0000"/>
                </a:solidFill>
                <a:latin typeface="Arial" pitchFamily="34" charset="0"/>
                <a:cs typeface="Arial" pitchFamily="34" charset="0"/>
              </a:rPr>
              <a:t>אילוצים </a:t>
            </a:r>
            <a:r>
              <a:rPr lang="en-US" sz="1900" b="1" dirty="0">
                <a:solidFill>
                  <a:srgbClr val="FF0000"/>
                </a:solidFill>
                <a:latin typeface="Arial" pitchFamily="34" charset="0"/>
                <a:cs typeface="Arial" pitchFamily="34" charset="0"/>
              </a:rPr>
              <a:t>VS</a:t>
            </a:r>
            <a:r>
              <a:rPr lang="he-IL" sz="1900" b="1" dirty="0">
                <a:solidFill>
                  <a:srgbClr val="FF0000"/>
                </a:solidFill>
                <a:latin typeface="Arial" pitchFamily="34" charset="0"/>
                <a:cs typeface="Arial" pitchFamily="34" charset="0"/>
              </a:rPr>
              <a:t> גבולות </a:t>
            </a:r>
            <a:r>
              <a:rPr lang="he-IL" sz="1900" dirty="0">
                <a:latin typeface="Arial" pitchFamily="34" charset="0"/>
                <a:cs typeface="Arial" pitchFamily="34" charset="0"/>
              </a:rPr>
              <a:t>– טיפים על מנת ללא להתבלבל בסיווג בין השניים:</a:t>
            </a:r>
          </a:p>
          <a:p>
            <a:pPr lvl="1">
              <a:spcBef>
                <a:spcPct val="50000"/>
              </a:spcBef>
              <a:buFont typeface="Wingdings" panose="05000000000000000000" pitchFamily="2" charset="2"/>
              <a:buChar char="§"/>
            </a:pPr>
            <a:endParaRPr lang="he-IL" sz="1900" b="1" dirty="0">
              <a:latin typeface="Arial" pitchFamily="34" charset="0"/>
              <a:cs typeface="Arial" pitchFamily="34" charset="0"/>
            </a:endParaRPr>
          </a:p>
          <a:p>
            <a:pPr lvl="1">
              <a:spcBef>
                <a:spcPct val="50000"/>
              </a:spcBef>
              <a:buFont typeface="Wingdings" panose="05000000000000000000" pitchFamily="2" charset="2"/>
              <a:buChar char="§"/>
            </a:pPr>
            <a:endParaRPr lang="he-IL" sz="1900" b="1" dirty="0">
              <a:latin typeface="Arial" pitchFamily="34" charset="0"/>
              <a:cs typeface="Arial" pitchFamily="34" charset="0"/>
            </a:endParaRPr>
          </a:p>
          <a:p>
            <a:pPr lvl="1">
              <a:spcBef>
                <a:spcPct val="50000"/>
              </a:spcBef>
              <a:buFont typeface="Wingdings" panose="05000000000000000000" pitchFamily="2" charset="2"/>
              <a:buChar char="§"/>
            </a:pPr>
            <a:endParaRPr lang="he-IL" sz="1900" b="1" dirty="0">
              <a:latin typeface="Arial" pitchFamily="34" charset="0"/>
              <a:cs typeface="Arial" pitchFamily="34" charset="0"/>
            </a:endParaRPr>
          </a:p>
          <a:p>
            <a:pPr lvl="1">
              <a:spcBef>
                <a:spcPct val="50000"/>
              </a:spcBef>
              <a:buFont typeface="Wingdings" panose="05000000000000000000" pitchFamily="2" charset="2"/>
              <a:buChar char="§"/>
            </a:pPr>
            <a:endParaRPr lang="he-IL" sz="1900" b="1" dirty="0">
              <a:solidFill>
                <a:srgbClr val="FF0000"/>
              </a:solidFill>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a:p>
            <a:pPr marL="0" lvl="1"/>
            <a:endParaRPr lang="he-IL" sz="1900" dirty="0">
              <a:solidFill>
                <a:srgbClr val="0070C0"/>
              </a:solidFill>
              <a:latin typeface="Arial" pitchFamily="34" charset="0"/>
              <a:cs typeface="Arial" pitchFamily="34" charset="0"/>
            </a:endParaRPr>
          </a:p>
          <a:p>
            <a:pPr marL="0" lvl="1" indent="0">
              <a:buNone/>
            </a:pPr>
            <a:endParaRPr lang="he-IL" sz="1900" dirty="0">
              <a:solidFill>
                <a:srgbClr val="0070C0"/>
              </a:solidFill>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p:txBody>
      </p:sp>
      <p:cxnSp>
        <p:nvCxnSpPr>
          <p:cNvPr id="4" name="Straight Connector 3"/>
          <p:cNvCxnSpPr/>
          <p:nvPr/>
        </p:nvCxnSpPr>
        <p:spPr>
          <a:xfrm>
            <a:off x="2063552" y="2767279"/>
            <a:ext cx="77872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5957156" y="2479247"/>
            <a:ext cx="0" cy="2736304"/>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6491756" y="2305615"/>
            <a:ext cx="2232248" cy="461665"/>
          </a:xfrm>
          <a:prstGeom prst="rect">
            <a:avLst/>
          </a:prstGeom>
          <a:noFill/>
        </p:spPr>
        <p:txBody>
          <a:bodyPr wrap="square" rtlCol="1">
            <a:spAutoFit/>
          </a:bodyPr>
          <a:lstStyle/>
          <a:p>
            <a:r>
              <a:rPr lang="he-IL" sz="2400" b="1" dirty="0">
                <a:solidFill>
                  <a:prstClr val="black"/>
                </a:solidFill>
                <a:latin typeface="Arial" panose="020B0604020202020204" pitchFamily="34" charset="0"/>
                <a:cs typeface="Arial" panose="020B0604020202020204" pitchFamily="34" charset="0"/>
              </a:rPr>
              <a:t>אילוצים</a:t>
            </a:r>
          </a:p>
        </p:txBody>
      </p:sp>
      <p:sp>
        <p:nvSpPr>
          <p:cNvPr id="12" name="TextBox 11"/>
          <p:cNvSpPr txBox="1"/>
          <p:nvPr/>
        </p:nvSpPr>
        <p:spPr>
          <a:xfrm>
            <a:off x="2333100" y="2265419"/>
            <a:ext cx="2232248" cy="461665"/>
          </a:xfrm>
          <a:prstGeom prst="rect">
            <a:avLst/>
          </a:prstGeom>
          <a:noFill/>
        </p:spPr>
        <p:txBody>
          <a:bodyPr wrap="square" rtlCol="1">
            <a:spAutoFit/>
          </a:bodyPr>
          <a:lstStyle/>
          <a:p>
            <a:r>
              <a:rPr lang="he-IL" sz="2400" b="1" dirty="0">
                <a:solidFill>
                  <a:prstClr val="black"/>
                </a:solidFill>
                <a:latin typeface="Arial" panose="020B0604020202020204" pitchFamily="34" charset="0"/>
                <a:cs typeface="Arial" panose="020B0604020202020204" pitchFamily="34" charset="0"/>
              </a:rPr>
              <a:t>גבולות</a:t>
            </a:r>
          </a:p>
        </p:txBody>
      </p:sp>
      <p:sp>
        <p:nvSpPr>
          <p:cNvPr id="13" name="Isosceles Triangle 12"/>
          <p:cNvSpPr/>
          <p:nvPr/>
        </p:nvSpPr>
        <p:spPr>
          <a:xfrm>
            <a:off x="2758400" y="3609511"/>
            <a:ext cx="1610328" cy="10759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n w="0"/>
              <a:solidFill>
                <a:prstClr val="black"/>
              </a:solidFill>
              <a:effectLst>
                <a:outerShdw blurRad="38100" dist="19050" dir="2700000" algn="tl" rotWithShape="0">
                  <a:prstClr val="black">
                    <a:alpha val="40000"/>
                  </a:prstClr>
                </a:outerShdw>
              </a:effectLst>
              <a:latin typeface="Perpetua"/>
              <a:cs typeface="Aharoni" panose="02010803020104030203" pitchFamily="2" charset="-79"/>
            </a:endParaRPr>
          </a:p>
        </p:txBody>
      </p:sp>
      <p:cxnSp>
        <p:nvCxnSpPr>
          <p:cNvPr id="20" name="Straight Connector 19"/>
          <p:cNvCxnSpPr/>
          <p:nvPr/>
        </p:nvCxnSpPr>
        <p:spPr>
          <a:xfrm flipH="1">
            <a:off x="1982821" y="4941169"/>
            <a:ext cx="7787208" cy="1"/>
          </a:xfrm>
          <a:prstGeom prst="line">
            <a:avLst/>
          </a:prstGeom>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1830524" y="4346511"/>
            <a:ext cx="941283" cy="523220"/>
          </a:xfrm>
          <a:prstGeom prst="rect">
            <a:avLst/>
          </a:prstGeom>
          <a:noFill/>
        </p:spPr>
        <p:txBody>
          <a:bodyPr wrap="none" lIns="91440" tIns="45720" rIns="91440" bIns="45720">
            <a:spAutoFit/>
          </a:bodyPr>
          <a:lstStyle/>
          <a:p>
            <a:pPr algn="ctr"/>
            <a:r>
              <a:rPr lang="he-IL" sz="2800" dirty="0">
                <a:ln w="0"/>
                <a:solidFill>
                  <a:prstClr val="black"/>
                </a:solidFill>
                <a:effectLst>
                  <a:outerShdw blurRad="38100" dist="19050" dir="2700000" algn="tl" rotWithShape="0">
                    <a:prstClr val="black">
                      <a:alpha val="40000"/>
                    </a:prstClr>
                  </a:outerShdw>
                </a:effectLst>
                <a:latin typeface="Perpetua"/>
                <a:cs typeface="Aharoni" panose="02010803020104030203" pitchFamily="2" charset="-79"/>
              </a:rPr>
              <a:t>תכולה</a:t>
            </a:r>
            <a:endParaRPr lang="en-US" sz="2800" dirty="0">
              <a:ln w="0"/>
              <a:solidFill>
                <a:prstClr val="black"/>
              </a:solidFill>
              <a:effectLst>
                <a:outerShdw blurRad="38100" dist="19050" dir="2700000" algn="tl" rotWithShape="0">
                  <a:prstClr val="black">
                    <a:alpha val="40000"/>
                  </a:prstClr>
                </a:outerShdw>
              </a:effectLst>
              <a:latin typeface="Perpetua"/>
            </a:endParaRPr>
          </a:p>
        </p:txBody>
      </p:sp>
      <p:sp>
        <p:nvSpPr>
          <p:cNvPr id="24" name="Rectangle 23"/>
          <p:cNvSpPr/>
          <p:nvPr/>
        </p:nvSpPr>
        <p:spPr>
          <a:xfrm>
            <a:off x="4396652" y="4382230"/>
            <a:ext cx="1229825" cy="523220"/>
          </a:xfrm>
          <a:prstGeom prst="rect">
            <a:avLst/>
          </a:prstGeom>
          <a:noFill/>
        </p:spPr>
        <p:txBody>
          <a:bodyPr wrap="none" lIns="91440" tIns="45720" rIns="91440" bIns="45720">
            <a:spAutoFit/>
          </a:bodyPr>
          <a:lstStyle/>
          <a:p>
            <a:pPr algn="ctr"/>
            <a:r>
              <a:rPr lang="he-IL" sz="2800" dirty="0">
                <a:ln w="0"/>
                <a:solidFill>
                  <a:prstClr val="black"/>
                </a:solidFill>
                <a:effectLst>
                  <a:outerShdw blurRad="38100" dist="19050" dir="2700000" algn="tl" rotWithShape="0">
                    <a:prstClr val="black">
                      <a:alpha val="40000"/>
                    </a:prstClr>
                  </a:outerShdw>
                </a:effectLst>
                <a:latin typeface="Perpetua"/>
                <a:cs typeface="Aharoni" panose="02010803020104030203" pitchFamily="2" charset="-79"/>
              </a:rPr>
              <a:t>משאבים</a:t>
            </a:r>
            <a:endParaRPr lang="en-US" sz="2800" dirty="0">
              <a:ln w="0"/>
              <a:solidFill>
                <a:prstClr val="black"/>
              </a:solidFill>
              <a:effectLst>
                <a:outerShdw blurRad="38100" dist="19050" dir="2700000" algn="tl" rotWithShape="0">
                  <a:prstClr val="black">
                    <a:alpha val="40000"/>
                  </a:prstClr>
                </a:outerShdw>
              </a:effectLst>
              <a:latin typeface="Perpetua"/>
            </a:endParaRPr>
          </a:p>
        </p:txBody>
      </p:sp>
      <p:sp>
        <p:nvSpPr>
          <p:cNvPr id="25" name="Rectangle 24"/>
          <p:cNvSpPr/>
          <p:nvPr/>
        </p:nvSpPr>
        <p:spPr>
          <a:xfrm>
            <a:off x="3172272" y="3209000"/>
            <a:ext cx="782587" cy="523220"/>
          </a:xfrm>
          <a:prstGeom prst="rect">
            <a:avLst/>
          </a:prstGeom>
          <a:noFill/>
        </p:spPr>
        <p:txBody>
          <a:bodyPr wrap="none" lIns="91440" tIns="45720" rIns="91440" bIns="45720">
            <a:spAutoFit/>
          </a:bodyPr>
          <a:lstStyle/>
          <a:p>
            <a:pPr algn="ctr"/>
            <a:r>
              <a:rPr lang="he-IL" sz="2800" dirty="0">
                <a:ln w="0"/>
                <a:solidFill>
                  <a:prstClr val="black"/>
                </a:solidFill>
                <a:effectLst>
                  <a:outerShdw blurRad="38100" dist="19050" dir="2700000" algn="tl" rotWithShape="0">
                    <a:prstClr val="black">
                      <a:alpha val="40000"/>
                    </a:prstClr>
                  </a:outerShdw>
                </a:effectLst>
                <a:latin typeface="Perpetua"/>
                <a:cs typeface="Aharoni" panose="02010803020104030203" pitchFamily="2" charset="-79"/>
              </a:rPr>
              <a:t>עלות</a:t>
            </a:r>
            <a:endParaRPr lang="en-US" sz="2800" dirty="0">
              <a:ln w="0"/>
              <a:solidFill>
                <a:prstClr val="black"/>
              </a:solidFill>
              <a:effectLst>
                <a:outerShdw blurRad="38100" dist="19050" dir="2700000" algn="tl" rotWithShape="0">
                  <a:prstClr val="black">
                    <a:alpha val="40000"/>
                  </a:prstClr>
                </a:outerShdw>
              </a:effectLst>
              <a:latin typeface="Perpetua"/>
            </a:endParaRPr>
          </a:p>
        </p:txBody>
      </p:sp>
      <p:sp>
        <p:nvSpPr>
          <p:cNvPr id="26" name="Isosceles Triangle 25"/>
          <p:cNvSpPr/>
          <p:nvPr/>
        </p:nvSpPr>
        <p:spPr>
          <a:xfrm>
            <a:off x="6936956" y="3666132"/>
            <a:ext cx="1610328" cy="10759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n w="0"/>
              <a:solidFill>
                <a:prstClr val="black"/>
              </a:solidFill>
              <a:effectLst>
                <a:outerShdw blurRad="38100" dist="19050" dir="2700000" algn="tl" rotWithShape="0">
                  <a:prstClr val="black">
                    <a:alpha val="40000"/>
                  </a:prstClr>
                </a:outerShdw>
              </a:effectLst>
              <a:latin typeface="Perpetua"/>
              <a:cs typeface="Aharoni" panose="02010803020104030203" pitchFamily="2" charset="-79"/>
            </a:endParaRPr>
          </a:p>
        </p:txBody>
      </p:sp>
      <p:sp>
        <p:nvSpPr>
          <p:cNvPr id="27" name="Rectangle 26"/>
          <p:cNvSpPr/>
          <p:nvPr/>
        </p:nvSpPr>
        <p:spPr>
          <a:xfrm>
            <a:off x="6009080" y="4403132"/>
            <a:ext cx="941283" cy="523220"/>
          </a:xfrm>
          <a:prstGeom prst="rect">
            <a:avLst/>
          </a:prstGeom>
          <a:noFill/>
        </p:spPr>
        <p:txBody>
          <a:bodyPr wrap="none" lIns="91440" tIns="45720" rIns="91440" bIns="45720">
            <a:spAutoFit/>
          </a:bodyPr>
          <a:lstStyle/>
          <a:p>
            <a:pPr algn="ctr"/>
            <a:r>
              <a:rPr lang="he-IL" sz="2800" dirty="0">
                <a:ln w="0"/>
                <a:solidFill>
                  <a:prstClr val="black"/>
                </a:solidFill>
                <a:effectLst>
                  <a:outerShdw blurRad="38100" dist="19050" dir="2700000" algn="tl" rotWithShape="0">
                    <a:prstClr val="black">
                      <a:alpha val="40000"/>
                    </a:prstClr>
                  </a:outerShdw>
                </a:effectLst>
                <a:latin typeface="Perpetua"/>
                <a:cs typeface="Aharoni" panose="02010803020104030203" pitchFamily="2" charset="-79"/>
              </a:rPr>
              <a:t>תכולה</a:t>
            </a:r>
            <a:endParaRPr lang="en-US" sz="2800" dirty="0">
              <a:ln w="0"/>
              <a:solidFill>
                <a:prstClr val="black"/>
              </a:solidFill>
              <a:effectLst>
                <a:outerShdw blurRad="38100" dist="19050" dir="2700000" algn="tl" rotWithShape="0">
                  <a:prstClr val="black">
                    <a:alpha val="40000"/>
                  </a:prstClr>
                </a:outerShdw>
              </a:effectLst>
              <a:latin typeface="Perpetua"/>
            </a:endParaRPr>
          </a:p>
        </p:txBody>
      </p:sp>
      <p:sp>
        <p:nvSpPr>
          <p:cNvPr id="28" name="Rectangle 27"/>
          <p:cNvSpPr/>
          <p:nvPr/>
        </p:nvSpPr>
        <p:spPr>
          <a:xfrm>
            <a:off x="8575208" y="4438851"/>
            <a:ext cx="1229825" cy="523220"/>
          </a:xfrm>
          <a:prstGeom prst="rect">
            <a:avLst/>
          </a:prstGeom>
          <a:noFill/>
        </p:spPr>
        <p:txBody>
          <a:bodyPr wrap="none" lIns="91440" tIns="45720" rIns="91440" bIns="45720">
            <a:spAutoFit/>
          </a:bodyPr>
          <a:lstStyle/>
          <a:p>
            <a:pPr algn="ctr"/>
            <a:r>
              <a:rPr lang="he-IL" sz="2800" dirty="0">
                <a:ln w="0"/>
                <a:solidFill>
                  <a:prstClr val="black"/>
                </a:solidFill>
                <a:effectLst>
                  <a:outerShdw blurRad="38100" dist="19050" dir="2700000" algn="tl" rotWithShape="0">
                    <a:prstClr val="black">
                      <a:alpha val="40000"/>
                    </a:prstClr>
                  </a:outerShdw>
                </a:effectLst>
                <a:latin typeface="Perpetua"/>
                <a:cs typeface="Aharoni" panose="02010803020104030203" pitchFamily="2" charset="-79"/>
              </a:rPr>
              <a:t>משאבים</a:t>
            </a:r>
            <a:endParaRPr lang="en-US" sz="2800" dirty="0">
              <a:ln w="0"/>
              <a:solidFill>
                <a:prstClr val="black"/>
              </a:solidFill>
              <a:effectLst>
                <a:outerShdw blurRad="38100" dist="19050" dir="2700000" algn="tl" rotWithShape="0">
                  <a:prstClr val="black">
                    <a:alpha val="40000"/>
                  </a:prstClr>
                </a:outerShdw>
              </a:effectLst>
              <a:latin typeface="Perpetua"/>
            </a:endParaRPr>
          </a:p>
        </p:txBody>
      </p:sp>
      <p:sp>
        <p:nvSpPr>
          <p:cNvPr id="29" name="Rectangle 28"/>
          <p:cNvSpPr/>
          <p:nvPr/>
        </p:nvSpPr>
        <p:spPr>
          <a:xfrm>
            <a:off x="7350828" y="3265621"/>
            <a:ext cx="782587" cy="523220"/>
          </a:xfrm>
          <a:prstGeom prst="rect">
            <a:avLst/>
          </a:prstGeom>
          <a:noFill/>
        </p:spPr>
        <p:txBody>
          <a:bodyPr wrap="none" lIns="91440" tIns="45720" rIns="91440" bIns="45720">
            <a:spAutoFit/>
          </a:bodyPr>
          <a:lstStyle/>
          <a:p>
            <a:pPr algn="ctr"/>
            <a:r>
              <a:rPr lang="he-IL" sz="2800" dirty="0">
                <a:ln w="0"/>
                <a:solidFill>
                  <a:prstClr val="black"/>
                </a:solidFill>
                <a:effectLst>
                  <a:outerShdw blurRad="38100" dist="19050" dir="2700000" algn="tl" rotWithShape="0">
                    <a:prstClr val="black">
                      <a:alpha val="40000"/>
                    </a:prstClr>
                  </a:outerShdw>
                </a:effectLst>
                <a:latin typeface="Perpetua"/>
                <a:cs typeface="Aharoni" panose="02010803020104030203" pitchFamily="2" charset="-79"/>
              </a:rPr>
              <a:t>עלות</a:t>
            </a:r>
            <a:endParaRPr lang="en-US" sz="2800" dirty="0">
              <a:ln w="0"/>
              <a:solidFill>
                <a:prstClr val="black"/>
              </a:solidFill>
              <a:effectLst>
                <a:outerShdw blurRad="38100" dist="19050" dir="2700000" algn="tl" rotWithShape="0">
                  <a:prstClr val="black">
                    <a:alpha val="40000"/>
                  </a:prstClr>
                </a:outerShdw>
              </a:effectLst>
              <a:latin typeface="Perpetua"/>
            </a:endParaRPr>
          </a:p>
        </p:txBody>
      </p:sp>
      <p:sp>
        <p:nvSpPr>
          <p:cNvPr id="22" name="Oval 21"/>
          <p:cNvSpPr/>
          <p:nvPr/>
        </p:nvSpPr>
        <p:spPr>
          <a:xfrm>
            <a:off x="1631504" y="4282977"/>
            <a:ext cx="1296144" cy="623317"/>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latin typeface="Perpetua"/>
              <a:cs typeface="Aharoni" panose="02010803020104030203" pitchFamily="2" charset="-79"/>
            </a:endParaRPr>
          </a:p>
        </p:txBody>
      </p:sp>
      <p:sp>
        <p:nvSpPr>
          <p:cNvPr id="31" name="Oval 30"/>
          <p:cNvSpPr/>
          <p:nvPr/>
        </p:nvSpPr>
        <p:spPr>
          <a:xfrm>
            <a:off x="7003415" y="3127319"/>
            <a:ext cx="2952745" cy="2311314"/>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latin typeface="Perpetua"/>
              <a:cs typeface="Aharoni" panose="02010803020104030203" pitchFamily="2" charset="-79"/>
            </a:endParaRPr>
          </a:p>
        </p:txBody>
      </p:sp>
      <p:sp>
        <p:nvSpPr>
          <p:cNvPr id="2" name="Arrow: Down 1">
            <a:extLst>
              <a:ext uri="{FF2B5EF4-FFF2-40B4-BE49-F238E27FC236}">
                <a16:creationId xmlns:a16="http://schemas.microsoft.com/office/drawing/2014/main" id="{3E3D3A0A-46B3-4AC6-A209-9BE63AEDA1AA}"/>
              </a:ext>
            </a:extLst>
          </p:cNvPr>
          <p:cNvSpPr/>
          <p:nvPr/>
        </p:nvSpPr>
        <p:spPr>
          <a:xfrm>
            <a:off x="3359702" y="5085185"/>
            <a:ext cx="595156" cy="579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erpetua"/>
            </a:endParaRPr>
          </a:p>
        </p:txBody>
      </p:sp>
      <p:sp>
        <p:nvSpPr>
          <p:cNvPr id="3" name="TextBox 2">
            <a:extLst>
              <a:ext uri="{FF2B5EF4-FFF2-40B4-BE49-F238E27FC236}">
                <a16:creationId xmlns:a16="http://schemas.microsoft.com/office/drawing/2014/main" id="{D905C87E-67BB-4A72-852C-F04DCBDB5732}"/>
              </a:ext>
            </a:extLst>
          </p:cNvPr>
          <p:cNvSpPr txBox="1"/>
          <p:nvPr/>
        </p:nvSpPr>
        <p:spPr>
          <a:xfrm>
            <a:off x="2063553" y="5664279"/>
            <a:ext cx="3284095" cy="1200329"/>
          </a:xfrm>
          <a:prstGeom prst="rect">
            <a:avLst/>
          </a:prstGeom>
          <a:noFill/>
        </p:spPr>
        <p:txBody>
          <a:bodyPr wrap="square" rtlCol="0">
            <a:spAutoFit/>
          </a:bodyPr>
          <a:lstStyle/>
          <a:p>
            <a:r>
              <a:rPr lang="he-IL" dirty="0">
                <a:solidFill>
                  <a:prstClr val="black"/>
                </a:solidFill>
                <a:latin typeface="Perpetua"/>
                <a:cs typeface="Aharoni" panose="02010803020104030203" pitchFamily="2" charset="-79"/>
              </a:rPr>
              <a:t>גבולות תוחמים את התכולה – "המערכת לא תאפשר </a:t>
            </a:r>
            <a:r>
              <a:rPr lang="en-US" dirty="0">
                <a:solidFill>
                  <a:prstClr val="black"/>
                </a:solidFill>
                <a:latin typeface="Perpetua"/>
              </a:rPr>
              <a:t>X</a:t>
            </a:r>
            <a:r>
              <a:rPr lang="he-IL" dirty="0">
                <a:solidFill>
                  <a:prstClr val="black"/>
                </a:solidFill>
                <a:latin typeface="Perpetua"/>
                <a:cs typeface="Aharoni" panose="02010803020104030203" pitchFamily="2" charset="-79"/>
              </a:rPr>
              <a:t>.", "המערכת תתממשק רק עם </a:t>
            </a:r>
            <a:r>
              <a:rPr lang="en-US" dirty="0">
                <a:solidFill>
                  <a:prstClr val="black"/>
                </a:solidFill>
                <a:latin typeface="Perpetua"/>
              </a:rPr>
              <a:t>Y</a:t>
            </a:r>
            <a:r>
              <a:rPr lang="he-IL" dirty="0">
                <a:solidFill>
                  <a:prstClr val="black"/>
                </a:solidFill>
                <a:latin typeface="Perpetua"/>
                <a:cs typeface="Aharoni" panose="02010803020104030203" pitchFamily="2" charset="-79"/>
              </a:rPr>
              <a:t>."... גבול לא מתייחס רק לתהליך ספציפי אלא לכלל התכולה.</a:t>
            </a:r>
            <a:endParaRPr lang="en-US" dirty="0">
              <a:solidFill>
                <a:prstClr val="black"/>
              </a:solidFill>
              <a:latin typeface="Perpetua"/>
            </a:endParaRPr>
          </a:p>
        </p:txBody>
      </p:sp>
    </p:spTree>
    <p:extLst>
      <p:ext uri="{BB962C8B-B14F-4D97-AF65-F5344CB8AC3E}">
        <p14:creationId xmlns:p14="http://schemas.microsoft.com/office/powerpoint/2010/main" val="386762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1000"/>
                                        <p:tgtEl>
                                          <p:spTgt spid="31"/>
                                        </p:tgtEl>
                                      </p:cBhvr>
                                    </p:animEffect>
                                    <p:anim calcmode="lin" valueType="num">
                                      <p:cBhvr>
                                        <p:cTn id="62" dur="1000" fill="hold"/>
                                        <p:tgtEl>
                                          <p:spTgt spid="31"/>
                                        </p:tgtEl>
                                        <p:attrNameLst>
                                          <p:attrName>ppt_x</p:attrName>
                                        </p:attrNameLst>
                                      </p:cBhvr>
                                      <p:tavLst>
                                        <p:tav tm="0">
                                          <p:val>
                                            <p:strVal val="#ppt_x"/>
                                          </p:val>
                                        </p:tav>
                                        <p:tav tm="100000">
                                          <p:val>
                                            <p:strVal val="#ppt_x"/>
                                          </p:val>
                                        </p:tav>
                                      </p:tavLst>
                                    </p:anim>
                                    <p:anim calcmode="lin" valueType="num">
                                      <p:cBhvr>
                                        <p:cTn id="6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p:bldP spid="24" grpId="0"/>
      <p:bldP spid="25" grpId="0"/>
      <p:bldP spid="26" grpId="0" animBg="1"/>
      <p:bldP spid="27" grpId="0"/>
      <p:bldP spid="28" grpId="0"/>
      <p:bldP spid="29" grpId="0"/>
      <p:bldP spid="22"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כותרת 1"/>
          <p:cNvSpPr>
            <a:spLocks noGrp="1"/>
          </p:cNvSpPr>
          <p:nvPr>
            <p:ph type="title"/>
          </p:nvPr>
        </p:nvSpPr>
        <p:spPr>
          <a:xfrm>
            <a:off x="1952625" y="1"/>
            <a:ext cx="8229600" cy="785813"/>
          </a:xfrm>
        </p:spPr>
        <p:txBody>
          <a:bodyPr/>
          <a:lstStyle/>
          <a:p>
            <a:pPr algn="ctr" eaLnBrk="1" hangingPunct="1"/>
            <a:r>
              <a:rPr lang="he-IL" sz="3600" b="1">
                <a:solidFill>
                  <a:srgbClr val="C00000"/>
                </a:solidFill>
                <a:latin typeface="Tahoma" pitchFamily="34" charset="0"/>
                <a:cs typeface="Tahoma" pitchFamily="34" charset="0"/>
              </a:rPr>
              <a:t>אפיון ראשוני</a:t>
            </a:r>
          </a:p>
        </p:txBody>
      </p:sp>
      <p:sp>
        <p:nvSpPr>
          <p:cNvPr id="8195" name="מציין מיקום תוכן 2"/>
          <p:cNvSpPr>
            <a:spLocks noGrp="1"/>
          </p:cNvSpPr>
          <p:nvPr>
            <p:ph sz="quarter" idx="1"/>
          </p:nvPr>
        </p:nvSpPr>
        <p:spPr>
          <a:xfrm>
            <a:off x="1981200" y="857251"/>
            <a:ext cx="8229600" cy="5572125"/>
          </a:xfrm>
        </p:spPr>
        <p:txBody>
          <a:bodyPr>
            <a:normAutofit/>
          </a:bodyPr>
          <a:lstStyle/>
          <a:p>
            <a:pPr lvl="1">
              <a:spcBef>
                <a:spcPct val="50000"/>
              </a:spcBef>
              <a:buFont typeface="Wingdings" panose="05000000000000000000" pitchFamily="2" charset="2"/>
              <a:buChar char="§"/>
            </a:pPr>
            <a:r>
              <a:rPr lang="he-IL" sz="1900" b="1" dirty="0">
                <a:solidFill>
                  <a:srgbClr val="FF0000"/>
                </a:solidFill>
                <a:latin typeface="Arial" pitchFamily="34" charset="0"/>
                <a:cs typeface="Arial" pitchFamily="34" charset="0"/>
              </a:rPr>
              <a:t>גבולות המערכת העתידית:</a:t>
            </a:r>
            <a:r>
              <a:rPr lang="he-IL" sz="1900" dirty="0">
                <a:latin typeface="Arial" pitchFamily="34" charset="0"/>
                <a:cs typeface="Arial" pitchFamily="34" charset="0"/>
              </a:rPr>
              <a:t> יש לקבוע את היקף מערכת המידע (לאור האילוצים), מה היא תכלול ומה לא, כמו כן יש להחליט עם איזה מערכות היא תתקשר.</a:t>
            </a:r>
          </a:p>
          <a:p>
            <a:pPr marL="320040" lvl="1" indent="0">
              <a:spcBef>
                <a:spcPct val="50000"/>
              </a:spcBef>
              <a:buNone/>
            </a:pPr>
            <a:r>
              <a:rPr lang="he-IL" sz="1900" b="1" u="sng" dirty="0">
                <a:latin typeface="Arial" pitchFamily="34" charset="0"/>
                <a:cs typeface="Arial" pitchFamily="34" charset="0"/>
              </a:rPr>
              <a:t>צורות צמצום ההיקף:</a:t>
            </a:r>
          </a:p>
          <a:p>
            <a:pPr marL="662940" lvl="3" indent="-342900">
              <a:buFont typeface="Wingdings" panose="05000000000000000000" pitchFamily="2" charset="2"/>
              <a:buChar char="§"/>
            </a:pPr>
            <a:r>
              <a:rPr lang="he-IL" sz="1900" b="1" dirty="0">
                <a:latin typeface="Arial" pitchFamily="34" charset="0"/>
                <a:cs typeface="Arial" pitchFamily="34" charset="0"/>
              </a:rPr>
              <a:t>צמצום בהתייחסות רק לחלק מהפונקציות בארגון</a:t>
            </a:r>
            <a:r>
              <a:rPr lang="he-IL" sz="1900" dirty="0">
                <a:latin typeface="Arial" pitchFamily="34" charset="0"/>
                <a:cs typeface="Arial" pitchFamily="34" charset="0"/>
              </a:rPr>
              <a:t> - לדוגמא: מערכת הכספים תכלול תקבולים ותשלומים אך לא תכלול את תכנון התקציב.</a:t>
            </a:r>
          </a:p>
          <a:p>
            <a:pPr marL="662940" lvl="3" indent="-342900">
              <a:buFont typeface="Wingdings" panose="05000000000000000000" pitchFamily="2" charset="2"/>
              <a:buChar char="§"/>
            </a:pPr>
            <a:r>
              <a:rPr lang="he-IL" sz="1900" b="1" dirty="0">
                <a:latin typeface="Arial" pitchFamily="34" charset="0"/>
                <a:cs typeface="Arial" pitchFamily="34" charset="0"/>
              </a:rPr>
              <a:t>צמצום סוגי השירותים</a:t>
            </a:r>
            <a:r>
              <a:rPr lang="he-IL" sz="1900" dirty="0">
                <a:latin typeface="Arial" pitchFamily="34" charset="0"/>
                <a:cs typeface="Arial" pitchFamily="34" charset="0"/>
              </a:rPr>
              <a:t> - לדוגמא: מערכת מעונות הסטודנטים של האוני' לא תטפל ברישום צריכת החשמל והמים של כל חדר במעונות בנפרד אלא רק בצריכה הכוללת של המעונות.</a:t>
            </a:r>
          </a:p>
          <a:p>
            <a:pPr marL="662940" lvl="3" indent="-342900">
              <a:buFont typeface="Wingdings" panose="05000000000000000000" pitchFamily="2" charset="2"/>
              <a:buChar char="§"/>
            </a:pPr>
            <a:r>
              <a:rPr lang="he-IL" sz="1900" b="1" dirty="0">
                <a:latin typeface="Arial" pitchFamily="34" charset="0"/>
                <a:cs typeface="Arial" pitchFamily="34" charset="0"/>
              </a:rPr>
              <a:t>צמצום לתחום גיאוגרפי</a:t>
            </a:r>
            <a:r>
              <a:rPr lang="he-IL" sz="1900" dirty="0">
                <a:latin typeface="Arial" pitchFamily="34" charset="0"/>
                <a:cs typeface="Arial" pitchFamily="34" charset="0"/>
              </a:rPr>
              <a:t> - לדוגמא: מערכת השיווק תפותח לסניפים עירוניים אך לא לסניפים כפריים.</a:t>
            </a:r>
          </a:p>
          <a:p>
            <a:pPr marL="662940" lvl="3" indent="-342900">
              <a:buFont typeface="Wingdings" panose="05000000000000000000" pitchFamily="2" charset="2"/>
              <a:buChar char="§"/>
            </a:pPr>
            <a:r>
              <a:rPr lang="he-IL" sz="1900" b="1" dirty="0">
                <a:latin typeface="Arial" pitchFamily="34" charset="0"/>
                <a:cs typeface="Arial" pitchFamily="34" charset="0"/>
              </a:rPr>
              <a:t>צמצום לפי תחומי זמן</a:t>
            </a:r>
            <a:r>
              <a:rPr lang="he-IL" sz="1900" dirty="0">
                <a:latin typeface="Arial" pitchFamily="34" charset="0"/>
                <a:cs typeface="Arial" pitchFamily="34" charset="0"/>
              </a:rPr>
              <a:t> - לדוגמא: מערכת ניהול כ"א לא תקלוט נתוני השתלמויות וניסיון קודם של עובדים שנקלטו לפני תאריך מסוים.</a:t>
            </a:r>
          </a:p>
          <a:p>
            <a:pPr marL="662940" lvl="3" indent="-342900">
              <a:buFont typeface="Wingdings" panose="05000000000000000000" pitchFamily="2" charset="2"/>
              <a:buChar char="§"/>
            </a:pPr>
            <a:r>
              <a:rPr lang="he-IL" sz="1900" b="1" dirty="0">
                <a:latin typeface="Arial" pitchFamily="34" charset="0"/>
                <a:cs typeface="Arial" pitchFamily="34" charset="0"/>
              </a:rPr>
              <a:t>צמצום לסוגי לקוחות</a:t>
            </a:r>
            <a:r>
              <a:rPr lang="he-IL" sz="1900" dirty="0">
                <a:latin typeface="Arial" pitchFamily="34" charset="0"/>
                <a:cs typeface="Arial" pitchFamily="34" charset="0"/>
              </a:rPr>
              <a:t> - לדוגמא: קמעונאי ולא סיטונאי, גילאי 18+ </a:t>
            </a:r>
            <a:r>
              <a:rPr lang="he-IL" sz="1900" dirty="0" err="1">
                <a:latin typeface="Arial" pitchFamily="34" charset="0"/>
                <a:cs typeface="Arial" pitchFamily="34" charset="0"/>
              </a:rPr>
              <a:t>וכו</a:t>
            </a:r>
            <a:r>
              <a:rPr lang="he-IL" sz="1900" dirty="0">
                <a:latin typeface="Arial" pitchFamily="34" charset="0"/>
                <a:cs typeface="Arial" pitchFamily="34" charset="0"/>
              </a:rPr>
              <a:t>'.</a:t>
            </a:r>
          </a:p>
          <a:p>
            <a:pPr marL="0" lvl="1" indent="0">
              <a:buNone/>
            </a:pPr>
            <a:endParaRPr lang="he-IL" sz="1900" dirty="0">
              <a:solidFill>
                <a:srgbClr val="0070C0"/>
              </a:solidFill>
              <a:latin typeface="Arial" pitchFamily="34" charset="0"/>
              <a:cs typeface="Arial" pitchFamily="34" charset="0"/>
            </a:endParaRPr>
          </a:p>
          <a:p>
            <a:pPr marL="0" lvl="1"/>
            <a:endParaRPr lang="he-IL" sz="1900" dirty="0">
              <a:solidFill>
                <a:srgbClr val="0070C0"/>
              </a:solidFill>
              <a:latin typeface="Arial" pitchFamily="34" charset="0"/>
              <a:cs typeface="Arial" pitchFamily="34" charset="0"/>
            </a:endParaRPr>
          </a:p>
          <a:p>
            <a:pPr marL="0" lvl="1"/>
            <a:endParaRPr lang="he-IL" sz="1900" dirty="0">
              <a:solidFill>
                <a:srgbClr val="0070C0"/>
              </a:solidFill>
              <a:latin typeface="Arial" pitchFamily="34" charset="0"/>
              <a:cs typeface="Arial" pitchFamily="34" charset="0"/>
            </a:endParaRPr>
          </a:p>
          <a:p>
            <a:pPr marL="0" lvl="1" indent="0">
              <a:buNone/>
            </a:pPr>
            <a:endParaRPr lang="he-IL" sz="1900" dirty="0">
              <a:solidFill>
                <a:srgbClr val="0070C0"/>
              </a:solidFill>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p:txBody>
      </p:sp>
    </p:spTree>
    <p:extLst>
      <p:ext uri="{BB962C8B-B14F-4D97-AF65-F5344CB8AC3E}">
        <p14:creationId xmlns:p14="http://schemas.microsoft.com/office/powerpoint/2010/main" val="345541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כותרת 1"/>
          <p:cNvSpPr>
            <a:spLocks noGrp="1"/>
          </p:cNvSpPr>
          <p:nvPr>
            <p:ph type="title"/>
          </p:nvPr>
        </p:nvSpPr>
        <p:spPr>
          <a:xfrm>
            <a:off x="1952625" y="142876"/>
            <a:ext cx="8229600" cy="785813"/>
          </a:xfrm>
        </p:spPr>
        <p:txBody>
          <a:bodyPr/>
          <a:lstStyle/>
          <a:p>
            <a:pPr algn="ctr" eaLnBrk="1" hangingPunct="1"/>
            <a:r>
              <a:rPr lang="he-IL" sz="3600" b="1">
                <a:solidFill>
                  <a:srgbClr val="C00000"/>
                </a:solidFill>
                <a:latin typeface="Tahoma" pitchFamily="34" charset="0"/>
                <a:cs typeface="Tahoma" pitchFamily="34" charset="0"/>
              </a:rPr>
              <a:t>אפיון ראשוני</a:t>
            </a:r>
          </a:p>
        </p:txBody>
      </p:sp>
      <p:sp>
        <p:nvSpPr>
          <p:cNvPr id="5" name="מציין מיקום תוכן 2"/>
          <p:cNvSpPr>
            <a:spLocks noGrp="1"/>
          </p:cNvSpPr>
          <p:nvPr>
            <p:ph sz="quarter" idx="1"/>
          </p:nvPr>
        </p:nvSpPr>
        <p:spPr>
          <a:xfrm>
            <a:off x="1524000" y="836712"/>
            <a:ext cx="8686800" cy="6000750"/>
          </a:xfrm>
        </p:spPr>
        <p:txBody>
          <a:bodyPr rtlCol="1">
            <a:normAutofit fontScale="92500"/>
          </a:bodyPr>
          <a:lstStyle/>
          <a:p>
            <a:pPr>
              <a:spcBef>
                <a:spcPct val="50000"/>
              </a:spcBef>
              <a:buFont typeface="Wingdings" pitchFamily="2" charset="2"/>
              <a:buChar char="§"/>
              <a:defRPr/>
            </a:pPr>
            <a:r>
              <a:rPr lang="he-IL" sz="2000" b="1" dirty="0">
                <a:solidFill>
                  <a:srgbClr val="FF0000"/>
                </a:solidFill>
                <a:latin typeface="Arial" pitchFamily="34" charset="0"/>
                <a:cs typeface="Arial" pitchFamily="34" charset="0"/>
              </a:rPr>
              <a:t>אילוצי המערכת העתידית:</a:t>
            </a:r>
            <a:r>
              <a:rPr lang="he-IL" sz="2000" dirty="0">
                <a:latin typeface="Arial" pitchFamily="34" charset="0"/>
                <a:cs typeface="Arial" pitchFamily="34" charset="0"/>
              </a:rPr>
              <a:t> האילוצים מכתיבים את היקף המשאבים </a:t>
            </a:r>
            <a:r>
              <a:rPr lang="he-IL" altLang="he-IL" sz="2000" dirty="0">
                <a:latin typeface="Arial" pitchFamily="34" charset="0"/>
                <a:cs typeface="Arial" pitchFamily="34" charset="0"/>
              </a:rPr>
              <a:t>שקיימים בארגון ורלבנטיים למערכת מידע החדשה ותפעולה.</a:t>
            </a:r>
            <a:endParaRPr lang="he-IL" sz="2000" dirty="0">
              <a:latin typeface="Arial" pitchFamily="34" charset="0"/>
              <a:cs typeface="Arial" pitchFamily="34" charset="0"/>
            </a:endParaRPr>
          </a:p>
          <a:p>
            <a:pPr marL="0" indent="0">
              <a:spcBef>
                <a:spcPct val="50000"/>
              </a:spcBef>
              <a:buNone/>
              <a:defRPr/>
            </a:pPr>
            <a:r>
              <a:rPr lang="he-IL" sz="2000" b="1" u="sng" dirty="0">
                <a:latin typeface="Arial" pitchFamily="34" charset="0"/>
                <a:cs typeface="Arial" pitchFamily="34" charset="0"/>
              </a:rPr>
              <a:t>סוגי אילוצים:</a:t>
            </a:r>
          </a:p>
          <a:p>
            <a:pPr>
              <a:spcBef>
                <a:spcPct val="50000"/>
              </a:spcBef>
              <a:buFont typeface="Wingdings" pitchFamily="2" charset="2"/>
              <a:buChar char="§"/>
              <a:defRPr/>
            </a:pPr>
            <a:r>
              <a:rPr lang="he-IL" sz="2000" b="1" dirty="0">
                <a:latin typeface="Arial" pitchFamily="34" charset="0"/>
                <a:cs typeface="Arial" pitchFamily="34" charset="0"/>
              </a:rPr>
              <a:t>אילוצי זמן להצטיידות במערכת </a:t>
            </a:r>
            <a:r>
              <a:rPr lang="he-IL" sz="2000" dirty="0">
                <a:latin typeface="Arial" pitchFamily="34" charset="0"/>
                <a:cs typeface="Arial" pitchFamily="34" charset="0"/>
              </a:rPr>
              <a:t>- מערכת המידע כולה או חלקה צריכה לפעול לא יאוחר ממועד מסוים.</a:t>
            </a:r>
          </a:p>
          <a:p>
            <a:pPr>
              <a:spcBef>
                <a:spcPct val="50000"/>
              </a:spcBef>
              <a:buFont typeface="Wingdings" pitchFamily="2" charset="2"/>
              <a:buChar char="§"/>
              <a:defRPr/>
            </a:pPr>
            <a:r>
              <a:rPr lang="he-IL" sz="2000" b="1" dirty="0">
                <a:latin typeface="Arial" pitchFamily="34" charset="0"/>
                <a:cs typeface="Arial" pitchFamily="34" charset="0"/>
              </a:rPr>
              <a:t>אילוצים כספיים </a:t>
            </a:r>
            <a:r>
              <a:rPr lang="he-IL" sz="2000" dirty="0">
                <a:latin typeface="Arial" pitchFamily="34" charset="0"/>
                <a:cs typeface="Arial" pitchFamily="34" charset="0"/>
              </a:rPr>
              <a:t>- בכל ארגון יש מגבלות על התקציבים והמשאבים האחרים המוקצים לפיתוח ולתפעול מערכת המידע ועל פריסת ההוצאות על פני שנות התקציב.</a:t>
            </a:r>
          </a:p>
          <a:p>
            <a:pPr>
              <a:spcBef>
                <a:spcPct val="50000"/>
              </a:spcBef>
              <a:buFont typeface="Wingdings" pitchFamily="2" charset="2"/>
              <a:buChar char="§"/>
              <a:defRPr/>
            </a:pPr>
            <a:r>
              <a:rPr lang="he-IL" sz="2000" b="1" dirty="0">
                <a:latin typeface="Arial" pitchFamily="34" charset="0"/>
                <a:cs typeface="Arial" pitchFamily="34" charset="0"/>
              </a:rPr>
              <a:t>אילוצים טכנולוגיים </a:t>
            </a:r>
            <a:r>
              <a:rPr lang="he-IL" sz="2000" dirty="0">
                <a:latin typeface="Arial" pitchFamily="34" charset="0"/>
                <a:cs typeface="Arial" pitchFamily="34" charset="0"/>
              </a:rPr>
              <a:t>- נוגעים לתשתית המחשוב </a:t>
            </a:r>
            <a:r>
              <a:rPr lang="he-IL" sz="2100" dirty="0">
                <a:latin typeface="Arial" pitchFamily="34" charset="0"/>
                <a:cs typeface="Arial" pitchFamily="34" charset="0"/>
              </a:rPr>
              <a:t>הקיימת בארגון, </a:t>
            </a:r>
            <a:r>
              <a:rPr lang="he-IL" sz="2000" dirty="0">
                <a:latin typeface="Arial" pitchFamily="34" charset="0"/>
                <a:cs typeface="Arial" pitchFamily="34" charset="0"/>
              </a:rPr>
              <a:t>כולל חומרה, תוכנה בסיסית, תקשורת, סביבת הפיתוח (כגון שפת התכנות, מערכת ניהול בסיס הנתונים).</a:t>
            </a:r>
          </a:p>
          <a:p>
            <a:pPr>
              <a:spcBef>
                <a:spcPct val="50000"/>
              </a:spcBef>
              <a:buFont typeface="Wingdings" pitchFamily="2" charset="2"/>
              <a:buChar char="§"/>
              <a:defRPr/>
            </a:pPr>
            <a:r>
              <a:rPr lang="he-IL" sz="2100" b="1" dirty="0">
                <a:latin typeface="Arial" pitchFamily="34" charset="0"/>
                <a:cs typeface="Arial" pitchFamily="34" charset="0"/>
              </a:rPr>
              <a:t>אילוצי משאבי אנוש </a:t>
            </a:r>
            <a:r>
              <a:rPr lang="he-IL" sz="2100" dirty="0">
                <a:latin typeface="Arial" pitchFamily="34" charset="0"/>
                <a:cs typeface="Arial" pitchFamily="34" charset="0"/>
              </a:rPr>
              <a:t>-</a:t>
            </a:r>
            <a:r>
              <a:rPr lang="he-IL" sz="2000" dirty="0">
                <a:solidFill>
                  <a:srgbClr val="FF0000"/>
                </a:solidFill>
                <a:latin typeface="Arial" pitchFamily="34" charset="0"/>
                <a:cs typeface="Arial" pitchFamily="34" charset="0"/>
              </a:rPr>
              <a:t> </a:t>
            </a:r>
            <a:r>
              <a:rPr lang="he-IL" sz="2000" dirty="0">
                <a:latin typeface="Arial" pitchFamily="34" charset="0"/>
                <a:cs typeface="Arial" pitchFamily="34" charset="0"/>
              </a:rPr>
              <a:t>הכוונה לכישורים של שני סוגי משאבי אנוש. האחד – האנשים</a:t>
            </a:r>
            <a:r>
              <a:rPr lang="en-US" sz="2000" dirty="0">
                <a:latin typeface="Arial" pitchFamily="34" charset="0"/>
                <a:cs typeface="Arial" pitchFamily="34" charset="0"/>
              </a:rPr>
              <a:t> </a:t>
            </a:r>
            <a:r>
              <a:rPr lang="he-IL" sz="2000" dirty="0">
                <a:latin typeface="Arial" pitchFamily="34" charset="0"/>
                <a:cs typeface="Arial" pitchFamily="34" charset="0"/>
              </a:rPr>
              <a:t>המיועדים לפתח את המערכת ולתחזק אותה לאחר מכן; השני משתמשי מערכת המידע.</a:t>
            </a:r>
            <a:endParaRPr lang="en-US" sz="2000" dirty="0">
              <a:latin typeface="Arial" pitchFamily="34" charset="0"/>
              <a:cs typeface="Arial" pitchFamily="34" charset="0"/>
            </a:endParaRPr>
          </a:p>
          <a:p>
            <a:pPr>
              <a:spcBef>
                <a:spcPct val="50000"/>
              </a:spcBef>
              <a:buFont typeface="Wingdings" pitchFamily="2" charset="2"/>
              <a:buChar char="§"/>
              <a:defRPr/>
            </a:pPr>
            <a:r>
              <a:rPr lang="he-IL" sz="2000" b="1" dirty="0">
                <a:latin typeface="Arial" pitchFamily="34" charset="0"/>
                <a:cs typeface="Arial" pitchFamily="34" charset="0"/>
              </a:rPr>
              <a:t>אילוצי ארגון ותפעול </a:t>
            </a:r>
            <a:r>
              <a:rPr lang="he-IL" sz="2000" dirty="0">
                <a:latin typeface="Arial" pitchFamily="34" charset="0"/>
                <a:cs typeface="Arial" pitchFamily="34" charset="0"/>
              </a:rPr>
              <a:t>- אילוצים אלה מתייחסים למידת ההתאמה של מערכת המידע העתידית למבנה הארגוני ולשיטות העבודה של הארגון.</a:t>
            </a:r>
          </a:p>
          <a:p>
            <a:pPr>
              <a:spcBef>
                <a:spcPct val="50000"/>
              </a:spcBef>
              <a:buFont typeface="Wingdings" pitchFamily="2" charset="2"/>
              <a:buChar char="§"/>
              <a:defRPr/>
            </a:pPr>
            <a:r>
              <a:rPr lang="he-IL" sz="2000" b="1" dirty="0">
                <a:latin typeface="Arial" pitchFamily="34" charset="0"/>
                <a:cs typeface="Arial" pitchFamily="34" charset="0"/>
              </a:rPr>
              <a:t>הנחות יסוד </a:t>
            </a:r>
            <a:r>
              <a:rPr lang="he-IL" sz="2000" dirty="0">
                <a:latin typeface="Arial" pitchFamily="34" charset="0"/>
                <a:cs typeface="Arial" pitchFamily="34" charset="0"/>
              </a:rPr>
              <a:t>- הנחות יסוד יכולות להיחשב כסוג מיוחד של אילוצים, כאן אפשר לכלול נתונים והערכות לגבי קצב התפתחות הארגון. את הנחות היסוד רצוי לבטא במונחים כמותיים ולהתבסס על נתונים שנאספו ממסמכים, מדוחות, מסקרים, משאלונים וכדומה.</a:t>
            </a:r>
          </a:p>
          <a:p>
            <a:pPr>
              <a:spcBef>
                <a:spcPct val="50000"/>
              </a:spcBef>
              <a:buFont typeface="Wingdings" pitchFamily="2" charset="2"/>
              <a:buChar char="§"/>
              <a:defRPr/>
            </a:pPr>
            <a:r>
              <a:rPr lang="he-IL" sz="2000" b="1" dirty="0">
                <a:latin typeface="Arial" pitchFamily="34" charset="0"/>
                <a:cs typeface="Arial" pitchFamily="34" charset="0"/>
              </a:rPr>
              <a:t>*אילוצי סף </a:t>
            </a:r>
            <a:r>
              <a:rPr lang="he-IL" sz="2000" dirty="0">
                <a:latin typeface="Arial" pitchFamily="34" charset="0"/>
                <a:cs typeface="Arial" pitchFamily="34" charset="0"/>
              </a:rPr>
              <a:t>- באילוצים השונים, אפשר לעתים להבחין בין אילוצים רגילים לאילוצי סף, הכוונה לאילוצים קריטיים שמבלי לעמוד בהם מערכת המידע העתידית לא תקום.</a:t>
            </a:r>
          </a:p>
          <a:p>
            <a:pPr marL="274320" indent="-274320">
              <a:spcBef>
                <a:spcPct val="50000"/>
              </a:spcBef>
              <a:buFont typeface="Wingdings" pitchFamily="2" charset="2"/>
              <a:buChar char="§"/>
              <a:defRPr/>
            </a:pPr>
            <a:endParaRPr lang="he-IL" sz="2000" dirty="0">
              <a:latin typeface="Arial" pitchFamily="34" charset="0"/>
              <a:cs typeface="Arial" pitchFamily="34" charset="0"/>
            </a:endParaRPr>
          </a:p>
          <a:p>
            <a:pPr marL="274320" indent="-274320">
              <a:spcBef>
                <a:spcPct val="50000"/>
              </a:spcBef>
              <a:buFont typeface="Wingdings" pitchFamily="2" charset="2"/>
              <a:buChar char="§"/>
              <a:defRPr/>
            </a:pPr>
            <a:endParaRPr lang="he-IL" sz="2000" dirty="0">
              <a:latin typeface="Arial" pitchFamily="34" charset="0"/>
              <a:cs typeface="Arial" pitchFamily="34" charset="0"/>
            </a:endParaRPr>
          </a:p>
        </p:txBody>
      </p:sp>
    </p:spTree>
    <p:extLst>
      <p:ext uri="{BB962C8B-B14F-4D97-AF65-F5344CB8AC3E}">
        <p14:creationId xmlns:p14="http://schemas.microsoft.com/office/powerpoint/2010/main" val="136771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B0F1D380-094F-4E67-BAA4-F50CD79D7313}"/>
              </a:ext>
            </a:extLst>
          </p:cNvPr>
          <p:cNvPicPr>
            <a:picLocks noChangeAspect="1"/>
          </p:cNvPicPr>
          <p:nvPr/>
        </p:nvPicPr>
        <p:blipFill>
          <a:blip r:embed="rId2"/>
          <a:stretch>
            <a:fillRect/>
          </a:stretch>
        </p:blipFill>
        <p:spPr>
          <a:xfrm>
            <a:off x="35560" y="1963783"/>
            <a:ext cx="11958320" cy="2198914"/>
          </a:xfrm>
          <a:prstGeom prst="rect">
            <a:avLst/>
          </a:prstGeom>
        </p:spPr>
      </p:pic>
      <p:pic>
        <p:nvPicPr>
          <p:cNvPr id="5" name="תמונה 4">
            <a:extLst>
              <a:ext uri="{FF2B5EF4-FFF2-40B4-BE49-F238E27FC236}">
                <a16:creationId xmlns:a16="http://schemas.microsoft.com/office/drawing/2014/main" id="{68F036ED-8F1F-44A2-A57D-059ED06138A5}"/>
              </a:ext>
            </a:extLst>
          </p:cNvPr>
          <p:cNvPicPr>
            <a:picLocks noChangeAspect="1"/>
          </p:cNvPicPr>
          <p:nvPr/>
        </p:nvPicPr>
        <p:blipFill>
          <a:blip r:embed="rId3"/>
          <a:stretch>
            <a:fillRect/>
          </a:stretch>
        </p:blipFill>
        <p:spPr>
          <a:xfrm>
            <a:off x="-81280" y="762655"/>
            <a:ext cx="12192000" cy="1065490"/>
          </a:xfrm>
          <a:prstGeom prst="rect">
            <a:avLst/>
          </a:prstGeom>
        </p:spPr>
      </p:pic>
      <p:sp>
        <p:nvSpPr>
          <p:cNvPr id="6" name="מלבן 5">
            <a:extLst>
              <a:ext uri="{FF2B5EF4-FFF2-40B4-BE49-F238E27FC236}">
                <a16:creationId xmlns:a16="http://schemas.microsoft.com/office/drawing/2014/main" id="{569EB403-C6D3-4C74-A336-4F053688A58D}"/>
              </a:ext>
            </a:extLst>
          </p:cNvPr>
          <p:cNvSpPr/>
          <p:nvPr/>
        </p:nvSpPr>
        <p:spPr>
          <a:xfrm>
            <a:off x="1635760" y="2021840"/>
            <a:ext cx="619760" cy="325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מלבן 6">
            <a:extLst>
              <a:ext uri="{FF2B5EF4-FFF2-40B4-BE49-F238E27FC236}">
                <a16:creationId xmlns:a16="http://schemas.microsoft.com/office/drawing/2014/main" id="{3389D36A-F6E4-4EC6-A8CC-E518008B44F5}"/>
              </a:ext>
            </a:extLst>
          </p:cNvPr>
          <p:cNvSpPr/>
          <p:nvPr/>
        </p:nvSpPr>
        <p:spPr>
          <a:xfrm>
            <a:off x="1615440" y="2580640"/>
            <a:ext cx="619760" cy="325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מלבן 7">
            <a:extLst>
              <a:ext uri="{FF2B5EF4-FFF2-40B4-BE49-F238E27FC236}">
                <a16:creationId xmlns:a16="http://schemas.microsoft.com/office/drawing/2014/main" id="{B8FE4071-7537-4387-8D66-9DF8E2C03564}"/>
              </a:ext>
            </a:extLst>
          </p:cNvPr>
          <p:cNvSpPr/>
          <p:nvPr/>
        </p:nvSpPr>
        <p:spPr>
          <a:xfrm>
            <a:off x="1615440" y="3098800"/>
            <a:ext cx="619760" cy="325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מלבן 8">
            <a:extLst>
              <a:ext uri="{FF2B5EF4-FFF2-40B4-BE49-F238E27FC236}">
                <a16:creationId xmlns:a16="http://schemas.microsoft.com/office/drawing/2014/main" id="{3012A2B4-B0E9-480F-9A9C-8EC6E17FEAED}"/>
              </a:ext>
            </a:extLst>
          </p:cNvPr>
          <p:cNvSpPr/>
          <p:nvPr/>
        </p:nvSpPr>
        <p:spPr>
          <a:xfrm>
            <a:off x="1625600" y="3616960"/>
            <a:ext cx="619760" cy="325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53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7BA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86C51BAE-EEE0-4380-8C49-3EB0F46A024A}"/>
              </a:ext>
            </a:extLst>
          </p:cNvPr>
          <p:cNvPicPr>
            <a:picLocks noChangeAspect="1"/>
          </p:cNvPicPr>
          <p:nvPr/>
        </p:nvPicPr>
        <p:blipFill>
          <a:blip r:embed="rId2"/>
          <a:stretch>
            <a:fillRect/>
          </a:stretch>
        </p:blipFill>
        <p:spPr>
          <a:xfrm>
            <a:off x="641180" y="1576483"/>
            <a:ext cx="5129784" cy="3719093"/>
          </a:xfrm>
          <a:prstGeom prst="rect">
            <a:avLst/>
          </a:prstGeom>
        </p:spPr>
      </p:pic>
      <p:sp>
        <p:nvSpPr>
          <p:cNvPr id="14" name="Rectangle 13">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7BA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9F22FD6C-536D-43AB-804B-4D102C9098EE}"/>
              </a:ext>
            </a:extLst>
          </p:cNvPr>
          <p:cNvPicPr>
            <a:picLocks noChangeAspect="1"/>
          </p:cNvPicPr>
          <p:nvPr/>
        </p:nvPicPr>
        <p:blipFill>
          <a:blip r:embed="rId3"/>
          <a:stretch>
            <a:fillRect/>
          </a:stretch>
        </p:blipFill>
        <p:spPr>
          <a:xfrm>
            <a:off x="6421034" y="2896785"/>
            <a:ext cx="5129784" cy="1064429"/>
          </a:xfrm>
          <a:prstGeom prst="rect">
            <a:avLst/>
          </a:prstGeom>
        </p:spPr>
      </p:pic>
      <p:pic>
        <p:nvPicPr>
          <p:cNvPr id="7" name="תמונה 6">
            <a:extLst>
              <a:ext uri="{FF2B5EF4-FFF2-40B4-BE49-F238E27FC236}">
                <a16:creationId xmlns:a16="http://schemas.microsoft.com/office/drawing/2014/main" id="{0A49D250-3FFA-4750-A420-27AA6E8126B2}"/>
              </a:ext>
            </a:extLst>
          </p:cNvPr>
          <p:cNvPicPr>
            <a:picLocks noChangeAspect="1"/>
          </p:cNvPicPr>
          <p:nvPr/>
        </p:nvPicPr>
        <p:blipFill>
          <a:blip r:embed="rId4"/>
          <a:stretch>
            <a:fillRect/>
          </a:stretch>
        </p:blipFill>
        <p:spPr>
          <a:xfrm>
            <a:off x="6324006" y="4053839"/>
            <a:ext cx="5323840" cy="957863"/>
          </a:xfrm>
          <a:prstGeom prst="rect">
            <a:avLst/>
          </a:prstGeom>
        </p:spPr>
      </p:pic>
    </p:spTree>
    <p:extLst>
      <p:ext uri="{BB962C8B-B14F-4D97-AF65-F5344CB8AC3E}">
        <p14:creationId xmlns:p14="http://schemas.microsoft.com/office/powerpoint/2010/main" val="373873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9ACDA18E-0A5C-4B51-8C74-86FA815FDEBA}"/>
              </a:ext>
            </a:extLst>
          </p:cNvPr>
          <p:cNvSpPr/>
          <p:nvPr/>
        </p:nvSpPr>
        <p:spPr>
          <a:xfrm>
            <a:off x="6419088" y="2048256"/>
            <a:ext cx="164592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מנהל 1</a:t>
            </a:r>
            <a:endParaRPr lang="en-US" dirty="0"/>
          </a:p>
        </p:txBody>
      </p:sp>
      <p:grpSp>
        <p:nvGrpSpPr>
          <p:cNvPr id="15" name="קבוצה 14">
            <a:extLst>
              <a:ext uri="{FF2B5EF4-FFF2-40B4-BE49-F238E27FC236}">
                <a16:creationId xmlns:a16="http://schemas.microsoft.com/office/drawing/2014/main" id="{0D88E3A3-A2BA-41CF-BD64-5895720B9A64}"/>
              </a:ext>
            </a:extLst>
          </p:cNvPr>
          <p:cNvGrpSpPr/>
          <p:nvPr/>
        </p:nvGrpSpPr>
        <p:grpSpPr>
          <a:xfrm>
            <a:off x="4946904" y="2231140"/>
            <a:ext cx="1472184" cy="429764"/>
            <a:chOff x="4946904" y="2331720"/>
            <a:chExt cx="1472184" cy="329184"/>
          </a:xfrm>
        </p:grpSpPr>
        <p:cxnSp>
          <p:nvCxnSpPr>
            <p:cNvPr id="6" name="מחבר ישר 5">
              <a:extLst>
                <a:ext uri="{FF2B5EF4-FFF2-40B4-BE49-F238E27FC236}">
                  <a16:creationId xmlns:a16="http://schemas.microsoft.com/office/drawing/2014/main" id="{C55B8D0F-1D2A-4321-B3B3-BB204D62124C}"/>
                </a:ext>
              </a:extLst>
            </p:cNvPr>
            <p:cNvCxnSpPr>
              <a:stCxn id="4" idx="1"/>
            </p:cNvCxnSpPr>
            <p:nvPr/>
          </p:nvCxnSpPr>
          <p:spPr>
            <a:xfrm flipH="1">
              <a:off x="5458968" y="2482596"/>
              <a:ext cx="960120" cy="13716"/>
            </a:xfrm>
            <a:prstGeom prst="line">
              <a:avLst/>
            </a:prstGeom>
          </p:spPr>
          <p:style>
            <a:lnRef idx="1">
              <a:schemeClr val="accent1"/>
            </a:lnRef>
            <a:fillRef idx="0">
              <a:schemeClr val="accent1"/>
            </a:fillRef>
            <a:effectRef idx="0">
              <a:schemeClr val="accent1"/>
            </a:effectRef>
            <a:fontRef idx="minor">
              <a:schemeClr val="tx1"/>
            </a:fontRef>
          </p:style>
        </p:cxnSp>
        <p:sp>
          <p:nvSpPr>
            <p:cNvPr id="7" name="יהלום 6">
              <a:extLst>
                <a:ext uri="{FF2B5EF4-FFF2-40B4-BE49-F238E27FC236}">
                  <a16:creationId xmlns:a16="http://schemas.microsoft.com/office/drawing/2014/main" id="{276A8CE0-5203-47BD-A53A-ADFFC50E8D56}"/>
                </a:ext>
              </a:extLst>
            </p:cNvPr>
            <p:cNvSpPr/>
            <p:nvPr/>
          </p:nvSpPr>
          <p:spPr>
            <a:xfrm>
              <a:off x="4946904" y="2331720"/>
              <a:ext cx="512064" cy="32918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מלבן 7">
            <a:extLst>
              <a:ext uri="{FF2B5EF4-FFF2-40B4-BE49-F238E27FC236}">
                <a16:creationId xmlns:a16="http://schemas.microsoft.com/office/drawing/2014/main" id="{2EB811AF-A79C-49FF-9860-C938666B8CD1}"/>
              </a:ext>
            </a:extLst>
          </p:cNvPr>
          <p:cNvSpPr/>
          <p:nvPr/>
        </p:nvSpPr>
        <p:spPr>
          <a:xfrm>
            <a:off x="3300984" y="2071116"/>
            <a:ext cx="164592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קבוצה 1</a:t>
            </a:r>
            <a:endParaRPr lang="en-US" dirty="0"/>
          </a:p>
        </p:txBody>
      </p:sp>
      <p:cxnSp>
        <p:nvCxnSpPr>
          <p:cNvPr id="10" name="מחבר ישר 9">
            <a:extLst>
              <a:ext uri="{FF2B5EF4-FFF2-40B4-BE49-F238E27FC236}">
                <a16:creationId xmlns:a16="http://schemas.microsoft.com/office/drawing/2014/main" id="{B8014292-EEB5-49A4-9CB5-2A0B24603E6A}"/>
              </a:ext>
            </a:extLst>
          </p:cNvPr>
          <p:cNvCxnSpPr>
            <a:cxnSpLocks/>
          </p:cNvCxnSpPr>
          <p:nvPr/>
        </p:nvCxnSpPr>
        <p:spPr>
          <a:xfrm flipH="1">
            <a:off x="4946904" y="2916936"/>
            <a:ext cx="147218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מלבן 15">
            <a:extLst>
              <a:ext uri="{FF2B5EF4-FFF2-40B4-BE49-F238E27FC236}">
                <a16:creationId xmlns:a16="http://schemas.microsoft.com/office/drawing/2014/main" id="{80B6EFAE-78F0-4C76-8578-7A0ED89A2667}"/>
              </a:ext>
            </a:extLst>
          </p:cNvPr>
          <p:cNvSpPr/>
          <p:nvPr/>
        </p:nvSpPr>
        <p:spPr>
          <a:xfrm>
            <a:off x="6419088" y="4605528"/>
            <a:ext cx="164592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משתמש 1</a:t>
            </a:r>
            <a:endParaRPr lang="en-US" dirty="0"/>
          </a:p>
        </p:txBody>
      </p:sp>
      <p:cxnSp>
        <p:nvCxnSpPr>
          <p:cNvPr id="18" name="מחבר ישר 17">
            <a:extLst>
              <a:ext uri="{FF2B5EF4-FFF2-40B4-BE49-F238E27FC236}">
                <a16:creationId xmlns:a16="http://schemas.microsoft.com/office/drawing/2014/main" id="{654FA583-174B-457E-BCB6-5095B223CD3F}"/>
              </a:ext>
            </a:extLst>
          </p:cNvPr>
          <p:cNvCxnSpPr>
            <a:stCxn id="4" idx="2"/>
            <a:endCxn id="16" idx="0"/>
          </p:cNvCxnSpPr>
          <p:nvPr/>
        </p:nvCxnSpPr>
        <p:spPr>
          <a:xfrm>
            <a:off x="7242048" y="2916936"/>
            <a:ext cx="0" cy="1688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מחבר ישר 19">
            <a:extLst>
              <a:ext uri="{FF2B5EF4-FFF2-40B4-BE49-F238E27FC236}">
                <a16:creationId xmlns:a16="http://schemas.microsoft.com/office/drawing/2014/main" id="{6085DDCB-173B-4048-A72D-C42C05988BD6}"/>
              </a:ext>
            </a:extLst>
          </p:cNvPr>
          <p:cNvCxnSpPr/>
          <p:nvPr/>
        </p:nvCxnSpPr>
        <p:spPr>
          <a:xfrm flipH="1">
            <a:off x="4946904" y="3761232"/>
            <a:ext cx="22951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מלבן 20">
            <a:extLst>
              <a:ext uri="{FF2B5EF4-FFF2-40B4-BE49-F238E27FC236}">
                <a16:creationId xmlns:a16="http://schemas.microsoft.com/office/drawing/2014/main" id="{8D820ED9-992F-4365-8F5F-FABEAB210751}"/>
              </a:ext>
            </a:extLst>
          </p:cNvPr>
          <p:cNvSpPr/>
          <p:nvPr/>
        </p:nvSpPr>
        <p:spPr>
          <a:xfrm>
            <a:off x="3307080" y="3393948"/>
            <a:ext cx="164592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קבוצה 2</a:t>
            </a:r>
            <a:endParaRPr lang="en-US" dirty="0"/>
          </a:p>
        </p:txBody>
      </p:sp>
      <p:grpSp>
        <p:nvGrpSpPr>
          <p:cNvPr id="22" name="קבוצה 21">
            <a:extLst>
              <a:ext uri="{FF2B5EF4-FFF2-40B4-BE49-F238E27FC236}">
                <a16:creationId xmlns:a16="http://schemas.microsoft.com/office/drawing/2014/main" id="{5D278CE5-3429-419D-AFB0-E35B5B524BAF}"/>
              </a:ext>
            </a:extLst>
          </p:cNvPr>
          <p:cNvGrpSpPr/>
          <p:nvPr/>
        </p:nvGrpSpPr>
        <p:grpSpPr>
          <a:xfrm rot="1714294">
            <a:off x="4823691" y="4409851"/>
            <a:ext cx="1749349" cy="454152"/>
            <a:chOff x="4946904" y="2331720"/>
            <a:chExt cx="1472184" cy="329184"/>
          </a:xfrm>
        </p:grpSpPr>
        <p:cxnSp>
          <p:nvCxnSpPr>
            <p:cNvPr id="23" name="מחבר ישר 22">
              <a:extLst>
                <a:ext uri="{FF2B5EF4-FFF2-40B4-BE49-F238E27FC236}">
                  <a16:creationId xmlns:a16="http://schemas.microsoft.com/office/drawing/2014/main" id="{71663194-BE22-43ED-8001-F3AEC256A717}"/>
                </a:ext>
              </a:extLst>
            </p:cNvPr>
            <p:cNvCxnSpPr/>
            <p:nvPr/>
          </p:nvCxnSpPr>
          <p:spPr>
            <a:xfrm flipH="1">
              <a:off x="5458968" y="2482596"/>
              <a:ext cx="960120" cy="13716"/>
            </a:xfrm>
            <a:prstGeom prst="line">
              <a:avLst/>
            </a:prstGeom>
          </p:spPr>
          <p:style>
            <a:lnRef idx="1">
              <a:schemeClr val="accent1"/>
            </a:lnRef>
            <a:fillRef idx="0">
              <a:schemeClr val="accent1"/>
            </a:fillRef>
            <a:effectRef idx="0">
              <a:schemeClr val="accent1"/>
            </a:effectRef>
            <a:fontRef idx="minor">
              <a:schemeClr val="tx1"/>
            </a:fontRef>
          </p:style>
        </p:cxnSp>
        <p:sp>
          <p:nvSpPr>
            <p:cNvPr id="24" name="יהלום 23">
              <a:extLst>
                <a:ext uri="{FF2B5EF4-FFF2-40B4-BE49-F238E27FC236}">
                  <a16:creationId xmlns:a16="http://schemas.microsoft.com/office/drawing/2014/main" id="{B381EC9B-D540-432E-820B-E4854DBBE9E8}"/>
                </a:ext>
              </a:extLst>
            </p:cNvPr>
            <p:cNvSpPr/>
            <p:nvPr/>
          </p:nvSpPr>
          <p:spPr>
            <a:xfrm>
              <a:off x="4946904" y="2331720"/>
              <a:ext cx="512064" cy="32918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מלבן 24">
            <a:extLst>
              <a:ext uri="{FF2B5EF4-FFF2-40B4-BE49-F238E27FC236}">
                <a16:creationId xmlns:a16="http://schemas.microsoft.com/office/drawing/2014/main" id="{DAA8B923-215B-4260-95C0-1055F519282D}"/>
              </a:ext>
            </a:extLst>
          </p:cNvPr>
          <p:cNvSpPr/>
          <p:nvPr/>
        </p:nvSpPr>
        <p:spPr>
          <a:xfrm>
            <a:off x="929640" y="4492993"/>
            <a:ext cx="1645920" cy="86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מנהל 2</a:t>
            </a:r>
            <a:endParaRPr lang="en-US" dirty="0"/>
          </a:p>
        </p:txBody>
      </p:sp>
      <p:cxnSp>
        <p:nvCxnSpPr>
          <p:cNvPr id="27" name="מחבר ישר 26">
            <a:extLst>
              <a:ext uri="{FF2B5EF4-FFF2-40B4-BE49-F238E27FC236}">
                <a16:creationId xmlns:a16="http://schemas.microsoft.com/office/drawing/2014/main" id="{588C108B-748F-4990-A2C5-F9E8A20C00BA}"/>
              </a:ext>
            </a:extLst>
          </p:cNvPr>
          <p:cNvCxnSpPr>
            <a:stCxn id="21" idx="1"/>
          </p:cNvCxnSpPr>
          <p:nvPr/>
        </p:nvCxnSpPr>
        <p:spPr>
          <a:xfrm flipH="1">
            <a:off x="2551176" y="3828288"/>
            <a:ext cx="755904" cy="664705"/>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5B9A3DC-94CB-420D-B0CF-0A00A65026DD}"/>
              </a:ext>
            </a:extLst>
          </p:cNvPr>
          <p:cNvSpPr txBox="1"/>
          <p:nvPr/>
        </p:nvSpPr>
        <p:spPr>
          <a:xfrm rot="18993905">
            <a:off x="2313432" y="3635439"/>
            <a:ext cx="758952" cy="369332"/>
          </a:xfrm>
          <a:prstGeom prst="rect">
            <a:avLst/>
          </a:prstGeom>
          <a:noFill/>
        </p:spPr>
        <p:txBody>
          <a:bodyPr wrap="square" rtlCol="0">
            <a:spAutoFit/>
          </a:bodyPr>
          <a:lstStyle/>
          <a:p>
            <a:r>
              <a:rPr lang="he-IL" dirty="0"/>
              <a:t>מגדיר</a:t>
            </a:r>
            <a:endParaRPr lang="en-US" dirty="0"/>
          </a:p>
        </p:txBody>
      </p:sp>
      <p:grpSp>
        <p:nvGrpSpPr>
          <p:cNvPr id="29" name="קבוצה 28">
            <a:extLst>
              <a:ext uri="{FF2B5EF4-FFF2-40B4-BE49-F238E27FC236}">
                <a16:creationId xmlns:a16="http://schemas.microsoft.com/office/drawing/2014/main" id="{6091219D-9A2E-44AF-B5D9-C0FA25E1D819}"/>
              </a:ext>
            </a:extLst>
          </p:cNvPr>
          <p:cNvGrpSpPr/>
          <p:nvPr/>
        </p:nvGrpSpPr>
        <p:grpSpPr>
          <a:xfrm rot="8510248">
            <a:off x="2382406" y="4506422"/>
            <a:ext cx="1519502" cy="454152"/>
            <a:chOff x="4946904" y="2331720"/>
            <a:chExt cx="1472184" cy="329184"/>
          </a:xfrm>
        </p:grpSpPr>
        <p:cxnSp>
          <p:nvCxnSpPr>
            <p:cNvPr id="30" name="מחבר ישר 29">
              <a:extLst>
                <a:ext uri="{FF2B5EF4-FFF2-40B4-BE49-F238E27FC236}">
                  <a16:creationId xmlns:a16="http://schemas.microsoft.com/office/drawing/2014/main" id="{D77EECA5-F7B4-4D9C-94BA-7CBC3F86A3E8}"/>
                </a:ext>
              </a:extLst>
            </p:cNvPr>
            <p:cNvCxnSpPr/>
            <p:nvPr/>
          </p:nvCxnSpPr>
          <p:spPr>
            <a:xfrm flipH="1">
              <a:off x="5458968" y="2482596"/>
              <a:ext cx="960120" cy="13716"/>
            </a:xfrm>
            <a:prstGeom prst="line">
              <a:avLst/>
            </a:prstGeom>
          </p:spPr>
          <p:style>
            <a:lnRef idx="1">
              <a:schemeClr val="accent1"/>
            </a:lnRef>
            <a:fillRef idx="0">
              <a:schemeClr val="accent1"/>
            </a:fillRef>
            <a:effectRef idx="0">
              <a:schemeClr val="accent1"/>
            </a:effectRef>
            <a:fontRef idx="minor">
              <a:schemeClr val="tx1"/>
            </a:fontRef>
          </p:style>
        </p:cxnSp>
        <p:sp>
          <p:nvSpPr>
            <p:cNvPr id="31" name="יהלום 30">
              <a:extLst>
                <a:ext uri="{FF2B5EF4-FFF2-40B4-BE49-F238E27FC236}">
                  <a16:creationId xmlns:a16="http://schemas.microsoft.com/office/drawing/2014/main" id="{4789F718-DE49-43E3-8877-FD32BA99D327}"/>
                </a:ext>
              </a:extLst>
            </p:cNvPr>
            <p:cNvSpPr/>
            <p:nvPr/>
          </p:nvSpPr>
          <p:spPr>
            <a:xfrm>
              <a:off x="4946904" y="2331720"/>
              <a:ext cx="512064" cy="32918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5644F1BE-12BA-44C4-8DC2-67D913AED3FC}"/>
              </a:ext>
            </a:extLst>
          </p:cNvPr>
          <p:cNvSpPr txBox="1"/>
          <p:nvPr/>
        </p:nvSpPr>
        <p:spPr>
          <a:xfrm rot="18993905">
            <a:off x="2548128" y="4437063"/>
            <a:ext cx="758952" cy="369332"/>
          </a:xfrm>
          <a:prstGeom prst="rect">
            <a:avLst/>
          </a:prstGeom>
          <a:noFill/>
        </p:spPr>
        <p:txBody>
          <a:bodyPr wrap="square" rtlCol="0">
            <a:spAutoFit/>
          </a:bodyPr>
          <a:lstStyle/>
          <a:p>
            <a:r>
              <a:rPr lang="he-IL" dirty="0"/>
              <a:t>שייך</a:t>
            </a:r>
            <a:endParaRPr lang="en-US" dirty="0"/>
          </a:p>
        </p:txBody>
      </p:sp>
      <p:sp>
        <p:nvSpPr>
          <p:cNvPr id="34" name="TextBox 33">
            <a:extLst>
              <a:ext uri="{FF2B5EF4-FFF2-40B4-BE49-F238E27FC236}">
                <a16:creationId xmlns:a16="http://schemas.microsoft.com/office/drawing/2014/main" id="{829FB213-C17E-4162-BC7B-825BB0C7D506}"/>
              </a:ext>
            </a:extLst>
          </p:cNvPr>
          <p:cNvSpPr txBox="1"/>
          <p:nvPr/>
        </p:nvSpPr>
        <p:spPr>
          <a:xfrm>
            <a:off x="5458968" y="2071116"/>
            <a:ext cx="786384" cy="369332"/>
          </a:xfrm>
          <a:prstGeom prst="rect">
            <a:avLst/>
          </a:prstGeom>
          <a:noFill/>
        </p:spPr>
        <p:txBody>
          <a:bodyPr wrap="square" rtlCol="0">
            <a:spAutoFit/>
          </a:bodyPr>
          <a:lstStyle/>
          <a:p>
            <a:r>
              <a:rPr lang="he-IL" dirty="0"/>
              <a:t>שייך</a:t>
            </a:r>
            <a:endParaRPr lang="en-US" dirty="0"/>
          </a:p>
        </p:txBody>
      </p:sp>
      <p:sp>
        <p:nvSpPr>
          <p:cNvPr id="35" name="TextBox 34">
            <a:extLst>
              <a:ext uri="{FF2B5EF4-FFF2-40B4-BE49-F238E27FC236}">
                <a16:creationId xmlns:a16="http://schemas.microsoft.com/office/drawing/2014/main" id="{5EF78401-F84F-4889-B34E-BB016214F582}"/>
              </a:ext>
            </a:extLst>
          </p:cNvPr>
          <p:cNvSpPr txBox="1"/>
          <p:nvPr/>
        </p:nvSpPr>
        <p:spPr>
          <a:xfrm>
            <a:off x="5458968" y="2070593"/>
            <a:ext cx="786384" cy="369332"/>
          </a:xfrm>
          <a:prstGeom prst="rect">
            <a:avLst/>
          </a:prstGeom>
          <a:noFill/>
        </p:spPr>
        <p:txBody>
          <a:bodyPr wrap="square" rtlCol="0">
            <a:spAutoFit/>
          </a:bodyPr>
          <a:lstStyle/>
          <a:p>
            <a:r>
              <a:rPr lang="he-IL" dirty="0"/>
              <a:t>שייך</a:t>
            </a:r>
            <a:endParaRPr lang="en-US" dirty="0"/>
          </a:p>
        </p:txBody>
      </p:sp>
      <p:sp>
        <p:nvSpPr>
          <p:cNvPr id="36" name="TextBox 35">
            <a:extLst>
              <a:ext uri="{FF2B5EF4-FFF2-40B4-BE49-F238E27FC236}">
                <a16:creationId xmlns:a16="http://schemas.microsoft.com/office/drawing/2014/main" id="{64B1C625-E886-4733-A9A3-BE4EDCDEC25A}"/>
              </a:ext>
            </a:extLst>
          </p:cNvPr>
          <p:cNvSpPr txBox="1"/>
          <p:nvPr/>
        </p:nvSpPr>
        <p:spPr>
          <a:xfrm>
            <a:off x="5382768" y="2524745"/>
            <a:ext cx="786384" cy="369332"/>
          </a:xfrm>
          <a:prstGeom prst="rect">
            <a:avLst/>
          </a:prstGeom>
          <a:noFill/>
        </p:spPr>
        <p:txBody>
          <a:bodyPr wrap="square" rtlCol="0">
            <a:spAutoFit/>
          </a:bodyPr>
          <a:lstStyle/>
          <a:p>
            <a:r>
              <a:rPr lang="he-IL" dirty="0"/>
              <a:t>מגדיר</a:t>
            </a:r>
            <a:endParaRPr lang="en-US" dirty="0"/>
          </a:p>
        </p:txBody>
      </p:sp>
      <p:sp>
        <p:nvSpPr>
          <p:cNvPr id="37" name="TextBox 36">
            <a:extLst>
              <a:ext uri="{FF2B5EF4-FFF2-40B4-BE49-F238E27FC236}">
                <a16:creationId xmlns:a16="http://schemas.microsoft.com/office/drawing/2014/main" id="{685383E5-CC57-4235-879A-E636D9B4AB91}"/>
              </a:ext>
            </a:extLst>
          </p:cNvPr>
          <p:cNvSpPr txBox="1"/>
          <p:nvPr/>
        </p:nvSpPr>
        <p:spPr>
          <a:xfrm rot="1670672">
            <a:off x="5602224" y="4316969"/>
            <a:ext cx="786384" cy="369332"/>
          </a:xfrm>
          <a:prstGeom prst="rect">
            <a:avLst/>
          </a:prstGeom>
          <a:noFill/>
        </p:spPr>
        <p:txBody>
          <a:bodyPr wrap="square" rtlCol="0">
            <a:spAutoFit/>
          </a:bodyPr>
          <a:lstStyle/>
          <a:p>
            <a:r>
              <a:rPr lang="he-IL" dirty="0"/>
              <a:t>שייך</a:t>
            </a:r>
            <a:endParaRPr lang="en-US" dirty="0"/>
          </a:p>
        </p:txBody>
      </p:sp>
      <p:sp>
        <p:nvSpPr>
          <p:cNvPr id="38" name="TextBox 37">
            <a:extLst>
              <a:ext uri="{FF2B5EF4-FFF2-40B4-BE49-F238E27FC236}">
                <a16:creationId xmlns:a16="http://schemas.microsoft.com/office/drawing/2014/main" id="{201F89A2-CA36-4BBF-A154-F350E60A332A}"/>
              </a:ext>
            </a:extLst>
          </p:cNvPr>
          <p:cNvSpPr txBox="1"/>
          <p:nvPr/>
        </p:nvSpPr>
        <p:spPr>
          <a:xfrm>
            <a:off x="7202424" y="3301985"/>
            <a:ext cx="786384" cy="369332"/>
          </a:xfrm>
          <a:prstGeom prst="rect">
            <a:avLst/>
          </a:prstGeom>
          <a:noFill/>
        </p:spPr>
        <p:txBody>
          <a:bodyPr wrap="square" rtlCol="0">
            <a:spAutoFit/>
          </a:bodyPr>
          <a:lstStyle/>
          <a:p>
            <a:r>
              <a:rPr lang="he-IL" dirty="0"/>
              <a:t>מזמין</a:t>
            </a:r>
            <a:endParaRPr lang="en-US" dirty="0"/>
          </a:p>
        </p:txBody>
      </p:sp>
    </p:spTree>
    <p:extLst>
      <p:ext uri="{BB962C8B-B14F-4D97-AF65-F5344CB8AC3E}">
        <p14:creationId xmlns:p14="http://schemas.microsoft.com/office/powerpoint/2010/main" val="85741082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יושר">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יושר">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רצועות צבע">
  <a:themeElements>
    <a:clrScheme name="רצועות צבע">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רצועות צבע">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רצועות צבע">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797</Words>
  <Application>Microsoft Office PowerPoint</Application>
  <PresentationFormat>מסך רחב</PresentationFormat>
  <Paragraphs>97</Paragraphs>
  <Slides>25</Slides>
  <Notes>4</Notes>
  <HiddenSlides>0</HiddenSlides>
  <MMClips>0</MMClips>
  <ScaleCrop>false</ScaleCrop>
  <HeadingPairs>
    <vt:vector size="6" baseType="variant">
      <vt:variant>
        <vt:lpstr>גופנים בשימוש</vt:lpstr>
      </vt:variant>
      <vt:variant>
        <vt:i4>11</vt:i4>
      </vt:variant>
      <vt:variant>
        <vt:lpstr>ערכת נושא</vt:lpstr>
      </vt:variant>
      <vt:variant>
        <vt:i4>3</vt:i4>
      </vt:variant>
      <vt:variant>
        <vt:lpstr>כותרות שקופיות</vt:lpstr>
      </vt:variant>
      <vt:variant>
        <vt:i4>25</vt:i4>
      </vt:variant>
    </vt:vector>
  </HeadingPairs>
  <TitlesOfParts>
    <vt:vector size="39" baseType="lpstr">
      <vt:lpstr>Arial</vt:lpstr>
      <vt:lpstr>Calibri</vt:lpstr>
      <vt:lpstr>Calibri Light</vt:lpstr>
      <vt:lpstr>Corbel</vt:lpstr>
      <vt:lpstr>David</vt:lpstr>
      <vt:lpstr>Franklin Gothic Book</vt:lpstr>
      <vt:lpstr>Open Sans</vt:lpstr>
      <vt:lpstr>Perpetua</vt:lpstr>
      <vt:lpstr>Tahoma</vt:lpstr>
      <vt:lpstr>Wingdings</vt:lpstr>
      <vt:lpstr>Wingdings 2</vt:lpstr>
      <vt:lpstr>ערכת נושא Office</vt:lpstr>
      <vt:lpstr>יושר</vt:lpstr>
      <vt:lpstr>רצועות צבע</vt:lpstr>
      <vt:lpstr>תרגול חזרה למבחן</vt:lpstr>
      <vt:lpstr>מצגת של PowerPoint‏</vt:lpstr>
      <vt:lpstr>סוגי הדרישות</vt:lpstr>
      <vt:lpstr>אפיון ראשוני</vt:lpstr>
      <vt:lpstr>אפיון ראשוני</vt:lpstr>
      <vt:lpstr>אפיון ראשוני</vt:lpstr>
      <vt:lpstr>מצגת של PowerPoint‏</vt:lpstr>
      <vt:lpstr>מצגת של PowerPoint‏</vt:lpstr>
      <vt:lpstr>מצגת של PowerPoint‏</vt:lpstr>
      <vt:lpstr>מצגת של PowerPoint‏</vt:lpstr>
      <vt:lpstr>מצגת של PowerPoint‏</vt:lpstr>
      <vt:lpstr>תרשים מקורי:</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Daniel Nahmias</dc:creator>
  <cp:lastModifiedBy>Daniel Nahmias</cp:lastModifiedBy>
  <cp:revision>15</cp:revision>
  <dcterms:created xsi:type="dcterms:W3CDTF">2019-01-04T21:15:54Z</dcterms:created>
  <dcterms:modified xsi:type="dcterms:W3CDTF">2019-01-06T08:02:21Z</dcterms:modified>
</cp:coreProperties>
</file>