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  <p:sldMasterId id="2147483810" r:id="rId2"/>
  </p:sldMasterIdLst>
  <p:notesMasterIdLst>
    <p:notesMasterId r:id="rId28"/>
  </p:notesMasterIdLst>
  <p:sldIdLst>
    <p:sldId id="256" r:id="rId3"/>
    <p:sldId id="258" r:id="rId4"/>
    <p:sldId id="273" r:id="rId5"/>
    <p:sldId id="257" r:id="rId6"/>
    <p:sldId id="262" r:id="rId7"/>
    <p:sldId id="264" r:id="rId8"/>
    <p:sldId id="265" r:id="rId9"/>
    <p:sldId id="266" r:id="rId10"/>
    <p:sldId id="260" r:id="rId11"/>
    <p:sldId id="269" r:id="rId12"/>
    <p:sldId id="270" r:id="rId13"/>
    <p:sldId id="271" r:id="rId14"/>
    <p:sldId id="261" r:id="rId15"/>
    <p:sldId id="274" r:id="rId16"/>
    <p:sldId id="279" r:id="rId17"/>
    <p:sldId id="288" r:id="rId18"/>
    <p:sldId id="28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3205" autoAdjust="0"/>
  </p:normalViewPr>
  <p:slideViewPr>
    <p:cSldViewPr snapToGrid="0">
      <p:cViewPr varScale="1">
        <p:scale>
          <a:sx n="49" d="100"/>
          <a:sy n="49" d="100"/>
        </p:scale>
        <p:origin x="1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ACD0F-E1E2-4B55-91D9-8DB301CE05DB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9DF080C-9FFD-44CD-BED6-F4EFB8E1841B}">
      <dgm:prSet phldrT="[טקסט]"/>
      <dgm:spPr>
        <a:xfrm>
          <a:off x="377" y="249737"/>
          <a:ext cx="1474089" cy="884453"/>
        </a:xfrm>
        <a:prstGeom prst="rect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1"/>
          <a:r>
            <a:rPr lang="he-IL" dirty="0">
              <a:solidFill>
                <a:sysClr val="window" lastClr="FFFFFF"/>
              </a:solidFill>
              <a:latin typeface="Perpetua"/>
              <a:ea typeface="+mn-ea"/>
              <a:cs typeface="Aharoni" panose="02010803020104030203" pitchFamily="2" charset="-79"/>
            </a:rPr>
            <a:t>גישת מונחה תהליכים</a:t>
          </a:r>
        </a:p>
      </dgm:t>
    </dgm:pt>
    <dgm:pt modelId="{B3941AD9-4C4B-4D0D-AE33-8B7E02DEE754}" type="par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C046A5C3-7E51-4E80-B44E-00602C446E4F}" type="sib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A778DEDE-95D3-4EA9-8C55-92994BB45643}">
      <dgm:prSet phldrT="[טקסט]"/>
      <dgm:spPr>
        <a:xfrm>
          <a:off x="1621876" y="249737"/>
          <a:ext cx="1474089" cy="884453"/>
        </a:xfrm>
        <a:prstGeom prst="rect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1"/>
          <a:r>
            <a:rPr lang="he-IL" dirty="0">
              <a:solidFill>
                <a:sysClr val="window" lastClr="FFFFFF"/>
              </a:solidFill>
              <a:latin typeface="Perpetua"/>
              <a:ea typeface="+mn-ea"/>
              <a:cs typeface="Aharoni" panose="02010803020104030203" pitchFamily="2" charset="-79"/>
            </a:rPr>
            <a:t>גישת מונחה עצמים</a:t>
          </a:r>
        </a:p>
      </dgm:t>
    </dgm:pt>
    <dgm:pt modelId="{EF27CFB7-58A5-455A-9E1A-5EE00FD76B6E}" type="par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E83AAD3F-DCAA-4B39-AB44-C499E5E209A1}" type="sib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558770D5-53DF-47D2-B813-2C685664EC91}" type="pres">
      <dgm:prSet presAssocID="{575ACD0F-E1E2-4B55-91D9-8DB301CE05DB}" presName="diagram" presStyleCnt="0">
        <dgm:presLayoutVars>
          <dgm:dir/>
          <dgm:resizeHandles val="exact"/>
        </dgm:presLayoutVars>
      </dgm:prSet>
      <dgm:spPr/>
    </dgm:pt>
    <dgm:pt modelId="{10729246-20BC-4EB5-8D09-A7C9955B3A56}" type="pres">
      <dgm:prSet presAssocID="{69DF080C-9FFD-44CD-BED6-F4EFB8E1841B}" presName="node" presStyleLbl="node1" presStyleIdx="0" presStyleCnt="2">
        <dgm:presLayoutVars>
          <dgm:bulletEnabled val="1"/>
        </dgm:presLayoutVars>
      </dgm:prSet>
      <dgm:spPr/>
    </dgm:pt>
    <dgm:pt modelId="{B2D776A9-DB8D-44F0-971E-70F4CA2E00BE}" type="pres">
      <dgm:prSet presAssocID="{C046A5C3-7E51-4E80-B44E-00602C446E4F}" presName="sibTrans" presStyleCnt="0"/>
      <dgm:spPr/>
    </dgm:pt>
    <dgm:pt modelId="{C49C4FB7-BCA9-4A26-B187-E7E4925B024D}" type="pres">
      <dgm:prSet presAssocID="{A778DEDE-95D3-4EA9-8C55-92994BB45643}" presName="node" presStyleLbl="node1" presStyleIdx="1" presStyleCnt="2">
        <dgm:presLayoutVars>
          <dgm:bulletEnabled val="1"/>
        </dgm:presLayoutVars>
      </dgm:prSet>
      <dgm:spPr/>
    </dgm:pt>
  </dgm:ptLst>
  <dgm:cxnLst>
    <dgm:cxn modelId="{E5EE0736-5875-4243-B474-46FCB1F3B5CB}" srcId="{575ACD0F-E1E2-4B55-91D9-8DB301CE05DB}" destId="{A778DEDE-95D3-4EA9-8C55-92994BB45643}" srcOrd="1" destOrd="0" parTransId="{EF27CFB7-58A5-455A-9E1A-5EE00FD76B6E}" sibTransId="{E83AAD3F-DCAA-4B39-AB44-C499E5E209A1}"/>
    <dgm:cxn modelId="{83E11E4A-42A6-4984-9460-9BC9E8533631}" type="presOf" srcId="{69DF080C-9FFD-44CD-BED6-F4EFB8E1841B}" destId="{10729246-20BC-4EB5-8D09-A7C9955B3A56}" srcOrd="0" destOrd="0" presId="urn:microsoft.com/office/officeart/2005/8/layout/default#1"/>
    <dgm:cxn modelId="{F98979A7-9458-4670-8EF6-01BB8EDE216A}" type="presOf" srcId="{A778DEDE-95D3-4EA9-8C55-92994BB45643}" destId="{C49C4FB7-BCA9-4A26-B187-E7E4925B024D}" srcOrd="0" destOrd="0" presId="urn:microsoft.com/office/officeart/2005/8/layout/default#1"/>
    <dgm:cxn modelId="{C16547B2-E4C1-4176-8F11-9EF4D81335B8}" srcId="{575ACD0F-E1E2-4B55-91D9-8DB301CE05DB}" destId="{69DF080C-9FFD-44CD-BED6-F4EFB8E1841B}" srcOrd="0" destOrd="0" parTransId="{B3941AD9-4C4B-4D0D-AE33-8B7E02DEE754}" sibTransId="{C046A5C3-7E51-4E80-B44E-00602C446E4F}"/>
    <dgm:cxn modelId="{FEEB27EC-306C-4D20-96F0-508E97509DE0}" type="presOf" srcId="{575ACD0F-E1E2-4B55-91D9-8DB301CE05DB}" destId="{558770D5-53DF-47D2-B813-2C685664EC91}" srcOrd="0" destOrd="0" presId="urn:microsoft.com/office/officeart/2005/8/layout/default#1"/>
    <dgm:cxn modelId="{C501D4DE-0A9C-4643-9443-DE6BCE81BE10}" type="presParOf" srcId="{558770D5-53DF-47D2-B813-2C685664EC91}" destId="{10729246-20BC-4EB5-8D09-A7C9955B3A56}" srcOrd="0" destOrd="0" presId="urn:microsoft.com/office/officeart/2005/8/layout/default#1"/>
    <dgm:cxn modelId="{85BAE306-2EC9-4C41-9529-3C0C679BB0BF}" type="presParOf" srcId="{558770D5-53DF-47D2-B813-2C685664EC91}" destId="{B2D776A9-DB8D-44F0-971E-70F4CA2E00BE}" srcOrd="1" destOrd="0" presId="urn:microsoft.com/office/officeart/2005/8/layout/default#1"/>
    <dgm:cxn modelId="{DC35FD44-9E03-4333-A168-850EA653ACD9}" type="presParOf" srcId="{558770D5-53DF-47D2-B813-2C685664EC91}" destId="{C49C4FB7-BCA9-4A26-B187-E7E4925B024D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9246-20BC-4EB5-8D09-A7C9955B3A56}">
      <dsp:nvSpPr>
        <dsp:cNvPr id="0" name=""/>
        <dsp:cNvSpPr/>
      </dsp:nvSpPr>
      <dsp:spPr>
        <a:xfrm>
          <a:off x="377" y="249737"/>
          <a:ext cx="1474089" cy="884453"/>
        </a:xfrm>
        <a:prstGeom prst="rect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ysClr val="window" lastClr="FFFFFF"/>
              </a:solidFill>
              <a:latin typeface="Perpetua"/>
              <a:ea typeface="+mn-ea"/>
              <a:cs typeface="Aharoni" panose="02010803020104030203" pitchFamily="2" charset="-79"/>
            </a:rPr>
            <a:t>גישת מונחה תהליכים</a:t>
          </a:r>
        </a:p>
      </dsp:txBody>
      <dsp:txXfrm>
        <a:off x="377" y="249737"/>
        <a:ext cx="1474089" cy="884453"/>
      </dsp:txXfrm>
    </dsp:sp>
    <dsp:sp modelId="{C49C4FB7-BCA9-4A26-B187-E7E4925B024D}">
      <dsp:nvSpPr>
        <dsp:cNvPr id="0" name=""/>
        <dsp:cNvSpPr/>
      </dsp:nvSpPr>
      <dsp:spPr>
        <a:xfrm>
          <a:off x="1621876" y="249737"/>
          <a:ext cx="1474089" cy="884453"/>
        </a:xfrm>
        <a:prstGeom prst="rect">
          <a:avLst/>
        </a:prstGeom>
        <a:solidFill>
          <a:srgbClr val="D3481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ysClr val="window" lastClr="FFFFFF"/>
              </a:solidFill>
              <a:latin typeface="Perpetua"/>
              <a:ea typeface="+mn-ea"/>
              <a:cs typeface="Aharoni" panose="02010803020104030203" pitchFamily="2" charset="-79"/>
            </a:rPr>
            <a:t>גישת מונחה עצמים</a:t>
          </a:r>
        </a:p>
      </dsp:txBody>
      <dsp:txXfrm>
        <a:off x="1621876" y="249737"/>
        <a:ext cx="1474089" cy="88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8472397-F139-4E25-AB6F-6E171DB86785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3FD07CA-5BA9-48B4-ADB8-EC53707F42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8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451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48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24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להדגיש מעודדים</a:t>
            </a:r>
            <a:r>
              <a:rPr lang="he-IL" baseline="0" dirty="0"/>
              <a:t> תחרות בקורס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גנריות במידול</a:t>
            </a:r>
          </a:p>
          <a:p>
            <a:r>
              <a:rPr lang="he-IL" dirty="0"/>
              <a:t>שינויי דרישות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895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09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643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6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עד הקו מקווקו - בדרך כלל עושה הלקוח\מנתח מערכות מטעם הלקוח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אחרי הקו המקווקו - אנחנו נכנסים לכובע של מנתח מערכות מטעם חברה חיצונית מצד המפתח.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עד הקו המקווקו ייחתם</a:t>
            </a:r>
            <a:r>
              <a:rPr lang="he-IL" baseline="0" dirty="0"/>
              <a:t> חוזה מול הלקוח כאשר הגישה שנעבוד בה היא מפל המים.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aseline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למה לבצע אפיון לפני שחתמנו חוזה או ניתן תקציב?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להבין הפתרון שהצענו ישים בכלל.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ישים - קיים בשוק - ניקח מה שקיים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ישים - צריך לפתח בעצמו.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חקר ישימות - איך ליישם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178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he-IL" dirty="0"/>
              <a:t>למה בעצם צריך ייזום?</a:t>
            </a:r>
          </a:p>
          <a:p>
            <a:pPr lvl="1"/>
            <a:r>
              <a:rPr lang="he-IL" dirty="0"/>
              <a:t>שתי סיבות אפשריות:</a:t>
            </a:r>
          </a:p>
          <a:p>
            <a:pPr lvl="1"/>
            <a:r>
              <a:rPr lang="he-IL" dirty="0"/>
              <a:t>1.אי שביעות רצון ממערכת</a:t>
            </a:r>
            <a:r>
              <a:rPr lang="he-IL" baseline="0" dirty="0"/>
              <a:t> המידע הקיימת</a:t>
            </a:r>
            <a:endParaRPr lang="he-IL" dirty="0"/>
          </a:p>
          <a:p>
            <a:pPr lvl="1"/>
            <a:r>
              <a:rPr lang="he-IL" dirty="0"/>
              <a:t>2.שינויים</a:t>
            </a:r>
            <a:r>
              <a:rPr lang="he-IL" baseline="0" dirty="0"/>
              <a:t> בארגון ובסביבה</a:t>
            </a:r>
            <a:endParaRPr lang="he-IL" dirty="0"/>
          </a:p>
          <a:p>
            <a:pPr lvl="1"/>
            <a:endParaRPr lang="he-IL" dirty="0"/>
          </a:p>
          <a:p>
            <a:pPr lvl="1"/>
            <a:r>
              <a:rPr lang="he-IL" dirty="0"/>
              <a:t>חשוב להדגיש שמסמך הייזום - הוא לרוב מטעם הלקוח</a:t>
            </a:r>
          </a:p>
          <a:p>
            <a:pPr lvl="1"/>
            <a:r>
              <a:rPr lang="he-IL" dirty="0"/>
              <a:t>ומה בסטרטאפים? הצוות מכין לעצמו </a:t>
            </a:r>
            <a:r>
              <a:rPr lang="he-IL" dirty="0" err="1"/>
              <a:t>תוכנית</a:t>
            </a:r>
            <a:r>
              <a:rPr lang="he-IL" dirty="0"/>
              <a:t> עסקית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הגדרת הלקוח: את מי תשרת מערכת המידע, כולל תיאור הארגון, התפקידים והפעילויות.</a:t>
            </a:r>
          </a:p>
          <a:p>
            <a:pPr lvl="1"/>
            <a:r>
              <a:rPr lang="he-IL" dirty="0"/>
              <a:t>תיאור אופי מערכת המידע הדרושה: כגון אם היא חדשה או מרחיבה את המערכת הקיימת, טיב המערכות הקרובות לה והמשתמשים בהן והקשר בין המערכת הדרושה למערכות קרובות (ממשקים).</a:t>
            </a:r>
          </a:p>
          <a:p>
            <a:pPr lvl="1"/>
            <a:r>
              <a:rPr lang="he-I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שלב הייזום – המטרה העיקרית היא איתור ראשוני של בעיות במערכת הקיימת ושל הצורך במערכת מידע חדשה.</a:t>
            </a:r>
            <a:endParaRPr lang="he-IL" b="1" dirty="0"/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VTOC </a:t>
            </a:r>
            <a:r>
              <a:rPr lang="he-IL" dirty="0"/>
              <a:t> - טכניקה לאפיין בצורה ראשונית ומקצועית את המערכת שלכם.</a:t>
            </a:r>
          </a:p>
          <a:p>
            <a:pPr lvl="1"/>
            <a:r>
              <a:rPr lang="he-IL" dirty="0"/>
              <a:t>ברוב מסמכי הייזום לא יופיעו תרשימי </a:t>
            </a:r>
            <a:r>
              <a:rPr lang="en-US" dirty="0"/>
              <a:t>VTOC</a:t>
            </a:r>
            <a:r>
              <a:rPr lang="he-IL" dirty="0"/>
              <a:t>(כמובן שבסטרטאפ לא יופיע)</a:t>
            </a:r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>
                <a:solidFill>
                  <a:prstClr val="black"/>
                </a:solidFill>
              </a:rPr>
              <a:pPr/>
              <a:t>6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0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4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>
                <a:solidFill>
                  <a:prstClr val="black"/>
                </a:solidFill>
              </a:rPr>
              <a:pPr/>
              <a:t>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67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D07CA-5BA9-48B4-ADB8-EC53707F422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86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499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02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34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677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43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400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26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75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6586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4138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17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677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991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25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987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168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50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33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497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ה'/חשון/תשע"ט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6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98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308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31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7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00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89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83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02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4416-6E2D-4180-8C91-4FC33F4DA7C9}" type="datetimeFigureOut">
              <a:rPr lang="he-IL" smtClean="0"/>
              <a:t>ה'/חשון/תשע"ט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BC1E3F-58D2-45B4-BD40-31656CFC49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9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orbene@post.bgu.ac.i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downloads/github-git-cheat-sheet/" TargetMode="External"/><Relationship Id="rId2" Type="http://schemas.openxmlformats.org/officeDocument/2006/relationships/hyperlink" Target="https://www.youtube.com/watch?v=G7kJRkUaVHQ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>
                <a:latin typeface="Open Sans" panose="020B0606030504020204" pitchFamily="34" charset="0"/>
                <a:ea typeface="Open Sans" panose="020B0606030504020204" pitchFamily="34" charset="0"/>
              </a:rPr>
              <a:t>תרגול 1 – שלב הייזום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b="1" dirty="0"/>
              <a:t>ניתוח ועיצוב מערכות מידע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5417" y="5001886"/>
            <a:ext cx="4987264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מתרגל: דניאל נחמיאס</a:t>
            </a:r>
          </a:p>
          <a:p>
            <a:pPr algn="ct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מייל: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nahmiasd@post.bgu.ac.il</a:t>
            </a:r>
          </a:p>
          <a:p>
            <a:pPr algn="ctr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קבלה בתיאום מראש במייל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7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מסמך ייזום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09" y="1890462"/>
            <a:ext cx="9527742" cy="29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מסמך ייזום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689" y="767628"/>
            <a:ext cx="1409176" cy="364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215" y="1132240"/>
            <a:ext cx="8666650" cy="2565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15" y="3894722"/>
            <a:ext cx="8666650" cy="2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מסמך ייזום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87" y="653487"/>
            <a:ext cx="8538410" cy="944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787" y="2083969"/>
            <a:ext cx="8538410" cy="24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דגשים עבור מטלות הקורס</a:t>
            </a:r>
          </a:p>
        </p:txBody>
      </p:sp>
      <p:sp>
        <p:nvSpPr>
          <p:cNvPr id="16" name="מציין מיקום תוכן 2"/>
          <p:cNvSpPr>
            <a:spLocks noGrp="1"/>
          </p:cNvSpPr>
          <p:nvPr>
            <p:ph idx="1"/>
          </p:nvPr>
        </p:nvSpPr>
        <p:spPr>
          <a:xfrm>
            <a:off x="1430751" y="785834"/>
            <a:ext cx="9606463" cy="5648833"/>
          </a:xfrm>
        </p:spPr>
        <p:txBody>
          <a:bodyPr>
            <a:noAutofit/>
          </a:bodyPr>
          <a:lstStyle/>
          <a:p>
            <a:pPr algn="just" rtl="1">
              <a:spcBef>
                <a:spcPct val="50000"/>
              </a:spcBef>
            </a:pPr>
            <a:r>
              <a:rPr lang="he-IL" sz="2000" dirty="0">
                <a:latin typeface="Arial" pitchFamily="34" charset="0"/>
                <a:cs typeface="Arial" pitchFamily="34" charset="0"/>
              </a:rPr>
              <a:t>במסמך הייזום אותו קיבלתם מהלקוח יש המון חלקים אותם ניתן לבחור למדל ולממש בצורות שונות – הפעילו שיקול דעת בריא ויצירתיות רבה.</a:t>
            </a:r>
          </a:p>
          <a:p>
            <a:pPr algn="just" rtl="1">
              <a:spcBef>
                <a:spcPct val="50000"/>
              </a:spcBef>
            </a:pPr>
            <a:r>
              <a:rPr lang="he-IL" sz="2000" dirty="0">
                <a:latin typeface="Arial" pitchFamily="34" charset="0"/>
                <a:cs typeface="Arial" pitchFamily="34" charset="0"/>
              </a:rPr>
              <a:t>כל מטלה חדשה מתבססת על מטלה קודמת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</a:t>
            </a:r>
            <a:r>
              <a:rPr lang="he-IL" sz="2000" dirty="0">
                <a:latin typeface="Arial" pitchFamily="34" charset="0"/>
                <a:cs typeface="Arial" pitchFamily="34" charset="0"/>
              </a:rPr>
              <a:t> השקיעו מחשבה מהמטלה הראשונה!</a:t>
            </a:r>
          </a:p>
          <a:p>
            <a:pPr algn="just" rtl="1">
              <a:spcBef>
                <a:spcPct val="50000"/>
              </a:spcBef>
            </a:pPr>
            <a:r>
              <a:rPr lang="he-IL" sz="2000" dirty="0">
                <a:latin typeface="Arial" pitchFamily="34" charset="0"/>
                <a:cs typeface="Arial" pitchFamily="34" charset="0"/>
              </a:rPr>
              <a:t>לאחר המטלה הרביעית יתקיימו הגנות על המטלות כולן (כל התרשימים ועל מימוש המערכת) – על כל אחד מחברי הצוות להיות מעורב בעשייה:</a:t>
            </a:r>
          </a:p>
          <a:p>
            <a:pPr algn="just" rtl="1">
              <a:spcBef>
                <a:spcPct val="50000"/>
              </a:spcBef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algn="just" rtl="1">
              <a:spcBef>
                <a:spcPct val="50000"/>
              </a:spcBef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algn="just" rtl="1">
              <a:spcBef>
                <a:spcPct val="50000"/>
              </a:spcBef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algn="just" rtl="1">
              <a:spcBef>
                <a:spcPct val="50000"/>
              </a:spcBef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algn="just" rtl="1">
              <a:spcBef>
                <a:spcPct val="50000"/>
              </a:spcBef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algn="just" rtl="1">
              <a:spcBef>
                <a:spcPct val="50000"/>
              </a:spcBef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marL="0" indent="0" algn="just" rtl="1">
              <a:spcBef>
                <a:spcPct val="50000"/>
              </a:spcBef>
              <a:buNone/>
            </a:pPr>
            <a:endParaRPr lang="he-IL" sz="2000" dirty="0">
              <a:latin typeface="Arial" pitchFamily="34" charset="0"/>
              <a:cs typeface="Arial" pitchFamily="34" charset="0"/>
            </a:endParaRPr>
          </a:p>
          <a:p>
            <a:pPr algn="just" rtl="1">
              <a:spcBef>
                <a:spcPct val="50000"/>
              </a:spcBef>
            </a:pPr>
            <a:r>
              <a:rPr lang="he-IL" sz="2000" dirty="0">
                <a:latin typeface="Arial" pitchFamily="34" charset="0"/>
                <a:cs typeface="Arial" pitchFamily="34" charset="0"/>
              </a:rPr>
              <a:t>למטלות חשיבות רבה – הן הכנה טובה לבוחן ולמבחן בקורס.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7"/>
          <a:stretch/>
        </p:blipFill>
        <p:spPr>
          <a:xfrm>
            <a:off x="3974604" y="2754133"/>
            <a:ext cx="4142108" cy="2949797"/>
          </a:xfrm>
          <a:prstGeom prst="rect">
            <a:avLst/>
          </a:prstGeom>
        </p:spPr>
      </p:pic>
      <p:grpSp>
        <p:nvGrpSpPr>
          <p:cNvPr id="26" name="קבוצה 25"/>
          <p:cNvGrpSpPr/>
          <p:nvPr/>
        </p:nvGrpSpPr>
        <p:grpSpPr>
          <a:xfrm>
            <a:off x="3974604" y="2754133"/>
            <a:ext cx="4142108" cy="2949797"/>
            <a:chOff x="3929448" y="2979910"/>
            <a:chExt cx="4609071" cy="3282344"/>
          </a:xfrm>
        </p:grpSpPr>
        <p:cxnSp>
          <p:nvCxnSpPr>
            <p:cNvPr id="18" name="מחבר ישר 17"/>
            <p:cNvCxnSpPr/>
            <p:nvPr/>
          </p:nvCxnSpPr>
          <p:spPr>
            <a:xfrm>
              <a:off x="3929448" y="2979910"/>
              <a:ext cx="4609071" cy="3282344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3929448" y="2979910"/>
              <a:ext cx="4609071" cy="3282344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2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F4C1256-D63A-41C3-AEFF-F897CC89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he-IL" sz="3200" b="1">
                <a:solidFill>
                  <a:srgbClr val="FEFFFF"/>
                </a:solidFill>
                <a:latin typeface="Tahoma" pitchFamily="34" charset="0"/>
                <a:cs typeface="Tahoma" pitchFamily="34" charset="0"/>
              </a:rPr>
              <a:t>דגשים עבור מטלות הקורס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5C50-EE41-4B3D-9B35-984B014EC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EFFFF"/>
                </a:solidFill>
              </a:rPr>
              <a:t>מתכנתים כבר מהמטלה הראשונה – </a:t>
            </a:r>
            <a:r>
              <a:rPr lang="en-US" dirty="0">
                <a:solidFill>
                  <a:srgbClr val="FEFFFF"/>
                </a:solidFill>
              </a:rPr>
              <a:t>JAVA</a:t>
            </a:r>
            <a:endParaRPr lang="he-IL" dirty="0">
              <a:solidFill>
                <a:srgbClr val="FEFFFF"/>
              </a:solidFill>
            </a:endParaRPr>
          </a:p>
          <a:p>
            <a:pPr algn="r" rtl="1"/>
            <a:r>
              <a:rPr lang="en-US" dirty="0">
                <a:solidFill>
                  <a:srgbClr val="FEFFFF"/>
                </a:solidFill>
              </a:rPr>
              <a:t>GUI</a:t>
            </a:r>
            <a:r>
              <a:rPr lang="he-IL" dirty="0">
                <a:solidFill>
                  <a:srgbClr val="FEFFFF"/>
                </a:solidFill>
              </a:rPr>
              <a:t> ייכתב ב </a:t>
            </a:r>
            <a:r>
              <a:rPr lang="en-US" dirty="0">
                <a:solidFill>
                  <a:srgbClr val="FEFFFF"/>
                </a:solidFill>
              </a:rPr>
              <a:t>JAVAFX</a:t>
            </a:r>
            <a:endParaRPr lang="he-IL" dirty="0">
              <a:solidFill>
                <a:srgbClr val="FEFFFF"/>
              </a:solidFill>
            </a:endParaRPr>
          </a:p>
          <a:p>
            <a:pPr algn="r" rtl="1"/>
            <a:r>
              <a:rPr lang="he-IL" dirty="0">
                <a:solidFill>
                  <a:srgbClr val="FEFFFF"/>
                </a:solidFill>
              </a:rPr>
              <a:t>חובה לעבוד עם </a:t>
            </a:r>
            <a:r>
              <a:rPr lang="en-US" dirty="0">
                <a:solidFill>
                  <a:srgbClr val="FEFFFF"/>
                </a:solidFill>
              </a:rPr>
              <a:t>GIT</a:t>
            </a:r>
            <a:endParaRPr lang="he-IL" dirty="0">
              <a:solidFill>
                <a:srgbClr val="FEFFFF"/>
              </a:solidFill>
            </a:endParaRPr>
          </a:p>
          <a:p>
            <a:pPr algn="r" rtl="1"/>
            <a:r>
              <a:rPr lang="he-IL" dirty="0">
                <a:solidFill>
                  <a:srgbClr val="FEFFFF"/>
                </a:solidFill>
              </a:rPr>
              <a:t>כל מטלה תבנה בארכיטקטורת </a:t>
            </a:r>
            <a:r>
              <a:rPr lang="en-US" dirty="0">
                <a:solidFill>
                  <a:srgbClr val="FEFFFF"/>
                </a:solidFill>
              </a:rPr>
              <a:t>MVC</a:t>
            </a:r>
            <a:endParaRPr lang="he-IL" dirty="0">
              <a:solidFill>
                <a:srgbClr val="FEFFFF"/>
              </a:solidFill>
            </a:endParaRPr>
          </a:p>
          <a:p>
            <a:pPr algn="r" rtl="1"/>
            <a:r>
              <a:rPr lang="he-IL" b="1" dirty="0">
                <a:solidFill>
                  <a:srgbClr val="FEFFFF"/>
                </a:solidFill>
              </a:rPr>
              <a:t>מומלץ לשמור על גנריות</a:t>
            </a:r>
          </a:p>
          <a:p>
            <a:pPr algn="r" rtl="1"/>
            <a:r>
              <a:rPr lang="he-IL" dirty="0">
                <a:solidFill>
                  <a:srgbClr val="FEFFFF"/>
                </a:solidFill>
              </a:rPr>
              <a:t>בודקת תרגילים – ליאור בן אליעזר - </a:t>
            </a:r>
            <a:r>
              <a:rPr lang="en-US" dirty="0">
                <a:hlinkClick r:id="rId3"/>
              </a:rPr>
              <a:t>liorbene@post.bgu.ac.il</a:t>
            </a:r>
            <a:endParaRPr lang="en-US" dirty="0"/>
          </a:p>
          <a:p>
            <a:pPr marL="0" indent="0" algn="r" rtl="1">
              <a:buNone/>
            </a:pP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D8B3B-C168-49A5-93C2-7123CADE83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" b="2"/>
          <a:stretch/>
        </p:blipFill>
        <p:spPr>
          <a:xfrm>
            <a:off x="8434796" y="2032000"/>
            <a:ext cx="3552007" cy="25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Version Control System (VCS)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/>
              <a:t>שומרת את כל השינויים בקוד.</a:t>
            </a:r>
          </a:p>
          <a:p>
            <a:pPr algn="r" rtl="1"/>
            <a:r>
              <a:rPr lang="he-IL" sz="2800" dirty="0"/>
              <a:t>מאפשרת פיתוח שיתופי.</a:t>
            </a:r>
          </a:p>
          <a:p>
            <a:pPr algn="r" rtl="1"/>
            <a:r>
              <a:rPr lang="he-IL" sz="2800" dirty="0"/>
              <a:t>מאפשרת לנו לדעת אילו שינויים בקוד בוצעו ומתי.</a:t>
            </a:r>
          </a:p>
          <a:p>
            <a:pPr algn="r" rtl="1"/>
            <a:r>
              <a:rPr lang="he-IL" sz="2800" b="1" u="sng" dirty="0"/>
              <a:t>מאפשרת שיחזור שינויים לתצורתם הקודמת.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30582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התקנת </a:t>
            </a:r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425290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פתיחת חשבון ב</a:t>
            </a:r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22" y="2703449"/>
            <a:ext cx="9199646" cy="36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7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/>
              <a:t>מערכת </a:t>
            </a:r>
            <a:r>
              <a:rPr lang="en-US" sz="2800" dirty="0"/>
              <a:t>VCS</a:t>
            </a:r>
            <a:r>
              <a:rPr lang="he-IL" sz="2800" dirty="0"/>
              <a:t> מבוזרת.</a:t>
            </a:r>
          </a:p>
          <a:p>
            <a:pPr algn="r" rtl="1"/>
            <a:r>
              <a:rPr lang="he-IL" sz="2800" dirty="0"/>
              <a:t>כל משתמש שומר את כל הקוד והסטורית השינויים לוקאלית.</a:t>
            </a:r>
          </a:p>
          <a:p>
            <a:pPr algn="r" rtl="1"/>
            <a:r>
              <a:rPr lang="he-IL" sz="2800" dirty="0"/>
              <a:t>ניתן לערוך שינויים ללא חיבור לאינטרנט, חוץ מלדחוף קוד לשרת מרוחק (</a:t>
            </a:r>
            <a:r>
              <a:rPr lang="en-US" sz="2800" dirty="0"/>
              <a:t>GITHUB</a:t>
            </a:r>
            <a:r>
              <a:rPr lang="he-IL" sz="2800" dirty="0"/>
              <a:t>).</a:t>
            </a:r>
          </a:p>
          <a:p>
            <a:pPr algn="r" rt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410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/>
              <a:t>שמירה </a:t>
            </a:r>
            <a:r>
              <a:rPr lang="he-IL" sz="2800" b="1" dirty="0"/>
              <a:t>לוקאלית</a:t>
            </a:r>
            <a:r>
              <a:rPr lang="he-IL" sz="2800" dirty="0"/>
              <a:t> של השינויים בקוד בקבצים שנבחרו (</a:t>
            </a:r>
            <a:r>
              <a:rPr lang="en-US" sz="2800" dirty="0"/>
              <a:t>Snapshot</a:t>
            </a:r>
            <a:r>
              <a:rPr lang="he-IL" sz="2800" dirty="0"/>
              <a:t>).</a:t>
            </a:r>
          </a:p>
          <a:p>
            <a:pPr algn="r" rtl="1"/>
            <a:r>
              <a:rPr lang="he-IL" sz="2800" dirty="0"/>
              <a:t>כל </a:t>
            </a:r>
            <a:r>
              <a:rPr lang="en-US" sz="2800" dirty="0"/>
              <a:t>COMMIT</a:t>
            </a:r>
            <a:r>
              <a:rPr lang="he-IL" sz="2800" dirty="0"/>
              <a:t> מקבל האש יחודי משלו ושומר את ההאש של הקומיט שקדם לו (סוג של רשימה מקושרת).</a:t>
            </a:r>
          </a:p>
          <a:p>
            <a:pPr algn="r" rtl="1"/>
            <a:r>
              <a:rPr lang="he-IL" sz="2800" dirty="0"/>
              <a:t>פרויקט הוא למעשה רשימה מקושרת גדולה של </a:t>
            </a:r>
            <a:r>
              <a:rPr lang="en-US" sz="2800" dirty="0"/>
              <a:t>COMMITS</a:t>
            </a:r>
            <a:r>
              <a:rPr lang="he-IL" sz="2800" dirty="0"/>
              <a:t>.</a:t>
            </a:r>
          </a:p>
          <a:p>
            <a:pPr algn="r" rt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41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E6016-5B24-47FC-97ED-FDBF2845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EBF94-208D-4A77-A244-A73F990E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69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57" y="0"/>
            <a:ext cx="6238589" cy="68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4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674" y="565635"/>
            <a:ext cx="5122652" cy="1259894"/>
          </a:xfrm>
        </p:spPr>
        <p:txBody>
          <a:bodyPr>
            <a:normAutofit/>
          </a:bodyPr>
          <a:lstStyle/>
          <a:p>
            <a:pPr algn="ctr" rtl="1"/>
            <a:r>
              <a:rPr lang="en-US" dirty="0"/>
              <a:t>REPOSITORIES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4447" y="1987736"/>
            <a:ext cx="5122652" cy="375925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הרבה פעמים נקרא </a:t>
            </a:r>
            <a:r>
              <a:rPr lang="en-US" dirty="0"/>
              <a:t>repo</a:t>
            </a:r>
            <a:r>
              <a:rPr lang="he-IL" dirty="0"/>
              <a:t> בקיצור.</a:t>
            </a:r>
          </a:p>
          <a:p>
            <a:pPr algn="r" rtl="1"/>
            <a:r>
              <a:rPr lang="he-IL" dirty="0"/>
              <a:t>שרת המאחסן את אוסף הקבצים והיסטורית הקבצים של הפרויקט (</a:t>
            </a:r>
            <a:r>
              <a:rPr lang="en-US" dirty="0"/>
              <a:t>COMMITS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ניתן להרים במכונה לוקאלית או על שרת מרוחק (</a:t>
            </a:r>
            <a:r>
              <a:rPr lang="en-US" dirty="0"/>
              <a:t>GITHUB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פעולת העתקת הקבצים מ</a:t>
            </a:r>
            <a:r>
              <a:rPr lang="en-US" dirty="0"/>
              <a:t>repo</a:t>
            </a:r>
            <a:r>
              <a:rPr lang="he-IL" dirty="0"/>
              <a:t> מרוחק למכונה הלוקאלית נקראת </a:t>
            </a:r>
            <a:r>
              <a:rPr lang="en-US" dirty="0"/>
              <a:t>CLONE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כאשר מפתח נוסף רוצה להתחיל לערוך את הפרויקט עליו לעשות </a:t>
            </a:r>
            <a:r>
              <a:rPr lang="en-US" dirty="0"/>
              <a:t>CLONE</a:t>
            </a:r>
            <a:r>
              <a:rPr lang="he-IL" dirty="0"/>
              <a:t> ל</a:t>
            </a:r>
            <a:r>
              <a:rPr lang="en-US" dirty="0"/>
              <a:t>repo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4" name="Picture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" y="1671898"/>
            <a:ext cx="5451627" cy="40750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בשביל להוריד קומיטים מה</a:t>
            </a:r>
            <a:r>
              <a:rPr lang="en-US" sz="2800" dirty="0"/>
              <a:t>repo</a:t>
            </a:r>
            <a:r>
              <a:rPr lang="he-IL" sz="2800" dirty="0"/>
              <a:t> בגיטהאב שעדיין לא קיימים על המחשב שלנו יש לבצע </a:t>
            </a:r>
            <a:r>
              <a:rPr lang="en-US" sz="2800" dirty="0"/>
              <a:t>PULL</a:t>
            </a:r>
            <a:r>
              <a:rPr lang="he-IL" sz="2800" dirty="0"/>
              <a:t>.</a:t>
            </a:r>
          </a:p>
          <a:p>
            <a:pPr algn="r" rtl="1"/>
            <a:r>
              <a:rPr lang="he-IL" sz="2800" dirty="0"/>
              <a:t>בשביל לדחוף את השינויים שביצענו (</a:t>
            </a:r>
            <a:r>
              <a:rPr lang="en-US" sz="2800" dirty="0"/>
              <a:t>COMMIT</a:t>
            </a:r>
            <a:r>
              <a:rPr lang="he-IL" sz="2800" dirty="0"/>
              <a:t>)</a:t>
            </a:r>
            <a:r>
              <a:rPr lang="en-US" sz="2800" dirty="0"/>
              <a:t> </a:t>
            </a:r>
            <a:r>
              <a:rPr lang="he-IL" sz="2800" dirty="0"/>
              <a:t> אל ה</a:t>
            </a:r>
            <a:r>
              <a:rPr lang="en-US" sz="2800" dirty="0"/>
              <a:t>repo</a:t>
            </a:r>
            <a:r>
              <a:rPr lang="he-IL" sz="2800" dirty="0"/>
              <a:t> בגיטהאב יש לבצע </a:t>
            </a:r>
            <a:r>
              <a:rPr lang="en-US" sz="2800" dirty="0"/>
              <a:t>PUSH</a:t>
            </a:r>
            <a:r>
              <a:rPr lang="he-IL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62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2800" dirty="0"/>
              <a:t>ענף נועד על מנת שנעבוד על גרסאות שונות של ה</a:t>
            </a:r>
            <a:r>
              <a:rPr lang="en-US" sz="2800" dirty="0"/>
              <a:t>repository-</a:t>
            </a:r>
            <a:r>
              <a:rPr lang="he-IL" sz="2800" dirty="0"/>
              <a:t> באותו זמן. ברירת המחדל הינה שישנו ענף אחד שנקרא בשם</a:t>
            </a:r>
            <a:r>
              <a:rPr lang="en-US" sz="2800" dirty="0"/>
              <a:t> master </a:t>
            </a:r>
            <a:r>
              <a:rPr lang="he-IL" sz="2800" dirty="0"/>
              <a:t>אשר נחשב לענף ההחלטי של הפרויקט. נשתמש בענפים על מנת להתנסות ולערוך שינויים לפני שנבצע אותם ב-</a:t>
            </a:r>
            <a:r>
              <a:rPr lang="en-US" sz="2800" dirty="0"/>
              <a:t>master</a:t>
            </a:r>
            <a:r>
              <a:rPr lang="he-IL" sz="2800" dirty="0"/>
              <a:t>.</a:t>
            </a:r>
          </a:p>
          <a:p>
            <a:pPr algn="r" rtl="1"/>
            <a:r>
              <a:rPr lang="he-IL" sz="2800" dirty="0"/>
              <a:t>כשנסיים לעבוד על הענף שלנו ונרצה לאחד אותו אל הענף הראשי, נפתח </a:t>
            </a:r>
            <a:r>
              <a:rPr lang="en-US" sz="2800" dirty="0"/>
              <a:t>pull request</a:t>
            </a:r>
            <a:r>
              <a:rPr lang="he-IL" sz="2800" dirty="0"/>
              <a:t>. לאחר </a:t>
            </a:r>
            <a:r>
              <a:rPr lang="en-US" sz="2800" dirty="0"/>
              <a:t>code review</a:t>
            </a:r>
            <a:r>
              <a:rPr lang="he-IL" sz="2800" dirty="0"/>
              <a:t> ובדיקות מנהל ה</a:t>
            </a:r>
            <a:r>
              <a:rPr lang="en-US" sz="2800" dirty="0"/>
              <a:t>repo</a:t>
            </a:r>
            <a:r>
              <a:rPr lang="he-IL" sz="2800" dirty="0"/>
              <a:t> יוכל לאשר את הבקשה וכל השינויים שביצענו.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029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578314"/>
            <a:ext cx="9144000" cy="2301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59" y="4344715"/>
            <a:ext cx="6048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4ABC-D70F-4BD0-8748-6AAA3C8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D916-4253-4732-9B31-F717A0CC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https://www.youtube.com/watch?v=G7kJRkUaVHQ</a:t>
            </a:r>
            <a:endParaRPr lang="en-US" dirty="0"/>
          </a:p>
          <a:p>
            <a:r>
              <a:rPr lang="en-US" dirty="0">
                <a:hlinkClick r:id="rId3"/>
              </a:rPr>
              <a:t>https://services.github.com/on-demand/downloads/github-git-cheat-sheet/</a:t>
            </a:r>
            <a:endParaRPr lang="en-US" dirty="0"/>
          </a:p>
          <a:p>
            <a:r>
              <a:rPr lang="en-US" dirty="0"/>
              <a:t>https://guides.github.com/activities/hello-world/</a:t>
            </a:r>
          </a:p>
        </p:txBody>
      </p:sp>
    </p:spTree>
    <p:extLst>
      <p:ext uri="{BB962C8B-B14F-4D97-AF65-F5344CB8AC3E}">
        <p14:creationId xmlns:p14="http://schemas.microsoft.com/office/powerpoint/2010/main" val="38798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51B1C-C8F1-4039-A744-E75E9C28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3"/>
            <a:ext cx="12192000" cy="72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מחבר ישר 22"/>
          <p:cNvCxnSpPr/>
          <p:nvPr/>
        </p:nvCxnSpPr>
        <p:spPr>
          <a:xfrm>
            <a:off x="2047167" y="3555353"/>
            <a:ext cx="8001056" cy="1588"/>
          </a:xfrm>
          <a:prstGeom prst="line">
            <a:avLst/>
          </a:prstGeom>
          <a:noFill/>
          <a:ln w="31750" cap="flat" cmpd="sng" algn="ctr">
            <a:solidFill>
              <a:srgbClr val="D34817">
                <a:shade val="60000"/>
                <a:satMod val="110000"/>
              </a:srgbClr>
            </a:solidFill>
            <a:prstDash val="sysDash"/>
          </a:ln>
          <a:effectLst/>
        </p:spPr>
      </p:cxnSp>
      <p:grpSp>
        <p:nvGrpSpPr>
          <p:cNvPr id="24" name="קבוצה 23"/>
          <p:cNvGrpSpPr/>
          <p:nvPr/>
        </p:nvGrpSpPr>
        <p:grpSpPr>
          <a:xfrm>
            <a:off x="4761811" y="769271"/>
            <a:ext cx="3230670" cy="5786478"/>
            <a:chOff x="3571868" y="857232"/>
            <a:chExt cx="3230670" cy="5786478"/>
          </a:xfrm>
        </p:grpSpPr>
        <p:sp>
          <p:nvSpPr>
            <p:cNvPr id="25" name="מלבן מעוגל 24"/>
            <p:cNvSpPr/>
            <p:nvPr/>
          </p:nvSpPr>
          <p:spPr>
            <a:xfrm>
              <a:off x="3571868" y="857232"/>
              <a:ext cx="3230670" cy="428628"/>
            </a:xfrm>
            <a:prstGeom prst="roundRect">
              <a:avLst/>
            </a:prstGeom>
            <a:solidFill>
              <a:srgbClr val="FFC00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ייזום</a:t>
              </a:r>
            </a:p>
          </p:txBody>
        </p:sp>
        <p:sp>
          <p:nvSpPr>
            <p:cNvPr id="26" name="מלבן מעוגל 25"/>
            <p:cNvSpPr/>
            <p:nvPr/>
          </p:nvSpPr>
          <p:spPr>
            <a:xfrm>
              <a:off x="3571868" y="1571612"/>
              <a:ext cx="3230670" cy="428628"/>
            </a:xfrm>
            <a:prstGeom prst="roundRect">
              <a:avLst/>
            </a:prstGeom>
            <a:solidFill>
              <a:srgbClr val="D34817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חקר מצב קיים</a:t>
              </a:r>
            </a:p>
          </p:txBody>
        </p:sp>
        <p:sp>
          <p:nvSpPr>
            <p:cNvPr id="27" name="מלבן מעוגל 26"/>
            <p:cNvSpPr/>
            <p:nvPr/>
          </p:nvSpPr>
          <p:spPr>
            <a:xfrm>
              <a:off x="3571868" y="2285992"/>
              <a:ext cx="3230670" cy="428628"/>
            </a:xfrm>
            <a:prstGeom prst="roundRect">
              <a:avLst/>
            </a:prstGeom>
            <a:solidFill>
              <a:srgbClr val="D34817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אפיון ראשוני - ניהול דרישות</a:t>
              </a:r>
            </a:p>
          </p:txBody>
        </p:sp>
        <p:sp>
          <p:nvSpPr>
            <p:cNvPr id="28" name="מלבן מעוגל 27"/>
            <p:cNvSpPr/>
            <p:nvPr/>
          </p:nvSpPr>
          <p:spPr>
            <a:xfrm>
              <a:off x="3571868" y="3000372"/>
              <a:ext cx="3230670" cy="428628"/>
            </a:xfrm>
            <a:prstGeom prst="roundRect">
              <a:avLst/>
            </a:prstGeom>
            <a:solidFill>
              <a:srgbClr val="D34817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חקר ישימות</a:t>
              </a:r>
            </a:p>
          </p:txBody>
        </p:sp>
        <p:sp>
          <p:nvSpPr>
            <p:cNvPr id="29" name="מלבן מעוגל 28"/>
            <p:cNvSpPr/>
            <p:nvPr/>
          </p:nvSpPr>
          <p:spPr>
            <a:xfrm>
              <a:off x="3571868" y="3857628"/>
              <a:ext cx="3230670" cy="857256"/>
            </a:xfrm>
            <a:prstGeom prst="roundRect">
              <a:avLst/>
            </a:prstGeom>
            <a:solidFill>
              <a:srgbClr val="D34817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ניתוח המערכת החדשה</a:t>
              </a:r>
            </a:p>
          </p:txBody>
        </p:sp>
        <p:sp>
          <p:nvSpPr>
            <p:cNvPr id="30" name="מלבן מעוגל 29"/>
            <p:cNvSpPr/>
            <p:nvPr/>
          </p:nvSpPr>
          <p:spPr>
            <a:xfrm>
              <a:off x="3571868" y="4929198"/>
              <a:ext cx="3230670" cy="857256"/>
            </a:xfrm>
            <a:prstGeom prst="roundRect">
              <a:avLst/>
            </a:prstGeom>
            <a:solidFill>
              <a:srgbClr val="D34817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עיצוב המערכת החדשה</a:t>
              </a:r>
            </a:p>
          </p:txBody>
        </p:sp>
        <p:sp>
          <p:nvSpPr>
            <p:cNvPr id="31" name="מלבן מעוגל 30"/>
            <p:cNvSpPr/>
            <p:nvPr/>
          </p:nvSpPr>
          <p:spPr>
            <a:xfrm>
              <a:off x="3571868" y="6072206"/>
              <a:ext cx="3230670" cy="571504"/>
            </a:xfrm>
            <a:prstGeom prst="roundRect">
              <a:avLst/>
            </a:prstGeom>
            <a:solidFill>
              <a:srgbClr val="D34817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38100" dist="25400" dir="5400000" algn="t" rotWithShape="0">
                <a:srgbClr val="000000">
                  <a:alpha val="50000"/>
                </a:srgbClr>
              </a:outerShdw>
            </a:effectLst>
          </p:spPr>
          <p:txBody>
            <a:bodyPr rtlCol="1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erpetua"/>
                  <a:ea typeface="+mn-ea"/>
                  <a:cs typeface="Aharoni" panose="02010803020104030203" pitchFamily="2" charset="-79"/>
                </a:rPr>
                <a:t>הקמה והטמעה</a:t>
              </a:r>
            </a:p>
          </p:txBody>
        </p:sp>
        <p:cxnSp>
          <p:nvCxnSpPr>
            <p:cNvPr id="32" name="מחבר חץ ישר 31"/>
            <p:cNvCxnSpPr>
              <a:stCxn id="25" idx="2"/>
              <a:endCxn id="26" idx="0"/>
            </p:cNvCxnSpPr>
            <p:nvPr/>
          </p:nvCxnSpPr>
          <p:spPr>
            <a:xfrm>
              <a:off x="5187203" y="1285860"/>
              <a:ext cx="0" cy="285752"/>
            </a:xfrm>
            <a:prstGeom prst="straightConnector1">
              <a:avLst/>
            </a:prstGeom>
            <a:solidFill>
              <a:srgbClr val="9B2D1F"/>
            </a:solidFill>
            <a:ln w="12700" cap="flat" cmpd="sng" algn="ctr">
              <a:solidFill>
                <a:srgbClr val="9B2D1F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3" name="מחבר חץ ישר 32"/>
            <p:cNvCxnSpPr>
              <a:stCxn id="26" idx="2"/>
              <a:endCxn id="27" idx="0"/>
            </p:cNvCxnSpPr>
            <p:nvPr/>
          </p:nvCxnSpPr>
          <p:spPr>
            <a:xfrm>
              <a:off x="5187203" y="2000240"/>
              <a:ext cx="0" cy="285752"/>
            </a:xfrm>
            <a:prstGeom prst="straightConnector1">
              <a:avLst/>
            </a:prstGeom>
            <a:solidFill>
              <a:srgbClr val="9B2D1F"/>
            </a:solidFill>
            <a:ln w="12700" cap="flat" cmpd="sng" algn="ctr">
              <a:solidFill>
                <a:srgbClr val="9B2D1F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4" name="מחבר חץ ישר 33"/>
            <p:cNvCxnSpPr>
              <a:stCxn id="27" idx="2"/>
              <a:endCxn id="28" idx="0"/>
            </p:cNvCxnSpPr>
            <p:nvPr/>
          </p:nvCxnSpPr>
          <p:spPr>
            <a:xfrm>
              <a:off x="5187203" y="2714620"/>
              <a:ext cx="0" cy="285752"/>
            </a:xfrm>
            <a:prstGeom prst="straightConnector1">
              <a:avLst/>
            </a:prstGeom>
            <a:solidFill>
              <a:srgbClr val="9B2D1F"/>
            </a:solidFill>
            <a:ln w="12700" cap="flat" cmpd="sng" algn="ctr">
              <a:solidFill>
                <a:srgbClr val="9B2D1F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5" name="מחבר חץ ישר 34"/>
            <p:cNvCxnSpPr>
              <a:stCxn id="28" idx="2"/>
              <a:endCxn id="29" idx="0"/>
            </p:cNvCxnSpPr>
            <p:nvPr/>
          </p:nvCxnSpPr>
          <p:spPr>
            <a:xfrm>
              <a:off x="5187203" y="3429000"/>
              <a:ext cx="0" cy="428628"/>
            </a:xfrm>
            <a:prstGeom prst="straightConnector1">
              <a:avLst/>
            </a:prstGeom>
            <a:solidFill>
              <a:srgbClr val="9B2D1F"/>
            </a:solidFill>
            <a:ln w="12700" cap="flat" cmpd="sng" algn="ctr">
              <a:solidFill>
                <a:srgbClr val="9B2D1F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6" name="מחבר חץ ישר 35"/>
            <p:cNvCxnSpPr>
              <a:stCxn id="29" idx="2"/>
              <a:endCxn id="30" idx="0"/>
            </p:cNvCxnSpPr>
            <p:nvPr/>
          </p:nvCxnSpPr>
          <p:spPr>
            <a:xfrm>
              <a:off x="5187203" y="4714884"/>
              <a:ext cx="0" cy="214314"/>
            </a:xfrm>
            <a:prstGeom prst="straightConnector1">
              <a:avLst/>
            </a:prstGeom>
            <a:solidFill>
              <a:srgbClr val="9B2D1F"/>
            </a:solidFill>
            <a:ln w="12700" cap="flat" cmpd="sng" algn="ctr">
              <a:solidFill>
                <a:srgbClr val="9B2D1F">
                  <a:shade val="50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7" name="מחבר חץ ישר 36"/>
            <p:cNvCxnSpPr>
              <a:stCxn id="30" idx="2"/>
              <a:endCxn id="31" idx="0"/>
            </p:cNvCxnSpPr>
            <p:nvPr/>
          </p:nvCxnSpPr>
          <p:spPr>
            <a:xfrm>
              <a:off x="5187203" y="5786454"/>
              <a:ext cx="0" cy="285752"/>
            </a:xfrm>
            <a:prstGeom prst="straightConnector1">
              <a:avLst/>
            </a:prstGeom>
            <a:solidFill>
              <a:srgbClr val="9B2D1F"/>
            </a:solidFill>
            <a:ln w="12700" cap="flat" cmpd="sng" algn="ctr">
              <a:solidFill>
                <a:srgbClr val="9B2D1F">
                  <a:shade val="50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38" name="כותרת 1"/>
          <p:cNvSpPr txBox="1">
            <a:spLocks/>
          </p:cNvSpPr>
          <p:nvPr/>
        </p:nvSpPr>
        <p:spPr>
          <a:xfrm>
            <a:off x="2047167" y="-118155"/>
            <a:ext cx="8229600" cy="84615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השלבים בפיתוח מערכת מידע</a:t>
            </a:r>
          </a:p>
        </p:txBody>
      </p:sp>
      <p:graphicFrame>
        <p:nvGraphicFramePr>
          <p:cNvPr id="39" name="דיאגרמה 38"/>
          <p:cNvGraphicFramePr/>
          <p:nvPr>
            <p:extLst>
              <p:ext uri="{D42A27DB-BD31-4B8C-83A1-F6EECF244321}">
                <p14:modId xmlns:p14="http://schemas.microsoft.com/office/powerpoint/2010/main" val="3144266306"/>
              </p:ext>
            </p:extLst>
          </p:nvPr>
        </p:nvGraphicFramePr>
        <p:xfrm>
          <a:off x="1583769" y="3557063"/>
          <a:ext cx="3096344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00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he-IL" b="1">
                <a:latin typeface="Tahoma" pitchFamily="34" charset="0"/>
                <a:cs typeface="Tahoma" pitchFamily="34" charset="0"/>
              </a:rPr>
              <a:t>שלב הייזום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2" descr="http://www.revolution.co.il/userfiles/Fotolia_33052010_XS.jpg"/>
          <p:cNvPicPr>
            <a:picLocks noChangeAspect="1" noChangeArrowheads="1"/>
          </p:cNvPicPr>
          <p:nvPr/>
        </p:nvPicPr>
        <p:blipFill rotWithShape="1">
          <a:blip r:embed="rId3" cstate="print">
            <a:extLst/>
          </a:blip>
          <a:srcRect l="12168" r="14197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שלב הייזום הינו השלב הראשוני בפיתוח מערכת מידע.</a:t>
            </a:r>
          </a:p>
          <a:p>
            <a:pPr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כשמו כן הוא, זהו שלב בו</a:t>
            </a:r>
            <a:r>
              <a:rPr lang="he-IL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300" dirty="0">
                <a:latin typeface="Arial" pitchFamily="34" charset="0"/>
                <a:cs typeface="Arial" pitchFamily="34" charset="0"/>
              </a:rPr>
              <a:t>מועלית דרישה למערכת ממוחשבת חדשה, או לשדרוג מערכת קיימת.</a:t>
            </a:r>
          </a:p>
          <a:p>
            <a:pPr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שלב הייזום נועד לבדוק בדיקה ראשונית את הבעיות המערכת המידע הקיימת ואת הצורך במערכת מידע חדשה. </a:t>
            </a:r>
          </a:p>
          <a:p>
            <a:pPr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מסמך ייזום נכתב בשפה חופשית ע"י הלקוח אשר מגדיר באופן כללי ומתומצת את הרקע על הארגון ומטרת מערכת המידע החדשה.</a:t>
            </a:r>
          </a:p>
          <a:p>
            <a:pPr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השאלות שעולות בשלב זה:</a:t>
            </a:r>
          </a:p>
          <a:p>
            <a:pPr lvl="1"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מה הצורך? מה רוצים?</a:t>
            </a:r>
          </a:p>
          <a:p>
            <a:pPr lvl="1"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מה זה ייתן לארגון? מה הצידוק העסקי?</a:t>
            </a:r>
          </a:p>
          <a:p>
            <a:pPr lvl="1"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מי רוצה את המערכת? מי הלקוח (המשתמשים)?</a:t>
            </a:r>
          </a:p>
          <a:p>
            <a:pPr lvl="2"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האם הוא רק "רוצה" או גם מחויב?</a:t>
            </a:r>
          </a:p>
          <a:p>
            <a:pPr lvl="2"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האם הוא מוכן גם לשלם?</a:t>
            </a:r>
          </a:p>
          <a:p>
            <a:pPr lvl="2"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האם הוא יקצה את מומחה היישום?</a:t>
            </a:r>
          </a:p>
          <a:p>
            <a:pPr lvl="1" algn="r" rtl="1">
              <a:lnSpc>
                <a:spcPct val="90000"/>
              </a:lnSpc>
              <a:spcBef>
                <a:spcPct val="50000"/>
              </a:spcBef>
            </a:pPr>
            <a:r>
              <a:rPr lang="he-IL" sz="1300" dirty="0">
                <a:latin typeface="Arial" pitchFamily="34" charset="0"/>
                <a:cs typeface="Arial" pitchFamily="34" charset="0"/>
              </a:rPr>
              <a:t>אילו סיכונים (עסקיים) צפויים?</a:t>
            </a:r>
          </a:p>
          <a:p>
            <a:pPr lvl="1" algn="r" rtl="1">
              <a:lnSpc>
                <a:spcPct val="90000"/>
              </a:lnSpc>
              <a:spcBef>
                <a:spcPct val="50000"/>
              </a:spcBef>
            </a:pPr>
            <a:endParaRPr lang="he-IL" sz="1300" b="1" u="sng" dirty="0">
              <a:latin typeface="Arial" pitchFamily="34" charset="0"/>
              <a:cs typeface="Arial" pitchFamily="34" charset="0"/>
            </a:endParaRPr>
          </a:p>
          <a:p>
            <a:pPr lvl="2" algn="r" rtl="1">
              <a:lnSpc>
                <a:spcPct val="90000"/>
              </a:lnSpc>
              <a:spcBef>
                <a:spcPct val="50000"/>
              </a:spcBef>
              <a:buNone/>
            </a:pPr>
            <a:endParaRPr lang="he-IL" sz="1300" b="1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3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VTOC – Process Hierarchy</a:t>
            </a:r>
            <a:endParaRPr lang="he-IL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52596" y="1053174"/>
            <a:ext cx="8229600" cy="1804325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(Vertical Table of Contents) VTOC </a:t>
            </a:r>
            <a:r>
              <a:rPr lang="he-IL" sz="2800" dirty="0">
                <a:latin typeface="Arial" pitchFamily="34" charset="0"/>
                <a:cs typeface="Arial" pitchFamily="34" charset="0"/>
              </a:rPr>
              <a:t>הינה שיטה לתיאור היררכי של התהליכים העסקיים בארגון או ביחידה עבורה בונים מערכת מידע.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 l="1208" t="2650" r="4589" b="9893"/>
          <a:stretch>
            <a:fillRect/>
          </a:stretch>
        </p:blipFill>
        <p:spPr bwMode="auto">
          <a:xfrm>
            <a:off x="2887784" y="3218768"/>
            <a:ext cx="6416431" cy="2714644"/>
          </a:xfrm>
          <a:prstGeom prst="rect">
            <a:avLst/>
          </a:prstGeom>
          <a:ln w="127000" cap="sq">
            <a:solidFill>
              <a:schemeClr val="tx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98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VTOC – Process Hierarchy</a:t>
            </a:r>
            <a:endParaRPr lang="he-IL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l="1208" t="2650" r="4589" b="9893"/>
          <a:stretch>
            <a:fillRect/>
          </a:stretch>
        </p:blipFill>
        <p:spPr bwMode="auto">
          <a:xfrm>
            <a:off x="1528053" y="1800216"/>
            <a:ext cx="9253126" cy="3914784"/>
          </a:xfrm>
          <a:prstGeom prst="rect">
            <a:avLst/>
          </a:prstGeom>
          <a:ln w="127000" cap="sq">
            <a:solidFill>
              <a:schemeClr val="tx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ounded Rectangular Callout 7"/>
          <p:cNvSpPr/>
          <p:nvPr/>
        </p:nvSpPr>
        <p:spPr bwMode="auto">
          <a:xfrm>
            <a:off x="1956680" y="942959"/>
            <a:ext cx="3558893" cy="619744"/>
          </a:xfrm>
          <a:prstGeom prst="wedgeRoundRectCallout">
            <a:avLst>
              <a:gd name="adj1" fmla="val 37427"/>
              <a:gd name="adj2" fmla="val 121678"/>
              <a:gd name="adj3" fmla="val 16667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461963" marR="0" indent="-461963" algn="r" defTabSz="914400" rtl="1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600" b="1" dirty="0">
                <a:solidFill>
                  <a:sysClr val="windowText" lastClr="000000"/>
                </a:solidFill>
                <a:latin typeface="Segoe" pitchFamily="34" charset="0"/>
              </a:rPr>
              <a:t>רמה ראשונה:</a:t>
            </a:r>
          </a:p>
          <a:p>
            <a:pPr marL="461963" marR="0" indent="-461963" algn="ctr" defTabSz="914400" rtl="1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600" dirty="0">
                <a:solidFill>
                  <a:sysClr val="windowText" lastClr="000000"/>
                </a:solidFill>
                <a:latin typeface="Segoe" pitchFamily="34" charset="0"/>
              </a:rPr>
              <a:t>ניהול הארגון או היחידה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ular Callout 8"/>
          <p:cNvSpPr/>
          <p:nvPr/>
        </p:nvSpPr>
        <p:spPr bwMode="auto">
          <a:xfrm>
            <a:off x="8269751" y="2426825"/>
            <a:ext cx="2313282" cy="619744"/>
          </a:xfrm>
          <a:prstGeom prst="wedgeRoundRectCallout">
            <a:avLst>
              <a:gd name="adj1" fmla="val -49181"/>
              <a:gd name="adj2" fmla="val 100527"/>
              <a:gd name="adj3" fmla="val 16667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461963" marR="0" indent="-461963" defTabSz="91440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600" b="1" dirty="0">
                <a:solidFill>
                  <a:sysClr val="windowText" lastClr="000000"/>
                </a:solidFill>
                <a:latin typeface="Segoe" pitchFamily="34" charset="0"/>
              </a:rPr>
              <a:t>רמה שנייה:</a:t>
            </a:r>
          </a:p>
          <a:p>
            <a:pPr marL="461963" marR="0" indent="-461963" defTabSz="91440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600" dirty="0">
                <a:solidFill>
                  <a:sysClr val="windowText" lastClr="000000"/>
                </a:solidFill>
                <a:latin typeface="Segoe" pitchFamily="34" charset="0"/>
              </a:rPr>
              <a:t>תהליכים מורכבים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ular Callout 9"/>
          <p:cNvSpPr/>
          <p:nvPr/>
        </p:nvSpPr>
        <p:spPr bwMode="auto">
          <a:xfrm>
            <a:off x="3845377" y="5952513"/>
            <a:ext cx="3291976" cy="619744"/>
          </a:xfrm>
          <a:prstGeom prst="wedgeRoundRectCallout">
            <a:avLst>
              <a:gd name="adj1" fmla="val -29384"/>
              <a:gd name="adj2" fmla="val -125726"/>
              <a:gd name="adj3" fmla="val 16667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461963" marR="0" indent="-461963" defTabSz="91440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600" b="1" dirty="0">
                <a:solidFill>
                  <a:sysClr val="windowText" lastClr="000000"/>
                </a:solidFill>
                <a:latin typeface="Segoe" pitchFamily="34" charset="0"/>
              </a:rPr>
              <a:t>רמה שלישית:</a:t>
            </a:r>
          </a:p>
          <a:p>
            <a:pPr marL="461963" marR="0" indent="-461963" defTabSz="91440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600" dirty="0">
                <a:solidFill>
                  <a:sysClr val="windowText" lastClr="000000"/>
                </a:solidFill>
                <a:latin typeface="Segoe" pitchFamily="34" charset="0"/>
              </a:rPr>
              <a:t>תהליכים עסקיים פשוטים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VTOC – Process Hierarchy</a:t>
            </a:r>
            <a:endParaRPr lang="he-IL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מציין מיקום תוכן 2"/>
          <p:cNvSpPr>
            <a:spLocks noGrp="1"/>
          </p:cNvSpPr>
          <p:nvPr>
            <p:ph idx="1"/>
          </p:nvPr>
        </p:nvSpPr>
        <p:spPr>
          <a:xfrm>
            <a:off x="172781" y="1111789"/>
            <a:ext cx="11789229" cy="5119026"/>
          </a:xfrm>
        </p:spPr>
        <p:txBody>
          <a:bodyPr>
            <a:noAutofit/>
          </a:bodyPr>
          <a:lstStyle/>
          <a:p>
            <a:pPr algn="r" rtl="1">
              <a:spcBef>
                <a:spcPct val="50000"/>
              </a:spcBef>
            </a:pPr>
            <a:r>
              <a:rPr lang="he-IL" sz="2800" dirty="0">
                <a:latin typeface="Arial" pitchFamily="34" charset="0"/>
                <a:cs typeface="Arial" pitchFamily="34" charset="0"/>
              </a:rPr>
              <a:t>דגשים:</a:t>
            </a:r>
          </a:p>
          <a:p>
            <a:pPr lvl="1" algn="r" rtl="1">
              <a:spcBef>
                <a:spcPct val="50000"/>
              </a:spcBef>
            </a:pPr>
            <a:r>
              <a:rPr lang="he-IL" dirty="0">
                <a:latin typeface="Arial" pitchFamily="34" charset="0"/>
                <a:cs typeface="Arial" pitchFamily="34" charset="0"/>
              </a:rPr>
              <a:t>שיטות לבניה:</a:t>
            </a:r>
            <a:r>
              <a:rPr lang="en-US" dirty="0">
                <a:latin typeface="Arial" pitchFamily="34" charset="0"/>
                <a:cs typeface="Arial" pitchFamily="34" charset="0"/>
              </a:rPr>
              <a:t>Bottom-Up </a:t>
            </a:r>
            <a:r>
              <a:rPr lang="he-IL" dirty="0">
                <a:latin typeface="Arial" pitchFamily="34" charset="0"/>
                <a:cs typeface="Arial" pitchFamily="34" charset="0"/>
              </a:rPr>
              <a:t> או </a:t>
            </a:r>
            <a:r>
              <a:rPr lang="en-US" dirty="0">
                <a:latin typeface="Arial" pitchFamily="34" charset="0"/>
                <a:cs typeface="Arial" pitchFamily="34" charset="0"/>
              </a:rPr>
              <a:t>Top-Down</a:t>
            </a:r>
            <a:r>
              <a:rPr lang="he-IL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r" rtl="1">
              <a:spcBef>
                <a:spcPct val="50000"/>
              </a:spcBef>
            </a:pPr>
            <a:r>
              <a:rPr lang="he-IL" dirty="0">
                <a:latin typeface="Arial" pitchFamily="34" charset="0"/>
                <a:cs typeface="Arial" pitchFamily="34" charset="0"/>
              </a:rPr>
              <a:t>מספר הרמות ב</a:t>
            </a:r>
            <a:r>
              <a:rPr lang="en-US" dirty="0">
                <a:latin typeface="Arial" pitchFamily="34" charset="0"/>
                <a:cs typeface="Arial" pitchFamily="34" charset="0"/>
              </a:rPr>
              <a:t> VTOC-</a:t>
            </a:r>
            <a:r>
              <a:rPr lang="he-IL" dirty="0">
                <a:latin typeface="Arial" pitchFamily="34" charset="0"/>
                <a:cs typeface="Arial" pitchFamily="34" charset="0"/>
              </a:rPr>
              <a:t>יכול להיות מאוד גדול (תלוי ברמת הפירוט). מומלץ להסתפק ב-3 רמות.</a:t>
            </a:r>
          </a:p>
          <a:p>
            <a:pPr lvl="1" algn="r" rtl="1">
              <a:spcBef>
                <a:spcPct val="50000"/>
              </a:spcBef>
            </a:pPr>
            <a:r>
              <a:rPr lang="he-IL" dirty="0">
                <a:latin typeface="Arial" pitchFamily="34" charset="0"/>
                <a:cs typeface="Arial" pitchFamily="34" charset="0"/>
              </a:rPr>
              <a:t>במרבית המקרים בנוי בדומה לתרשים מבנה ארגוני, אבל אינו חייב. </a:t>
            </a:r>
          </a:p>
          <a:p>
            <a:pPr lvl="1" algn="r" rtl="1">
              <a:spcBef>
                <a:spcPct val="50000"/>
              </a:spcBef>
            </a:pPr>
            <a:r>
              <a:rPr lang="he-IL" dirty="0">
                <a:latin typeface="Arial" pitchFamily="34" charset="0"/>
                <a:cs typeface="Arial" pitchFamily="34" charset="0"/>
              </a:rPr>
              <a:t>חובה למספר כל תהליך בכל הרמות (לפי רמת ההיררכיה).</a:t>
            </a:r>
          </a:p>
          <a:p>
            <a:pPr lvl="1" algn="r" rtl="1">
              <a:spcBef>
                <a:spcPct val="50000"/>
              </a:spcBef>
            </a:pPr>
            <a:r>
              <a:rPr lang="he-IL" dirty="0">
                <a:latin typeface="Arial" pitchFamily="34" charset="0"/>
                <a:cs typeface="Arial" pitchFamily="34" charset="0"/>
              </a:rPr>
              <a:t>כדי לרדת רמה בעץ תרשים, חייב שיהיו לפחות שתי עלים לרמה התחתונה יותר.  </a:t>
            </a:r>
          </a:p>
          <a:p>
            <a:pPr lvl="1" algn="r" rtl="1">
              <a:spcBef>
                <a:spcPct val="50000"/>
              </a:spcBef>
            </a:pPr>
            <a:r>
              <a:rPr lang="he-IL" dirty="0">
                <a:latin typeface="Arial" pitchFamily="34" charset="0"/>
                <a:cs typeface="Arial" pitchFamily="34" charset="0"/>
              </a:rPr>
              <a:t>לא נכון לפרט בעלים פעולות פרטניות (כמו למשל בתרשים זרימה) אלא תהליכים עסקיים פשוטים שכוללים מספר פעולות פשוטות. </a:t>
            </a:r>
          </a:p>
          <a:p>
            <a:pPr lvl="1" algn="r" rtl="1">
              <a:spcBef>
                <a:spcPct val="50000"/>
              </a:spcBef>
            </a:pPr>
            <a:r>
              <a:rPr lang="he-IL" dirty="0">
                <a:latin typeface="Arial" pitchFamily="34" charset="0"/>
                <a:cs typeface="Arial" pitchFamily="34" charset="0"/>
              </a:rPr>
              <a:t>שמות התהליכים ברמות התחתונות (עלים) חייבים להיות פעולות ביצוע ("הוספת עובד").</a:t>
            </a:r>
          </a:p>
        </p:txBody>
      </p:sp>
    </p:spTree>
    <p:extLst>
      <p:ext uri="{BB962C8B-B14F-4D97-AF65-F5344CB8AC3E}">
        <p14:creationId xmlns:p14="http://schemas.microsoft.com/office/powerpoint/2010/main" val="4015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מסמך ייזום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27" y="1467854"/>
            <a:ext cx="10154652" cy="40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צועות צבע">
  <a:themeElements>
    <a:clrScheme name="רצועות צבע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רצועות צבע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צועות צב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Widescreen</PresentationFormat>
  <Paragraphs>143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Aharoni</vt:lpstr>
      <vt:lpstr>Arial</vt:lpstr>
      <vt:lpstr>Calibri</vt:lpstr>
      <vt:lpstr>Century Gothic</vt:lpstr>
      <vt:lpstr>Corbel</vt:lpstr>
      <vt:lpstr>Gisha</vt:lpstr>
      <vt:lpstr>Open Sans</vt:lpstr>
      <vt:lpstr>Perpetua</vt:lpstr>
      <vt:lpstr>Segoe</vt:lpstr>
      <vt:lpstr>Tahoma</vt:lpstr>
      <vt:lpstr>Wingdings</vt:lpstr>
      <vt:lpstr>Wingdings 3</vt:lpstr>
      <vt:lpstr>רצועות צבע</vt:lpstr>
      <vt:lpstr>Wisp</vt:lpstr>
      <vt:lpstr>תרגול 1 – שלב הייזום</vt:lpstr>
      <vt:lpstr>PowerPoint Presentation</vt:lpstr>
      <vt:lpstr>PowerPoint Presentation</vt:lpstr>
      <vt:lpstr>PowerPoint Presentation</vt:lpstr>
      <vt:lpstr>שלב הייזום</vt:lpstr>
      <vt:lpstr>VTOC – Process Hierarchy</vt:lpstr>
      <vt:lpstr>VTOC – Process Hierarchy</vt:lpstr>
      <vt:lpstr>VTOC – Process Hierarchy</vt:lpstr>
      <vt:lpstr>מסמך ייזום</vt:lpstr>
      <vt:lpstr>מסמך ייזום</vt:lpstr>
      <vt:lpstr>מסמך ייזום</vt:lpstr>
      <vt:lpstr>מסמך ייזום</vt:lpstr>
      <vt:lpstr>דגשים עבור מטלות הקורס</vt:lpstr>
      <vt:lpstr>דגשים עבור מטלות הקורס</vt:lpstr>
      <vt:lpstr>Version Control System (VCS)</vt:lpstr>
      <vt:lpstr>התקנת GIT</vt:lpstr>
      <vt:lpstr>פתיחת חשבון בGITHUB</vt:lpstr>
      <vt:lpstr>GIT</vt:lpstr>
      <vt:lpstr>COMMIT</vt:lpstr>
      <vt:lpstr>PowerPoint Presentation</vt:lpstr>
      <vt:lpstr>REPOSITORIES</vt:lpstr>
      <vt:lpstr>REPOSITORIES</vt:lpstr>
      <vt:lpstr>BRANCH</vt:lpstr>
      <vt:lpstr>BRANCH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 – שלב הייזום</dc:title>
  <dc:creator>דניאל נחמיאס</dc:creator>
  <cp:lastModifiedBy>דניאל נחמיאס</cp:lastModifiedBy>
  <cp:revision>1</cp:revision>
  <dcterms:created xsi:type="dcterms:W3CDTF">2018-10-14T07:02:41Z</dcterms:created>
  <dcterms:modified xsi:type="dcterms:W3CDTF">2018-10-14T07:04:03Z</dcterms:modified>
</cp:coreProperties>
</file>