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7" r:id="rId1"/>
    <p:sldMasterId id="2147483709" r:id="rId2"/>
  </p:sldMasterIdLst>
  <p:notesMasterIdLst>
    <p:notesMasterId r:id="rId25"/>
  </p:notesMasterIdLst>
  <p:sldIdLst>
    <p:sldId id="320" r:id="rId3"/>
    <p:sldId id="257" r:id="rId4"/>
    <p:sldId id="272" r:id="rId5"/>
    <p:sldId id="273" r:id="rId6"/>
    <p:sldId id="274" r:id="rId7"/>
    <p:sldId id="275" r:id="rId8"/>
    <p:sldId id="276" r:id="rId9"/>
    <p:sldId id="325" r:id="rId10"/>
    <p:sldId id="278" r:id="rId11"/>
    <p:sldId id="326" r:id="rId12"/>
    <p:sldId id="279" r:id="rId13"/>
    <p:sldId id="322" r:id="rId14"/>
    <p:sldId id="319" r:id="rId15"/>
    <p:sldId id="324" r:id="rId16"/>
    <p:sldId id="280" r:id="rId17"/>
    <p:sldId id="327" r:id="rId18"/>
    <p:sldId id="281" r:id="rId19"/>
    <p:sldId id="328" r:id="rId20"/>
    <p:sldId id="282" r:id="rId21"/>
    <p:sldId id="329" r:id="rId22"/>
    <p:sldId id="304" r:id="rId23"/>
    <p:sldId id="283" r:id="rId2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76" autoAdjust="0"/>
    <p:restoredTop sz="76344" autoAdjust="0"/>
  </p:normalViewPr>
  <p:slideViewPr>
    <p:cSldViewPr>
      <p:cViewPr varScale="1">
        <p:scale>
          <a:sx n="89" d="100"/>
          <a:sy n="89" d="100"/>
        </p:scale>
        <p:origin x="27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ACD0F-E1E2-4B55-91D9-8DB301CE05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pPr rtl="1"/>
          <a:endParaRPr lang="he-IL"/>
        </a:p>
      </dgm:t>
    </dgm:pt>
    <dgm:pt modelId="{69DF080C-9FFD-44CD-BED6-F4EFB8E1841B}">
      <dgm:prSet phldrT="[טקסט]"/>
      <dgm:spPr/>
      <dgm:t>
        <a:bodyPr/>
        <a:lstStyle/>
        <a:p>
          <a:pPr rtl="1"/>
          <a:r>
            <a:rPr lang="he-IL" dirty="0"/>
            <a:t>גישת מונחה תהליכים</a:t>
          </a:r>
        </a:p>
      </dgm:t>
    </dgm:pt>
    <dgm:pt modelId="{B3941AD9-4C4B-4D0D-AE33-8B7E02DEE754}" type="parTrans" cxnId="{C16547B2-E4C1-4176-8F11-9EF4D81335B8}">
      <dgm:prSet/>
      <dgm:spPr/>
      <dgm:t>
        <a:bodyPr/>
        <a:lstStyle/>
        <a:p>
          <a:pPr rtl="1"/>
          <a:endParaRPr lang="he-IL"/>
        </a:p>
      </dgm:t>
    </dgm:pt>
    <dgm:pt modelId="{C046A5C3-7E51-4E80-B44E-00602C446E4F}" type="sibTrans" cxnId="{C16547B2-E4C1-4176-8F11-9EF4D81335B8}">
      <dgm:prSet/>
      <dgm:spPr/>
      <dgm:t>
        <a:bodyPr/>
        <a:lstStyle/>
        <a:p>
          <a:pPr rtl="1"/>
          <a:endParaRPr lang="he-IL"/>
        </a:p>
      </dgm:t>
    </dgm:pt>
    <dgm:pt modelId="{A778DEDE-95D3-4EA9-8C55-92994BB45643}">
      <dgm:prSet phldrT="[טקסט]"/>
      <dgm:spPr/>
      <dgm:t>
        <a:bodyPr/>
        <a:lstStyle/>
        <a:p>
          <a:pPr rtl="1"/>
          <a:r>
            <a:rPr lang="he-IL" dirty="0"/>
            <a:t>גישת מונחה עצמים</a:t>
          </a:r>
        </a:p>
      </dgm:t>
    </dgm:pt>
    <dgm:pt modelId="{EF27CFB7-58A5-455A-9E1A-5EE00FD76B6E}" type="parTrans" cxnId="{E5EE0736-5875-4243-B474-46FCB1F3B5CB}">
      <dgm:prSet/>
      <dgm:spPr/>
      <dgm:t>
        <a:bodyPr/>
        <a:lstStyle/>
        <a:p>
          <a:pPr rtl="1"/>
          <a:endParaRPr lang="he-IL"/>
        </a:p>
      </dgm:t>
    </dgm:pt>
    <dgm:pt modelId="{E83AAD3F-DCAA-4B39-AB44-C499E5E209A1}" type="sibTrans" cxnId="{E5EE0736-5875-4243-B474-46FCB1F3B5CB}">
      <dgm:prSet/>
      <dgm:spPr/>
      <dgm:t>
        <a:bodyPr/>
        <a:lstStyle/>
        <a:p>
          <a:pPr rtl="1"/>
          <a:endParaRPr lang="he-IL"/>
        </a:p>
      </dgm:t>
    </dgm:pt>
    <dgm:pt modelId="{558770D5-53DF-47D2-B813-2C685664EC91}" type="pres">
      <dgm:prSet presAssocID="{575ACD0F-E1E2-4B55-91D9-8DB301CE05DB}" presName="diagram" presStyleCnt="0">
        <dgm:presLayoutVars>
          <dgm:dir/>
          <dgm:resizeHandles val="exact"/>
        </dgm:presLayoutVars>
      </dgm:prSet>
      <dgm:spPr/>
      <dgm:t>
        <a:bodyPr/>
        <a:lstStyle/>
        <a:p>
          <a:endParaRPr lang="en-US"/>
        </a:p>
      </dgm:t>
    </dgm:pt>
    <dgm:pt modelId="{10729246-20BC-4EB5-8D09-A7C9955B3A56}" type="pres">
      <dgm:prSet presAssocID="{69DF080C-9FFD-44CD-BED6-F4EFB8E1841B}" presName="node" presStyleLbl="node1" presStyleIdx="0" presStyleCnt="2">
        <dgm:presLayoutVars>
          <dgm:bulletEnabled val="1"/>
        </dgm:presLayoutVars>
      </dgm:prSet>
      <dgm:spPr/>
      <dgm:t>
        <a:bodyPr/>
        <a:lstStyle/>
        <a:p>
          <a:endParaRPr lang="en-US"/>
        </a:p>
      </dgm:t>
    </dgm:pt>
    <dgm:pt modelId="{B2D776A9-DB8D-44F0-971E-70F4CA2E00BE}" type="pres">
      <dgm:prSet presAssocID="{C046A5C3-7E51-4E80-B44E-00602C446E4F}" presName="sibTrans" presStyleCnt="0"/>
      <dgm:spPr/>
    </dgm:pt>
    <dgm:pt modelId="{C49C4FB7-BCA9-4A26-B187-E7E4925B024D}" type="pres">
      <dgm:prSet presAssocID="{A778DEDE-95D3-4EA9-8C55-92994BB45643}" presName="node" presStyleLbl="node1" presStyleIdx="1" presStyleCnt="2">
        <dgm:presLayoutVars>
          <dgm:bulletEnabled val="1"/>
        </dgm:presLayoutVars>
      </dgm:prSet>
      <dgm:spPr/>
      <dgm:t>
        <a:bodyPr/>
        <a:lstStyle/>
        <a:p>
          <a:endParaRPr lang="en-US"/>
        </a:p>
      </dgm:t>
    </dgm:pt>
  </dgm:ptLst>
  <dgm:cxnLst>
    <dgm:cxn modelId="{F382BD11-FE66-45F2-85E1-3B884412D3A9}" type="presOf" srcId="{69DF080C-9FFD-44CD-BED6-F4EFB8E1841B}" destId="{10729246-20BC-4EB5-8D09-A7C9955B3A56}" srcOrd="0" destOrd="0" presId="urn:microsoft.com/office/officeart/2005/8/layout/default#1"/>
    <dgm:cxn modelId="{E5EE0736-5875-4243-B474-46FCB1F3B5CB}" srcId="{575ACD0F-E1E2-4B55-91D9-8DB301CE05DB}" destId="{A778DEDE-95D3-4EA9-8C55-92994BB45643}" srcOrd="1" destOrd="0" parTransId="{EF27CFB7-58A5-455A-9E1A-5EE00FD76B6E}" sibTransId="{E83AAD3F-DCAA-4B39-AB44-C499E5E209A1}"/>
    <dgm:cxn modelId="{C16547B2-E4C1-4176-8F11-9EF4D81335B8}" srcId="{575ACD0F-E1E2-4B55-91D9-8DB301CE05DB}" destId="{69DF080C-9FFD-44CD-BED6-F4EFB8E1841B}" srcOrd="0" destOrd="0" parTransId="{B3941AD9-4C4B-4D0D-AE33-8B7E02DEE754}" sibTransId="{C046A5C3-7E51-4E80-B44E-00602C446E4F}"/>
    <dgm:cxn modelId="{FCA99ACC-5467-4A9F-AA6E-1A320E96932C}" type="presOf" srcId="{575ACD0F-E1E2-4B55-91D9-8DB301CE05DB}" destId="{558770D5-53DF-47D2-B813-2C685664EC91}" srcOrd="0" destOrd="0" presId="urn:microsoft.com/office/officeart/2005/8/layout/default#1"/>
    <dgm:cxn modelId="{B05920E6-2A7A-466F-99CA-3DC837990229}" type="presOf" srcId="{A778DEDE-95D3-4EA9-8C55-92994BB45643}" destId="{C49C4FB7-BCA9-4A26-B187-E7E4925B024D}" srcOrd="0" destOrd="0" presId="urn:microsoft.com/office/officeart/2005/8/layout/default#1"/>
    <dgm:cxn modelId="{28118C74-E8F2-4637-B7E7-54F49E8B4F30}" type="presParOf" srcId="{558770D5-53DF-47D2-B813-2C685664EC91}" destId="{10729246-20BC-4EB5-8D09-A7C9955B3A56}" srcOrd="0" destOrd="0" presId="urn:microsoft.com/office/officeart/2005/8/layout/default#1"/>
    <dgm:cxn modelId="{0F87DC4C-4122-492F-979C-DDA28E28BB6B}" type="presParOf" srcId="{558770D5-53DF-47D2-B813-2C685664EC91}" destId="{B2D776A9-DB8D-44F0-971E-70F4CA2E00BE}" srcOrd="1" destOrd="0" presId="urn:microsoft.com/office/officeart/2005/8/layout/default#1"/>
    <dgm:cxn modelId="{1A523247-F247-446B-A026-549CC6E0C8AC}" type="presParOf" srcId="{558770D5-53DF-47D2-B813-2C685664EC91}" destId="{C49C4FB7-BCA9-4A26-B187-E7E4925B024D}"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9246-20BC-4EB5-8D09-A7C9955B3A56}">
      <dsp:nvSpPr>
        <dsp:cNvPr id="0" name=""/>
        <dsp:cNvSpPr/>
      </dsp:nvSpPr>
      <dsp:spPr>
        <a:xfrm>
          <a:off x="377"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he-IL" sz="2400" kern="1200" dirty="0"/>
            <a:t>גישת מונחה תהליכים</a:t>
          </a:r>
        </a:p>
      </dsp:txBody>
      <dsp:txXfrm>
        <a:off x="377" y="249737"/>
        <a:ext cx="1474089" cy="884453"/>
      </dsp:txXfrm>
    </dsp:sp>
    <dsp:sp modelId="{C49C4FB7-BCA9-4A26-B187-E7E4925B024D}">
      <dsp:nvSpPr>
        <dsp:cNvPr id="0" name=""/>
        <dsp:cNvSpPr/>
      </dsp:nvSpPr>
      <dsp:spPr>
        <a:xfrm>
          <a:off x="1621876"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he-IL" sz="2400" kern="1200" dirty="0"/>
            <a:t>גישת מונחה עצמים</a:t>
          </a:r>
        </a:p>
      </dsp:txBody>
      <dsp:txXfrm>
        <a:off x="1621876" y="249737"/>
        <a:ext cx="1474089" cy="8844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01AD215-9E33-4838-ACB2-2EFFD1FB3C0C}" type="datetimeFigureOut">
              <a:rPr lang="he-IL" smtClean="0"/>
              <a:pPr/>
              <a:t>י'/חשון/תשע"ח</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CF32D34-4A79-4D5C-A16F-67C93D927E59}" type="slidenum">
              <a:rPr lang="he-IL" smtClean="0"/>
              <a:pPr/>
              <a:t>‹#›</a:t>
            </a:fld>
            <a:endParaRPr lang="he-IL"/>
          </a:p>
        </p:txBody>
      </p:sp>
    </p:spTree>
    <p:extLst>
      <p:ext uri="{BB962C8B-B14F-4D97-AF65-F5344CB8AC3E}">
        <p14:creationId xmlns:p14="http://schemas.microsoft.com/office/powerpoint/2010/main" val="36468797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13</a:t>
            </a:fld>
            <a:endParaRPr lang="he-IL"/>
          </a:p>
        </p:txBody>
      </p:sp>
    </p:spTree>
    <p:extLst>
      <p:ext uri="{BB962C8B-B14F-4D97-AF65-F5344CB8AC3E}">
        <p14:creationId xmlns:p14="http://schemas.microsoft.com/office/powerpoint/2010/main" val="14175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מלבן מעוגל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משנה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fld id="{DAF22AC9-109E-4E4D-92F9-530E51D9A3A2}" type="slidenum">
              <a:rPr lang="he-IL" smtClean="0"/>
              <a:pPr/>
              <a:t>‹#›</a:t>
            </a:fld>
            <a:endParaRPr lang="he-IL"/>
          </a:p>
        </p:txBody>
      </p:sp>
      <p:sp>
        <p:nvSpPr>
          <p:cNvPr id="7" name="מלבן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41"/>
            <a:ext cx="201168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914400" y="274640"/>
            <a:ext cx="55626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6616" y="2166365"/>
            <a:ext cx="8435340" cy="1739347"/>
          </a:xfrm>
        </p:spPr>
        <p:txBody>
          <a:bodyPr tIns="45720" bIns="45720" anchor="ctr">
            <a:normAutofit/>
          </a:bodyPr>
          <a:lstStyle>
            <a:lvl1pPr algn="ctr">
              <a:lnSpc>
                <a:spcPct val="80000"/>
              </a:lnSpc>
              <a:defRPr sz="4500" spc="113"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0604" y="3913632"/>
            <a:ext cx="8629650" cy="457200"/>
          </a:xfrm>
        </p:spPr>
        <p:txBody>
          <a:bodyPr>
            <a:normAutofit/>
          </a:bodyPr>
          <a:lstStyle>
            <a:lvl1pPr marL="0" indent="0" algn="ctr">
              <a:spcBef>
                <a:spcPts val="0"/>
              </a:spcBef>
              <a:spcAft>
                <a:spcPts val="0"/>
              </a:spcAft>
              <a:buNone/>
              <a:defRPr sz="1500">
                <a:solidFill>
                  <a:srgbClr val="FFFFFF"/>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י'/חשון/תשע"ח</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29435120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72888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67128"/>
            <a:ext cx="8435340" cy="1737360"/>
          </a:xfrm>
        </p:spPr>
        <p:txBody>
          <a:bodyPr anchor="ctr">
            <a:noAutofit/>
          </a:bodyPr>
          <a:lstStyle>
            <a:lvl1pPr algn="ctr">
              <a:lnSpc>
                <a:spcPct val="80000"/>
              </a:lnSpc>
              <a:defRPr sz="4500" b="0" spc="113"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604" y="3913212"/>
            <a:ext cx="8627364" cy="457200"/>
          </a:xfrm>
        </p:spPr>
        <p:txBody>
          <a:bodyPr anchor="t">
            <a:normAutofit/>
          </a:bodyPr>
          <a:lstStyle>
            <a:lvl1pPr marL="0" indent="0" algn="ctr">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י'/חשון/תשע"ח</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337044321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73983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05256" y="2656566"/>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30938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192452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287060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905256" y="2120054"/>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1402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8" name="מציין מיקום תוכן 7"/>
          <p:cNvSpPr>
            <a:spLocks noGrp="1"/>
          </p:cNvSpPr>
          <p:nvPr>
            <p:ph sz="quarter" idx="1"/>
          </p:nvPr>
        </p:nvSpPr>
        <p:spPr>
          <a:xfrm>
            <a:off x="914400" y="1447800"/>
            <a:ext cx="77724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83468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00480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28650" y="6422855"/>
            <a:ext cx="2057397" cy="365125"/>
          </a:xfrm>
        </p:spPr>
        <p:txBody>
          <a:body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5" name="Footer Placeholder 4"/>
          <p:cNvSpPr>
            <a:spLocks noGrp="1"/>
          </p:cNvSpPr>
          <p:nvPr>
            <p:ph type="ftr" sz="quarter" idx="11"/>
          </p:nvPr>
        </p:nvSpPr>
        <p:spPr>
          <a:xfrm>
            <a:off x="2832102" y="6422855"/>
            <a:ext cx="3209752"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6054787" y="6422855"/>
            <a:ext cx="65981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01896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מלבן מעוגל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722313" y="952500"/>
            <a:ext cx="77724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5" name="מציין מיקום של כותרת תחתונה 4"/>
          <p:cNvSpPr>
            <a:spLocks noGrp="1"/>
          </p:cNvSpPr>
          <p:nvPr>
            <p:ph type="ftr" sz="quarter" idx="11"/>
          </p:nvPr>
        </p:nvSpPr>
        <p:spPr>
          <a:xfrm>
            <a:off x="800100" y="6172200"/>
            <a:ext cx="4000500" cy="457200"/>
          </a:xfrm>
        </p:spPr>
        <p:txBody>
          <a:bodyPr/>
          <a:lstStyle/>
          <a:p>
            <a:endParaRPr lang="he-IL"/>
          </a:p>
        </p:txBody>
      </p:sp>
      <p:sp>
        <p:nvSpPr>
          <p:cNvPr id="7" name="מלבן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91440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93395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050"/>
            <a:ext cx="77724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half" idx="2"/>
          </p:nvPr>
        </p:nvSpPr>
        <p:spPr>
          <a:xfrm>
            <a:off x="9144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49530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מלבן מעוגל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914400" y="273050"/>
            <a:ext cx="77724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1"/>
          </p:nvPr>
        </p:nvSpPr>
        <p:spPr>
          <a:xfrm>
            <a:off x="2971800" y="1600200"/>
            <a:ext cx="5715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י'/חשון/תשע"ח</a:t>
            </a:fld>
            <a:endParaRPr lang="he-IL"/>
          </a:p>
        </p:txBody>
      </p:sp>
      <p:sp>
        <p:nvSpPr>
          <p:cNvPr id="6" name="מציין מיקום של כותרת תחתונה 5"/>
          <p:cNvSpPr>
            <a:spLocks noGrp="1"/>
          </p:cNvSpPr>
          <p:nvPr>
            <p:ph type="ftr" sz="quarter" idx="11"/>
          </p:nvPr>
        </p:nvSpPr>
        <p:spPr>
          <a:xfrm>
            <a:off x="914400" y="6172200"/>
            <a:ext cx="3886200" cy="457200"/>
          </a:xfrm>
        </p:spPr>
        <p:txBody>
          <a:bodyPr/>
          <a:lstStyle/>
          <a:p>
            <a:endParaRPr lang="he-IL"/>
          </a:p>
        </p:txBody>
      </p:sp>
      <p:sp>
        <p:nvSpPr>
          <p:cNvPr id="7" name="מציין מיקום של מספר שקופית 6"/>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
        <p:nvSpPr>
          <p:cNvPr id="11" name="מלבן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תמונה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מלבן מעוגל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מציין מיקום של כותרת 21"/>
          <p:cNvSpPr>
            <a:spLocks noGrp="1"/>
          </p:cNvSpPr>
          <p:nvPr>
            <p:ph type="title"/>
          </p:nvPr>
        </p:nvSpPr>
        <p:spPr>
          <a:xfrm>
            <a:off x="914400" y="274638"/>
            <a:ext cx="77724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7438E1-117D-44FB-AC24-B79D899BA877}" type="datetimeFigureOut">
              <a:rPr lang="he-IL" smtClean="0"/>
              <a:pPr/>
              <a:t>י'/חשון/תשע"ח</a:t>
            </a:fld>
            <a:endParaRPr lang="he-IL"/>
          </a:p>
        </p:txBody>
      </p:sp>
      <p:sp>
        <p:nvSpPr>
          <p:cNvPr id="3" name="מציין מיקום של כותרת תחתונה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מציין מיקום של מספר שקופית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788">
                <a:solidFill>
                  <a:schemeClr val="tx1"/>
                </a:solidFill>
              </a:defRPr>
            </a:lvl1pPr>
          </a:lstStyle>
          <a:p>
            <a:fld id="{34944416-6E2D-4180-8C91-4FC33F4DA7C9}" type="datetimeFigureOut">
              <a:rPr lang="he-IL" smtClean="0">
                <a:solidFill>
                  <a:srgbClr val="FFFFFF"/>
                </a:solidFill>
              </a:rPr>
              <a:pPr/>
              <a:t>י'/חשון/תשע"ח</a:t>
            </a:fld>
            <a:endParaRPr lang="he-IL">
              <a:solidFill>
                <a:srgbClr val="FFFFFF"/>
              </a:solidFill>
            </a:endParaRPr>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788">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900"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43828019"/>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685800" rtl="1"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r" defTabSz="685800" rtl="1"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r" defTabSz="685800" rtl="1"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r" defTabSz="685800" rtl="1"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a:latin typeface="Open Sans" panose="020B0606030504020204" pitchFamily="34" charset="0"/>
                <a:ea typeface="Open Sans" panose="020B0606030504020204" pitchFamily="34" charset="0"/>
              </a:rPr>
              <a:t>תרגול 2 – חקר מצב </a:t>
            </a:r>
            <a:r>
              <a:rPr lang="he-IL" b="1" dirty="0" smtClean="0">
                <a:latin typeface="Open Sans" panose="020B0606030504020204" pitchFamily="34" charset="0"/>
                <a:ea typeface="Open Sans" panose="020B0606030504020204" pitchFamily="34" charset="0"/>
              </a:rPr>
              <a:t>קיים</a:t>
            </a:r>
            <a:endParaRPr lang="he-IL" b="1" dirty="0">
              <a:latin typeface="Open Sans" panose="020B0606030504020204" pitchFamily="34" charset="0"/>
              <a:ea typeface="Open Sans" panose="020B0606030504020204" pitchFamily="34" charset="0"/>
            </a:endParaRPr>
          </a:p>
        </p:txBody>
      </p:sp>
      <p:sp>
        <p:nvSpPr>
          <p:cNvPr id="3" name="כותרת משנה 2"/>
          <p:cNvSpPr>
            <a:spLocks noGrp="1"/>
          </p:cNvSpPr>
          <p:nvPr>
            <p:ph type="subTitle" idx="1"/>
          </p:nvPr>
        </p:nvSpPr>
        <p:spPr/>
        <p:txBody>
          <a:bodyPr/>
          <a:lstStyle/>
          <a:p>
            <a:r>
              <a:rPr lang="he-IL" b="1" dirty="0"/>
              <a:t>ניתוח ועיצוב מערכות מידע</a:t>
            </a:r>
          </a:p>
        </p:txBody>
      </p:sp>
    </p:spTree>
    <p:extLst>
      <p:ext uri="{BB962C8B-B14F-4D97-AF65-F5344CB8AC3E}">
        <p14:creationId xmlns:p14="http://schemas.microsoft.com/office/powerpoint/2010/main" val="225178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b="1" dirty="0">
                <a:solidFill>
                  <a:srgbClr val="FF0000"/>
                </a:solidFill>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9989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457200" y="1052736"/>
            <a:ext cx="8229600" cy="1468759"/>
          </a:xfrm>
        </p:spPr>
        <p:txBody>
          <a:bodyPr>
            <a:normAutofit/>
          </a:bodyPr>
          <a:lstStyle/>
          <a:p>
            <a:r>
              <a:rPr lang="he-IL" sz="2000" dirty="0">
                <a:latin typeface="Arial" pitchFamily="34" charset="0"/>
                <a:cs typeface="Arial" pitchFamily="34" charset="0"/>
              </a:rPr>
              <a:t>הארגון מנוהל ע"י 2 מנכ"לים של החברה, להם כפופים מדריכים מקצועיים, מזכירה וטכנאי מחשוב.</a:t>
            </a:r>
            <a:endParaRPr lang="en-US" sz="2000" dirty="0">
              <a:latin typeface="Arial" pitchFamily="34" charset="0"/>
              <a:cs typeface="Arial" pitchFamily="34" charset="0"/>
            </a:endParaRPr>
          </a:p>
          <a:p>
            <a:endParaRPr lang="he-IL" sz="20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מבנה ארגוני</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
        <p:nvSpPr>
          <p:cNvPr id="2" name="מלבן 1"/>
          <p:cNvSpPr/>
          <p:nvPr/>
        </p:nvSpPr>
        <p:spPr>
          <a:xfrm>
            <a:off x="2629237" y="1916831"/>
            <a:ext cx="360040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מנהלי החברה – מנכ"לים</a:t>
            </a:r>
          </a:p>
        </p:txBody>
      </p:sp>
      <p:sp>
        <p:nvSpPr>
          <p:cNvPr id="8" name="מלבן 7"/>
          <p:cNvSpPr/>
          <p:nvPr/>
        </p:nvSpPr>
        <p:spPr>
          <a:xfrm>
            <a:off x="251520" y="4653136"/>
            <a:ext cx="2795736" cy="96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מזכירת החברה</a:t>
            </a:r>
          </a:p>
        </p:txBody>
      </p:sp>
      <p:sp>
        <p:nvSpPr>
          <p:cNvPr id="9" name="מלבן 8"/>
          <p:cNvSpPr/>
          <p:nvPr/>
        </p:nvSpPr>
        <p:spPr>
          <a:xfrm>
            <a:off x="5622404" y="4672488"/>
            <a:ext cx="2795736" cy="96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מדריכים מקצועיים</a:t>
            </a:r>
          </a:p>
        </p:txBody>
      </p:sp>
      <p:cxnSp>
        <p:nvCxnSpPr>
          <p:cNvPr id="11" name="מחבר חץ ישר 10"/>
          <p:cNvCxnSpPr/>
          <p:nvPr/>
        </p:nvCxnSpPr>
        <p:spPr>
          <a:xfrm>
            <a:off x="7020272" y="3789040"/>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מחבר ישר 13"/>
          <p:cNvCxnSpPr/>
          <p:nvPr/>
        </p:nvCxnSpPr>
        <p:spPr>
          <a:xfrm flipH="1">
            <a:off x="1403648" y="3789040"/>
            <a:ext cx="5616624" cy="0"/>
          </a:xfrm>
          <a:prstGeom prst="line">
            <a:avLst/>
          </a:prstGeom>
        </p:spPr>
        <p:style>
          <a:lnRef idx="3">
            <a:schemeClr val="dk1"/>
          </a:lnRef>
          <a:fillRef idx="0">
            <a:schemeClr val="dk1"/>
          </a:fillRef>
          <a:effectRef idx="2">
            <a:schemeClr val="dk1"/>
          </a:effectRef>
          <a:fontRef idx="minor">
            <a:schemeClr val="tx1"/>
          </a:fontRef>
        </p:style>
      </p:cxnSp>
      <p:cxnSp>
        <p:nvCxnSpPr>
          <p:cNvPr id="12" name="מחבר חץ ישר 10"/>
          <p:cNvCxnSpPr/>
          <p:nvPr/>
        </p:nvCxnSpPr>
        <p:spPr>
          <a:xfrm>
            <a:off x="1403648" y="3783313"/>
            <a:ext cx="0"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מחבר ישר 13"/>
          <p:cNvCxnSpPr>
            <a:endCxn id="2" idx="2"/>
          </p:cNvCxnSpPr>
          <p:nvPr/>
        </p:nvCxnSpPr>
        <p:spPr>
          <a:xfrm flipV="1">
            <a:off x="4429437" y="3356991"/>
            <a:ext cx="0" cy="42632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764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b="1" dirty="0">
                <a:solidFill>
                  <a:srgbClr val="FF0000"/>
                </a:solidFill>
                <a:latin typeface="Arial" pitchFamily="34" charset="0"/>
                <a:cs typeface="Arial" pitchFamily="34" charset="0"/>
              </a:rPr>
              <a:t>הצג תרשים </a:t>
            </a:r>
            <a:r>
              <a:rPr lang="en-US" sz="2000" b="1" dirty="0">
                <a:solidFill>
                  <a:srgbClr val="FF0000"/>
                </a:solidFill>
                <a:latin typeface="Arial" pitchFamily="34" charset="0"/>
                <a:cs typeface="Arial" pitchFamily="34" charset="0"/>
              </a:rPr>
              <a:t>VTOC</a:t>
            </a:r>
            <a:r>
              <a:rPr lang="he-IL" sz="2000" b="1" dirty="0">
                <a:solidFill>
                  <a:srgbClr val="FF0000"/>
                </a:solidFill>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0964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תרשים </a:t>
            </a:r>
            <a:r>
              <a:rPr kumimoji="0" lang="en-US"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VTOC</a:t>
            </a:r>
          </a:p>
          <a:p>
            <a:pPr lvl="0" algn="ctr">
              <a:spcBef>
                <a:spcPct val="0"/>
              </a:spcBef>
              <a:defRPr/>
            </a:pPr>
            <a:r>
              <a:rPr lang="he-IL" sz="2200" b="1" baseline="0" dirty="0">
                <a:solidFill>
                  <a:srgbClr val="C00000"/>
                </a:solidFill>
                <a:latin typeface="Tahoma" pitchFamily="34" charset="0"/>
                <a:ea typeface="Tahoma" pitchFamily="34" charset="0"/>
                <a:cs typeface="Tahoma" pitchFamily="34" charset="0"/>
              </a:rPr>
              <a:t>(</a:t>
            </a:r>
            <a:r>
              <a:rPr lang="en-US" sz="2200" b="1" dirty="0">
                <a:solidFill>
                  <a:srgbClr val="C00000"/>
                </a:solidFill>
                <a:latin typeface="Tahoma" pitchFamily="34" charset="0"/>
                <a:ea typeface="Tahoma" pitchFamily="34" charset="0"/>
                <a:cs typeface="Tahoma" pitchFamily="34" charset="0"/>
              </a:rPr>
              <a:t>Vertical Table of Contents</a:t>
            </a:r>
            <a:r>
              <a:rPr lang="he-IL" sz="2200" b="1" dirty="0">
                <a:solidFill>
                  <a:srgbClr val="C00000"/>
                </a:solidFill>
                <a:latin typeface="Tahoma" pitchFamily="34" charset="0"/>
                <a:ea typeface="Tahoma" pitchFamily="34" charset="0"/>
                <a:cs typeface="Tahoma" pitchFamily="34" charset="0"/>
              </a:rPr>
              <a:t>)</a:t>
            </a:r>
            <a:endParaRPr kumimoji="0" lang="he-IL" sz="22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
        <p:nvSpPr>
          <p:cNvPr id="2" name="מלבן מעוגל 1"/>
          <p:cNvSpPr/>
          <p:nvPr/>
        </p:nvSpPr>
        <p:spPr>
          <a:xfrm>
            <a:off x="3320955" y="1027457"/>
            <a:ext cx="2291680" cy="9361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0. ניהול </a:t>
            </a:r>
            <a:r>
              <a:rPr lang="en-US" dirty="0">
                <a:latin typeface="Arial" panose="020B0604020202020204" pitchFamily="34" charset="0"/>
                <a:cs typeface="Arial" panose="020B0604020202020204" pitchFamily="34" charset="0"/>
              </a:rPr>
              <a:t>Career 4 U</a:t>
            </a:r>
            <a:endParaRPr lang="he-IL" dirty="0">
              <a:latin typeface="Arial" panose="020B0604020202020204" pitchFamily="34" charset="0"/>
              <a:cs typeface="Arial" panose="020B0604020202020204" pitchFamily="34" charset="0"/>
            </a:endParaRPr>
          </a:p>
        </p:txBody>
      </p:sp>
      <p:cxnSp>
        <p:nvCxnSpPr>
          <p:cNvPr id="10" name="מחבר ישר 9"/>
          <p:cNvCxnSpPr/>
          <p:nvPr/>
        </p:nvCxnSpPr>
        <p:spPr>
          <a:xfrm>
            <a:off x="4466795" y="1988840"/>
            <a:ext cx="6288" cy="504056"/>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מחבר ישר 10"/>
          <p:cNvCxnSpPr/>
          <p:nvPr/>
        </p:nvCxnSpPr>
        <p:spPr>
          <a:xfrm flipH="1">
            <a:off x="701758" y="2492896"/>
            <a:ext cx="753007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מחבר ישר 13"/>
          <p:cNvCxnSpPr/>
          <p:nvPr/>
        </p:nvCxnSpPr>
        <p:spPr>
          <a:xfrm>
            <a:off x="8231832" y="2502337"/>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15" name="מלבן מעוגל 14"/>
          <p:cNvSpPr/>
          <p:nvPr/>
        </p:nvSpPr>
        <p:spPr>
          <a:xfrm>
            <a:off x="7812360" y="3015834"/>
            <a:ext cx="1139552"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1.ניהול מדריכים</a:t>
            </a:r>
          </a:p>
        </p:txBody>
      </p:sp>
      <p:cxnSp>
        <p:nvCxnSpPr>
          <p:cNvPr id="16" name="מחבר ישר 15"/>
          <p:cNvCxnSpPr/>
          <p:nvPr/>
        </p:nvCxnSpPr>
        <p:spPr>
          <a:xfrm>
            <a:off x="6444208" y="2513880"/>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17" name="מלבן מעוגל 16"/>
          <p:cNvSpPr/>
          <p:nvPr/>
        </p:nvSpPr>
        <p:spPr>
          <a:xfrm>
            <a:off x="5910436" y="3038919"/>
            <a:ext cx="1787624"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2.ניהול לקוחות/תלמידים</a:t>
            </a:r>
          </a:p>
        </p:txBody>
      </p:sp>
      <p:sp>
        <p:nvSpPr>
          <p:cNvPr id="19" name="מלבן מעוגל 18"/>
          <p:cNvSpPr/>
          <p:nvPr/>
        </p:nvSpPr>
        <p:spPr>
          <a:xfrm>
            <a:off x="4212500" y="3038919"/>
            <a:ext cx="1511088"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3.ניהול מלאי חומרי לימוד</a:t>
            </a:r>
          </a:p>
        </p:txBody>
      </p:sp>
      <p:cxnSp>
        <p:nvCxnSpPr>
          <p:cNvPr id="20" name="מחבר ישר 19"/>
          <p:cNvCxnSpPr/>
          <p:nvPr/>
        </p:nvCxnSpPr>
        <p:spPr>
          <a:xfrm>
            <a:off x="4946128" y="2492896"/>
            <a:ext cx="0" cy="555463"/>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מחבר ישר 23"/>
          <p:cNvCxnSpPr/>
          <p:nvPr/>
        </p:nvCxnSpPr>
        <p:spPr>
          <a:xfrm>
            <a:off x="3437969" y="2502337"/>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25" name="מלבן מעוגל 24"/>
          <p:cNvSpPr/>
          <p:nvPr/>
        </p:nvSpPr>
        <p:spPr>
          <a:xfrm>
            <a:off x="2815267" y="3038919"/>
            <a:ext cx="1257981"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4.ניהול הזמנות</a:t>
            </a:r>
          </a:p>
        </p:txBody>
      </p:sp>
      <p:cxnSp>
        <p:nvCxnSpPr>
          <p:cNvPr id="27" name="מחבר ישר 26"/>
          <p:cNvCxnSpPr/>
          <p:nvPr/>
        </p:nvCxnSpPr>
        <p:spPr>
          <a:xfrm>
            <a:off x="2000319" y="2525422"/>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28" name="מלבן מעוגל 27"/>
          <p:cNvSpPr/>
          <p:nvPr/>
        </p:nvSpPr>
        <p:spPr>
          <a:xfrm>
            <a:off x="1385834" y="3038919"/>
            <a:ext cx="1219197"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5.ניהול קורסים</a:t>
            </a:r>
          </a:p>
        </p:txBody>
      </p:sp>
      <p:cxnSp>
        <p:nvCxnSpPr>
          <p:cNvPr id="29" name="מחבר ישר 28"/>
          <p:cNvCxnSpPr/>
          <p:nvPr/>
        </p:nvCxnSpPr>
        <p:spPr>
          <a:xfrm>
            <a:off x="701758" y="2484016"/>
            <a:ext cx="6288" cy="578548"/>
          </a:xfrm>
          <a:prstGeom prst="line">
            <a:avLst/>
          </a:prstGeom>
          <a:ln w="38100"/>
        </p:spPr>
        <p:style>
          <a:lnRef idx="1">
            <a:schemeClr val="dk1"/>
          </a:lnRef>
          <a:fillRef idx="0">
            <a:schemeClr val="dk1"/>
          </a:fillRef>
          <a:effectRef idx="0">
            <a:schemeClr val="dk1"/>
          </a:effectRef>
          <a:fontRef idx="minor">
            <a:schemeClr val="tx1"/>
          </a:fontRef>
        </p:style>
      </p:cxnSp>
      <p:sp>
        <p:nvSpPr>
          <p:cNvPr id="30" name="מלבן מעוגל 29"/>
          <p:cNvSpPr/>
          <p:nvPr/>
        </p:nvSpPr>
        <p:spPr>
          <a:xfrm>
            <a:off x="78101" y="3015833"/>
            <a:ext cx="1168482" cy="2069351"/>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dirty="0">
                <a:latin typeface="Arial" panose="020B0604020202020204" pitchFamily="34" charset="0"/>
                <a:cs typeface="Arial" panose="020B0604020202020204" pitchFamily="34" charset="0"/>
              </a:rPr>
              <a:t>6.ניהול מעקב אחר לקוחות עתידיים פוטנציאליים</a:t>
            </a:r>
          </a:p>
        </p:txBody>
      </p:sp>
      <p:cxnSp>
        <p:nvCxnSpPr>
          <p:cNvPr id="18" name="מחבר ישר 17"/>
          <p:cNvCxnSpPr/>
          <p:nvPr/>
        </p:nvCxnSpPr>
        <p:spPr>
          <a:xfrm flipH="1">
            <a:off x="2102043" y="4473217"/>
            <a:ext cx="623151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מחבר ישר 20"/>
          <p:cNvCxnSpPr/>
          <p:nvPr/>
        </p:nvCxnSpPr>
        <p:spPr>
          <a:xfrm>
            <a:off x="8333556" y="4482658"/>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22" name="מלבן מעוגל 21"/>
          <p:cNvSpPr/>
          <p:nvPr/>
        </p:nvSpPr>
        <p:spPr>
          <a:xfrm>
            <a:off x="7914084" y="4996155"/>
            <a:ext cx="1139552"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en-US" sz="1400" dirty="0">
                <a:latin typeface="Arial" panose="020B0604020202020204" pitchFamily="34" charset="0"/>
                <a:cs typeface="Arial" panose="020B0604020202020204" pitchFamily="34" charset="0"/>
              </a:rPr>
              <a:t>2.1</a:t>
            </a:r>
            <a:r>
              <a:rPr lang="he-IL" sz="1400" dirty="0">
                <a:latin typeface="Arial" panose="020B0604020202020204" pitchFamily="34" charset="0"/>
                <a:cs typeface="Arial" panose="020B0604020202020204" pitchFamily="34" charset="0"/>
              </a:rPr>
              <a:t>. קליטת תלמיד חדש</a:t>
            </a:r>
          </a:p>
        </p:txBody>
      </p:sp>
      <p:cxnSp>
        <p:nvCxnSpPr>
          <p:cNvPr id="23" name="מחבר ישר 22"/>
          <p:cNvCxnSpPr/>
          <p:nvPr/>
        </p:nvCxnSpPr>
        <p:spPr>
          <a:xfrm>
            <a:off x="6549724" y="4077071"/>
            <a:ext cx="2496" cy="921186"/>
          </a:xfrm>
          <a:prstGeom prst="line">
            <a:avLst/>
          </a:prstGeom>
          <a:ln w="38100"/>
        </p:spPr>
        <p:style>
          <a:lnRef idx="1">
            <a:schemeClr val="dk1"/>
          </a:lnRef>
          <a:fillRef idx="0">
            <a:schemeClr val="dk1"/>
          </a:fillRef>
          <a:effectRef idx="0">
            <a:schemeClr val="dk1"/>
          </a:effectRef>
          <a:fontRef idx="minor">
            <a:schemeClr val="tx1"/>
          </a:fontRef>
        </p:style>
      </p:cxnSp>
      <p:sp>
        <p:nvSpPr>
          <p:cNvPr id="26" name="מלבן מעוגל 25"/>
          <p:cNvSpPr/>
          <p:nvPr/>
        </p:nvSpPr>
        <p:spPr>
          <a:xfrm>
            <a:off x="6012160" y="5019240"/>
            <a:ext cx="1787624"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en-US" sz="1400" dirty="0">
                <a:latin typeface="Arial" panose="020B0604020202020204" pitchFamily="34" charset="0"/>
                <a:cs typeface="Arial" panose="020B0604020202020204" pitchFamily="34" charset="0"/>
              </a:rPr>
              <a:t>2.2</a:t>
            </a:r>
            <a:r>
              <a:rPr lang="he-IL" sz="1400" dirty="0">
                <a:latin typeface="Arial" panose="020B0604020202020204" pitchFamily="34" charset="0"/>
                <a:cs typeface="Arial" panose="020B0604020202020204" pitchFamily="34" charset="0"/>
              </a:rPr>
              <a:t>. שליפת/עדכון פרטים אישיים של תלמיד</a:t>
            </a:r>
          </a:p>
        </p:txBody>
      </p:sp>
      <p:sp>
        <p:nvSpPr>
          <p:cNvPr id="31" name="מלבן מעוגל 30"/>
          <p:cNvSpPr/>
          <p:nvPr/>
        </p:nvSpPr>
        <p:spPr>
          <a:xfrm>
            <a:off x="4314224" y="5019240"/>
            <a:ext cx="1511088"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en-US" sz="1400" dirty="0">
                <a:latin typeface="Arial" panose="020B0604020202020204" pitchFamily="34" charset="0"/>
                <a:cs typeface="Arial" panose="020B0604020202020204" pitchFamily="34" charset="0"/>
              </a:rPr>
              <a:t>2.3</a:t>
            </a:r>
            <a:r>
              <a:rPr lang="he-IL" sz="1400" dirty="0">
                <a:latin typeface="Arial" panose="020B0604020202020204" pitchFamily="34" charset="0"/>
                <a:cs typeface="Arial" panose="020B0604020202020204" pitchFamily="34" charset="0"/>
              </a:rPr>
              <a:t>. שליפת/עדכון רשימת קורסים של תלמיד</a:t>
            </a:r>
          </a:p>
        </p:txBody>
      </p:sp>
      <p:cxnSp>
        <p:nvCxnSpPr>
          <p:cNvPr id="32" name="מחבר ישר 31"/>
          <p:cNvCxnSpPr/>
          <p:nvPr/>
        </p:nvCxnSpPr>
        <p:spPr>
          <a:xfrm>
            <a:off x="5047852" y="4473217"/>
            <a:ext cx="0" cy="555463"/>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מחבר ישר 32"/>
          <p:cNvCxnSpPr/>
          <p:nvPr/>
        </p:nvCxnSpPr>
        <p:spPr>
          <a:xfrm>
            <a:off x="3539693" y="4482658"/>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34" name="מלבן מעוגל 33"/>
          <p:cNvSpPr/>
          <p:nvPr/>
        </p:nvSpPr>
        <p:spPr>
          <a:xfrm>
            <a:off x="2916991" y="5019240"/>
            <a:ext cx="1257981"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en-US" sz="1400" dirty="0">
                <a:latin typeface="Arial" panose="020B0604020202020204" pitchFamily="34" charset="0"/>
                <a:cs typeface="Arial" panose="020B0604020202020204" pitchFamily="34" charset="0"/>
              </a:rPr>
              <a:t>2.4</a:t>
            </a:r>
            <a:r>
              <a:rPr lang="he-IL" sz="1400" dirty="0">
                <a:latin typeface="Arial" panose="020B0604020202020204" pitchFamily="34" charset="0"/>
                <a:cs typeface="Arial" panose="020B0604020202020204" pitchFamily="34" charset="0"/>
              </a:rPr>
              <a:t>. שליפת/עדכון מצב התלמיד בקורס מסוים</a:t>
            </a:r>
          </a:p>
        </p:txBody>
      </p:sp>
      <p:cxnSp>
        <p:nvCxnSpPr>
          <p:cNvPr id="35" name="מחבר ישר 34"/>
          <p:cNvCxnSpPr/>
          <p:nvPr/>
        </p:nvCxnSpPr>
        <p:spPr>
          <a:xfrm>
            <a:off x="2102043" y="4505743"/>
            <a:ext cx="6288" cy="504056"/>
          </a:xfrm>
          <a:prstGeom prst="line">
            <a:avLst/>
          </a:prstGeom>
          <a:ln w="38100"/>
        </p:spPr>
        <p:style>
          <a:lnRef idx="1">
            <a:schemeClr val="dk1"/>
          </a:lnRef>
          <a:fillRef idx="0">
            <a:schemeClr val="dk1"/>
          </a:fillRef>
          <a:effectRef idx="0">
            <a:schemeClr val="dk1"/>
          </a:effectRef>
          <a:fontRef idx="minor">
            <a:schemeClr val="tx1"/>
          </a:fontRef>
        </p:style>
      </p:cxnSp>
      <p:sp>
        <p:nvSpPr>
          <p:cNvPr id="36" name="מלבן מעוגל 35"/>
          <p:cNvSpPr/>
          <p:nvPr/>
        </p:nvSpPr>
        <p:spPr>
          <a:xfrm>
            <a:off x="1487558" y="5019240"/>
            <a:ext cx="1219197" cy="1061237"/>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en-US" sz="1400" dirty="0">
                <a:latin typeface="Arial" panose="020B0604020202020204" pitchFamily="34" charset="0"/>
                <a:cs typeface="Arial" panose="020B0604020202020204" pitchFamily="34" charset="0"/>
              </a:rPr>
              <a:t>2.5</a:t>
            </a:r>
            <a:r>
              <a:rPr lang="he-IL" sz="1400" dirty="0">
                <a:latin typeface="Arial" panose="020B0604020202020204" pitchFamily="34" charset="0"/>
                <a:cs typeface="Arial" panose="020B0604020202020204" pitchFamily="34" charset="0"/>
              </a:rPr>
              <a:t>. מחיקת תלמיד קיים</a:t>
            </a:r>
          </a:p>
        </p:txBody>
      </p:sp>
    </p:spTree>
    <p:extLst>
      <p:ext uri="{BB962C8B-B14F-4D97-AF65-F5344CB8AC3E}">
        <p14:creationId xmlns:p14="http://schemas.microsoft.com/office/powerpoint/2010/main" val="429472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b="1" dirty="0">
                <a:solidFill>
                  <a:srgbClr val="FF0000"/>
                </a:solidFill>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6198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457200" y="980728"/>
            <a:ext cx="8229600" cy="4525963"/>
          </a:xfrm>
        </p:spPr>
        <p:txBody>
          <a:bodyPr>
            <a:noAutofit/>
          </a:bodyPr>
          <a:lstStyle/>
          <a:p>
            <a:r>
              <a:rPr lang="he-IL" sz="1400" b="1" dirty="0">
                <a:latin typeface="Arial" pitchFamily="34" charset="0"/>
                <a:cs typeface="Arial" pitchFamily="34" charset="0"/>
              </a:rPr>
              <a:t>ניהול מדריכים</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הוספת מדריך חדש</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פרטי מדריך</a:t>
            </a:r>
            <a:endParaRPr lang="en-US" sz="1400" dirty="0">
              <a:latin typeface="Arial" pitchFamily="34" charset="0"/>
              <a:cs typeface="Arial" pitchFamily="34" charset="0"/>
            </a:endParaRPr>
          </a:p>
          <a:p>
            <a:pPr lvl="1"/>
            <a:r>
              <a:rPr lang="he-IL" sz="1400" dirty="0">
                <a:latin typeface="Arial" pitchFamily="34" charset="0"/>
                <a:cs typeface="Arial" pitchFamily="34" charset="0"/>
              </a:rPr>
              <a:t>מחיקת מדריך קיים</a:t>
            </a:r>
            <a:endParaRPr lang="en-US" sz="1400" dirty="0">
              <a:latin typeface="Arial" pitchFamily="34" charset="0"/>
              <a:cs typeface="Arial" pitchFamily="34" charset="0"/>
            </a:endParaRPr>
          </a:p>
          <a:p>
            <a:r>
              <a:rPr lang="he-IL" sz="1400" b="1" dirty="0">
                <a:latin typeface="Arial" pitchFamily="34" charset="0"/>
                <a:cs typeface="Arial" pitchFamily="34" charset="0"/>
              </a:rPr>
              <a:t>ניהול לקוחות/תלמידים</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קליטת תלמיד חדש</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פרטים אישיים של תלמיד</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רשימת קורסים של תלמיד</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מצב התלמיד בקורס מסוים</a:t>
            </a:r>
            <a:endParaRPr lang="en-US" sz="1400" dirty="0">
              <a:latin typeface="Arial" pitchFamily="34" charset="0"/>
              <a:cs typeface="Arial" pitchFamily="34" charset="0"/>
            </a:endParaRPr>
          </a:p>
          <a:p>
            <a:pPr lvl="1"/>
            <a:r>
              <a:rPr lang="he-IL" sz="1400" dirty="0">
                <a:latin typeface="Arial" pitchFamily="34" charset="0"/>
                <a:cs typeface="Arial" pitchFamily="34" charset="0"/>
              </a:rPr>
              <a:t>מחיקת תלמיד קיים</a:t>
            </a:r>
            <a:endParaRPr lang="en-US" sz="1400" dirty="0">
              <a:latin typeface="Arial" pitchFamily="34" charset="0"/>
              <a:cs typeface="Arial" pitchFamily="34" charset="0"/>
            </a:endParaRPr>
          </a:p>
          <a:p>
            <a:pPr lvl="0"/>
            <a:r>
              <a:rPr lang="he-IL" sz="1400" b="1" dirty="0">
                <a:latin typeface="Arial" pitchFamily="34" charset="0"/>
                <a:cs typeface="Arial" pitchFamily="34" charset="0"/>
              </a:rPr>
              <a:t>ניהול מלאי חומרי לימוד</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בדיקת חוסר והוספת טופס "חוסר במלאי" למאגר</a:t>
            </a:r>
            <a:endParaRPr lang="en-US" sz="1400" dirty="0">
              <a:latin typeface="Arial" pitchFamily="34" charset="0"/>
              <a:cs typeface="Arial" pitchFamily="34" charset="0"/>
            </a:endParaRPr>
          </a:p>
          <a:p>
            <a:pPr lvl="0"/>
            <a:r>
              <a:rPr lang="he-IL" sz="1400" b="1" dirty="0">
                <a:latin typeface="Arial" pitchFamily="34" charset="0"/>
                <a:cs typeface="Arial" pitchFamily="34" charset="0"/>
              </a:rPr>
              <a:t>ניהול הזמנות</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הוספת טופס הזמנה חדשה</a:t>
            </a:r>
            <a:endParaRPr lang="en-US" sz="1400" dirty="0">
              <a:latin typeface="Arial" pitchFamily="34" charset="0"/>
              <a:cs typeface="Arial" pitchFamily="34" charset="0"/>
            </a:endParaRPr>
          </a:p>
          <a:p>
            <a:pPr lvl="0"/>
            <a:r>
              <a:rPr lang="he-IL" sz="1400" b="1" dirty="0">
                <a:latin typeface="Arial" pitchFamily="34" charset="0"/>
                <a:cs typeface="Arial" pitchFamily="34" charset="0"/>
              </a:rPr>
              <a:t>ניהול קורסים</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הוספת קורס חדש</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פרטים כלליים על הקורס</a:t>
            </a:r>
            <a:endParaRPr lang="en-US" sz="1400" dirty="0">
              <a:latin typeface="Arial" pitchFamily="34" charset="0"/>
              <a:cs typeface="Arial" pitchFamily="34" charset="0"/>
            </a:endParaRPr>
          </a:p>
          <a:p>
            <a:pPr lvl="1"/>
            <a:r>
              <a:rPr lang="he-IL" sz="1400" dirty="0">
                <a:latin typeface="Arial" pitchFamily="34" charset="0"/>
                <a:cs typeface="Arial" pitchFamily="34" charset="0"/>
              </a:rPr>
              <a:t>שליפת/עדכון פרטי התלמידים הרשומים לקורס</a:t>
            </a:r>
            <a:endParaRPr lang="en-US" sz="1400" dirty="0">
              <a:latin typeface="Arial" pitchFamily="34" charset="0"/>
              <a:cs typeface="Arial" pitchFamily="34" charset="0"/>
            </a:endParaRPr>
          </a:p>
          <a:p>
            <a:pPr lvl="1"/>
            <a:r>
              <a:rPr lang="he-IL" sz="1400" dirty="0">
                <a:latin typeface="Arial" pitchFamily="34" charset="0"/>
                <a:cs typeface="Arial" pitchFamily="34" charset="0"/>
              </a:rPr>
              <a:t>מחיקת קורס קיים</a:t>
            </a:r>
            <a:endParaRPr lang="en-US" sz="1400" dirty="0">
              <a:latin typeface="Arial" pitchFamily="34" charset="0"/>
              <a:cs typeface="Arial" pitchFamily="34" charset="0"/>
            </a:endParaRPr>
          </a:p>
          <a:p>
            <a:pPr lvl="0"/>
            <a:r>
              <a:rPr lang="he-IL" sz="1400" b="1" dirty="0">
                <a:latin typeface="Arial" pitchFamily="34" charset="0"/>
                <a:cs typeface="Arial" pitchFamily="34" charset="0"/>
              </a:rPr>
              <a:t>ניהול מעקב אחר לקוחות עתידיים פוטנציאליים</a:t>
            </a:r>
            <a:endParaRPr lang="en-US" sz="1400" b="1" dirty="0">
              <a:latin typeface="Arial" pitchFamily="34" charset="0"/>
              <a:cs typeface="Arial" pitchFamily="34" charset="0"/>
            </a:endParaRPr>
          </a:p>
          <a:p>
            <a:pPr lvl="1"/>
            <a:r>
              <a:rPr lang="he-IL" sz="1400" dirty="0">
                <a:latin typeface="Arial" pitchFamily="34" charset="0"/>
                <a:cs typeface="Arial" pitchFamily="34" charset="0"/>
              </a:rPr>
              <a:t>קבלת פקס המכיל פרטים אישיים של לקוחות פוטנציאליים</a:t>
            </a:r>
            <a:endParaRPr lang="en-US" sz="1400" dirty="0">
              <a:latin typeface="Arial" pitchFamily="34" charset="0"/>
              <a:cs typeface="Arial" pitchFamily="34" charset="0"/>
            </a:endParaRPr>
          </a:p>
          <a:p>
            <a:endParaRPr lang="he-IL" sz="1400" dirty="0">
              <a:latin typeface="Arial" pitchFamily="34" charset="0"/>
              <a:cs typeface="Arial" pitchFamily="34" charset="0"/>
            </a:endParaRPr>
          </a:p>
        </p:txBody>
      </p:sp>
      <p:sp>
        <p:nvSpPr>
          <p:cNvPr id="4" name="כותרת 1"/>
          <p:cNvSpPr txBox="1">
            <a:spLocks/>
          </p:cNvSpPr>
          <p:nvPr/>
        </p:nvSpPr>
        <p:spPr>
          <a:xfrm>
            <a:off x="914400" y="-90264"/>
            <a:ext cx="7772400" cy="1143000"/>
          </a:xfrm>
          <a:prstGeom prst="rect">
            <a:avLst/>
          </a:prstGeom>
        </p:spPr>
        <p:txBody>
          <a:bodyPr bIns="91440" anchor="b" anchorCtr="0">
            <a:normAutofit fontScale="92500"/>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תיאור תהליכי</a:t>
            </a:r>
            <a:r>
              <a:rPr kumimoji="0" lang="he-IL" sz="3600" b="1" i="0" u="none" strike="noStrike" kern="1200" cap="none" spc="0" normalizeH="0" noProof="0" dirty="0">
                <a:ln>
                  <a:noFill/>
                </a:ln>
                <a:solidFill>
                  <a:srgbClr val="C00000"/>
                </a:solidFill>
                <a:effectLst/>
                <a:uLnTx/>
                <a:uFillTx/>
                <a:latin typeface="Tahoma" pitchFamily="34" charset="0"/>
                <a:ea typeface="Tahoma" pitchFamily="34" charset="0"/>
                <a:cs typeface="Tahoma" pitchFamily="34" charset="0"/>
              </a:rPr>
              <a:t> עבודה קיימים</a:t>
            </a:r>
          </a:p>
          <a:p>
            <a:pPr marL="0" marR="0" lvl="0" indent="0" algn="ctr" defTabSz="914400" rtl="1" eaLnBrk="1" fontAlgn="auto" latinLnBrk="0" hangingPunct="1">
              <a:lnSpc>
                <a:spcPct val="100000"/>
              </a:lnSpc>
              <a:spcBef>
                <a:spcPct val="0"/>
              </a:spcBef>
              <a:spcAft>
                <a:spcPts val="0"/>
              </a:spcAft>
              <a:buClrTx/>
              <a:buSzTx/>
              <a:buFontTx/>
              <a:buNone/>
              <a:tabLst/>
              <a:defRPr/>
            </a:pPr>
            <a:r>
              <a:rPr lang="he-IL" sz="2200" b="1" baseline="0" dirty="0">
                <a:solidFill>
                  <a:srgbClr val="C00000"/>
                </a:solidFill>
                <a:latin typeface="Tahoma" pitchFamily="34" charset="0"/>
                <a:ea typeface="Tahoma" pitchFamily="34" charset="0"/>
                <a:cs typeface="Tahoma" pitchFamily="34" charset="0"/>
              </a:rPr>
              <a:t>(התהליכים</a:t>
            </a:r>
            <a:r>
              <a:rPr lang="he-IL" sz="2200" b="1" dirty="0">
                <a:solidFill>
                  <a:srgbClr val="C00000"/>
                </a:solidFill>
                <a:latin typeface="Tahoma" pitchFamily="34" charset="0"/>
                <a:ea typeface="Tahoma" pitchFamily="34" charset="0"/>
                <a:cs typeface="Tahoma" pitchFamily="34" charset="0"/>
              </a:rPr>
              <a:t> העיקריים של הארגון ותת התהליכים שלהם)</a:t>
            </a:r>
            <a:endParaRPr kumimoji="0" lang="he-IL" sz="22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04274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b="1" dirty="0">
                <a:solidFill>
                  <a:srgbClr val="FF0000"/>
                </a:solidFill>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4745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p:txBody>
          <a:bodyPr>
            <a:normAutofit lnSpcReduction="10000"/>
          </a:bodyPr>
          <a:lstStyle/>
          <a:p>
            <a:pPr>
              <a:lnSpc>
                <a:spcPct val="150000"/>
              </a:lnSpc>
            </a:pPr>
            <a:r>
              <a:rPr lang="he-IL" sz="2000" dirty="0">
                <a:latin typeface="Arial" pitchFamily="34" charset="0"/>
                <a:cs typeface="Arial" pitchFamily="34" charset="0"/>
              </a:rPr>
              <a:t>כאשר מגיע תלמיד חדש לחברה, הוא ניגש למזכירת החברה. התלמיד מוסר למזכירה את פרטיו האישיים והקורסים אליהם הוא מעוניין להירשם. מזכירת החברה פותחת את כרטיסיית "תלמידים" ופותחת כרטיס חדש ובו כותבת את פרטי התלמיד. לאחר מכן, ניגשת לכרטיסיית "קורסים" ומוציאה את הכרטיסים של הקורסים שהתלמיד בחר, בודקת אם יש מקום בקורס (לפי מספר המקומות המקסימלי וספירה ידנית של מספר התלמידים שנרשמו כבר לקורס) וכן בודקת שהקורס לא נפתח, ובמידה ויש מקום והקורס עדיין לא נפתח, מוסיפה את פרטיו של התלמיד ברשימת התלמידים של הקורס. לאחר מכן, מוסרת לתלמיד את פרטי הקורס, תאריך תחילתו, ימי לימוד, שעות ומיקום (מספר חדר). </a:t>
            </a:r>
            <a:endParaRPr lang="en-US" sz="2000" dirty="0">
              <a:latin typeface="Arial" pitchFamily="34" charset="0"/>
              <a:cs typeface="Arial" pitchFamily="34" charset="0"/>
            </a:endParaRPr>
          </a:p>
          <a:p>
            <a:pPr>
              <a:lnSpc>
                <a:spcPct val="150000"/>
              </a:lnSpc>
            </a:pPr>
            <a:endParaRPr lang="he-IL" sz="20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he-IL" sz="3600" b="1" dirty="0">
                <a:solidFill>
                  <a:srgbClr val="C00000"/>
                </a:solidFill>
                <a:latin typeface="Tahoma" pitchFamily="34" charset="0"/>
                <a:ea typeface="Tahoma" pitchFamily="34" charset="0"/>
                <a:cs typeface="Tahoma" pitchFamily="34" charset="0"/>
              </a:rPr>
              <a:t>קליטת</a:t>
            </a: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 תלמיד חדש </a:t>
            </a:r>
          </a:p>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1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(שפה טבעית)</a:t>
            </a:r>
            <a:endParaRPr kumimoji="0" lang="he-IL" sz="1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39678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b="1" dirty="0">
                <a:solidFill>
                  <a:srgbClr val="FF0000"/>
                </a:solidFill>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2205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8520" y="116632"/>
            <a:ext cx="9144000" cy="1143000"/>
          </a:xfrm>
        </p:spPr>
        <p:txBody>
          <a:bodyPr>
            <a:normAutofit/>
          </a:bodyPr>
          <a:lstStyle/>
          <a:p>
            <a:pPr algn="ctr"/>
            <a:r>
              <a:rPr lang="he-IL" sz="2800" b="1" dirty="0">
                <a:solidFill>
                  <a:srgbClr val="C00000"/>
                </a:solidFill>
                <a:latin typeface="Tahoma" pitchFamily="34" charset="0"/>
                <a:ea typeface="Tahoma" pitchFamily="34" charset="0"/>
                <a:cs typeface="Tahoma" pitchFamily="34" charset="0"/>
              </a:rPr>
              <a:t>בדיקת חוסר והוספת טופס "חוסר במלאי" למאגר (שפה מובנית)</a:t>
            </a:r>
            <a:endParaRPr lang="he-IL" sz="2800" dirty="0">
              <a:solidFill>
                <a:srgbClr val="C00000"/>
              </a:solidFill>
              <a:latin typeface="Tahoma" pitchFamily="34" charset="0"/>
              <a:ea typeface="Tahoma" pitchFamily="34" charset="0"/>
              <a:cs typeface="Tahoma" pitchFamily="34" charset="0"/>
            </a:endParaRPr>
          </a:p>
        </p:txBody>
      </p:sp>
      <p:sp>
        <p:nvSpPr>
          <p:cNvPr id="3" name="מציין מיקום תוכן 2"/>
          <p:cNvSpPr>
            <a:spLocks noGrp="1"/>
          </p:cNvSpPr>
          <p:nvPr>
            <p:ph sz="quarter" idx="1"/>
          </p:nvPr>
        </p:nvSpPr>
        <p:spPr/>
        <p:txBody>
          <a:bodyPr>
            <a:noAutofit/>
          </a:bodyPr>
          <a:lstStyle/>
          <a:p>
            <a:pPr>
              <a:buNone/>
            </a:pPr>
            <a:r>
              <a:rPr lang="he-IL" sz="2000" b="1" dirty="0">
                <a:latin typeface="Arial" pitchFamily="34" charset="0"/>
                <a:cs typeface="Arial" pitchFamily="34" charset="0"/>
              </a:rPr>
              <a:t>1. התחלה</a:t>
            </a:r>
          </a:p>
          <a:p>
            <a:pPr>
              <a:buNone/>
            </a:pPr>
            <a:r>
              <a:rPr lang="he-IL" sz="2000" dirty="0">
                <a:latin typeface="Arial" pitchFamily="34" charset="0"/>
                <a:cs typeface="Arial" pitchFamily="34" charset="0"/>
              </a:rPr>
              <a:t>2. מדריך ניגש למזכירת החברה ומקבל את פרטי הקורס שמבקש (מספר התלמידים בקורס)</a:t>
            </a:r>
            <a:endParaRPr lang="en-US" sz="2000" dirty="0">
              <a:latin typeface="Arial" pitchFamily="34" charset="0"/>
              <a:cs typeface="Arial" pitchFamily="34" charset="0"/>
            </a:endParaRPr>
          </a:p>
          <a:p>
            <a:pPr>
              <a:buNone/>
            </a:pPr>
            <a:r>
              <a:rPr lang="he-IL" sz="2000" dirty="0">
                <a:latin typeface="Arial" pitchFamily="34" charset="0"/>
                <a:cs typeface="Arial" pitchFamily="34" charset="0"/>
              </a:rPr>
              <a:t>3. מדריך ניגש למחסנים ומחפש את המקום השמור לקורס (ע"י אבחון הארגזים עם שם הקורס הרצוי לו)</a:t>
            </a:r>
            <a:endParaRPr lang="en-US" sz="2000" dirty="0">
              <a:latin typeface="Arial" pitchFamily="34" charset="0"/>
              <a:cs typeface="Arial" pitchFamily="34" charset="0"/>
            </a:endParaRPr>
          </a:p>
          <a:p>
            <a:pPr>
              <a:buNone/>
            </a:pPr>
            <a:r>
              <a:rPr lang="he-IL" sz="2000" dirty="0">
                <a:latin typeface="Arial" pitchFamily="34" charset="0"/>
                <a:cs typeface="Arial" pitchFamily="34" charset="0"/>
              </a:rPr>
              <a:t>4. המדריך סופר את מספר ערכות הלימוד הנמצאות בארגזים שאיתר.</a:t>
            </a:r>
            <a:endParaRPr lang="en-US" sz="2000" dirty="0">
              <a:latin typeface="Arial" pitchFamily="34" charset="0"/>
              <a:cs typeface="Arial" pitchFamily="34" charset="0"/>
            </a:endParaRPr>
          </a:p>
          <a:p>
            <a:pPr>
              <a:buNone/>
            </a:pPr>
            <a:r>
              <a:rPr lang="he-IL" sz="2000" dirty="0">
                <a:latin typeface="Arial" pitchFamily="34" charset="0"/>
                <a:cs typeface="Arial" pitchFamily="34" charset="0"/>
              </a:rPr>
              <a:t>5. אם (מספר ערכות הלימוד &lt; מספר התלמידים בקורס)</a:t>
            </a:r>
            <a:endParaRPr lang="en-US" sz="2000" dirty="0">
              <a:latin typeface="Arial" pitchFamily="34" charset="0"/>
              <a:cs typeface="Arial" pitchFamily="34" charset="0"/>
            </a:endParaRPr>
          </a:p>
          <a:p>
            <a:pPr lvl="2">
              <a:buNone/>
            </a:pPr>
            <a:r>
              <a:rPr lang="he-IL" sz="2000" dirty="0">
                <a:latin typeface="Arial" pitchFamily="34" charset="0"/>
                <a:cs typeface="Arial" pitchFamily="34" charset="0"/>
              </a:rPr>
              <a:t>5.1 אזי, ניגש חזרה למזכירה ומוסר לה טופס "חוסר במלאי" המכיל את הכמות הרצויה של ערכות הלימוד (לפחות: מספר ערכות הלימוד – מספר התלמידים בקורס), פרטי חומרי הלימוד החסרים, מהו התאריך האחרון שיש לספק בו את הציוד הנדרש (עקב פתיחת הקורס), וכמו כן רשימה של מספר ספקים ופרטיהם שהוא מכיר אשר מספקים את חומרי לימוד אלו.</a:t>
            </a:r>
            <a:endParaRPr lang="en-US" sz="2000" dirty="0">
              <a:latin typeface="Arial" pitchFamily="34" charset="0"/>
              <a:cs typeface="Arial" pitchFamily="34" charset="0"/>
            </a:endParaRPr>
          </a:p>
          <a:p>
            <a:pPr>
              <a:buNone/>
            </a:pPr>
            <a:r>
              <a:rPr lang="he-IL" sz="2000" dirty="0">
                <a:latin typeface="Arial" pitchFamily="34" charset="0"/>
                <a:cs typeface="Arial" pitchFamily="34" charset="0"/>
              </a:rPr>
              <a:t>6. אחרת, המדריך סוגר את המחסן.</a:t>
            </a:r>
          </a:p>
          <a:p>
            <a:pPr>
              <a:buNone/>
            </a:pPr>
            <a:r>
              <a:rPr lang="he-IL" sz="2000" b="1" dirty="0">
                <a:latin typeface="Arial" pitchFamily="34" charset="0"/>
                <a:cs typeface="Arial" pitchFamily="34" charset="0"/>
              </a:rPr>
              <a:t>7. סיום</a:t>
            </a:r>
            <a:endParaRPr lang="en-US" sz="2000" b="1" dirty="0">
              <a:latin typeface="Arial" pitchFamily="34" charset="0"/>
              <a:cs typeface="Arial" pitchFamily="34" charset="0"/>
            </a:endParaRPr>
          </a:p>
          <a:p>
            <a:endParaRPr lang="he-IL" sz="2000" dirty="0">
              <a:latin typeface="Arial" pitchFamily="34" charset="0"/>
              <a:cs typeface="Arial" pitchFamily="34" charset="0"/>
            </a:endParaRPr>
          </a:p>
        </p:txBody>
      </p:sp>
    </p:spTree>
    <p:extLst>
      <p:ext uri="{BB962C8B-B14F-4D97-AF65-F5344CB8AC3E}">
        <p14:creationId xmlns:p14="http://schemas.microsoft.com/office/powerpoint/2010/main" val="166421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מחבר ישר 25"/>
          <p:cNvCxnSpPr/>
          <p:nvPr/>
        </p:nvCxnSpPr>
        <p:spPr>
          <a:xfrm>
            <a:off x="642910" y="3643314"/>
            <a:ext cx="8001056" cy="158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sp>
        <p:nvSpPr>
          <p:cNvPr id="36" name="מלבן מעוגל 35"/>
          <p:cNvSpPr/>
          <p:nvPr/>
        </p:nvSpPr>
        <p:spPr>
          <a:xfrm>
            <a:off x="3357554" y="85723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ייזום</a:t>
            </a:r>
            <a:endParaRPr lang="he-IL" sz="2400" b="1" dirty="0"/>
          </a:p>
        </p:txBody>
      </p:sp>
      <p:sp>
        <p:nvSpPr>
          <p:cNvPr id="37" name="מלבן מעוגל 36"/>
          <p:cNvSpPr/>
          <p:nvPr/>
        </p:nvSpPr>
        <p:spPr>
          <a:xfrm>
            <a:off x="3357554" y="1571612"/>
            <a:ext cx="3230670" cy="428628"/>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חקר מצב קיים</a:t>
            </a:r>
          </a:p>
        </p:txBody>
      </p:sp>
      <p:sp>
        <p:nvSpPr>
          <p:cNvPr id="38" name="מלבן מעוגל 37"/>
          <p:cNvSpPr/>
          <p:nvPr/>
        </p:nvSpPr>
        <p:spPr>
          <a:xfrm>
            <a:off x="3357554" y="2285992"/>
            <a:ext cx="3230670" cy="428628"/>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אפיון ראשוני</a:t>
            </a:r>
          </a:p>
        </p:txBody>
      </p:sp>
      <p:sp>
        <p:nvSpPr>
          <p:cNvPr id="39" name="מלבן מעוגל 38"/>
          <p:cNvSpPr/>
          <p:nvPr/>
        </p:nvSpPr>
        <p:spPr>
          <a:xfrm>
            <a:off x="3357554" y="3000372"/>
            <a:ext cx="3230670" cy="428628"/>
          </a:xfrm>
          <a:prstGeom prst="round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חקר ישימות</a:t>
            </a:r>
          </a:p>
        </p:txBody>
      </p:sp>
      <p:sp>
        <p:nvSpPr>
          <p:cNvPr id="40" name="מלבן מעוגל 39"/>
          <p:cNvSpPr/>
          <p:nvPr/>
        </p:nvSpPr>
        <p:spPr>
          <a:xfrm>
            <a:off x="3357554" y="385762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ניתוח המערכת החדשה</a:t>
            </a:r>
          </a:p>
        </p:txBody>
      </p:sp>
      <p:sp>
        <p:nvSpPr>
          <p:cNvPr id="41" name="מלבן מעוגל 40"/>
          <p:cNvSpPr/>
          <p:nvPr/>
        </p:nvSpPr>
        <p:spPr>
          <a:xfrm>
            <a:off x="3357554" y="492919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עיצוב המערכת החדשה</a:t>
            </a:r>
          </a:p>
        </p:txBody>
      </p:sp>
      <p:sp>
        <p:nvSpPr>
          <p:cNvPr id="42" name="מלבן מעוגל 41"/>
          <p:cNvSpPr/>
          <p:nvPr/>
        </p:nvSpPr>
        <p:spPr>
          <a:xfrm>
            <a:off x="3357554" y="6072206"/>
            <a:ext cx="3230670" cy="5715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יישום והטמעה</a:t>
            </a:r>
          </a:p>
        </p:txBody>
      </p:sp>
      <p:cxnSp>
        <p:nvCxnSpPr>
          <p:cNvPr id="43" name="מחבר חץ ישר 42"/>
          <p:cNvCxnSpPr>
            <a:stCxn id="36" idx="2"/>
            <a:endCxn id="37" idx="0"/>
          </p:cNvCxnSpPr>
          <p:nvPr/>
        </p:nvCxnSpPr>
        <p:spPr>
          <a:xfrm>
            <a:off x="4972889" y="128586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4" name="מחבר חץ ישר 43"/>
          <p:cNvCxnSpPr>
            <a:stCxn id="37" idx="2"/>
            <a:endCxn id="38" idx="0"/>
          </p:cNvCxnSpPr>
          <p:nvPr/>
        </p:nvCxnSpPr>
        <p:spPr>
          <a:xfrm>
            <a:off x="4972889" y="200024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מחבר חץ ישר 44"/>
          <p:cNvCxnSpPr>
            <a:stCxn id="38" idx="2"/>
            <a:endCxn id="39" idx="0"/>
          </p:cNvCxnSpPr>
          <p:nvPr/>
        </p:nvCxnSpPr>
        <p:spPr>
          <a:xfrm>
            <a:off x="4972889" y="271462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מחבר חץ ישר 45"/>
          <p:cNvCxnSpPr>
            <a:stCxn id="39" idx="2"/>
            <a:endCxn id="40" idx="0"/>
          </p:cNvCxnSpPr>
          <p:nvPr/>
        </p:nvCxnSpPr>
        <p:spPr>
          <a:xfrm>
            <a:off x="4972889" y="3429000"/>
            <a:ext cx="0" cy="42862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7" name="מחבר חץ ישר 46"/>
          <p:cNvCxnSpPr>
            <a:stCxn id="40" idx="2"/>
            <a:endCxn id="41" idx="0"/>
          </p:cNvCxnSpPr>
          <p:nvPr/>
        </p:nvCxnSpPr>
        <p:spPr>
          <a:xfrm>
            <a:off x="4972889" y="4714884"/>
            <a:ext cx="0" cy="2143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מחבר חץ ישר 47"/>
          <p:cNvCxnSpPr>
            <a:stCxn id="41" idx="2"/>
            <a:endCxn id="42" idx="0"/>
          </p:cNvCxnSpPr>
          <p:nvPr/>
        </p:nvCxnSpPr>
        <p:spPr>
          <a:xfrm>
            <a:off x="4972889" y="5786454"/>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55" name="כותרת 1"/>
          <p:cNvSpPr>
            <a:spLocks noGrp="1"/>
          </p:cNvSpPr>
          <p:nvPr>
            <p:ph type="title"/>
          </p:nvPr>
        </p:nvSpPr>
        <p:spPr>
          <a:xfrm>
            <a:off x="457200" y="-71462"/>
            <a:ext cx="8229600" cy="846158"/>
          </a:xfrm>
        </p:spPr>
        <p:txBody>
          <a:bodyPr>
            <a:normAutofit/>
          </a:bodyPr>
          <a:lstStyle/>
          <a:p>
            <a:pPr algn="ctr"/>
            <a:r>
              <a:rPr lang="he-IL" sz="3600" b="1" dirty="0">
                <a:solidFill>
                  <a:srgbClr val="C00000"/>
                </a:solidFill>
                <a:latin typeface="Tahoma" pitchFamily="34" charset="0"/>
                <a:cs typeface="Tahoma" pitchFamily="34" charset="0"/>
              </a:rPr>
              <a:t>השלבים בפיתוח מערכת מידע</a:t>
            </a:r>
          </a:p>
        </p:txBody>
      </p:sp>
      <p:graphicFrame>
        <p:nvGraphicFramePr>
          <p:cNvPr id="18" name="דיאגרמה 17"/>
          <p:cNvGraphicFramePr/>
          <p:nvPr/>
        </p:nvGraphicFramePr>
        <p:xfrm>
          <a:off x="179512" y="3645024"/>
          <a:ext cx="3096344"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dirty="0">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b="1" dirty="0">
                <a:solidFill>
                  <a:srgbClr val="FF0000"/>
                </a:solidFill>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2337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תרשים זרימה</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
        <p:nvSpPr>
          <p:cNvPr id="6" name="Text Box 3"/>
          <p:cNvSpPr txBox="1">
            <a:spLocks noChangeArrowheads="1"/>
          </p:cNvSpPr>
          <p:nvPr/>
        </p:nvSpPr>
        <p:spPr bwMode="auto">
          <a:xfrm>
            <a:off x="5884820" y="5029165"/>
            <a:ext cx="184731" cy="400110"/>
          </a:xfrm>
          <a:prstGeom prst="rect">
            <a:avLst/>
          </a:prstGeom>
          <a:noFill/>
          <a:ln w="12700" cap="sq">
            <a:noFill/>
            <a:miter lim="800000"/>
            <a:headEnd type="none" w="sm" len="sm"/>
            <a:tailEnd type="none" w="sm" len="sm"/>
          </a:ln>
        </p:spPr>
        <p:txBody>
          <a:bodyPr wrap="none">
            <a:spAutoFit/>
          </a:bodyPr>
          <a:lstStyle/>
          <a:p>
            <a:endParaRPr lang="he-IL" sz="2000">
              <a:latin typeface="Arial" pitchFamily="34" charset="0"/>
              <a:cs typeface="Arial" pitchFamily="34" charset="0"/>
            </a:endParaRPr>
          </a:p>
        </p:txBody>
      </p:sp>
      <p:sp>
        <p:nvSpPr>
          <p:cNvPr id="7" name="Text Box 4"/>
          <p:cNvSpPr txBox="1">
            <a:spLocks noChangeArrowheads="1"/>
          </p:cNvSpPr>
          <p:nvPr/>
        </p:nvSpPr>
        <p:spPr bwMode="auto">
          <a:xfrm>
            <a:off x="3711533" y="2597115"/>
            <a:ext cx="184731" cy="400110"/>
          </a:xfrm>
          <a:prstGeom prst="rect">
            <a:avLst/>
          </a:prstGeom>
          <a:noFill/>
          <a:ln w="12700" cap="sq">
            <a:noFill/>
            <a:miter lim="800000"/>
            <a:headEnd type="none" w="sm" len="sm"/>
            <a:tailEnd type="none" w="sm" len="sm"/>
          </a:ln>
        </p:spPr>
        <p:txBody>
          <a:bodyPr wrap="none">
            <a:spAutoFit/>
          </a:bodyPr>
          <a:lstStyle/>
          <a:p>
            <a:endParaRPr lang="he-IL" sz="2000">
              <a:latin typeface="Arial" pitchFamily="34" charset="0"/>
              <a:cs typeface="Arial" pitchFamily="34" charset="0"/>
            </a:endParaRPr>
          </a:p>
        </p:txBody>
      </p:sp>
      <p:sp>
        <p:nvSpPr>
          <p:cNvPr id="8" name="Text Box 7"/>
          <p:cNvSpPr txBox="1">
            <a:spLocks noChangeArrowheads="1"/>
          </p:cNvSpPr>
          <p:nvPr/>
        </p:nvSpPr>
        <p:spPr bwMode="auto">
          <a:xfrm>
            <a:off x="2051050" y="2151063"/>
            <a:ext cx="3762375" cy="457200"/>
          </a:xfrm>
          <a:prstGeom prst="rect">
            <a:avLst/>
          </a:prstGeom>
          <a:noFill/>
          <a:ln w="12700" cap="sq">
            <a:noFill/>
            <a:miter lim="800000"/>
            <a:headEnd type="none" w="sm" len="sm"/>
            <a:tailEnd type="none" w="sm" len="sm"/>
          </a:ln>
        </p:spPr>
        <p:txBody>
          <a:bodyPr>
            <a:spAutoFit/>
          </a:bodyPr>
          <a:lstStyle/>
          <a:p>
            <a:r>
              <a:rPr lang="he-IL"/>
              <a:t> </a:t>
            </a:r>
            <a:endParaRPr lang="en-US"/>
          </a:p>
        </p:txBody>
      </p:sp>
      <p:sp>
        <p:nvSpPr>
          <p:cNvPr id="9" name="AutoShape 9"/>
          <p:cNvSpPr>
            <a:spLocks noChangeArrowheads="1"/>
          </p:cNvSpPr>
          <p:nvPr/>
        </p:nvSpPr>
        <p:spPr bwMode="auto">
          <a:xfrm>
            <a:off x="2915817" y="1412776"/>
            <a:ext cx="792088" cy="503238"/>
          </a:xfrm>
          <a:prstGeom prst="can">
            <a:avLst>
              <a:gd name="adj" fmla="val 25000"/>
            </a:avLst>
          </a:prstGeom>
          <a:solidFill>
            <a:srgbClr val="00B0F0"/>
          </a:solidFill>
          <a:ln w="12700" cap="sq">
            <a:solidFill>
              <a:schemeClr val="tx1"/>
            </a:solidFill>
            <a:round/>
            <a:headEnd type="none" w="sm" len="sm"/>
            <a:tailEnd type="none" w="sm" len="sm"/>
          </a:ln>
        </p:spPr>
        <p:txBody>
          <a:bodyPr wrap="none" anchor="ctr"/>
          <a:lstStyle/>
          <a:p>
            <a:endParaRPr lang="he-IL"/>
          </a:p>
        </p:txBody>
      </p:sp>
      <p:sp>
        <p:nvSpPr>
          <p:cNvPr id="10" name="Rectangle 10"/>
          <p:cNvSpPr>
            <a:spLocks noChangeArrowheads="1"/>
          </p:cNvSpPr>
          <p:nvPr/>
        </p:nvSpPr>
        <p:spPr bwMode="auto">
          <a:xfrm>
            <a:off x="2843213" y="2204864"/>
            <a:ext cx="935037" cy="359966"/>
          </a:xfrm>
          <a:prstGeom prst="rect">
            <a:avLst/>
          </a:pr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11" name="AutoShape 11"/>
          <p:cNvSpPr>
            <a:spLocks noChangeArrowheads="1"/>
          </p:cNvSpPr>
          <p:nvPr/>
        </p:nvSpPr>
        <p:spPr bwMode="auto">
          <a:xfrm>
            <a:off x="2843213" y="2924175"/>
            <a:ext cx="935037" cy="288925"/>
          </a:xfrm>
          <a:custGeom>
            <a:avLst/>
            <a:gdLst>
              <a:gd name="T0" fmla="*/ 1533157451 w 21600"/>
              <a:gd name="T1" fmla="*/ 25847549 h 21600"/>
              <a:gd name="T2" fmla="*/ 876090912 w 21600"/>
              <a:gd name="T3" fmla="*/ 51694910 h 21600"/>
              <a:gd name="T4" fmla="*/ 219023247 w 21600"/>
              <a:gd name="T5" fmla="*/ 25847549 h 21600"/>
              <a:gd name="T6" fmla="*/ 87609091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12" name="AutoShape 12"/>
          <p:cNvSpPr>
            <a:spLocks noChangeArrowheads="1"/>
          </p:cNvSpPr>
          <p:nvPr/>
        </p:nvSpPr>
        <p:spPr bwMode="auto">
          <a:xfrm rot="10800000">
            <a:off x="2987675" y="3500438"/>
            <a:ext cx="647700" cy="482600"/>
          </a:xfrm>
          <a:prstGeom prst="triangle">
            <a:avLst>
              <a:gd name="adj" fmla="val 50000"/>
            </a:avLst>
          </a:pr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13" name="AutoShape 15"/>
          <p:cNvSpPr>
            <a:spLocks noChangeArrowheads="1"/>
          </p:cNvSpPr>
          <p:nvPr/>
        </p:nvSpPr>
        <p:spPr bwMode="auto">
          <a:xfrm>
            <a:off x="2915816" y="4797425"/>
            <a:ext cx="647700" cy="433388"/>
          </a:xfrm>
          <a:prstGeom prst="flowChartManualInput">
            <a:avLst/>
          </a:pr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14" name="AutoShape 16"/>
          <p:cNvSpPr>
            <a:spLocks noChangeArrowheads="1"/>
          </p:cNvSpPr>
          <p:nvPr/>
        </p:nvSpPr>
        <p:spPr bwMode="auto">
          <a:xfrm>
            <a:off x="2916238" y="5516141"/>
            <a:ext cx="719137" cy="433387"/>
          </a:xfrm>
          <a:prstGeom prst="flowChartDocument">
            <a:avLst/>
          </a:pr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15" name="AutoShape 17"/>
          <p:cNvSpPr>
            <a:spLocks noChangeArrowheads="1"/>
          </p:cNvSpPr>
          <p:nvPr/>
        </p:nvSpPr>
        <p:spPr bwMode="auto">
          <a:xfrm>
            <a:off x="3203575" y="6236419"/>
            <a:ext cx="215900" cy="288925"/>
          </a:xfrm>
          <a:prstGeom prst="flowChartConnector">
            <a:avLst/>
          </a:prstGeom>
          <a:solidFill>
            <a:srgbClr val="00B0F0"/>
          </a:solidFill>
          <a:ln w="12700" cap="sq">
            <a:solidFill>
              <a:schemeClr val="tx1"/>
            </a:solidFill>
            <a:round/>
            <a:headEnd type="none" w="sm" len="sm"/>
            <a:tailEnd type="none" w="sm" len="sm"/>
          </a:ln>
        </p:spPr>
        <p:txBody>
          <a:bodyPr wrap="none" anchor="ctr"/>
          <a:lstStyle/>
          <a:p>
            <a:endParaRPr lang="he-IL"/>
          </a:p>
        </p:txBody>
      </p:sp>
      <p:sp>
        <p:nvSpPr>
          <p:cNvPr id="16" name="Text Box 22"/>
          <p:cNvSpPr txBox="1">
            <a:spLocks noChangeArrowheads="1"/>
          </p:cNvSpPr>
          <p:nvPr/>
        </p:nvSpPr>
        <p:spPr bwMode="auto">
          <a:xfrm>
            <a:off x="4287912" y="1444714"/>
            <a:ext cx="2952626" cy="400110"/>
          </a:xfrm>
          <a:prstGeom prst="rect">
            <a:avLst/>
          </a:prstGeom>
          <a:noFill/>
          <a:ln w="12700" cap="sq">
            <a:noFill/>
            <a:miter lim="800000"/>
            <a:headEnd type="none" w="sm" len="sm"/>
            <a:tailEnd type="none" w="sm" len="sm"/>
          </a:ln>
        </p:spPr>
        <p:txBody>
          <a:bodyPr wrap="square">
            <a:spAutoFit/>
          </a:bodyPr>
          <a:lstStyle/>
          <a:p>
            <a:r>
              <a:rPr lang="he-IL" sz="2000" dirty="0">
                <a:latin typeface="Arial" pitchFamily="34" charset="0"/>
                <a:cs typeface="Arial" pitchFamily="34" charset="0"/>
              </a:rPr>
              <a:t>מאגר נתונים/מידע או קובץ</a:t>
            </a:r>
            <a:endParaRPr lang="en-US" sz="2000" dirty="0">
              <a:latin typeface="Arial" pitchFamily="34" charset="0"/>
              <a:cs typeface="Arial" pitchFamily="34" charset="0"/>
            </a:endParaRPr>
          </a:p>
        </p:txBody>
      </p:sp>
      <p:sp>
        <p:nvSpPr>
          <p:cNvPr id="17" name="Text Box 23"/>
          <p:cNvSpPr txBox="1">
            <a:spLocks noChangeArrowheads="1"/>
          </p:cNvSpPr>
          <p:nvPr/>
        </p:nvSpPr>
        <p:spPr bwMode="auto">
          <a:xfrm>
            <a:off x="3741688" y="2204864"/>
            <a:ext cx="3498850" cy="400110"/>
          </a:xfrm>
          <a:prstGeom prst="rect">
            <a:avLst/>
          </a:prstGeom>
          <a:noFill/>
          <a:ln w="12700" cap="sq">
            <a:noFill/>
            <a:miter lim="800000"/>
            <a:headEnd type="none" w="sm" len="sm"/>
            <a:tailEnd type="none" w="sm" len="sm"/>
          </a:ln>
        </p:spPr>
        <p:txBody>
          <a:bodyPr>
            <a:spAutoFit/>
          </a:bodyPr>
          <a:lstStyle/>
          <a:p>
            <a:r>
              <a:rPr lang="he-IL" sz="2000" dirty="0">
                <a:latin typeface="Arial" pitchFamily="34" charset="0"/>
                <a:cs typeface="Arial" pitchFamily="34" charset="0"/>
              </a:rPr>
              <a:t>תהליך או פעולה ממוחשבת</a:t>
            </a:r>
            <a:endParaRPr lang="en-US" sz="2000" dirty="0">
              <a:latin typeface="Arial" pitchFamily="34" charset="0"/>
              <a:cs typeface="Arial" pitchFamily="34" charset="0"/>
            </a:endParaRPr>
          </a:p>
        </p:txBody>
      </p:sp>
      <p:sp>
        <p:nvSpPr>
          <p:cNvPr id="18" name="Text Box 24"/>
          <p:cNvSpPr txBox="1">
            <a:spLocks noChangeArrowheads="1"/>
          </p:cNvSpPr>
          <p:nvPr/>
        </p:nvSpPr>
        <p:spPr bwMode="auto">
          <a:xfrm>
            <a:off x="5144760" y="2884874"/>
            <a:ext cx="1375698" cy="400110"/>
          </a:xfrm>
          <a:prstGeom prst="rect">
            <a:avLst/>
          </a:prstGeom>
          <a:noFill/>
          <a:ln w="12700" cap="sq">
            <a:noFill/>
            <a:miter lim="800000"/>
            <a:headEnd type="none" w="sm" len="sm"/>
            <a:tailEnd type="none" w="sm" len="sm"/>
          </a:ln>
        </p:spPr>
        <p:txBody>
          <a:bodyPr wrap="none">
            <a:spAutoFit/>
          </a:bodyPr>
          <a:lstStyle/>
          <a:p>
            <a:r>
              <a:rPr lang="he-IL" sz="2000" dirty="0">
                <a:latin typeface="Arial" pitchFamily="34" charset="0"/>
                <a:cs typeface="Arial" pitchFamily="34" charset="0"/>
              </a:rPr>
              <a:t>פעולה ידנית</a:t>
            </a:r>
            <a:endParaRPr lang="en-US" sz="2000" dirty="0">
              <a:latin typeface="Arial" pitchFamily="34" charset="0"/>
              <a:cs typeface="Arial" pitchFamily="34" charset="0"/>
            </a:endParaRPr>
          </a:p>
        </p:txBody>
      </p:sp>
      <p:sp>
        <p:nvSpPr>
          <p:cNvPr id="19" name="Text Box 25"/>
          <p:cNvSpPr txBox="1">
            <a:spLocks noChangeArrowheads="1"/>
          </p:cNvSpPr>
          <p:nvPr/>
        </p:nvSpPr>
        <p:spPr bwMode="auto">
          <a:xfrm>
            <a:off x="3831651" y="3493223"/>
            <a:ext cx="3470822" cy="400110"/>
          </a:xfrm>
          <a:prstGeom prst="rect">
            <a:avLst/>
          </a:prstGeom>
          <a:noFill/>
          <a:ln w="12700" cap="sq">
            <a:noFill/>
            <a:miter lim="800000"/>
            <a:headEnd type="none" w="sm" len="sm"/>
            <a:tailEnd type="none" w="sm" len="sm"/>
          </a:ln>
        </p:spPr>
        <p:txBody>
          <a:bodyPr wrap="none">
            <a:spAutoFit/>
          </a:bodyPr>
          <a:lstStyle/>
          <a:p>
            <a:r>
              <a:rPr lang="he-IL" sz="2000" dirty="0">
                <a:latin typeface="Arial" pitchFamily="34" charset="0"/>
                <a:cs typeface="Arial" pitchFamily="34" charset="0"/>
              </a:rPr>
              <a:t>תיוק: במאגר ממוחשב או תיק ידני</a:t>
            </a:r>
            <a:endParaRPr lang="en-US" sz="2000" dirty="0">
              <a:latin typeface="Arial" pitchFamily="34" charset="0"/>
              <a:cs typeface="Arial" pitchFamily="34" charset="0"/>
            </a:endParaRPr>
          </a:p>
        </p:txBody>
      </p:sp>
      <p:sp>
        <p:nvSpPr>
          <p:cNvPr id="20" name="Text Box 26"/>
          <p:cNvSpPr txBox="1">
            <a:spLocks noChangeArrowheads="1"/>
          </p:cNvSpPr>
          <p:nvPr/>
        </p:nvSpPr>
        <p:spPr bwMode="auto">
          <a:xfrm>
            <a:off x="3635896" y="4717359"/>
            <a:ext cx="3676650" cy="400110"/>
          </a:xfrm>
          <a:prstGeom prst="rect">
            <a:avLst/>
          </a:prstGeom>
          <a:noFill/>
          <a:ln w="12700" cap="sq">
            <a:noFill/>
            <a:miter lim="800000"/>
            <a:headEnd type="none" w="sm" len="sm"/>
            <a:tailEnd type="none" w="sm" len="sm"/>
          </a:ln>
        </p:spPr>
        <p:txBody>
          <a:bodyPr>
            <a:spAutoFit/>
          </a:bodyPr>
          <a:lstStyle/>
          <a:p>
            <a:r>
              <a:rPr lang="he-IL" sz="2000" dirty="0">
                <a:latin typeface="Arial" pitchFamily="34" charset="0"/>
                <a:cs typeface="Arial" pitchFamily="34" charset="0"/>
              </a:rPr>
              <a:t>קלט ידני למערכת ממוחשבת</a:t>
            </a:r>
            <a:endParaRPr lang="en-US" sz="2000" dirty="0">
              <a:latin typeface="Arial" pitchFamily="34" charset="0"/>
              <a:cs typeface="Arial" pitchFamily="34" charset="0"/>
            </a:endParaRPr>
          </a:p>
        </p:txBody>
      </p:sp>
      <p:sp>
        <p:nvSpPr>
          <p:cNvPr id="21" name="Text Box 27"/>
          <p:cNvSpPr txBox="1">
            <a:spLocks noChangeArrowheads="1"/>
          </p:cNvSpPr>
          <p:nvPr/>
        </p:nvSpPr>
        <p:spPr bwMode="auto">
          <a:xfrm>
            <a:off x="4504234" y="5475946"/>
            <a:ext cx="2486578" cy="400110"/>
          </a:xfrm>
          <a:prstGeom prst="rect">
            <a:avLst/>
          </a:prstGeom>
          <a:noFill/>
          <a:ln w="12700" cap="sq">
            <a:noFill/>
            <a:miter lim="800000"/>
            <a:headEnd type="none" w="sm" len="sm"/>
            <a:tailEnd type="none" w="sm" len="sm"/>
          </a:ln>
        </p:spPr>
        <p:txBody>
          <a:bodyPr wrap="none">
            <a:spAutoFit/>
          </a:bodyPr>
          <a:lstStyle/>
          <a:p>
            <a:r>
              <a:rPr lang="he-IL" sz="2000" dirty="0">
                <a:latin typeface="Arial" pitchFamily="34" charset="0"/>
                <a:cs typeface="Arial" pitchFamily="34" charset="0"/>
              </a:rPr>
              <a:t>טופס מסמך מופק, דו"ח</a:t>
            </a:r>
            <a:endParaRPr lang="en-US" sz="2000" dirty="0">
              <a:latin typeface="Arial" pitchFamily="34" charset="0"/>
              <a:cs typeface="Arial" pitchFamily="34" charset="0"/>
            </a:endParaRPr>
          </a:p>
        </p:txBody>
      </p:sp>
      <p:sp>
        <p:nvSpPr>
          <p:cNvPr id="22" name="Text Box 28"/>
          <p:cNvSpPr txBox="1">
            <a:spLocks noChangeArrowheads="1"/>
          </p:cNvSpPr>
          <p:nvPr/>
        </p:nvSpPr>
        <p:spPr bwMode="auto">
          <a:xfrm>
            <a:off x="4610325" y="6125234"/>
            <a:ext cx="2270173" cy="400110"/>
          </a:xfrm>
          <a:prstGeom prst="rect">
            <a:avLst/>
          </a:prstGeom>
          <a:noFill/>
          <a:ln w="12700" cap="sq">
            <a:noFill/>
            <a:miter lim="800000"/>
            <a:headEnd type="none" w="sm" len="sm"/>
            <a:tailEnd type="none" w="sm" len="sm"/>
          </a:ln>
        </p:spPr>
        <p:txBody>
          <a:bodyPr wrap="none">
            <a:spAutoFit/>
          </a:bodyPr>
          <a:lstStyle/>
          <a:p>
            <a:r>
              <a:rPr lang="he-IL" sz="2000" dirty="0">
                <a:latin typeface="Arial" pitchFamily="34" charset="0"/>
                <a:cs typeface="Arial" pitchFamily="34" charset="0"/>
              </a:rPr>
              <a:t>סימן המשך לדף הבא</a:t>
            </a:r>
            <a:endParaRPr lang="en-US" sz="2000" dirty="0">
              <a:latin typeface="Arial" pitchFamily="34" charset="0"/>
              <a:cs typeface="Arial" pitchFamily="34" charset="0"/>
            </a:endParaRPr>
          </a:p>
        </p:txBody>
      </p:sp>
      <p:sp>
        <p:nvSpPr>
          <p:cNvPr id="23" name="AutoShape 29"/>
          <p:cNvSpPr>
            <a:spLocks noChangeArrowheads="1"/>
          </p:cNvSpPr>
          <p:nvPr/>
        </p:nvSpPr>
        <p:spPr bwMode="auto">
          <a:xfrm>
            <a:off x="2916238" y="4149725"/>
            <a:ext cx="720725" cy="431800"/>
          </a:xfrm>
          <a:prstGeom prst="flowChartDecision">
            <a:avLst/>
          </a:prstGeom>
          <a:solidFill>
            <a:srgbClr val="00B0F0"/>
          </a:solidFill>
          <a:ln w="12700" cap="sq">
            <a:solidFill>
              <a:schemeClr val="tx1"/>
            </a:solidFill>
            <a:miter lim="800000"/>
            <a:headEnd type="none" w="sm" len="sm"/>
            <a:tailEnd type="none" w="sm" len="sm"/>
          </a:ln>
        </p:spPr>
        <p:txBody>
          <a:bodyPr wrap="none" anchor="ctr"/>
          <a:lstStyle/>
          <a:p>
            <a:endParaRPr lang="he-IL"/>
          </a:p>
        </p:txBody>
      </p:sp>
      <p:sp>
        <p:nvSpPr>
          <p:cNvPr id="24" name="Text Box 30"/>
          <p:cNvSpPr txBox="1">
            <a:spLocks noChangeArrowheads="1"/>
          </p:cNvSpPr>
          <p:nvPr/>
        </p:nvSpPr>
        <p:spPr bwMode="auto">
          <a:xfrm>
            <a:off x="5289004" y="4110002"/>
            <a:ext cx="1087438" cy="400110"/>
          </a:xfrm>
          <a:prstGeom prst="rect">
            <a:avLst/>
          </a:prstGeom>
          <a:noFill/>
          <a:ln w="12700" cap="sq">
            <a:noFill/>
            <a:miter lim="800000"/>
            <a:headEnd type="none" w="sm" len="sm"/>
            <a:tailEnd type="none" w="sm" len="sm"/>
          </a:ln>
        </p:spPr>
        <p:txBody>
          <a:bodyPr>
            <a:spAutoFit/>
          </a:bodyPr>
          <a:lstStyle/>
          <a:p>
            <a:r>
              <a:rPr lang="he-IL" sz="2000" dirty="0">
                <a:latin typeface="Arial" pitchFamily="34" charset="0"/>
                <a:cs typeface="Arial" pitchFamily="34" charset="0"/>
              </a:rPr>
              <a:t>החלטה</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9107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87424"/>
            <a:ext cx="8229600" cy="1143000"/>
          </a:xfrm>
        </p:spPr>
        <p:txBody>
          <a:bodyPr>
            <a:normAutofit/>
          </a:bodyPr>
          <a:lstStyle/>
          <a:p>
            <a:pPr algn="ctr"/>
            <a:r>
              <a:rPr lang="he-IL" sz="2400" b="1" dirty="0">
                <a:solidFill>
                  <a:srgbClr val="C00000"/>
                </a:solidFill>
                <a:latin typeface="Tahoma" pitchFamily="34" charset="0"/>
                <a:ea typeface="Tahoma" pitchFamily="34" charset="0"/>
                <a:cs typeface="Tahoma" pitchFamily="34" charset="0"/>
              </a:rPr>
              <a:t>הצעת שירותי החברה ללקוחות פוטנציאליים </a:t>
            </a:r>
            <a:br>
              <a:rPr lang="he-IL" sz="2400" b="1" dirty="0">
                <a:solidFill>
                  <a:srgbClr val="C00000"/>
                </a:solidFill>
                <a:latin typeface="Tahoma" pitchFamily="34" charset="0"/>
                <a:ea typeface="Tahoma" pitchFamily="34" charset="0"/>
                <a:cs typeface="Tahoma" pitchFamily="34" charset="0"/>
              </a:rPr>
            </a:br>
            <a:r>
              <a:rPr lang="he-IL" sz="1400" b="1" dirty="0">
                <a:solidFill>
                  <a:srgbClr val="C00000"/>
                </a:solidFill>
                <a:latin typeface="Tahoma" pitchFamily="34" charset="0"/>
                <a:ea typeface="Tahoma" pitchFamily="34" charset="0"/>
                <a:cs typeface="Tahoma" pitchFamily="34" charset="0"/>
              </a:rPr>
              <a:t>(תרשים זרימה)</a:t>
            </a:r>
            <a:endParaRPr lang="he-IL" sz="2400" dirty="0">
              <a:solidFill>
                <a:srgbClr val="C00000"/>
              </a:solidFill>
              <a:latin typeface="Tahoma" pitchFamily="34" charset="0"/>
              <a:ea typeface="Tahoma" pitchFamily="34" charset="0"/>
              <a:cs typeface="Tahoma" pitchFamily="34" charset="0"/>
            </a:endParaRPr>
          </a:p>
        </p:txBody>
      </p:sp>
      <p:pic>
        <p:nvPicPr>
          <p:cNvPr id="2050" name="Picture 2" descr="קבלת פקס לקוחות פוטנציאליים"/>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63643" y="692696"/>
            <a:ext cx="2713381" cy="602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82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90264"/>
            <a:ext cx="7772400" cy="1143000"/>
          </a:xfrm>
        </p:spPr>
        <p:txBody>
          <a:bodyPr>
            <a:normAutofit/>
          </a:bodyPr>
          <a:lstStyle/>
          <a:p>
            <a:pPr algn="ctr"/>
            <a:r>
              <a:rPr lang="he-IL" sz="3600" b="1" dirty="0">
                <a:solidFill>
                  <a:srgbClr val="C00000"/>
                </a:solidFill>
                <a:effectLst/>
                <a:latin typeface="Tahoma" pitchFamily="34" charset="0"/>
                <a:ea typeface="Tahoma" pitchFamily="34" charset="0"/>
                <a:cs typeface="Tahoma" pitchFamily="34" charset="0"/>
              </a:rPr>
              <a:t>חקר מצב קיים</a:t>
            </a:r>
            <a:endParaRPr lang="he-IL" sz="3600" dirty="0">
              <a:latin typeface="Tahoma" pitchFamily="34" charset="0"/>
              <a:ea typeface="Tahoma" pitchFamily="34" charset="0"/>
              <a:cs typeface="Tahoma" pitchFamily="34" charset="0"/>
            </a:endParaRPr>
          </a:p>
        </p:txBody>
      </p:sp>
      <p:sp>
        <p:nvSpPr>
          <p:cNvPr id="3" name="מציין מיקום תוכן 2"/>
          <p:cNvSpPr>
            <a:spLocks noGrp="1"/>
          </p:cNvSpPr>
          <p:nvPr>
            <p:ph sz="quarter" idx="1"/>
          </p:nvPr>
        </p:nvSpPr>
        <p:spPr/>
        <p:txBody>
          <a:bodyPr>
            <a:noAutofit/>
          </a:bodyPr>
          <a:lstStyle/>
          <a:p>
            <a:pPr>
              <a:spcBef>
                <a:spcPct val="50000"/>
              </a:spcBef>
            </a:pPr>
            <a:r>
              <a:rPr lang="he-IL" sz="2000" dirty="0">
                <a:effectLst/>
                <a:latin typeface="Arial" pitchFamily="34" charset="0"/>
                <a:cs typeface="Arial" pitchFamily="34" charset="0"/>
              </a:rPr>
              <a:t>שלב זה כולל חקירה מעמיקה של המצב הקיים בארגון טרם בניית המערכת החדשה. ככל שיהיה לנו יותר מידע על המצב הקיים, כך נדע את הבעיות והדרישות למערכת החדשה.</a:t>
            </a:r>
          </a:p>
          <a:p>
            <a:pPr>
              <a:spcBef>
                <a:spcPct val="50000"/>
              </a:spcBef>
            </a:pPr>
            <a:r>
              <a:rPr lang="he-IL" sz="2000" dirty="0">
                <a:solidFill>
                  <a:srgbClr val="FF0000"/>
                </a:solidFill>
                <a:effectLst/>
                <a:latin typeface="Arial" pitchFamily="34" charset="0"/>
                <a:cs typeface="Arial" pitchFamily="34" charset="0"/>
              </a:rPr>
              <a:t>האספקטים שיש לתאר ולהציג:</a:t>
            </a:r>
          </a:p>
          <a:p>
            <a:pPr lvl="1">
              <a:spcBef>
                <a:spcPct val="50000"/>
              </a:spcBef>
            </a:pPr>
            <a:r>
              <a:rPr lang="he-IL" sz="2000" dirty="0">
                <a:effectLst/>
                <a:latin typeface="Arial" pitchFamily="34" charset="0"/>
                <a:cs typeface="Arial" pitchFamily="34" charset="0"/>
              </a:rPr>
              <a:t>תיאור הארגון.</a:t>
            </a:r>
          </a:p>
          <a:p>
            <a:pPr lvl="1">
              <a:spcBef>
                <a:spcPct val="50000"/>
              </a:spcBef>
            </a:pPr>
            <a:r>
              <a:rPr lang="he-IL" sz="2000" dirty="0">
                <a:effectLst/>
                <a:latin typeface="Arial" pitchFamily="34" charset="0"/>
                <a:cs typeface="Arial" pitchFamily="34" charset="0"/>
              </a:rPr>
              <a:t>תיאור מערכת המידע הקיימת.</a:t>
            </a:r>
          </a:p>
          <a:p>
            <a:pPr lvl="1">
              <a:spcBef>
                <a:spcPct val="50000"/>
              </a:spcBef>
            </a:pPr>
            <a:r>
              <a:rPr lang="he-IL" sz="2000" dirty="0">
                <a:effectLst/>
                <a:latin typeface="Arial" pitchFamily="34" charset="0"/>
                <a:cs typeface="Arial" pitchFamily="34" charset="0"/>
              </a:rPr>
              <a:t>תיאור תהליכי העבודה הקיימים.</a:t>
            </a:r>
          </a:p>
          <a:p>
            <a:pPr lvl="1">
              <a:spcBef>
                <a:spcPct val="50000"/>
              </a:spcBef>
            </a:pPr>
            <a:r>
              <a:rPr lang="he-IL" sz="2000" dirty="0">
                <a:effectLst/>
                <a:latin typeface="Arial" pitchFamily="34" charset="0"/>
                <a:cs typeface="Arial" pitchFamily="34" charset="0"/>
              </a:rPr>
              <a:t>פירוט תתי התהליכים.</a:t>
            </a:r>
          </a:p>
          <a:p>
            <a:pPr lvl="1">
              <a:spcBef>
                <a:spcPct val="50000"/>
              </a:spcBef>
            </a:pPr>
            <a:r>
              <a:rPr lang="he-IL" sz="2000" dirty="0">
                <a:effectLst/>
                <a:latin typeface="Arial" pitchFamily="34" charset="0"/>
                <a:cs typeface="Arial" pitchFamily="34" charset="0"/>
              </a:rPr>
              <a:t>תיאור הבעיות במצב הקיים.</a:t>
            </a:r>
          </a:p>
          <a:p>
            <a:pPr lvl="1">
              <a:spcBef>
                <a:spcPct val="50000"/>
              </a:spcBef>
            </a:pPr>
            <a:r>
              <a:rPr lang="he-IL" sz="2000" dirty="0">
                <a:effectLst/>
                <a:latin typeface="Arial" pitchFamily="34" charset="0"/>
                <a:cs typeface="Arial" pitchFamily="34" charset="0"/>
              </a:rPr>
              <a:t>דרישות וצורכי מידע נוספים.</a:t>
            </a:r>
          </a:p>
          <a:p>
            <a:pPr>
              <a:spcBef>
                <a:spcPct val="50000"/>
              </a:spcBef>
            </a:pPr>
            <a:r>
              <a:rPr lang="he-IL" sz="2000" dirty="0">
                <a:solidFill>
                  <a:srgbClr val="FF0000"/>
                </a:solidFill>
                <a:effectLst/>
                <a:latin typeface="Arial" pitchFamily="34" charset="0"/>
                <a:cs typeface="Arial" pitchFamily="34" charset="0"/>
              </a:rPr>
              <a:t>בנוסף, יש לתאר את האמצעים להשגת המידע הנדרש על כל האספקטים.</a:t>
            </a:r>
          </a:p>
          <a:p>
            <a:pPr>
              <a:spcBef>
                <a:spcPct val="50000"/>
              </a:spcBef>
            </a:pPr>
            <a:endParaRPr lang="he-IL" sz="2000" dirty="0">
              <a:effectLst/>
              <a:latin typeface="Arial" pitchFamily="34" charset="0"/>
              <a:cs typeface="Arial" pitchFamily="34" charset="0"/>
            </a:endParaRPr>
          </a:p>
          <a:p>
            <a:pPr lvl="1">
              <a:spcBef>
                <a:spcPct val="50000"/>
              </a:spcBef>
            </a:pPr>
            <a:endParaRPr lang="he-IL" sz="2000" dirty="0">
              <a:effectLst/>
              <a:latin typeface="Arial" pitchFamily="34" charset="0"/>
              <a:cs typeface="Arial" pitchFamily="34" charset="0"/>
            </a:endParaRPr>
          </a:p>
          <a:p>
            <a:endParaRPr lang="he-IL" sz="2000" dirty="0">
              <a:latin typeface="Arial" pitchFamily="34" charset="0"/>
              <a:cs typeface="Arial" pitchFamily="34" charset="0"/>
            </a:endParaRPr>
          </a:p>
        </p:txBody>
      </p:sp>
      <p:pic>
        <p:nvPicPr>
          <p:cNvPr id="20482" name="Picture 2" descr="http://bici.co.il/vault/images/iStock_000011838127Illustra-mida.jpg"/>
          <p:cNvPicPr>
            <a:picLocks noChangeAspect="1" noChangeArrowheads="1"/>
          </p:cNvPicPr>
          <p:nvPr/>
        </p:nvPicPr>
        <p:blipFill>
          <a:blip r:embed="rId2" cstate="print"/>
          <a:srcRect/>
          <a:stretch>
            <a:fillRect/>
          </a:stretch>
        </p:blipFill>
        <p:spPr bwMode="auto">
          <a:xfrm>
            <a:off x="1043608" y="2708920"/>
            <a:ext cx="2664687" cy="2513855"/>
          </a:xfrm>
          <a:prstGeom prst="rect">
            <a:avLst/>
          </a:prstGeom>
          <a:noFill/>
        </p:spPr>
      </p:pic>
    </p:spTree>
    <p:extLst>
      <p:ext uri="{BB962C8B-B14F-4D97-AF65-F5344CB8AC3E}">
        <p14:creationId xmlns:p14="http://schemas.microsoft.com/office/powerpoint/2010/main" val="296209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p:txBody>
          <a:bodyPr>
            <a:normAutofit/>
          </a:bodyPr>
          <a:lstStyle/>
          <a:p>
            <a:pPr lvl="1">
              <a:spcBef>
                <a:spcPct val="50000"/>
              </a:spcBef>
            </a:pPr>
            <a:r>
              <a:rPr lang="he-IL" sz="2000" dirty="0">
                <a:solidFill>
                  <a:srgbClr val="FF0000"/>
                </a:solidFill>
                <a:effectLst/>
                <a:latin typeface="Arial" pitchFamily="34" charset="0"/>
                <a:cs typeface="Arial" pitchFamily="34" charset="0"/>
              </a:rPr>
              <a:t>תיאור הארגון</a:t>
            </a:r>
            <a:r>
              <a:rPr lang="he-IL" sz="2000" dirty="0">
                <a:latin typeface="Arial" pitchFamily="34" charset="0"/>
                <a:cs typeface="Arial" pitchFamily="34" charset="0"/>
              </a:rPr>
              <a:t>:</a:t>
            </a:r>
            <a:r>
              <a:rPr lang="he-IL" sz="2000" dirty="0">
                <a:effectLst/>
                <a:latin typeface="Arial" pitchFamily="34" charset="0"/>
                <a:cs typeface="Arial" pitchFamily="34" charset="0"/>
              </a:rPr>
              <a:t> כולל תיאור קצר של הארגון, מטרת העל של הארגון, מטרות המשנה ויעדים על מנת להשיג את מטרת העל, תיאור ותרשים המבנה הארגוני בחברה כיום, תפקידי היחידות במבנה הארגוני שהוצג. </a:t>
            </a:r>
          </a:p>
          <a:p>
            <a:pPr lvl="1">
              <a:spcBef>
                <a:spcPct val="50000"/>
              </a:spcBef>
            </a:pPr>
            <a:r>
              <a:rPr lang="he-IL" sz="2000" dirty="0">
                <a:solidFill>
                  <a:srgbClr val="FF0000"/>
                </a:solidFill>
                <a:effectLst/>
                <a:latin typeface="Arial" pitchFamily="34" charset="0"/>
                <a:cs typeface="Arial" pitchFamily="34" charset="0"/>
              </a:rPr>
              <a:t>תיאור מערכת המידע הקיימת</a:t>
            </a:r>
            <a:r>
              <a:rPr lang="he-IL" sz="2000" dirty="0">
                <a:latin typeface="Arial" pitchFamily="34" charset="0"/>
                <a:cs typeface="Arial" pitchFamily="34" charset="0"/>
              </a:rPr>
              <a:t>:</a:t>
            </a:r>
            <a:r>
              <a:rPr lang="he-IL" sz="2000" dirty="0">
                <a:effectLst/>
                <a:latin typeface="Arial" pitchFamily="34" charset="0"/>
                <a:cs typeface="Arial" pitchFamily="34" charset="0"/>
              </a:rPr>
              <a:t> תיאור בשפה חופשית של מערכת המידע הקיימת (בין אם ממוחשבת ובין אם ידנית</a:t>
            </a:r>
            <a:r>
              <a:rPr lang="en-US" sz="2000" dirty="0">
                <a:effectLst/>
                <a:latin typeface="Arial" pitchFamily="34" charset="0"/>
                <a:cs typeface="Arial" pitchFamily="34" charset="0"/>
              </a:rPr>
              <a:t>(</a:t>
            </a:r>
            <a:r>
              <a:rPr lang="he-IL" sz="2000" dirty="0">
                <a:effectLst/>
                <a:latin typeface="Arial" pitchFamily="34" charset="0"/>
                <a:cs typeface="Arial" pitchFamily="34" charset="0"/>
              </a:rPr>
              <a:t>. תיאור זה יכול לכלול את המידע והנתונים הגולמיים שנשמרים במערכת וצורת שמירתם (כרטיסיות/ קלסרים/ טבלאות בבסיס נתונים), ניתן למפות את המבנה הפיזי של הארגון (חדרי הישויות הפועלות, הציוד בכל מקום, בעלי התפקידים וכו')</a:t>
            </a:r>
          </a:p>
          <a:p>
            <a:pPr lvl="1">
              <a:spcBef>
                <a:spcPct val="50000"/>
              </a:spcBef>
            </a:pPr>
            <a:r>
              <a:rPr lang="he-IL" sz="2000" dirty="0">
                <a:solidFill>
                  <a:srgbClr val="FF0000"/>
                </a:solidFill>
                <a:effectLst/>
                <a:latin typeface="Arial" pitchFamily="34" charset="0"/>
                <a:cs typeface="Arial" pitchFamily="34" charset="0"/>
              </a:rPr>
              <a:t>תיאור תהליכי העבודה הקיימים</a:t>
            </a:r>
            <a:r>
              <a:rPr lang="he-IL" sz="2000" dirty="0">
                <a:latin typeface="Arial" pitchFamily="34" charset="0"/>
                <a:cs typeface="Arial" pitchFamily="34" charset="0"/>
              </a:rPr>
              <a:t>:</a:t>
            </a:r>
            <a:r>
              <a:rPr lang="he-IL" sz="2000" dirty="0">
                <a:effectLst/>
                <a:latin typeface="Arial" pitchFamily="34" charset="0"/>
                <a:cs typeface="Arial" pitchFamily="34" charset="0"/>
              </a:rPr>
              <a:t> עבור כל תהליך ראשי יש לציין את תתי התהליכים המרכיבים אותו – זוהי רשימה מתומצתת ועניינית, ללא פירוט התהליכים.</a:t>
            </a:r>
          </a:p>
          <a:p>
            <a:pPr lvl="1">
              <a:spcBef>
                <a:spcPct val="50000"/>
              </a:spcBef>
            </a:pPr>
            <a:endParaRPr lang="he-IL" sz="2000" dirty="0">
              <a:effectLst/>
              <a:latin typeface="Arial" pitchFamily="34" charset="0"/>
              <a:cs typeface="Arial" pitchFamily="34" charset="0"/>
            </a:endParaRPr>
          </a:p>
          <a:p>
            <a:pPr lvl="1">
              <a:spcBef>
                <a:spcPct val="50000"/>
              </a:spcBef>
            </a:pPr>
            <a:endParaRPr lang="he-IL" sz="2000" dirty="0">
              <a:effectLst/>
              <a:latin typeface="Arial" pitchFamily="34" charset="0"/>
              <a:cs typeface="Arial" pitchFamily="34" charset="0"/>
            </a:endParaRPr>
          </a:p>
          <a:p>
            <a:endParaRPr lang="he-IL" sz="20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חקר מצב קיים</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4035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p:txBody>
          <a:bodyPr>
            <a:normAutofit/>
          </a:bodyPr>
          <a:lstStyle/>
          <a:p>
            <a:pPr lvl="1">
              <a:spcBef>
                <a:spcPct val="50000"/>
              </a:spcBef>
            </a:pPr>
            <a:r>
              <a:rPr lang="he-IL" sz="2000" dirty="0">
                <a:solidFill>
                  <a:srgbClr val="FF0000"/>
                </a:solidFill>
                <a:effectLst/>
                <a:latin typeface="Arial" pitchFamily="34" charset="0"/>
                <a:cs typeface="Arial" pitchFamily="34" charset="0"/>
              </a:rPr>
              <a:t>פירוט תתי התהליכים</a:t>
            </a:r>
            <a:r>
              <a:rPr lang="he-IL" sz="2000" dirty="0">
                <a:latin typeface="Arial" pitchFamily="34" charset="0"/>
                <a:cs typeface="Arial" pitchFamily="34" charset="0"/>
              </a:rPr>
              <a:t>:</a:t>
            </a:r>
            <a:r>
              <a:rPr lang="he-IL" sz="2000" dirty="0">
                <a:effectLst/>
                <a:latin typeface="Arial" pitchFamily="34" charset="0"/>
                <a:cs typeface="Arial" pitchFamily="34" charset="0"/>
              </a:rPr>
              <a:t> כל תהליך יפורט באחת משלושת הדרכים הבאות: שפה טבעית, שפה מובנית, תרשים זרימה.</a:t>
            </a:r>
          </a:p>
          <a:p>
            <a:pPr lvl="1">
              <a:spcBef>
                <a:spcPct val="50000"/>
              </a:spcBef>
            </a:pPr>
            <a:r>
              <a:rPr lang="he-IL" sz="2000" dirty="0">
                <a:solidFill>
                  <a:srgbClr val="FF0000"/>
                </a:solidFill>
                <a:effectLst/>
                <a:latin typeface="Arial" pitchFamily="34" charset="0"/>
                <a:cs typeface="Arial" pitchFamily="34" charset="0"/>
              </a:rPr>
              <a:t>תיאור הבעיות במצב הקיים</a:t>
            </a:r>
            <a:r>
              <a:rPr lang="he-IL" sz="2000" dirty="0">
                <a:latin typeface="Arial" pitchFamily="34" charset="0"/>
                <a:cs typeface="Arial" pitchFamily="34" charset="0"/>
              </a:rPr>
              <a:t>:</a:t>
            </a:r>
            <a:r>
              <a:rPr lang="he-IL" sz="2000" dirty="0">
                <a:effectLst/>
                <a:latin typeface="Arial" pitchFamily="34" charset="0"/>
                <a:cs typeface="Arial" pitchFamily="34" charset="0"/>
              </a:rPr>
              <a:t> נכתב בשפה טבעית.</a:t>
            </a:r>
          </a:p>
          <a:p>
            <a:pPr lvl="1">
              <a:spcBef>
                <a:spcPct val="50000"/>
              </a:spcBef>
            </a:pPr>
            <a:r>
              <a:rPr lang="he-IL" sz="2000" dirty="0">
                <a:solidFill>
                  <a:srgbClr val="FF0000"/>
                </a:solidFill>
                <a:effectLst/>
                <a:latin typeface="Arial" pitchFamily="34" charset="0"/>
                <a:cs typeface="Arial" pitchFamily="34" charset="0"/>
              </a:rPr>
              <a:t>דרישות וצורכי מידע נוספים</a:t>
            </a:r>
            <a:r>
              <a:rPr lang="he-IL" sz="2000" dirty="0">
                <a:latin typeface="Arial" pitchFamily="34" charset="0"/>
                <a:cs typeface="Arial" pitchFamily="34" charset="0"/>
              </a:rPr>
              <a:t>: </a:t>
            </a:r>
            <a:r>
              <a:rPr lang="he-IL" sz="2000" dirty="0">
                <a:effectLst/>
                <a:latin typeface="Arial" pitchFamily="34" charset="0"/>
                <a:cs typeface="Arial" pitchFamily="34" charset="0"/>
              </a:rPr>
              <a:t>דרישות נוספות כגון: הפקת דוחות, ביקורת על הפעולות הנעשות במערכת, היבטי אבטחת מידע, ממשק ידידותי למשתמש ועוד.</a:t>
            </a:r>
          </a:p>
        </p:txBody>
      </p:sp>
      <p:sp>
        <p:nvSpPr>
          <p:cNvPr id="6"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חקר מצב קיים</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331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p:txBody>
          <a:bodyPr>
            <a:normAutofit/>
          </a:bodyPr>
          <a:lstStyle/>
          <a:p>
            <a:pPr>
              <a:spcBef>
                <a:spcPct val="50000"/>
              </a:spcBef>
            </a:pPr>
            <a:r>
              <a:rPr lang="he-IL" sz="2000" dirty="0">
                <a:solidFill>
                  <a:srgbClr val="FF0000"/>
                </a:solidFill>
                <a:effectLst/>
                <a:latin typeface="Arial" pitchFamily="34" charset="0"/>
                <a:cs typeface="Arial" pitchFamily="34" charset="0"/>
              </a:rPr>
              <a:t>האמצעים להשיג את המידע הנדרש על כל האספקטים</a:t>
            </a:r>
          </a:p>
          <a:p>
            <a:pPr lvl="1">
              <a:spcBef>
                <a:spcPct val="50000"/>
              </a:spcBef>
            </a:pPr>
            <a:r>
              <a:rPr lang="he-IL" sz="2000" dirty="0">
                <a:solidFill>
                  <a:srgbClr val="FF0000"/>
                </a:solidFill>
                <a:effectLst/>
                <a:latin typeface="Arial" pitchFamily="34" charset="0"/>
                <a:cs typeface="Arial" pitchFamily="34" charset="0"/>
              </a:rPr>
              <a:t>ראיונות</a:t>
            </a:r>
            <a:r>
              <a:rPr lang="he-IL" sz="2000" dirty="0">
                <a:effectLst/>
                <a:latin typeface="Arial" pitchFamily="34" charset="0"/>
                <a:cs typeface="Arial" pitchFamily="34" charset="0"/>
              </a:rPr>
              <a:t>: תיאור הריאיון כולו וסיכום הריאיון.</a:t>
            </a:r>
          </a:p>
          <a:p>
            <a:pPr lvl="1">
              <a:spcBef>
                <a:spcPct val="50000"/>
              </a:spcBef>
            </a:pPr>
            <a:r>
              <a:rPr lang="he-IL" sz="2000" dirty="0">
                <a:solidFill>
                  <a:srgbClr val="FF0000"/>
                </a:solidFill>
                <a:effectLst/>
                <a:latin typeface="Arial" pitchFamily="34" charset="0"/>
                <a:cs typeface="Arial" pitchFamily="34" charset="0"/>
              </a:rPr>
              <a:t>תצפיות</a:t>
            </a:r>
            <a:r>
              <a:rPr lang="he-IL" sz="2000" dirty="0">
                <a:effectLst/>
                <a:latin typeface="Arial" pitchFamily="34" charset="0"/>
                <a:cs typeface="Arial" pitchFamily="34" charset="0"/>
              </a:rPr>
              <a:t>: תיאור תצפית על יום עבודה של ישויות שונות בארגון, תהליכי העבודה שנצפו במהלך התצפית וניתוח הממצאים מתצפית זו.</a:t>
            </a:r>
          </a:p>
          <a:p>
            <a:pPr lvl="1">
              <a:spcBef>
                <a:spcPct val="50000"/>
              </a:spcBef>
            </a:pPr>
            <a:r>
              <a:rPr lang="he-IL" sz="2000" dirty="0">
                <a:solidFill>
                  <a:srgbClr val="FF0000"/>
                </a:solidFill>
                <a:effectLst/>
                <a:latin typeface="Arial" pitchFamily="34" charset="0"/>
                <a:cs typeface="Arial" pitchFamily="34" charset="0"/>
              </a:rPr>
              <a:t>שאלונים.</a:t>
            </a:r>
          </a:p>
          <a:p>
            <a:pPr lvl="1">
              <a:spcBef>
                <a:spcPct val="50000"/>
              </a:spcBef>
            </a:pPr>
            <a:r>
              <a:rPr lang="he-IL" sz="2000" dirty="0">
                <a:solidFill>
                  <a:srgbClr val="FF0000"/>
                </a:solidFill>
                <a:effectLst/>
                <a:latin typeface="Arial" pitchFamily="34" charset="0"/>
                <a:cs typeface="Arial" pitchFamily="34" charset="0"/>
              </a:rPr>
              <a:t>מסמכים שנאספו </a:t>
            </a:r>
            <a:r>
              <a:rPr lang="he-IL" sz="2000" dirty="0">
                <a:effectLst/>
                <a:latin typeface="Arial" pitchFamily="34" charset="0"/>
                <a:cs typeface="Arial" pitchFamily="34" charset="0"/>
              </a:rPr>
              <a:t>ומה נלמד מהם.</a:t>
            </a:r>
          </a:p>
          <a:p>
            <a:pPr lvl="1">
              <a:spcBef>
                <a:spcPct val="50000"/>
              </a:spcBef>
            </a:pPr>
            <a:r>
              <a:rPr lang="en-US" sz="2000" dirty="0">
                <a:solidFill>
                  <a:srgbClr val="FF0000"/>
                </a:solidFill>
                <a:latin typeface="Arial" pitchFamily="34" charset="0"/>
                <a:cs typeface="Arial" pitchFamily="34" charset="0"/>
              </a:rPr>
              <a:t>JAD</a:t>
            </a:r>
            <a:r>
              <a:rPr lang="he-IL" sz="2000" dirty="0">
                <a:latin typeface="Arial" pitchFamily="34" charset="0"/>
                <a:cs typeface="Arial" pitchFamily="34" charset="0"/>
              </a:rPr>
              <a:t>: סיעור מוחות בקבוצות מיקוד עם נציגי משתמשים, חברי הצוות המקצועי ומנהלי הסדנה(שיטה זו מהווה חלופה לשיטת ראיונות).</a:t>
            </a:r>
            <a:endParaRPr lang="he-IL" sz="2000" dirty="0">
              <a:effectLst/>
              <a:latin typeface="Arial" pitchFamily="34" charset="0"/>
              <a:cs typeface="Arial" pitchFamily="34" charset="0"/>
            </a:endParaRPr>
          </a:p>
          <a:p>
            <a:endParaRPr lang="he-IL" sz="20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חקר מצב קיים</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pic>
        <p:nvPicPr>
          <p:cNvPr id="17410" name="Picture 2" descr="http://bici.co.il/vault/images/iStock_000016991430XSmall.jpg"/>
          <p:cNvPicPr>
            <a:picLocks noChangeAspect="1" noChangeArrowheads="1"/>
          </p:cNvPicPr>
          <p:nvPr/>
        </p:nvPicPr>
        <p:blipFill>
          <a:blip r:embed="rId2" cstate="print"/>
          <a:srcRect/>
          <a:stretch>
            <a:fillRect/>
          </a:stretch>
        </p:blipFill>
        <p:spPr bwMode="auto">
          <a:xfrm>
            <a:off x="107504" y="4869160"/>
            <a:ext cx="2448272" cy="1836204"/>
          </a:xfrm>
          <a:prstGeom prst="rect">
            <a:avLst/>
          </a:prstGeom>
          <a:noFill/>
        </p:spPr>
      </p:pic>
    </p:spTree>
    <p:extLst>
      <p:ext uri="{BB962C8B-B14F-4D97-AF65-F5344CB8AC3E}">
        <p14:creationId xmlns:p14="http://schemas.microsoft.com/office/powerpoint/2010/main" val="85144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179512" y="1447800"/>
            <a:ext cx="8507288" cy="4572000"/>
          </a:xfrm>
        </p:spPr>
        <p:txBody>
          <a:bodyPr>
            <a:normAutofit lnSpcReduction="10000"/>
          </a:bodyPr>
          <a:lstStyle/>
          <a:p>
            <a:pPr lvl="1">
              <a:spcBef>
                <a:spcPct val="50000"/>
              </a:spcBef>
            </a:pPr>
            <a:r>
              <a:rPr lang="he-IL" sz="2000" dirty="0">
                <a:solidFill>
                  <a:srgbClr val="FF0000"/>
                </a:solidFill>
                <a:effectLst/>
                <a:latin typeface="Arial" pitchFamily="34" charset="0"/>
                <a:cs typeface="Arial" pitchFamily="34" charset="0"/>
              </a:rPr>
              <a:t>נושא הפרויקט</a:t>
            </a:r>
          </a:p>
          <a:p>
            <a:pPr lvl="1">
              <a:spcBef>
                <a:spcPct val="50000"/>
              </a:spcBef>
              <a:buNone/>
            </a:pPr>
            <a:r>
              <a:rPr lang="he-IL" sz="2000" dirty="0">
                <a:effectLst/>
                <a:latin typeface="Arial" pitchFamily="34" charset="0"/>
                <a:cs typeface="Arial" pitchFamily="34" charset="0"/>
              </a:rPr>
              <a:t>		הקמת מערכת מידע לחברת הדרכה והסמכה מקצועית בשם 		"</a:t>
            </a:r>
            <a:r>
              <a:rPr lang="en-US" sz="2000" dirty="0">
                <a:effectLst/>
                <a:latin typeface="Arial" pitchFamily="34" charset="0"/>
                <a:cs typeface="Arial" pitchFamily="34" charset="0"/>
              </a:rPr>
              <a:t>Career 4 U </a:t>
            </a:r>
            <a:r>
              <a:rPr lang="he-IL" sz="2000" dirty="0">
                <a:effectLst/>
                <a:latin typeface="Arial" pitchFamily="34" charset="0"/>
                <a:cs typeface="Arial" pitchFamily="34" charset="0"/>
              </a:rPr>
              <a:t>"</a:t>
            </a:r>
          </a:p>
          <a:p>
            <a:pPr lvl="1">
              <a:spcBef>
                <a:spcPct val="50000"/>
              </a:spcBef>
            </a:pPr>
            <a:r>
              <a:rPr lang="he-IL" sz="2000" dirty="0">
                <a:solidFill>
                  <a:srgbClr val="FF0000"/>
                </a:solidFill>
                <a:effectLst/>
                <a:latin typeface="Arial" pitchFamily="34" charset="0"/>
                <a:cs typeface="Arial" pitchFamily="34" charset="0"/>
              </a:rPr>
              <a:t>רקע כללי על הארגון</a:t>
            </a:r>
          </a:p>
          <a:p>
            <a:pPr>
              <a:buNone/>
            </a:pPr>
            <a:r>
              <a:rPr lang="he-IL" sz="2000" dirty="0">
                <a:effectLst/>
                <a:latin typeface="Arial" pitchFamily="34" charset="0"/>
                <a:cs typeface="Arial" pitchFamily="34" charset="0"/>
              </a:rPr>
              <a:t>		החברה הוקמה בשנת 2003 ע"י שני שותפים אשר חזונם היה לפתוח 	חברה אשר תספק שירותי הדרכה והסמכה מקצועיים בתחומים שונים 	ומגוונים לכלל הציבור המעוניין בכך. בתחילת הדרך נפתחו בחברה מספר 	קורסים בודדים בתחומים מצומצמים אשר הועברו ונוהלו בצורה ידנית ע"י 	שני השותפים להקמתה. ככל שעברו השנים, המוניטין של החברה צבר 	תאוצה וכעת מנוהלים ומועברים בה עשרות קורסים מקצועיים במקביל. 	לשם כך הועסקו בחברה 15 מדריכים מקצועיים בתחומים שונים, מזכירה 	אשר מרכזת את ההתנהלות השוטפת בחברה בצורה ידנית. כמו כן, מקימי 	החברה כיום בעמדת מנהלים בה. ברשות החברה 2 מחסנים לאחסון 	חומרי לימוד. </a:t>
            </a:r>
            <a:endParaRPr lang="en-US" sz="2000" dirty="0">
              <a:effectLst/>
              <a:latin typeface="Arial" pitchFamily="34" charset="0"/>
              <a:cs typeface="Arial" pitchFamily="34" charset="0"/>
            </a:endParaRPr>
          </a:p>
          <a:p>
            <a:pPr lvl="1">
              <a:spcBef>
                <a:spcPct val="50000"/>
              </a:spcBef>
              <a:buNone/>
            </a:pPr>
            <a:endParaRPr lang="he-IL" sz="2000" dirty="0">
              <a:effectLst/>
              <a:latin typeface="Arial" pitchFamily="34" charset="0"/>
              <a:cs typeface="Arial" pitchFamily="34" charset="0"/>
            </a:endParaRPr>
          </a:p>
          <a:p>
            <a:endParaRPr lang="he-IL" dirty="0">
              <a:latin typeface="Arial" pitchFamily="34" charset="0"/>
              <a:cs typeface="Arial" pitchFamily="34" charset="0"/>
            </a:endParaRPr>
          </a:p>
        </p:txBody>
      </p:sp>
      <p:sp>
        <p:nvSpPr>
          <p:cNvPr id="5" name="כותרת 1"/>
          <p:cNvSpPr txBox="1">
            <a:spLocks/>
          </p:cNvSpPr>
          <p:nvPr/>
        </p:nvSpPr>
        <p:spPr>
          <a:xfrm>
            <a:off x="467544" y="-90264"/>
            <a:ext cx="8219256"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noProof="0" dirty="0">
                <a:ln>
                  <a:noFill/>
                </a:ln>
                <a:solidFill>
                  <a:srgbClr val="C00000"/>
                </a:solidFill>
                <a:effectLst/>
                <a:uLnTx/>
                <a:uFillTx/>
                <a:latin typeface="Tahoma" pitchFamily="34" charset="0"/>
                <a:ea typeface="Tahoma" pitchFamily="34" charset="0"/>
                <a:cs typeface="Tahoma" pitchFamily="34" charset="0"/>
              </a:rPr>
              <a:t>דוגמה</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3664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0" y="1447800"/>
            <a:ext cx="8686800" cy="4572000"/>
          </a:xfrm>
        </p:spPr>
        <p:txBody>
          <a:bodyPr>
            <a:normAutofit/>
          </a:bodyPr>
          <a:lstStyle/>
          <a:p>
            <a:pPr>
              <a:spcBef>
                <a:spcPct val="50000"/>
              </a:spcBef>
            </a:pPr>
            <a:r>
              <a:rPr lang="he-IL" sz="2000" b="1" dirty="0">
                <a:solidFill>
                  <a:srgbClr val="FF0000"/>
                </a:solidFill>
                <a:effectLst/>
                <a:latin typeface="Arial" pitchFamily="34" charset="0"/>
                <a:cs typeface="Arial" pitchFamily="34" charset="0"/>
              </a:rPr>
              <a:t>מהי מטרת העל של הארגון ומטרות המשנה שלו?</a:t>
            </a:r>
          </a:p>
          <a:p>
            <a:pPr>
              <a:spcBef>
                <a:spcPct val="50000"/>
              </a:spcBef>
            </a:pPr>
            <a:r>
              <a:rPr lang="he-IL" sz="2000" dirty="0">
                <a:effectLst/>
                <a:latin typeface="Arial" pitchFamily="34" charset="0"/>
                <a:cs typeface="Arial" pitchFamily="34" charset="0"/>
              </a:rPr>
              <a:t>מהו המבנה הארגוני של הארגון? שרטטו תרשים.</a:t>
            </a:r>
          </a:p>
          <a:p>
            <a:pPr>
              <a:spcBef>
                <a:spcPct val="50000"/>
              </a:spcBef>
            </a:pPr>
            <a:r>
              <a:rPr lang="he-IL" sz="2000" dirty="0">
                <a:latin typeface="Arial" pitchFamily="34" charset="0"/>
                <a:cs typeface="Arial" pitchFamily="34" charset="0"/>
              </a:rPr>
              <a:t>הצג תרשים </a:t>
            </a:r>
            <a:r>
              <a:rPr lang="en-US" sz="2000" dirty="0">
                <a:latin typeface="Arial" pitchFamily="34" charset="0"/>
                <a:cs typeface="Arial" pitchFamily="34" charset="0"/>
              </a:rPr>
              <a:t>VTOC</a:t>
            </a:r>
            <a:r>
              <a:rPr lang="he-IL" sz="2000" dirty="0">
                <a:latin typeface="Arial" pitchFamily="34" charset="0"/>
                <a:cs typeface="Arial" pitchFamily="34" charset="0"/>
              </a:rPr>
              <a:t> מלא עד רמה שנייה ואך ורק עבור בן אחד ברמה השלישית.</a:t>
            </a:r>
          </a:p>
          <a:p>
            <a:pPr>
              <a:spcBef>
                <a:spcPct val="50000"/>
              </a:spcBef>
            </a:pPr>
            <a:r>
              <a:rPr lang="he-IL" sz="2000" dirty="0">
                <a:effectLst/>
                <a:latin typeface="Arial" pitchFamily="34" charset="0"/>
                <a:cs typeface="Arial" pitchFamily="34" charset="0"/>
              </a:rPr>
              <a:t>כתבו רשימה של תהליכי עבודה קיימים כולל תתי תהליכים.</a:t>
            </a:r>
          </a:p>
          <a:p>
            <a:pPr>
              <a:spcBef>
                <a:spcPct val="50000"/>
              </a:spcBef>
            </a:pPr>
            <a:r>
              <a:rPr lang="he-IL" sz="2000" dirty="0">
                <a:effectLst/>
                <a:latin typeface="Arial" pitchFamily="34" charset="0"/>
                <a:cs typeface="Arial" pitchFamily="34" charset="0"/>
              </a:rPr>
              <a:t>תארו את תת התהליך "קליטת תלמיד חדש" בשפה טבעית.</a:t>
            </a:r>
          </a:p>
          <a:p>
            <a:pPr>
              <a:spcBef>
                <a:spcPct val="50000"/>
              </a:spcBef>
            </a:pPr>
            <a:r>
              <a:rPr lang="he-IL" sz="2000" dirty="0">
                <a:effectLst/>
                <a:latin typeface="Arial" pitchFamily="34" charset="0"/>
                <a:cs typeface="Arial" pitchFamily="34" charset="0"/>
              </a:rPr>
              <a:t>תארו את תת התהליך "בדיקת חוסר והוספת טופס חוסר במלאי" בשפה מובנית.</a:t>
            </a:r>
          </a:p>
          <a:p>
            <a:pPr>
              <a:spcBef>
                <a:spcPct val="50000"/>
              </a:spcBef>
            </a:pPr>
            <a:r>
              <a:rPr lang="he-IL" sz="2000" dirty="0">
                <a:effectLst/>
                <a:latin typeface="Arial" pitchFamily="34" charset="0"/>
                <a:cs typeface="Arial" pitchFamily="34" charset="0"/>
              </a:rPr>
              <a:t>תארו את תת התהליך "הצעת שירותי החברה ללקוחות פוטנציאליים" בתרשים זרימה.</a:t>
            </a:r>
          </a:p>
          <a:p>
            <a:pPr lvl="1"/>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תרגיל</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35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quarter" idx="1"/>
          </p:nvPr>
        </p:nvSpPr>
        <p:spPr>
          <a:xfrm>
            <a:off x="457200" y="1600200"/>
            <a:ext cx="8229600" cy="4997152"/>
          </a:xfrm>
        </p:spPr>
        <p:txBody>
          <a:bodyPr>
            <a:normAutofit/>
          </a:bodyPr>
          <a:lstStyle/>
          <a:p>
            <a:pPr>
              <a:lnSpc>
                <a:spcPct val="110000"/>
              </a:lnSpc>
            </a:pPr>
            <a:r>
              <a:rPr lang="he-IL" sz="2000" dirty="0">
                <a:latin typeface="Arial" pitchFamily="34" charset="0"/>
                <a:cs typeface="Arial" pitchFamily="34" charset="0"/>
              </a:rPr>
              <a:t>מטרת העל</a:t>
            </a:r>
          </a:p>
          <a:p>
            <a:pPr lvl="1">
              <a:lnSpc>
                <a:spcPct val="110000"/>
              </a:lnSpc>
            </a:pPr>
            <a:r>
              <a:rPr lang="he-IL" sz="1600" dirty="0">
                <a:latin typeface="Arial" pitchFamily="34" charset="0"/>
                <a:cs typeface="Arial" pitchFamily="34" charset="0"/>
              </a:rPr>
              <a:t> </a:t>
            </a:r>
            <a:r>
              <a:rPr lang="he-IL" sz="1800" dirty="0">
                <a:latin typeface="Arial" pitchFamily="34" charset="0"/>
                <a:cs typeface="Arial" pitchFamily="34" charset="0"/>
              </a:rPr>
              <a:t>הגדלת רווחיה של החברה.</a:t>
            </a:r>
            <a:endParaRPr lang="en-US" sz="1800" dirty="0">
              <a:latin typeface="Arial" pitchFamily="34" charset="0"/>
              <a:cs typeface="Arial" pitchFamily="34" charset="0"/>
            </a:endParaRPr>
          </a:p>
          <a:p>
            <a:pPr>
              <a:lnSpc>
                <a:spcPct val="110000"/>
              </a:lnSpc>
            </a:pPr>
            <a:r>
              <a:rPr lang="he-IL" sz="2000" dirty="0">
                <a:latin typeface="Arial" pitchFamily="34" charset="0"/>
                <a:cs typeface="Arial" pitchFamily="34" charset="0"/>
              </a:rPr>
              <a:t>מטרות משנה</a:t>
            </a:r>
            <a:endParaRPr lang="en-US" sz="20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התקדמות טכנולוגית ופתיחת קורסים מקצועיים איכותיים המוערכים בשוק (זאת מתוך חזונם של מקימי החברה, אהבתם ללמידה, והרצון להכשרת עובדים מקצועיים אשר ישתלבו במצוינות בשוק העבודה ויעלו את הטכנולוגיה בארץ).</a:t>
            </a:r>
            <a:endParaRPr lang="en-US" sz="18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שירות טוב ללקוחות - עמידה בלוחות זמנים של אספקת כמויות מוזמנות, מתן שירות מהיר, קורסים טובים ועוד.</a:t>
            </a:r>
            <a:endParaRPr lang="en-US" sz="18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שימת דגש על בקרת איכות – למידה מטעויות ושיפור תמידי של התכנים המועברים בקורסי החברה.</a:t>
            </a:r>
            <a:endParaRPr lang="en-US" sz="18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סיפוק סביבת עבודה נוחה ונעימה לעובדי החברה.</a:t>
            </a:r>
            <a:endParaRPr lang="en-US" sz="18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ייעול הקשר מול הספקים של חומרי הלימוד.</a:t>
            </a:r>
            <a:endParaRPr lang="en-US" sz="1800" dirty="0">
              <a:latin typeface="Arial" pitchFamily="34" charset="0"/>
              <a:cs typeface="Arial" pitchFamily="34" charset="0"/>
            </a:endParaRPr>
          </a:p>
          <a:p>
            <a:pPr lvl="1">
              <a:lnSpc>
                <a:spcPct val="110000"/>
              </a:lnSpc>
            </a:pPr>
            <a:r>
              <a:rPr lang="he-IL" sz="1800" dirty="0">
                <a:latin typeface="Arial" pitchFamily="34" charset="0"/>
                <a:cs typeface="Arial" pitchFamily="34" charset="0"/>
              </a:rPr>
              <a:t>פריסת החברה לעוד סניפים ברחבי הארץ. </a:t>
            </a:r>
            <a:endParaRPr lang="en-US" sz="1800" dirty="0">
              <a:latin typeface="Arial" pitchFamily="34" charset="0"/>
              <a:cs typeface="Arial" pitchFamily="34" charset="0"/>
            </a:endParaRPr>
          </a:p>
          <a:p>
            <a:pPr>
              <a:lnSpc>
                <a:spcPct val="110000"/>
              </a:lnSpc>
            </a:pPr>
            <a:endParaRPr lang="he-IL" sz="1800" dirty="0">
              <a:latin typeface="Arial" pitchFamily="34" charset="0"/>
              <a:cs typeface="Arial" pitchFamily="34" charset="0"/>
            </a:endParaRPr>
          </a:p>
        </p:txBody>
      </p:sp>
      <p:sp>
        <p:nvSpPr>
          <p:cNvPr id="5" name="כותרת 1"/>
          <p:cNvSpPr txBox="1">
            <a:spLocks/>
          </p:cNvSpPr>
          <p:nvPr/>
        </p:nvSpPr>
        <p:spPr>
          <a:xfrm>
            <a:off x="914400" y="-90264"/>
            <a:ext cx="7772400" cy="1143000"/>
          </a:xfrm>
          <a:prstGeom prst="rect">
            <a:avLst/>
          </a:prstGeom>
        </p:spPr>
        <p:txBody>
          <a:bodyPr bIns="91440" anchor="b" anchorCtr="0">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he-IL" sz="3600" b="1" i="0" u="none" strike="noStrike" kern="1200" cap="none" spc="0" normalizeH="0" baseline="0" noProof="0" dirty="0">
                <a:ln>
                  <a:noFill/>
                </a:ln>
                <a:solidFill>
                  <a:srgbClr val="C00000"/>
                </a:solidFill>
                <a:effectLst/>
                <a:uLnTx/>
                <a:uFillTx/>
                <a:latin typeface="Tahoma" pitchFamily="34" charset="0"/>
                <a:ea typeface="Tahoma" pitchFamily="34" charset="0"/>
                <a:cs typeface="Tahoma" pitchFamily="34" charset="0"/>
              </a:rPr>
              <a:t>מטרת העל ומטרות המשנה</a:t>
            </a:r>
            <a:endParaRPr kumimoji="0" lang="he-IL" sz="36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25435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3901</TotalTime>
  <Words>1586</Words>
  <Application>Microsoft Office PowerPoint</Application>
  <PresentationFormat>On-screen Show (4:3)</PresentationFormat>
  <Paragraphs>176</Paragraphs>
  <Slides>22</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Aharoni</vt:lpstr>
      <vt:lpstr>Arial</vt:lpstr>
      <vt:lpstr>Calibri</vt:lpstr>
      <vt:lpstr>Corbel</vt:lpstr>
      <vt:lpstr>Franklin Gothic Book</vt:lpstr>
      <vt:lpstr>Gisha</vt:lpstr>
      <vt:lpstr>Open Sans</vt:lpstr>
      <vt:lpstr>Perpetua</vt:lpstr>
      <vt:lpstr>Tahoma</vt:lpstr>
      <vt:lpstr>Wingdings</vt:lpstr>
      <vt:lpstr>Wingdings 2</vt:lpstr>
      <vt:lpstr>יושר</vt:lpstr>
      <vt:lpstr>רצועות צבע</vt:lpstr>
      <vt:lpstr>תרגול 2 – חקר מצב קיים</vt:lpstr>
      <vt:lpstr>השלבים בפיתוח מערכת מידע</vt:lpstr>
      <vt:lpstr>חקר מצב קיים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בדיקת חוסר והוספת טופס "חוסר במלאי" למאגר (שפה מובנית)</vt:lpstr>
      <vt:lpstr>PowerPoint Presentation</vt:lpstr>
      <vt:lpstr>PowerPoint Presentation</vt:lpstr>
      <vt:lpstr>הצעת שירותי החברה ללקוחות פוטנציאליים  (תרשים זרימה)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5 השוואת הצעות הספקים</dc:title>
  <dc:creator>Moshe Unger</dc:creator>
  <cp:lastModifiedBy>אדיר סולומון</cp:lastModifiedBy>
  <cp:revision>213</cp:revision>
  <dcterms:modified xsi:type="dcterms:W3CDTF">2017-10-30T08:51:23Z</dcterms:modified>
</cp:coreProperties>
</file>