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7" r:id="rId1"/>
    <p:sldMasterId id="2147483709" r:id="rId2"/>
  </p:sldMasterIdLst>
  <p:notesMasterIdLst>
    <p:notesMasterId r:id="rId15"/>
  </p:notesMasterIdLst>
  <p:sldIdLst>
    <p:sldId id="320" r:id="rId3"/>
    <p:sldId id="257" r:id="rId4"/>
    <p:sldId id="276" r:id="rId5"/>
    <p:sldId id="321" r:id="rId6"/>
    <p:sldId id="322" r:id="rId7"/>
    <p:sldId id="323" r:id="rId8"/>
    <p:sldId id="324" r:id="rId9"/>
    <p:sldId id="330" r:id="rId10"/>
    <p:sldId id="325" r:id="rId11"/>
    <p:sldId id="327" r:id="rId12"/>
    <p:sldId id="328" r:id="rId13"/>
    <p:sldId id="329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76" autoAdjust="0"/>
    <p:restoredTop sz="87715" autoAdjust="0"/>
  </p:normalViewPr>
  <p:slideViewPr>
    <p:cSldViewPr>
      <p:cViewPr varScale="1">
        <p:scale>
          <a:sx n="77" d="100"/>
          <a:sy n="77" d="100"/>
        </p:scale>
        <p:origin x="199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ACD0F-E1E2-4B55-91D9-8DB301CE05D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9DF080C-9FFD-44CD-BED6-F4EFB8E1841B}">
      <dgm:prSet phldrT="[טקסט]"/>
      <dgm:spPr/>
      <dgm:t>
        <a:bodyPr/>
        <a:lstStyle/>
        <a:p>
          <a:pPr rtl="1"/>
          <a:r>
            <a:rPr lang="he-IL" dirty="0"/>
            <a:t>גישת מונחה תהליכים</a:t>
          </a:r>
        </a:p>
      </dgm:t>
    </dgm:pt>
    <dgm:pt modelId="{B3941AD9-4C4B-4D0D-AE33-8B7E02DEE754}" type="par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C046A5C3-7E51-4E80-B44E-00602C446E4F}" type="sib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A778DEDE-95D3-4EA9-8C55-92994BB45643}">
      <dgm:prSet phldrT="[טקסט]"/>
      <dgm:spPr/>
      <dgm:t>
        <a:bodyPr/>
        <a:lstStyle/>
        <a:p>
          <a:pPr rtl="1"/>
          <a:r>
            <a:rPr lang="he-IL" dirty="0"/>
            <a:t>גישת מונחה עצמים</a:t>
          </a:r>
        </a:p>
      </dgm:t>
    </dgm:pt>
    <dgm:pt modelId="{EF27CFB7-58A5-455A-9E1A-5EE00FD76B6E}" type="par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E83AAD3F-DCAA-4B39-AB44-C499E5E209A1}" type="sib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558770D5-53DF-47D2-B813-2C685664EC91}" type="pres">
      <dgm:prSet presAssocID="{575ACD0F-E1E2-4B55-91D9-8DB301CE05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729246-20BC-4EB5-8D09-A7C9955B3A56}" type="pres">
      <dgm:prSet presAssocID="{69DF080C-9FFD-44CD-BED6-F4EFB8E184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76A9-DB8D-44F0-971E-70F4CA2E00BE}" type="pres">
      <dgm:prSet presAssocID="{C046A5C3-7E51-4E80-B44E-00602C446E4F}" presName="sibTrans" presStyleCnt="0"/>
      <dgm:spPr/>
    </dgm:pt>
    <dgm:pt modelId="{C49C4FB7-BCA9-4A26-B187-E7E4925B024D}" type="pres">
      <dgm:prSet presAssocID="{A778DEDE-95D3-4EA9-8C55-92994BB4564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82BD11-FE66-45F2-85E1-3B884412D3A9}" type="presOf" srcId="{69DF080C-9FFD-44CD-BED6-F4EFB8E1841B}" destId="{10729246-20BC-4EB5-8D09-A7C9955B3A56}" srcOrd="0" destOrd="0" presId="urn:microsoft.com/office/officeart/2005/8/layout/default#1"/>
    <dgm:cxn modelId="{E5EE0736-5875-4243-B474-46FCB1F3B5CB}" srcId="{575ACD0F-E1E2-4B55-91D9-8DB301CE05DB}" destId="{A778DEDE-95D3-4EA9-8C55-92994BB45643}" srcOrd="1" destOrd="0" parTransId="{EF27CFB7-58A5-455A-9E1A-5EE00FD76B6E}" sibTransId="{E83AAD3F-DCAA-4B39-AB44-C499E5E209A1}"/>
    <dgm:cxn modelId="{FCA99ACC-5467-4A9F-AA6E-1A320E96932C}" type="presOf" srcId="{575ACD0F-E1E2-4B55-91D9-8DB301CE05DB}" destId="{558770D5-53DF-47D2-B813-2C685664EC91}" srcOrd="0" destOrd="0" presId="urn:microsoft.com/office/officeart/2005/8/layout/default#1"/>
    <dgm:cxn modelId="{C16547B2-E4C1-4176-8F11-9EF4D81335B8}" srcId="{575ACD0F-E1E2-4B55-91D9-8DB301CE05DB}" destId="{69DF080C-9FFD-44CD-BED6-F4EFB8E1841B}" srcOrd="0" destOrd="0" parTransId="{B3941AD9-4C4B-4D0D-AE33-8B7E02DEE754}" sibTransId="{C046A5C3-7E51-4E80-B44E-00602C446E4F}"/>
    <dgm:cxn modelId="{B05920E6-2A7A-466F-99CA-3DC837990229}" type="presOf" srcId="{A778DEDE-95D3-4EA9-8C55-92994BB45643}" destId="{C49C4FB7-BCA9-4A26-B187-E7E4925B024D}" srcOrd="0" destOrd="0" presId="urn:microsoft.com/office/officeart/2005/8/layout/default#1"/>
    <dgm:cxn modelId="{28118C74-E8F2-4637-B7E7-54F49E8B4F30}" type="presParOf" srcId="{558770D5-53DF-47D2-B813-2C685664EC91}" destId="{10729246-20BC-4EB5-8D09-A7C9955B3A56}" srcOrd="0" destOrd="0" presId="urn:microsoft.com/office/officeart/2005/8/layout/default#1"/>
    <dgm:cxn modelId="{0F87DC4C-4122-492F-979C-DDA28E28BB6B}" type="presParOf" srcId="{558770D5-53DF-47D2-B813-2C685664EC91}" destId="{B2D776A9-DB8D-44F0-971E-70F4CA2E00BE}" srcOrd="1" destOrd="0" presId="urn:microsoft.com/office/officeart/2005/8/layout/default#1"/>
    <dgm:cxn modelId="{1A523247-F247-446B-A026-549CC6E0C8AC}" type="presParOf" srcId="{558770D5-53DF-47D2-B813-2C685664EC91}" destId="{C49C4FB7-BCA9-4A26-B187-E7E4925B024D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9246-20BC-4EB5-8D09-A7C9955B3A56}">
      <dsp:nvSpPr>
        <dsp:cNvPr id="0" name=""/>
        <dsp:cNvSpPr/>
      </dsp:nvSpPr>
      <dsp:spPr>
        <a:xfrm>
          <a:off x="377" y="249737"/>
          <a:ext cx="1474089" cy="88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גישת מונחה תהליכים</a:t>
          </a:r>
        </a:p>
      </dsp:txBody>
      <dsp:txXfrm>
        <a:off x="377" y="249737"/>
        <a:ext cx="1474089" cy="884453"/>
      </dsp:txXfrm>
    </dsp:sp>
    <dsp:sp modelId="{C49C4FB7-BCA9-4A26-B187-E7E4925B024D}">
      <dsp:nvSpPr>
        <dsp:cNvPr id="0" name=""/>
        <dsp:cNvSpPr/>
      </dsp:nvSpPr>
      <dsp:spPr>
        <a:xfrm>
          <a:off x="1621876" y="249737"/>
          <a:ext cx="1474089" cy="88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400" kern="1200" dirty="0"/>
            <a:t>גישת מונחה עצמים</a:t>
          </a:r>
        </a:p>
      </dsp:txBody>
      <dsp:txXfrm>
        <a:off x="1621876" y="249737"/>
        <a:ext cx="1474089" cy="88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01AD215-9E33-4838-ACB2-2EFFD1FB3C0C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F32D34-4A79-4D5C-A16F-67C93D927E5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87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79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87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146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358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10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77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06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32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מלבן מעוגל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2166365"/>
            <a:ext cx="843534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04" y="3913632"/>
            <a:ext cx="862965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2C2C2C"/>
                </a:solidFill>
              </a:rPr>
              <a:pPr/>
              <a:t>ו'/חשון/תשע"ט</a:t>
            </a:fld>
            <a:endParaRPr lang="he-IL">
              <a:solidFill>
                <a:srgbClr val="2C2C2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2C2C2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2C2C2C"/>
                </a:solidFill>
              </a:rPr>
              <a:pPr/>
              <a:t>‹#›</a:t>
            </a:fld>
            <a:endParaRPr lang="he-IL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1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8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167128"/>
            <a:ext cx="843534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3913212"/>
            <a:ext cx="8627364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44416-6E2D-4180-8C91-4FC33F4DA7C9}" type="datetimeFigureOut">
              <a:rPr lang="he-IL" smtClean="0">
                <a:solidFill>
                  <a:srgbClr val="F56617"/>
                </a:solidFill>
              </a:rPr>
              <a:pPr/>
              <a:t>ו'/חשון/תשע"ט</a:t>
            </a:fld>
            <a:endParaRPr lang="he-IL">
              <a:solidFill>
                <a:srgbClr val="F5661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>
              <a:solidFill>
                <a:srgbClr val="F566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C1E3F-58D2-45B4-BD40-31656CFC49D9}" type="slidenum">
              <a:rPr lang="he-IL" smtClean="0">
                <a:solidFill>
                  <a:srgbClr val="F56617"/>
                </a:solidFill>
              </a:rPr>
              <a:pPr/>
              <a:t>‹#›</a:t>
            </a:fld>
            <a:endParaRPr lang="he-IL">
              <a:solidFill>
                <a:srgbClr val="F566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43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31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8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5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60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82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80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מלבן מעוגל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לבן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מלבן מעוגל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לבן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לבן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מלבן מעוגל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ו'/חשון/תשע"ט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ו'/חשון/תשע"ט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28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685800" rtl="1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r" defTabSz="685800" rtl="1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>
                <a:latin typeface="Open Sans" panose="020B0606030504020204" pitchFamily="34" charset="0"/>
                <a:ea typeface="Open Sans" panose="020B0606030504020204" pitchFamily="34" charset="0"/>
              </a:rPr>
              <a:t>תרגול 3 – חקר מצב קיים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b="1" dirty="0"/>
              <a:t>ניתוח ועיצוב מערכות מידע</a:t>
            </a:r>
          </a:p>
        </p:txBody>
      </p:sp>
    </p:spTree>
    <p:extLst>
      <p:ext uri="{BB962C8B-B14F-4D97-AF65-F5344CB8AC3E}">
        <p14:creationId xmlns:p14="http://schemas.microsoft.com/office/powerpoint/2010/main" val="225178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20861-8FCA-46E0-B7E9-656E0824E7B9}"/>
              </a:ext>
            </a:extLst>
          </p:cNvPr>
          <p:cNvSpPr txBox="1"/>
          <p:nvPr/>
        </p:nvSpPr>
        <p:spPr>
          <a:xfrm>
            <a:off x="0" y="1052736"/>
            <a:ext cx="86868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3. הגדר מטרת משנה אפשרית של הארגון.</a:t>
            </a:r>
          </a:p>
          <a:p>
            <a:endParaRPr lang="he-IL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פתרון: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שימוש בפלטפורמה לצריכת תכנים לימודיים על מנת להנגיש את חומרי הלימוד לכלל האוכלוסייה בכל העולם.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7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20861-8FCA-46E0-B7E9-656E0824E7B9}"/>
              </a:ext>
            </a:extLst>
          </p:cNvPr>
          <p:cNvSpPr txBox="1"/>
          <p:nvPr/>
        </p:nvSpPr>
        <p:spPr>
          <a:xfrm>
            <a:off x="0" y="1052736"/>
            <a:ext cx="8686800" cy="5878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4. הגדר ארבעה יעדים עבור מטרת המשנה שהגדרת בסעיף קודם.</a:t>
            </a:r>
          </a:p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"שימוש בפלטפורמה לצריכת תכנים לימודיים על מנת </a:t>
            </a:r>
            <a:r>
              <a:rPr 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להנגיש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את חומרי הלימוד לכלל האוכלוסייה בכל העולם."</a:t>
            </a:r>
            <a:endParaRPr lang="he-IL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פתרון: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הגדלת מספר הבקשות להרשמה לאוניברסיטה בכ-10% יחסית לשנת הלימודים הקודמת.</a:t>
            </a:r>
          </a:p>
          <a:p>
            <a:pPr marL="457200" indent="-457200">
              <a:buFontTx/>
              <a:buChar char="-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הגדלת הכניסות לאתר האוניברסיטה בכ-30% יחסית לשנת הלימודים הקודמת.</a:t>
            </a:r>
          </a:p>
          <a:p>
            <a:pPr marL="457200" indent="-457200">
              <a:buFontTx/>
              <a:buChar char="-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עלייה בהצטרפות בכ-15% (יחסית לשנת הלימודים הקודמת) לתוכניות לימודים באוניברסיטה אשר מתקיימות בשפה האנגלית עבור סטודנטים זרים.</a:t>
            </a:r>
          </a:p>
          <a:p>
            <a:pPr marL="457200" indent="-457200">
              <a:buFontTx/>
              <a:buChar char="-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הגדלת כמות הסטודנטים בכ-30% מאוניברסיטאות אחרות בעולם שילמדו קורסים באוניברסיטה.</a:t>
            </a:r>
          </a:p>
          <a:p>
            <a:pPr marL="457200" indent="-457200">
              <a:buFontTx/>
              <a:buChar char="-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20861-8FCA-46E0-B7E9-656E0824E7B9}"/>
              </a:ext>
            </a:extLst>
          </p:cNvPr>
          <p:cNvSpPr txBox="1"/>
          <p:nvPr/>
        </p:nvSpPr>
        <p:spPr>
          <a:xfrm>
            <a:off x="0" y="1052736"/>
            <a:ext cx="91440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5. על סמך מסמך הייזום, הצג שלוש שאלות </a:t>
            </a:r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עיקריות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ללקוח ודרג את חשיבותן.</a:t>
            </a:r>
          </a:p>
          <a:p>
            <a:endParaRPr lang="he-IL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פתרון: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A1BB2D-E940-4B90-82E4-6205CA5D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8160"/>
              </p:ext>
            </p:extLst>
          </p:nvPr>
        </p:nvGraphicFramePr>
        <p:xfrm>
          <a:off x="514872" y="2996952"/>
          <a:ext cx="8171928" cy="286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76392">
                  <a:extLst>
                    <a:ext uri="{9D8B030D-6E8A-4147-A177-3AD203B41FA5}">
                      <a16:colId xmlns:a16="http://schemas.microsoft.com/office/drawing/2014/main" val="4291843189"/>
                    </a:ext>
                  </a:extLst>
                </a:gridCol>
                <a:gridCol w="2195536">
                  <a:extLst>
                    <a:ext uri="{9D8B030D-6E8A-4147-A177-3AD203B41FA5}">
                      <a16:colId xmlns:a16="http://schemas.microsoft.com/office/drawing/2014/main" val="178424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שאלה ללקוח: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400" dirty="0"/>
                        <a:t>רמת חשיבות(1-5):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77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האם משתמש שלא בהכרח היה רשום ליחידת לימוד מסוימת יוכל לדרג את התכנים שלה?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0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האם משתמשים של מוסד לימודי שמקיים שיתוף פעולה עם המערכת החדשה יזכו להטבות מסוימות (תשלום מוזל לדוגמה) לקורסים של האוניברסיטה?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כיצד ניתן לאכוף את יכולת העקיבה של מרצה שפתח קורס וירטואלי במסגרת מערכת הבקרה החכמה?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2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מחבר ישר 25"/>
          <p:cNvCxnSpPr/>
          <p:nvPr/>
        </p:nvCxnSpPr>
        <p:spPr>
          <a:xfrm>
            <a:off x="642910" y="3643314"/>
            <a:ext cx="8001056" cy="1588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מלבן מעוגל 35"/>
          <p:cNvSpPr/>
          <p:nvPr/>
        </p:nvSpPr>
        <p:spPr>
          <a:xfrm>
            <a:off x="3357554" y="857232"/>
            <a:ext cx="3230670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ייזום</a:t>
            </a:r>
            <a:endParaRPr lang="he-IL" sz="2400" b="1" dirty="0"/>
          </a:p>
        </p:txBody>
      </p:sp>
      <p:sp>
        <p:nvSpPr>
          <p:cNvPr id="37" name="מלבן מעוגל 36"/>
          <p:cNvSpPr/>
          <p:nvPr/>
        </p:nvSpPr>
        <p:spPr>
          <a:xfrm>
            <a:off x="3357554" y="1571612"/>
            <a:ext cx="3230670" cy="428628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חקר מצב קיים</a:t>
            </a:r>
          </a:p>
        </p:txBody>
      </p:sp>
      <p:sp>
        <p:nvSpPr>
          <p:cNvPr id="38" name="מלבן מעוגל 37"/>
          <p:cNvSpPr/>
          <p:nvPr/>
        </p:nvSpPr>
        <p:spPr>
          <a:xfrm>
            <a:off x="3357554" y="2285992"/>
            <a:ext cx="3230670" cy="42862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אפיון ראשוני</a:t>
            </a:r>
          </a:p>
        </p:txBody>
      </p:sp>
      <p:sp>
        <p:nvSpPr>
          <p:cNvPr id="39" name="מלבן מעוגל 38"/>
          <p:cNvSpPr/>
          <p:nvPr/>
        </p:nvSpPr>
        <p:spPr>
          <a:xfrm>
            <a:off x="3357554" y="3000372"/>
            <a:ext cx="3230670" cy="428628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/>
              <a:t>חקר ישימות</a:t>
            </a:r>
          </a:p>
        </p:txBody>
      </p:sp>
      <p:sp>
        <p:nvSpPr>
          <p:cNvPr id="40" name="מלבן מעוגל 39"/>
          <p:cNvSpPr/>
          <p:nvPr/>
        </p:nvSpPr>
        <p:spPr>
          <a:xfrm>
            <a:off x="3357554" y="3857628"/>
            <a:ext cx="3230670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ניתוח המערכת החדשה</a:t>
            </a:r>
          </a:p>
        </p:txBody>
      </p:sp>
      <p:sp>
        <p:nvSpPr>
          <p:cNvPr id="41" name="מלבן מעוגל 40"/>
          <p:cNvSpPr/>
          <p:nvPr/>
        </p:nvSpPr>
        <p:spPr>
          <a:xfrm>
            <a:off x="3357554" y="4929198"/>
            <a:ext cx="3230670" cy="857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עיצוב המערכת החדשה</a:t>
            </a:r>
          </a:p>
        </p:txBody>
      </p:sp>
      <p:sp>
        <p:nvSpPr>
          <p:cNvPr id="42" name="מלבן מעוגל 41"/>
          <p:cNvSpPr/>
          <p:nvPr/>
        </p:nvSpPr>
        <p:spPr>
          <a:xfrm>
            <a:off x="3357554" y="6072206"/>
            <a:ext cx="3230670" cy="571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/>
              <a:t>יישום והטמעה</a:t>
            </a:r>
          </a:p>
        </p:txBody>
      </p:sp>
      <p:cxnSp>
        <p:nvCxnSpPr>
          <p:cNvPr id="43" name="מחבר חץ ישר 42"/>
          <p:cNvCxnSpPr>
            <a:stCxn id="36" idx="2"/>
            <a:endCxn id="37" idx="0"/>
          </p:cNvCxnSpPr>
          <p:nvPr/>
        </p:nvCxnSpPr>
        <p:spPr>
          <a:xfrm>
            <a:off x="4972889" y="1285860"/>
            <a:ext cx="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מחבר חץ ישר 43"/>
          <p:cNvCxnSpPr>
            <a:stCxn id="37" idx="2"/>
            <a:endCxn id="38" idx="0"/>
          </p:cNvCxnSpPr>
          <p:nvPr/>
        </p:nvCxnSpPr>
        <p:spPr>
          <a:xfrm>
            <a:off x="4972889" y="2000240"/>
            <a:ext cx="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מחבר חץ ישר 44"/>
          <p:cNvCxnSpPr>
            <a:stCxn id="38" idx="2"/>
            <a:endCxn id="39" idx="0"/>
          </p:cNvCxnSpPr>
          <p:nvPr/>
        </p:nvCxnSpPr>
        <p:spPr>
          <a:xfrm>
            <a:off x="4972889" y="2714620"/>
            <a:ext cx="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6" name="מחבר חץ ישר 45"/>
          <p:cNvCxnSpPr>
            <a:stCxn id="39" idx="2"/>
            <a:endCxn id="40" idx="0"/>
          </p:cNvCxnSpPr>
          <p:nvPr/>
        </p:nvCxnSpPr>
        <p:spPr>
          <a:xfrm>
            <a:off x="4972889" y="3429000"/>
            <a:ext cx="0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מחבר חץ ישר 46"/>
          <p:cNvCxnSpPr>
            <a:stCxn id="40" idx="2"/>
            <a:endCxn id="41" idx="0"/>
          </p:cNvCxnSpPr>
          <p:nvPr/>
        </p:nvCxnSpPr>
        <p:spPr>
          <a:xfrm>
            <a:off x="4972889" y="4714884"/>
            <a:ext cx="0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מחבר חץ ישר 47"/>
          <p:cNvCxnSpPr>
            <a:stCxn id="41" idx="2"/>
            <a:endCxn id="42" idx="0"/>
          </p:cNvCxnSpPr>
          <p:nvPr/>
        </p:nvCxnSpPr>
        <p:spPr>
          <a:xfrm>
            <a:off x="4972889" y="5786454"/>
            <a:ext cx="0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5" name="כותרת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846158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השלבים בפיתוח מערכת מידע</a:t>
            </a:r>
          </a:p>
        </p:txBody>
      </p:sp>
      <p:graphicFrame>
        <p:nvGraphicFramePr>
          <p:cNvPr id="18" name="דיאגרמה 17"/>
          <p:cNvGraphicFramePr/>
          <p:nvPr/>
        </p:nvGraphicFramePr>
        <p:xfrm>
          <a:off x="179512" y="3645024"/>
          <a:ext cx="3096344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01D0C-6332-4DCD-BF43-AD8EDA55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8" y="1268760"/>
            <a:ext cx="827254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4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BE343-0A4B-4BE3-B562-70A455F6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68760"/>
            <a:ext cx="7285806" cy="48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BD5D6C-E0A8-4886-A58E-AF2C7898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44" y="1340768"/>
            <a:ext cx="796085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F41CA-45E9-4374-815F-3F54A925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56" y="1059353"/>
            <a:ext cx="7257231" cy="49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20861-8FCA-46E0-B7E9-656E0824E7B9}"/>
              </a:ext>
            </a:extLst>
          </p:cNvPr>
          <p:cNvSpPr txBox="1"/>
          <p:nvPr/>
        </p:nvSpPr>
        <p:spPr>
          <a:xfrm>
            <a:off x="0" y="1052736"/>
            <a:ext cx="868680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שאלות: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איזה סעיף ממסמך היזום רלבנטי לתרשים ה-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VTOC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של תהליכי המערכת שתוקם? </a:t>
            </a:r>
          </a:p>
          <a:p>
            <a:pPr marL="342900" indent="-342900">
              <a:buAutoNum type="arabicPeriod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שרטט תרשים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VTOC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מלא למערכת החדשה שתוקם.</a:t>
            </a:r>
          </a:p>
          <a:p>
            <a:pPr marL="342900" indent="-342900">
              <a:buAutoNum type="arabicPeriod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הגדר מטרת משנה אפשרית של הארגון.</a:t>
            </a:r>
          </a:p>
          <a:p>
            <a:pPr marL="342900" indent="-342900">
              <a:buAutoNum type="arabicPeriod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הגדר ארבעה יעדים עבור מטרת המשנה שהגדרת בסעיף קודם.</a:t>
            </a:r>
          </a:p>
          <a:p>
            <a:pPr marL="342900" indent="-342900">
              <a:buAutoNum type="arabicPeriod"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על סמך מסמך הייזום, הצג שלוש שאלות </a:t>
            </a:r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עיקריות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ללקוח ודרג את חשיבותן.</a:t>
            </a:r>
          </a:p>
        </p:txBody>
      </p:sp>
    </p:spTree>
    <p:extLst>
      <p:ext uri="{BB962C8B-B14F-4D97-AF65-F5344CB8AC3E}">
        <p14:creationId xmlns:p14="http://schemas.microsoft.com/office/powerpoint/2010/main" val="128702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20861-8FCA-46E0-B7E9-656E0824E7B9}"/>
              </a:ext>
            </a:extLst>
          </p:cNvPr>
          <p:cNvSpPr txBox="1"/>
          <p:nvPr/>
        </p:nvSpPr>
        <p:spPr>
          <a:xfrm>
            <a:off x="0" y="1052736"/>
            <a:ext cx="86868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איזה סעיף ממסמך היזום רלבנטי לתרשים ה-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VTOC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 של תהליכי המערכת שתוקם? </a:t>
            </a:r>
          </a:p>
          <a:p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u="sng" dirty="0">
                <a:latin typeface="Arial" panose="020B0604020202020204" pitchFamily="34" charset="0"/>
                <a:cs typeface="Arial" panose="020B0604020202020204" pitchFamily="34" charset="0"/>
              </a:rPr>
              <a:t>פתרון:</a:t>
            </a:r>
          </a:p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עיקר הרעיון.</a:t>
            </a:r>
          </a:p>
        </p:txBody>
      </p:sp>
    </p:spTree>
    <p:extLst>
      <p:ext uri="{BB962C8B-B14F-4D97-AF65-F5344CB8AC3E}">
        <p14:creationId xmlns:p14="http://schemas.microsoft.com/office/powerpoint/2010/main" val="198573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467544" y="-9026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תרגיל</a:t>
            </a:r>
            <a:endParaRPr kumimoji="0" lang="he-IL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93C6A5-F789-4615-AE4D-9D68DE5C0B02}"/>
              </a:ext>
            </a:extLst>
          </p:cNvPr>
          <p:cNvSpPr/>
          <p:nvPr/>
        </p:nvSpPr>
        <p:spPr>
          <a:xfrm>
            <a:off x="3209020" y="1196752"/>
            <a:ext cx="273630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0.ניהול מערכת תכנים לימודיים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0A00DD-0BDA-48C2-A326-46CAD42F2D50}"/>
              </a:ext>
            </a:extLst>
          </p:cNvPr>
          <p:cNvSpPr/>
          <p:nvPr/>
        </p:nvSpPr>
        <p:spPr>
          <a:xfrm>
            <a:off x="6070437" y="2204864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1.ניהול מומחי תוכן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492F4B-73D6-4630-80BB-7987AF51B980}"/>
              </a:ext>
            </a:extLst>
          </p:cNvPr>
          <p:cNvSpPr/>
          <p:nvPr/>
        </p:nvSpPr>
        <p:spPr>
          <a:xfrm>
            <a:off x="3943940" y="2204864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2.ניהול משתמשים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803DE-BDC2-42F1-BC74-5FC29475D0F9}"/>
              </a:ext>
            </a:extLst>
          </p:cNvPr>
          <p:cNvSpPr/>
          <p:nvPr/>
        </p:nvSpPr>
        <p:spPr>
          <a:xfrm>
            <a:off x="1817443" y="2214052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3.ניהול יחידת לימוד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BE8CDB-5C27-43B5-ABE3-E318D394BCCA}"/>
              </a:ext>
            </a:extLst>
          </p:cNvPr>
          <p:cNvSpPr/>
          <p:nvPr/>
        </p:nvSpPr>
        <p:spPr>
          <a:xfrm>
            <a:off x="7468504" y="3068960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1.1 </a:t>
            </a:r>
            <a:r>
              <a:rPr lang="en-US" sz="2000" dirty="0"/>
              <a:t>CRUD</a:t>
            </a:r>
            <a:r>
              <a:rPr lang="he-IL" sz="2000" dirty="0"/>
              <a:t> יחידת לימוד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CFF463-ABF6-4059-A60C-D964A87EBF8E}"/>
              </a:ext>
            </a:extLst>
          </p:cNvPr>
          <p:cNvSpPr/>
          <p:nvPr/>
        </p:nvSpPr>
        <p:spPr>
          <a:xfrm>
            <a:off x="7468504" y="4005064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1.2 סימון חומרים בחתימת מוסד לימודים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089A87-C7D4-4B4A-8A6A-072FCF784624}"/>
              </a:ext>
            </a:extLst>
          </p:cNvPr>
          <p:cNvSpPr/>
          <p:nvPr/>
        </p:nvSpPr>
        <p:spPr>
          <a:xfrm>
            <a:off x="7468504" y="4968173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 smtClean="0"/>
              <a:t>1.</a:t>
            </a:r>
            <a:r>
              <a:rPr lang="he-IL" sz="1600" dirty="0"/>
              <a:t> 3</a:t>
            </a:r>
            <a:r>
              <a:rPr lang="he-IL" sz="1600" dirty="0" smtClean="0"/>
              <a:t> </a:t>
            </a:r>
            <a:r>
              <a:rPr lang="he-IL" sz="1600" dirty="0"/>
              <a:t>הוספת תכני למידה עשירים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C54290-9AF4-4569-B765-7F831705DFF6}"/>
              </a:ext>
            </a:extLst>
          </p:cNvPr>
          <p:cNvSpPr/>
          <p:nvPr/>
        </p:nvSpPr>
        <p:spPr>
          <a:xfrm>
            <a:off x="7468504" y="5926652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dirty="0"/>
              <a:t>1.4 דירוג תכנים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C76F3D-A831-4373-A238-455AC15A84A7}"/>
              </a:ext>
            </a:extLst>
          </p:cNvPr>
          <p:cNvSpPr/>
          <p:nvPr/>
        </p:nvSpPr>
        <p:spPr>
          <a:xfrm>
            <a:off x="4860032" y="3068960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2.1 צפייה בתכני יחידת לימוד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AFD9F6-3B51-49A1-BE6B-12C917AAC0E3}"/>
              </a:ext>
            </a:extLst>
          </p:cNvPr>
          <p:cNvSpPr/>
          <p:nvPr/>
        </p:nvSpPr>
        <p:spPr>
          <a:xfrm>
            <a:off x="4860032" y="4005064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2.2 מתן משוב ליחידת לימוד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EC1793-F02A-4D59-9394-1179F772FDC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577172" y="1916832"/>
            <a:ext cx="0" cy="297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F95C78-4247-4A99-AE57-773C1635DD45}"/>
              </a:ext>
            </a:extLst>
          </p:cNvPr>
          <p:cNvCxnSpPr>
            <a:cxnSpLocks/>
          </p:cNvCxnSpPr>
          <p:nvPr/>
        </p:nvCxnSpPr>
        <p:spPr>
          <a:xfrm flipH="1">
            <a:off x="2056892" y="2060848"/>
            <a:ext cx="50405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ACB62A-1EC2-41CE-9DA8-26A7BF3C86B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69471" y="2924944"/>
            <a:ext cx="9290" cy="33617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DC1099-B8C7-4157-9AEC-44D7C71C5EF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78761" y="3429000"/>
            <a:ext cx="689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D8DB65-A550-4D8C-A2ED-BC04ED49EB40}"/>
              </a:ext>
            </a:extLst>
          </p:cNvPr>
          <p:cNvCxnSpPr>
            <a:cxnSpLocks/>
          </p:cNvCxnSpPr>
          <p:nvPr/>
        </p:nvCxnSpPr>
        <p:spPr>
          <a:xfrm flipH="1">
            <a:off x="6778761" y="4365104"/>
            <a:ext cx="689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807F7E-69F8-426C-80AD-5FD7E8E580BA}"/>
              </a:ext>
            </a:extLst>
          </p:cNvPr>
          <p:cNvCxnSpPr>
            <a:cxnSpLocks/>
          </p:cNvCxnSpPr>
          <p:nvPr/>
        </p:nvCxnSpPr>
        <p:spPr>
          <a:xfrm flipH="1">
            <a:off x="6778761" y="5298431"/>
            <a:ext cx="689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9F73CC-762D-44F5-B21F-2AE02422720B}"/>
              </a:ext>
            </a:extLst>
          </p:cNvPr>
          <p:cNvCxnSpPr>
            <a:cxnSpLocks/>
          </p:cNvCxnSpPr>
          <p:nvPr/>
        </p:nvCxnSpPr>
        <p:spPr>
          <a:xfrm flipH="1">
            <a:off x="6778761" y="6286692"/>
            <a:ext cx="6897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C9D4F5-2814-4F0D-AE66-5524C0F1E037}"/>
              </a:ext>
            </a:extLst>
          </p:cNvPr>
          <p:cNvCxnSpPr>
            <a:cxnSpLocks/>
          </p:cNvCxnSpPr>
          <p:nvPr/>
        </p:nvCxnSpPr>
        <p:spPr>
          <a:xfrm>
            <a:off x="4577172" y="2934132"/>
            <a:ext cx="0" cy="3265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E14A4B-2E7C-4919-A55F-F8A06DA0BA7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577172" y="3429000"/>
            <a:ext cx="282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27ACA-3009-468E-A278-B23DD5F2D8EF}"/>
              </a:ext>
            </a:extLst>
          </p:cNvPr>
          <p:cNvCxnSpPr>
            <a:cxnSpLocks/>
          </p:cNvCxnSpPr>
          <p:nvPr/>
        </p:nvCxnSpPr>
        <p:spPr>
          <a:xfrm flipH="1">
            <a:off x="4577172" y="4365104"/>
            <a:ext cx="282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46AD08-59FE-4921-A174-4828E3DEFE0D}"/>
              </a:ext>
            </a:extLst>
          </p:cNvPr>
          <p:cNvSpPr/>
          <p:nvPr/>
        </p:nvSpPr>
        <p:spPr>
          <a:xfrm>
            <a:off x="4860031" y="4922193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2.3 הרשמה למערכת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5F3493-D34A-4EE5-AB35-4C31141C0666}"/>
              </a:ext>
            </a:extLst>
          </p:cNvPr>
          <p:cNvSpPr/>
          <p:nvPr/>
        </p:nvSpPr>
        <p:spPr>
          <a:xfrm>
            <a:off x="4860031" y="5839322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/>
              <a:t>2.4 בקשה להצטרפות ליחידת לימוד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467312-D1E4-4A01-80E9-A2A152130D2B}"/>
              </a:ext>
            </a:extLst>
          </p:cNvPr>
          <p:cNvCxnSpPr>
            <a:cxnSpLocks/>
          </p:cNvCxnSpPr>
          <p:nvPr/>
        </p:nvCxnSpPr>
        <p:spPr>
          <a:xfrm flipH="1">
            <a:off x="4592920" y="5291022"/>
            <a:ext cx="282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D157CF-7320-445C-974C-783EC00F1847}"/>
              </a:ext>
            </a:extLst>
          </p:cNvPr>
          <p:cNvCxnSpPr>
            <a:cxnSpLocks/>
          </p:cNvCxnSpPr>
          <p:nvPr/>
        </p:nvCxnSpPr>
        <p:spPr>
          <a:xfrm flipH="1">
            <a:off x="4577171" y="6193454"/>
            <a:ext cx="282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0837C8-7DA2-444B-A09E-76AF85BFCB7F}"/>
              </a:ext>
            </a:extLst>
          </p:cNvPr>
          <p:cNvCxnSpPr>
            <a:cxnSpLocks/>
          </p:cNvCxnSpPr>
          <p:nvPr/>
        </p:nvCxnSpPr>
        <p:spPr>
          <a:xfrm flipV="1">
            <a:off x="7089256" y="2051660"/>
            <a:ext cx="0" cy="153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7B9CBD-0A9E-4C80-9040-1EF0FFC49A1B}"/>
              </a:ext>
            </a:extLst>
          </p:cNvPr>
          <p:cNvCxnSpPr>
            <a:cxnSpLocks/>
          </p:cNvCxnSpPr>
          <p:nvPr/>
        </p:nvCxnSpPr>
        <p:spPr>
          <a:xfrm flipV="1">
            <a:off x="2056892" y="2060848"/>
            <a:ext cx="1" cy="153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9EF8ED7-8004-4EA6-80C2-359BC4334C69}"/>
              </a:ext>
            </a:extLst>
          </p:cNvPr>
          <p:cNvSpPr/>
          <p:nvPr/>
        </p:nvSpPr>
        <p:spPr>
          <a:xfrm>
            <a:off x="2299682" y="3085158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3.1 יצירת דיאלוג עם משתתפי יחידת לימוד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85ADF9B-1C31-4477-A7EB-94BD3120ACB9}"/>
              </a:ext>
            </a:extLst>
          </p:cNvPr>
          <p:cNvSpPr/>
          <p:nvPr/>
        </p:nvSpPr>
        <p:spPr>
          <a:xfrm>
            <a:off x="2299681" y="3956264"/>
            <a:ext cx="1398067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3.2 ביצוע תשלום על יחידת לימוד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59217D-C3D7-4C7F-91CA-4C39AD6841B7}"/>
              </a:ext>
            </a:extLst>
          </p:cNvPr>
          <p:cNvCxnSpPr>
            <a:cxnSpLocks/>
          </p:cNvCxnSpPr>
          <p:nvPr/>
        </p:nvCxnSpPr>
        <p:spPr>
          <a:xfrm>
            <a:off x="2016822" y="2950330"/>
            <a:ext cx="0" cy="14147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E659C3-2FD1-4D69-B170-72F4A248F294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2016822" y="3445198"/>
            <a:ext cx="2828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C39603-33F3-40F5-B7FE-139321A5FCC7}"/>
              </a:ext>
            </a:extLst>
          </p:cNvPr>
          <p:cNvCxnSpPr>
            <a:cxnSpLocks/>
          </p:cNvCxnSpPr>
          <p:nvPr/>
        </p:nvCxnSpPr>
        <p:spPr>
          <a:xfrm flipH="1">
            <a:off x="2016822" y="4365104"/>
            <a:ext cx="2957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028384" y="1033572"/>
            <a:ext cx="583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273484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יושר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רצועות צבע">
  <a:themeElements>
    <a:clrScheme name="רצועות צבע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רצועות צבע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צועות צב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4314</TotalTime>
  <Words>387</Words>
  <Application>Microsoft Office PowerPoint</Application>
  <PresentationFormat>On-screen Show (4:3)</PresentationFormat>
  <Paragraphs>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Aharoni</vt:lpstr>
      <vt:lpstr>Arial</vt:lpstr>
      <vt:lpstr>Calibri</vt:lpstr>
      <vt:lpstr>Corbel</vt:lpstr>
      <vt:lpstr>Franklin Gothic Book</vt:lpstr>
      <vt:lpstr>Gisha</vt:lpstr>
      <vt:lpstr>Open Sans</vt:lpstr>
      <vt:lpstr>Perpetua</vt:lpstr>
      <vt:lpstr>Tahoma</vt:lpstr>
      <vt:lpstr>Wingdings</vt:lpstr>
      <vt:lpstr>Wingdings 2</vt:lpstr>
      <vt:lpstr>יושר</vt:lpstr>
      <vt:lpstr>רצועות צבע</vt:lpstr>
      <vt:lpstr>תרגול 3 – חקר מצב קיים</vt:lpstr>
      <vt:lpstr>השלבים בפיתוח מערכת מידע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5 השוואת הצעות הספקים</dc:title>
  <dc:creator>Moshe Unger</dc:creator>
  <cp:lastModifiedBy>דניאל נחמיאס</cp:lastModifiedBy>
  <cp:revision>246</cp:revision>
  <dcterms:modified xsi:type="dcterms:W3CDTF">2018-10-15T11:47:44Z</dcterms:modified>
</cp:coreProperties>
</file>