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7" r:id="rId1"/>
    <p:sldMasterId id="2147483709" r:id="rId2"/>
  </p:sldMasterIdLst>
  <p:notesMasterIdLst>
    <p:notesMasterId r:id="rId15"/>
  </p:notesMasterIdLst>
  <p:sldIdLst>
    <p:sldId id="320" r:id="rId3"/>
    <p:sldId id="257" r:id="rId4"/>
    <p:sldId id="326" r:id="rId5"/>
    <p:sldId id="305" r:id="rId6"/>
    <p:sldId id="306" r:id="rId7"/>
    <p:sldId id="321" r:id="rId8"/>
    <p:sldId id="322" r:id="rId9"/>
    <p:sldId id="308" r:id="rId10"/>
    <p:sldId id="309" r:id="rId11"/>
    <p:sldId id="324" r:id="rId12"/>
    <p:sldId id="327" r:id="rId13"/>
    <p:sldId id="328" r:id="rId1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BCB22B0-BC5F-4147-A12F-D64B64FA6004}">
          <p14:sldIdLst>
            <p14:sldId id="320"/>
            <p14:sldId id="257"/>
            <p14:sldId id="326"/>
            <p14:sldId id="305"/>
            <p14:sldId id="306"/>
            <p14:sldId id="321"/>
            <p14:sldId id="322"/>
            <p14:sldId id="308"/>
            <p14:sldId id="309"/>
            <p14:sldId id="324"/>
            <p14:sldId id="327"/>
            <p14:sldId id="3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24" autoAdjust="0"/>
    <p:restoredTop sz="80453" autoAdjust="0"/>
  </p:normalViewPr>
  <p:slideViewPr>
    <p:cSldViewPr>
      <p:cViewPr varScale="1">
        <p:scale>
          <a:sx n="54" d="100"/>
          <a:sy n="54" d="100"/>
        </p:scale>
        <p:origin x="17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ACD0F-E1E2-4B55-91D9-8DB301CE05DB}" type="doc">
      <dgm:prSet loTypeId="urn:microsoft.com/office/officeart/2005/8/layout/default#1" loCatId="list" qsTypeId="urn:microsoft.com/office/officeart/2005/8/quickstyle/simple1" qsCatId="simple" csTypeId="urn:microsoft.com/office/officeart/2005/8/colors/accent1_2" csCatId="accent1" phldr="1"/>
      <dgm:spPr/>
      <dgm:t>
        <a:bodyPr/>
        <a:lstStyle/>
        <a:p>
          <a:pPr rtl="1"/>
          <a:endParaRPr lang="he-IL"/>
        </a:p>
      </dgm:t>
    </dgm:pt>
    <dgm:pt modelId="{69DF080C-9FFD-44CD-BED6-F4EFB8E1841B}">
      <dgm:prSet phldrT="[טקסט]"/>
      <dgm:spPr/>
      <dgm:t>
        <a:bodyPr/>
        <a:lstStyle/>
        <a:p>
          <a:pPr rtl="1"/>
          <a:r>
            <a:rPr lang="he-IL" dirty="0"/>
            <a:t>גישת מונחה תהליכים</a:t>
          </a:r>
        </a:p>
      </dgm:t>
    </dgm:pt>
    <dgm:pt modelId="{B3941AD9-4C4B-4D0D-AE33-8B7E02DEE754}" type="parTrans" cxnId="{C16547B2-E4C1-4176-8F11-9EF4D81335B8}">
      <dgm:prSet/>
      <dgm:spPr/>
      <dgm:t>
        <a:bodyPr/>
        <a:lstStyle/>
        <a:p>
          <a:pPr rtl="1"/>
          <a:endParaRPr lang="he-IL"/>
        </a:p>
      </dgm:t>
    </dgm:pt>
    <dgm:pt modelId="{C046A5C3-7E51-4E80-B44E-00602C446E4F}" type="sibTrans" cxnId="{C16547B2-E4C1-4176-8F11-9EF4D81335B8}">
      <dgm:prSet/>
      <dgm:spPr/>
      <dgm:t>
        <a:bodyPr/>
        <a:lstStyle/>
        <a:p>
          <a:pPr rtl="1"/>
          <a:endParaRPr lang="he-IL"/>
        </a:p>
      </dgm:t>
    </dgm:pt>
    <dgm:pt modelId="{A778DEDE-95D3-4EA9-8C55-92994BB45643}">
      <dgm:prSet phldrT="[טקסט]"/>
      <dgm:spPr/>
      <dgm:t>
        <a:bodyPr/>
        <a:lstStyle/>
        <a:p>
          <a:pPr rtl="1"/>
          <a:r>
            <a:rPr lang="he-IL" dirty="0"/>
            <a:t>גישת מונחה עצמים</a:t>
          </a:r>
        </a:p>
      </dgm:t>
    </dgm:pt>
    <dgm:pt modelId="{EF27CFB7-58A5-455A-9E1A-5EE00FD76B6E}" type="parTrans" cxnId="{E5EE0736-5875-4243-B474-46FCB1F3B5CB}">
      <dgm:prSet/>
      <dgm:spPr/>
      <dgm:t>
        <a:bodyPr/>
        <a:lstStyle/>
        <a:p>
          <a:pPr rtl="1"/>
          <a:endParaRPr lang="he-IL"/>
        </a:p>
      </dgm:t>
    </dgm:pt>
    <dgm:pt modelId="{E83AAD3F-DCAA-4B39-AB44-C499E5E209A1}" type="sibTrans" cxnId="{E5EE0736-5875-4243-B474-46FCB1F3B5CB}">
      <dgm:prSet/>
      <dgm:spPr/>
      <dgm:t>
        <a:bodyPr/>
        <a:lstStyle/>
        <a:p>
          <a:pPr rtl="1"/>
          <a:endParaRPr lang="he-IL"/>
        </a:p>
      </dgm:t>
    </dgm:pt>
    <dgm:pt modelId="{558770D5-53DF-47D2-B813-2C685664EC91}" type="pres">
      <dgm:prSet presAssocID="{575ACD0F-E1E2-4B55-91D9-8DB301CE05DB}" presName="diagram" presStyleCnt="0">
        <dgm:presLayoutVars>
          <dgm:dir/>
          <dgm:resizeHandles val="exact"/>
        </dgm:presLayoutVars>
      </dgm:prSet>
      <dgm:spPr/>
    </dgm:pt>
    <dgm:pt modelId="{10729246-20BC-4EB5-8D09-A7C9955B3A56}" type="pres">
      <dgm:prSet presAssocID="{69DF080C-9FFD-44CD-BED6-F4EFB8E1841B}" presName="node" presStyleLbl="node1" presStyleIdx="0" presStyleCnt="2">
        <dgm:presLayoutVars>
          <dgm:bulletEnabled val="1"/>
        </dgm:presLayoutVars>
      </dgm:prSet>
      <dgm:spPr/>
    </dgm:pt>
    <dgm:pt modelId="{B2D776A9-DB8D-44F0-971E-70F4CA2E00BE}" type="pres">
      <dgm:prSet presAssocID="{C046A5C3-7E51-4E80-B44E-00602C446E4F}" presName="sibTrans" presStyleCnt="0"/>
      <dgm:spPr/>
    </dgm:pt>
    <dgm:pt modelId="{C49C4FB7-BCA9-4A26-B187-E7E4925B024D}" type="pres">
      <dgm:prSet presAssocID="{A778DEDE-95D3-4EA9-8C55-92994BB45643}" presName="node" presStyleLbl="node1" presStyleIdx="1" presStyleCnt="2">
        <dgm:presLayoutVars>
          <dgm:bulletEnabled val="1"/>
        </dgm:presLayoutVars>
      </dgm:prSet>
      <dgm:spPr/>
    </dgm:pt>
  </dgm:ptLst>
  <dgm:cxnLst>
    <dgm:cxn modelId="{F382BD11-FE66-45F2-85E1-3B884412D3A9}" type="presOf" srcId="{69DF080C-9FFD-44CD-BED6-F4EFB8E1841B}" destId="{10729246-20BC-4EB5-8D09-A7C9955B3A56}" srcOrd="0" destOrd="0" presId="urn:microsoft.com/office/officeart/2005/8/layout/default#1"/>
    <dgm:cxn modelId="{E5EE0736-5875-4243-B474-46FCB1F3B5CB}" srcId="{575ACD0F-E1E2-4B55-91D9-8DB301CE05DB}" destId="{A778DEDE-95D3-4EA9-8C55-92994BB45643}" srcOrd="1" destOrd="0" parTransId="{EF27CFB7-58A5-455A-9E1A-5EE00FD76B6E}" sibTransId="{E83AAD3F-DCAA-4B39-AB44-C499E5E209A1}"/>
    <dgm:cxn modelId="{C16547B2-E4C1-4176-8F11-9EF4D81335B8}" srcId="{575ACD0F-E1E2-4B55-91D9-8DB301CE05DB}" destId="{69DF080C-9FFD-44CD-BED6-F4EFB8E1841B}" srcOrd="0" destOrd="0" parTransId="{B3941AD9-4C4B-4D0D-AE33-8B7E02DEE754}" sibTransId="{C046A5C3-7E51-4E80-B44E-00602C446E4F}"/>
    <dgm:cxn modelId="{FCA99ACC-5467-4A9F-AA6E-1A320E96932C}" type="presOf" srcId="{575ACD0F-E1E2-4B55-91D9-8DB301CE05DB}" destId="{558770D5-53DF-47D2-B813-2C685664EC91}" srcOrd="0" destOrd="0" presId="urn:microsoft.com/office/officeart/2005/8/layout/default#1"/>
    <dgm:cxn modelId="{B05920E6-2A7A-466F-99CA-3DC837990229}" type="presOf" srcId="{A778DEDE-95D3-4EA9-8C55-92994BB45643}" destId="{C49C4FB7-BCA9-4A26-B187-E7E4925B024D}" srcOrd="0" destOrd="0" presId="urn:microsoft.com/office/officeart/2005/8/layout/default#1"/>
    <dgm:cxn modelId="{28118C74-E8F2-4637-B7E7-54F49E8B4F30}" type="presParOf" srcId="{558770D5-53DF-47D2-B813-2C685664EC91}" destId="{10729246-20BC-4EB5-8D09-A7C9955B3A56}" srcOrd="0" destOrd="0" presId="urn:microsoft.com/office/officeart/2005/8/layout/default#1"/>
    <dgm:cxn modelId="{0F87DC4C-4122-492F-979C-DDA28E28BB6B}" type="presParOf" srcId="{558770D5-53DF-47D2-B813-2C685664EC91}" destId="{B2D776A9-DB8D-44F0-971E-70F4CA2E00BE}" srcOrd="1" destOrd="0" presId="urn:microsoft.com/office/officeart/2005/8/layout/default#1"/>
    <dgm:cxn modelId="{1A523247-F247-446B-A026-549CC6E0C8AC}" type="presParOf" srcId="{558770D5-53DF-47D2-B813-2C685664EC91}" destId="{C49C4FB7-BCA9-4A26-B187-E7E4925B024D}" srcOrd="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29246-20BC-4EB5-8D09-A7C9955B3A56}">
      <dsp:nvSpPr>
        <dsp:cNvPr id="0" name=""/>
        <dsp:cNvSpPr/>
      </dsp:nvSpPr>
      <dsp:spPr>
        <a:xfrm>
          <a:off x="377" y="249737"/>
          <a:ext cx="1474089" cy="884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גישת מונחה תהליכים</a:t>
          </a:r>
        </a:p>
      </dsp:txBody>
      <dsp:txXfrm>
        <a:off x="377" y="249737"/>
        <a:ext cx="1474089" cy="884453"/>
      </dsp:txXfrm>
    </dsp:sp>
    <dsp:sp modelId="{C49C4FB7-BCA9-4A26-B187-E7E4925B024D}">
      <dsp:nvSpPr>
        <dsp:cNvPr id="0" name=""/>
        <dsp:cNvSpPr/>
      </dsp:nvSpPr>
      <dsp:spPr>
        <a:xfrm>
          <a:off x="1621876" y="249737"/>
          <a:ext cx="1474089" cy="884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גישת מונחה עצמים</a:t>
          </a:r>
        </a:p>
      </dsp:txBody>
      <dsp:txXfrm>
        <a:off x="1621876" y="249737"/>
        <a:ext cx="1474089" cy="8844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01AD215-9E33-4838-ACB2-2EFFD1FB3C0C}" type="datetimeFigureOut">
              <a:rPr lang="he-IL" smtClean="0"/>
              <a:pPr/>
              <a:t>ט"ז/שבט/תשע"ט</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CF32D34-4A79-4D5C-A16F-67C93D927E59}" type="slidenum">
              <a:rPr lang="he-IL" smtClean="0"/>
              <a:pPr/>
              <a:t>‹#›</a:t>
            </a:fld>
            <a:endParaRPr lang="he-IL"/>
          </a:p>
        </p:txBody>
      </p:sp>
    </p:spTree>
    <p:extLst>
      <p:ext uri="{BB962C8B-B14F-4D97-AF65-F5344CB8AC3E}">
        <p14:creationId xmlns:p14="http://schemas.microsoft.com/office/powerpoint/2010/main" val="364687972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6CF32D34-4A79-4D5C-A16F-67C93D927E59}" type="slidenum">
              <a:rPr lang="he-IL" smtClean="0"/>
              <a:pPr/>
              <a:t>5</a:t>
            </a:fld>
            <a:endParaRPr lang="he-IL"/>
          </a:p>
        </p:txBody>
      </p:sp>
    </p:spTree>
    <p:extLst>
      <p:ext uri="{BB962C8B-B14F-4D97-AF65-F5344CB8AC3E}">
        <p14:creationId xmlns:p14="http://schemas.microsoft.com/office/powerpoint/2010/main" val="3157218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F32D34-4A79-4D5C-A16F-67C93D927E59}" type="slidenum">
              <a:rPr lang="he-IL" smtClean="0"/>
              <a:pPr/>
              <a:t>7</a:t>
            </a:fld>
            <a:endParaRPr lang="he-IL"/>
          </a:p>
        </p:txBody>
      </p:sp>
    </p:spTree>
    <p:extLst>
      <p:ext uri="{BB962C8B-B14F-4D97-AF65-F5344CB8AC3E}">
        <p14:creationId xmlns:p14="http://schemas.microsoft.com/office/powerpoint/2010/main" val="220102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1.גבול</a:t>
            </a:r>
            <a:r>
              <a:rPr lang="he-IL" baseline="0" dirty="0"/>
              <a:t> – צמצום בהתייחסות רק לחלק מפונק' הארגון.</a:t>
            </a:r>
          </a:p>
          <a:p>
            <a:r>
              <a:rPr lang="he-IL" baseline="0" dirty="0"/>
              <a:t>2.לא גבול ולא אילוץ - דרישה פונק.</a:t>
            </a:r>
          </a:p>
          <a:p>
            <a:r>
              <a:rPr lang="he-IL" baseline="0" dirty="0"/>
              <a:t>3.אילוץ כספי.</a:t>
            </a:r>
          </a:p>
          <a:p>
            <a:r>
              <a:rPr lang="he-IL" baseline="0" dirty="0"/>
              <a:t>4.לא גבול ולא אילוץ – דרישה.</a:t>
            </a:r>
          </a:p>
          <a:p>
            <a:r>
              <a:rPr lang="he-IL" baseline="0" dirty="0"/>
              <a:t>5.אילוץ משאבי אנוש.</a:t>
            </a:r>
          </a:p>
          <a:p>
            <a:r>
              <a:rPr lang="he-IL" baseline="0" dirty="0"/>
              <a:t>6.אילוץ טכנולוגי</a:t>
            </a:r>
          </a:p>
          <a:p>
            <a:r>
              <a:rPr lang="he-IL" baseline="0" dirty="0"/>
              <a:t>7.גבול – צמצום בהתייחסות רק לחלק מפונק' הארגון.</a:t>
            </a:r>
          </a:p>
          <a:p>
            <a:r>
              <a:rPr lang="he-IL" baseline="0" dirty="0"/>
              <a:t>8.גבול זמן.</a:t>
            </a:r>
          </a:p>
          <a:p>
            <a:r>
              <a:rPr lang="he-IL" baseline="0" dirty="0"/>
              <a:t>9. אילוץ, הנחת יסוד.</a:t>
            </a:r>
          </a:p>
        </p:txBody>
      </p:sp>
      <p:sp>
        <p:nvSpPr>
          <p:cNvPr id="4" name="Slide Number Placeholder 3"/>
          <p:cNvSpPr>
            <a:spLocks noGrp="1"/>
          </p:cNvSpPr>
          <p:nvPr>
            <p:ph type="sldNum" sz="quarter" idx="10"/>
          </p:nvPr>
        </p:nvSpPr>
        <p:spPr/>
        <p:txBody>
          <a:bodyPr/>
          <a:lstStyle/>
          <a:p>
            <a:fld id="{6CF32D34-4A79-4D5C-A16F-67C93D927E59}" type="slidenum">
              <a:rPr lang="he-IL" smtClean="0"/>
              <a:pPr/>
              <a:t>9</a:t>
            </a:fld>
            <a:endParaRPr lang="he-IL"/>
          </a:p>
        </p:txBody>
      </p:sp>
    </p:spTree>
    <p:extLst>
      <p:ext uri="{BB962C8B-B14F-4D97-AF65-F5344CB8AC3E}">
        <p14:creationId xmlns:p14="http://schemas.microsoft.com/office/powerpoint/2010/main" val="279638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aseline="0" dirty="0"/>
          </a:p>
        </p:txBody>
      </p:sp>
      <p:sp>
        <p:nvSpPr>
          <p:cNvPr id="4" name="Slide Number Placeholder 3"/>
          <p:cNvSpPr>
            <a:spLocks noGrp="1"/>
          </p:cNvSpPr>
          <p:nvPr>
            <p:ph type="sldNum" sz="quarter" idx="10"/>
          </p:nvPr>
        </p:nvSpPr>
        <p:spPr/>
        <p:txBody>
          <a:bodyPr/>
          <a:lstStyle/>
          <a:p>
            <a:fld id="{6CF32D34-4A79-4D5C-A16F-67C93D927E59}" type="slidenum">
              <a:rPr lang="he-IL" smtClean="0"/>
              <a:pPr/>
              <a:t>10</a:t>
            </a:fld>
            <a:endParaRPr lang="he-IL"/>
          </a:p>
        </p:txBody>
      </p:sp>
    </p:spTree>
    <p:extLst>
      <p:ext uri="{BB962C8B-B14F-4D97-AF65-F5344CB8AC3E}">
        <p14:creationId xmlns:p14="http://schemas.microsoft.com/office/powerpoint/2010/main" val="291976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4 </a:t>
            </a:r>
            <a:r>
              <a:rPr lang="he-IL" dirty="0"/>
              <a:t>– גבול צמצום סוגי לקוחות.</a:t>
            </a:r>
            <a:endParaRPr lang="en-US" dirty="0"/>
          </a:p>
        </p:txBody>
      </p:sp>
      <p:sp>
        <p:nvSpPr>
          <p:cNvPr id="4" name="Slide Number Placeholder 3"/>
          <p:cNvSpPr>
            <a:spLocks noGrp="1"/>
          </p:cNvSpPr>
          <p:nvPr>
            <p:ph type="sldNum" sz="quarter" idx="5"/>
          </p:nvPr>
        </p:nvSpPr>
        <p:spPr/>
        <p:txBody>
          <a:bodyPr/>
          <a:lstStyle/>
          <a:p>
            <a:fld id="{6CF32D34-4A79-4D5C-A16F-67C93D927E59}" type="slidenum">
              <a:rPr lang="he-IL" smtClean="0"/>
              <a:pPr/>
              <a:t>11</a:t>
            </a:fld>
            <a:endParaRPr lang="he-IL"/>
          </a:p>
        </p:txBody>
      </p:sp>
    </p:spTree>
    <p:extLst>
      <p:ext uri="{BB962C8B-B14F-4D97-AF65-F5344CB8AC3E}">
        <p14:creationId xmlns:p14="http://schemas.microsoft.com/office/powerpoint/2010/main" val="302502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רקע חשוב – אנחנו מפתחים אפליקציה ביחד עם </a:t>
            </a:r>
            <a:r>
              <a:rPr lang="he-IL" dirty="0" err="1"/>
              <a:t>פייסבוק</a:t>
            </a:r>
            <a:r>
              <a:rPr lang="he-IL" dirty="0"/>
              <a:t>.</a:t>
            </a:r>
          </a:p>
          <a:p>
            <a:r>
              <a:rPr lang="he-IL" dirty="0"/>
              <a:t>1 – גבול לקוחות.</a:t>
            </a:r>
          </a:p>
          <a:p>
            <a:endParaRPr lang="en-US" dirty="0"/>
          </a:p>
        </p:txBody>
      </p:sp>
      <p:sp>
        <p:nvSpPr>
          <p:cNvPr id="4" name="Slide Number Placeholder 3"/>
          <p:cNvSpPr>
            <a:spLocks noGrp="1"/>
          </p:cNvSpPr>
          <p:nvPr>
            <p:ph type="sldNum" sz="quarter" idx="5"/>
          </p:nvPr>
        </p:nvSpPr>
        <p:spPr/>
        <p:txBody>
          <a:bodyPr/>
          <a:lstStyle/>
          <a:p>
            <a:fld id="{6CF32D34-4A79-4D5C-A16F-67C93D927E59}" type="slidenum">
              <a:rPr lang="he-IL" smtClean="0"/>
              <a:pPr/>
              <a:t>12</a:t>
            </a:fld>
            <a:endParaRPr lang="he-IL"/>
          </a:p>
        </p:txBody>
      </p:sp>
    </p:spTree>
    <p:extLst>
      <p:ext uri="{BB962C8B-B14F-4D97-AF65-F5344CB8AC3E}">
        <p14:creationId xmlns:p14="http://schemas.microsoft.com/office/powerpoint/2010/main" val="1491745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3">
        <a:schemeClr val="bg1"/>
      </p:bgRef>
    </p:bg>
    <p:spTree>
      <p:nvGrpSpPr>
        <p:cNvPr id="1" name=""/>
        <p:cNvGrpSpPr/>
        <p:nvPr/>
      </p:nvGrpSpPr>
      <p:grpSpPr>
        <a:xfrm>
          <a:off x="0" y="0"/>
          <a:ext cx="0" cy="0"/>
          <a:chOff x="0" y="0"/>
          <a:chExt cx="0" cy="0"/>
        </a:xfrm>
      </p:grpSpPr>
      <p:sp>
        <p:nvSpPr>
          <p:cNvPr id="12" name="מלבן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מלבן מעוגל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כותרת משנה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17" name="מציין מיקום של כותרת תחתונה 16"/>
          <p:cNvSpPr>
            <a:spLocks noGrp="1"/>
          </p:cNvSpPr>
          <p:nvPr>
            <p:ph type="ftr" sz="quarter" idx="11"/>
          </p:nvPr>
        </p:nvSpPr>
        <p:spPr/>
        <p:txBody>
          <a:bodyPr/>
          <a:lstStyle/>
          <a:p>
            <a:endParaRPr lang="he-IL"/>
          </a:p>
        </p:txBody>
      </p:sp>
      <p:sp>
        <p:nvSpPr>
          <p:cNvPr id="29" name="מציין מיקום של מספר שקופית 28"/>
          <p:cNvSpPr>
            <a:spLocks noGrp="1"/>
          </p:cNvSpPr>
          <p:nvPr>
            <p:ph type="sldNum" sz="quarter" idx="12"/>
          </p:nvPr>
        </p:nvSpPr>
        <p:spPr/>
        <p:txBody>
          <a:bodyPr lIns="0" tIns="0" rIns="0" bIns="0">
            <a:noAutofit/>
          </a:bodyPr>
          <a:lstStyle>
            <a:lvl1pPr>
              <a:defRPr sz="1400">
                <a:solidFill>
                  <a:srgbClr val="FFFFFF"/>
                </a:solidFill>
              </a:defRPr>
            </a:lvl1pPr>
          </a:lstStyle>
          <a:p>
            <a:fld id="{DAF22AC9-109E-4E4D-92F9-530E51D9A3A2}" type="slidenum">
              <a:rPr lang="he-IL" smtClean="0"/>
              <a:pPr/>
              <a:t>‹#›</a:t>
            </a:fld>
            <a:endParaRPr lang="he-IL"/>
          </a:p>
        </p:txBody>
      </p:sp>
      <p:sp>
        <p:nvSpPr>
          <p:cNvPr id="7" name="מלבן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41"/>
            <a:ext cx="201168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914400" y="274640"/>
            <a:ext cx="55626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Rectangle 7"/>
          <p:cNvSpPr/>
          <p:nvPr/>
        </p:nvSpPr>
        <p:spPr>
          <a:xfrm>
            <a:off x="-5132" y="3887812"/>
            <a:ext cx="91467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6616" y="2166365"/>
            <a:ext cx="8435340" cy="1739347"/>
          </a:xfrm>
        </p:spPr>
        <p:txBody>
          <a:bodyPr tIns="45720" bIns="45720" anchor="ctr">
            <a:normAutofit/>
          </a:bodyPr>
          <a:lstStyle>
            <a:lvl1pPr algn="ctr">
              <a:lnSpc>
                <a:spcPct val="80000"/>
              </a:lnSpc>
              <a:defRPr sz="4500" spc="113" baseline="0">
                <a:solidFill>
                  <a:schemeClr val="bg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0604" y="3913632"/>
            <a:ext cx="8629650" cy="457200"/>
          </a:xfrm>
        </p:spPr>
        <p:txBody>
          <a:bodyPr>
            <a:normAutofit/>
          </a:bodyPr>
          <a:lstStyle>
            <a:lvl1pPr marL="0" indent="0" algn="ctr">
              <a:spcBef>
                <a:spcPts val="0"/>
              </a:spcBef>
              <a:spcAft>
                <a:spcPts val="0"/>
              </a:spcAft>
              <a:buNone/>
              <a:defRPr sz="1500">
                <a:solidFill>
                  <a:srgbClr val="FFFFFF"/>
                </a:solidFill>
              </a:defRPr>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2C2C2C"/>
                </a:solidFill>
              </a:rPr>
              <a:pPr/>
              <a:t>ט"ז/שבט/תשע"ט</a:t>
            </a:fld>
            <a:endParaRPr lang="he-IL">
              <a:solidFill>
                <a:srgbClr val="2C2C2C"/>
              </a:solidFill>
            </a:endParaRPr>
          </a:p>
        </p:txBody>
      </p:sp>
      <p:sp>
        <p:nvSpPr>
          <p:cNvPr id="5" name="Footer Placeholder 4"/>
          <p:cNvSpPr>
            <a:spLocks noGrp="1"/>
          </p:cNvSpPr>
          <p:nvPr>
            <p:ph type="ftr" sz="quarter" idx="11"/>
          </p:nvPr>
        </p:nvSpPr>
        <p:spPr/>
        <p:txBody>
          <a:bodyPr/>
          <a:lstStyle/>
          <a:p>
            <a:endParaRPr lang="he-IL">
              <a:solidFill>
                <a:srgbClr val="2C2C2C"/>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2C2C2C"/>
                </a:solidFill>
              </a:rPr>
              <a:pPr/>
              <a:t>‹#›</a:t>
            </a:fld>
            <a:endParaRPr lang="he-IL">
              <a:solidFill>
                <a:srgbClr val="2C2C2C"/>
              </a:solidFill>
            </a:endParaRPr>
          </a:p>
        </p:txBody>
      </p:sp>
    </p:spTree>
    <p:extLst>
      <p:ext uri="{BB962C8B-B14F-4D97-AF65-F5344CB8AC3E}">
        <p14:creationId xmlns:p14="http://schemas.microsoft.com/office/powerpoint/2010/main" val="29435120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728887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56616" y="2167128"/>
            <a:ext cx="8435340" cy="1737360"/>
          </a:xfrm>
        </p:spPr>
        <p:txBody>
          <a:bodyPr anchor="ctr">
            <a:noAutofit/>
          </a:bodyPr>
          <a:lstStyle>
            <a:lvl1pPr algn="ctr">
              <a:lnSpc>
                <a:spcPct val="80000"/>
              </a:lnSpc>
              <a:defRPr sz="4500" b="0" spc="113" baseline="0">
                <a:solidFill>
                  <a:schemeClr val="bg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0604" y="3913212"/>
            <a:ext cx="8627364" cy="457200"/>
          </a:xfrm>
        </p:spPr>
        <p:txBody>
          <a:bodyPr anchor="t">
            <a:normAutofit/>
          </a:bodyPr>
          <a:lstStyle>
            <a:lvl1pPr marL="0" indent="0" algn="ctr">
              <a:buNone/>
              <a:defRPr sz="1500">
                <a:solidFill>
                  <a:srgbClr val="FFFFFF"/>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lvl1pPr>
              <a:defRPr>
                <a:solidFill>
                  <a:schemeClr val="tx2"/>
                </a:solidFill>
              </a:defRPr>
            </a:lvl1pPr>
          </a:lstStyle>
          <a:p>
            <a:fld id="{34944416-6E2D-4180-8C91-4FC33F4DA7C9}" type="datetimeFigureOut">
              <a:rPr lang="he-IL" smtClean="0">
                <a:solidFill>
                  <a:srgbClr val="F56617"/>
                </a:solidFill>
              </a:rPr>
              <a:pPr/>
              <a:t>ט"ז/שבט/תשע"ט</a:t>
            </a:fld>
            <a:endParaRPr lang="he-IL">
              <a:solidFill>
                <a:srgbClr val="F56617"/>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he-IL">
              <a:solidFill>
                <a:srgbClr val="F56617"/>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4BC1E3F-58D2-45B4-BD40-31656CFC49D9}" type="slidenum">
              <a:rPr lang="he-IL" smtClean="0">
                <a:solidFill>
                  <a:srgbClr val="F56617"/>
                </a:solidFill>
              </a:rPr>
              <a:pPr/>
              <a:t>‹#›</a:t>
            </a:fld>
            <a:endParaRPr lang="he-IL">
              <a:solidFill>
                <a:srgbClr val="F56617"/>
              </a:solidFill>
            </a:endParaRPr>
          </a:p>
        </p:txBody>
      </p:sp>
    </p:spTree>
    <p:extLst>
      <p:ext uri="{BB962C8B-B14F-4D97-AF65-F5344CB8AC3E}">
        <p14:creationId xmlns:p14="http://schemas.microsoft.com/office/powerpoint/2010/main" val="337044321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739831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05256" y="2656566"/>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73423" y="2656564"/>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8" name="Footer Placeholder 7"/>
          <p:cNvSpPr>
            <a:spLocks noGrp="1"/>
          </p:cNvSpPr>
          <p:nvPr>
            <p:ph type="ftr" sz="quarter" idx="11"/>
          </p:nvPr>
        </p:nvSpPr>
        <p:spPr/>
        <p:txBody>
          <a:bodyPr/>
          <a:lstStyle/>
          <a:p>
            <a:endParaRPr lang="he-IL">
              <a:solidFill>
                <a:srgbClr val="FFFFFF"/>
              </a:solidFill>
            </a:endParaRPr>
          </a:p>
        </p:txBody>
      </p:sp>
      <p:sp>
        <p:nvSpPr>
          <p:cNvPr id="9" name="Slide Number Placeholder 8"/>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309388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4" name="Footer Placeholder 3"/>
          <p:cNvSpPr>
            <a:spLocks noGrp="1"/>
          </p:cNvSpPr>
          <p:nvPr>
            <p:ph type="ftr" sz="quarter" idx="11"/>
          </p:nvPr>
        </p:nvSpPr>
        <p:spPr/>
        <p:txBody>
          <a:bodyPr/>
          <a:lstStyle/>
          <a:p>
            <a:endParaRPr lang="he-IL">
              <a:solidFill>
                <a:srgbClr val="FFFFFF"/>
              </a:solidFill>
            </a:endParaRPr>
          </a:p>
        </p:txBody>
      </p:sp>
      <p:sp>
        <p:nvSpPr>
          <p:cNvPr id="5" name="Slide Number Placeholder 4"/>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192452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3" name="Footer Placeholder 2"/>
          <p:cNvSpPr>
            <a:spLocks noGrp="1"/>
          </p:cNvSpPr>
          <p:nvPr>
            <p:ph type="ftr" sz="quarter" idx="11"/>
          </p:nvPr>
        </p:nvSpPr>
        <p:spPr/>
        <p:txBody>
          <a:bodyPr/>
          <a:lstStyle/>
          <a:p>
            <a:endParaRPr lang="he-IL">
              <a:solidFill>
                <a:srgbClr val="FFFFFF"/>
              </a:solidFill>
            </a:endParaRPr>
          </a:p>
        </p:txBody>
      </p:sp>
      <p:sp>
        <p:nvSpPr>
          <p:cNvPr id="4" name="Slide Number Placeholder 3"/>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2287060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905256" y="2120054"/>
            <a:ext cx="4594860" cy="4114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14020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
        <p:nvSpPr>
          <p:cNvPr id="8" name="מציין מיקום תוכן 7"/>
          <p:cNvSpPr>
            <a:spLocks noGrp="1"/>
          </p:cNvSpPr>
          <p:nvPr>
            <p:ph sz="quarter" idx="1"/>
          </p:nvPr>
        </p:nvSpPr>
        <p:spPr>
          <a:xfrm>
            <a:off x="914400" y="1447800"/>
            <a:ext cx="777240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6" name="Footer Placeholder 5"/>
          <p:cNvSpPr>
            <a:spLocks noGrp="1"/>
          </p:cNvSpPr>
          <p:nvPr>
            <p:ph type="ftr" sz="quarter" idx="11"/>
          </p:nvPr>
        </p:nvSpPr>
        <p:spPr/>
        <p:txBody>
          <a:bodyPr/>
          <a:lstStyle/>
          <a:p>
            <a:endParaRPr lang="he-IL">
              <a:solidFill>
                <a:srgbClr val="FFFFFF"/>
              </a:solidFill>
            </a:endParaRPr>
          </a:p>
        </p:txBody>
      </p:sp>
      <p:sp>
        <p:nvSpPr>
          <p:cNvPr id="7" name="Slide Number Placeholder 6"/>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834682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5" name="Footer Placeholder 4"/>
          <p:cNvSpPr>
            <a:spLocks noGrp="1"/>
          </p:cNvSpPr>
          <p:nvPr>
            <p:ph type="ftr" sz="quarter" idx="11"/>
          </p:nvPr>
        </p:nvSpPr>
        <p:spPr/>
        <p:txBody>
          <a:bodyPr/>
          <a:lstStyle/>
          <a:p>
            <a:endParaRPr lang="he-IL">
              <a:solidFill>
                <a:srgbClr val="FFFFFF"/>
              </a:solidFill>
            </a:endParaRPr>
          </a:p>
        </p:txBody>
      </p:sp>
      <p:sp>
        <p:nvSpPr>
          <p:cNvPr id="6" name="Slide Number Placeholder 5"/>
          <p:cNvSpPr>
            <a:spLocks noGrp="1"/>
          </p:cNvSpPr>
          <p:nvPr>
            <p:ph type="sldNum" sz="quarter" idx="12"/>
          </p:nvPr>
        </p:nvSpPr>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200480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628650" y="6422855"/>
            <a:ext cx="2057397" cy="365125"/>
          </a:xfrm>
        </p:spPr>
        <p:txBody>
          <a:body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5" name="Footer Placeholder 4"/>
          <p:cNvSpPr>
            <a:spLocks noGrp="1"/>
          </p:cNvSpPr>
          <p:nvPr>
            <p:ph type="ftr" sz="quarter" idx="11"/>
          </p:nvPr>
        </p:nvSpPr>
        <p:spPr>
          <a:xfrm>
            <a:off x="2832102" y="6422855"/>
            <a:ext cx="3209752" cy="365125"/>
          </a:xfrm>
        </p:spPr>
        <p:txBody>
          <a:bodyPr/>
          <a:lstStyle/>
          <a:p>
            <a:endParaRPr lang="he-IL">
              <a:solidFill>
                <a:srgbClr val="FFFFFF"/>
              </a:solidFill>
            </a:endParaRPr>
          </a:p>
        </p:txBody>
      </p:sp>
      <p:sp>
        <p:nvSpPr>
          <p:cNvPr id="6" name="Slide Number Placeholder 5"/>
          <p:cNvSpPr>
            <a:spLocks noGrp="1"/>
          </p:cNvSpPr>
          <p:nvPr>
            <p:ph type="sldNum" sz="quarter" idx="12"/>
          </p:nvPr>
        </p:nvSpPr>
        <p:spPr>
          <a:xfrm>
            <a:off x="6054787" y="6422855"/>
            <a:ext cx="659819" cy="365125"/>
          </a:xfrm>
        </p:spPr>
        <p:txBody>
          <a:body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301896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11" name="מלבן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מלבן מעוגל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722313" y="952500"/>
            <a:ext cx="7772400" cy="1362075"/>
          </a:xfrm>
        </p:spPr>
        <p:txBody>
          <a:bodyPr anchor="b" anchorCtr="0"/>
          <a:lstStyle>
            <a:lvl1pPr algn="l">
              <a:buNone/>
              <a:defRPr sz="4000" b="0" cap="none"/>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5" name="מציין מיקום של כותרת תחתונה 4"/>
          <p:cNvSpPr>
            <a:spLocks noGrp="1"/>
          </p:cNvSpPr>
          <p:nvPr>
            <p:ph type="ftr" sz="quarter" idx="11"/>
          </p:nvPr>
        </p:nvSpPr>
        <p:spPr>
          <a:xfrm>
            <a:off x="800100" y="6172200"/>
            <a:ext cx="4000500" cy="457200"/>
          </a:xfrm>
        </p:spPr>
        <p:txBody>
          <a:bodyPr/>
          <a:lstStyle/>
          <a:p>
            <a:endParaRPr lang="he-IL"/>
          </a:p>
        </p:txBody>
      </p:sp>
      <p:sp>
        <p:nvSpPr>
          <p:cNvPr id="7" name="מלבן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146304" y="6208776"/>
            <a:ext cx="457200" cy="457200"/>
          </a:xfrm>
        </p:spPr>
        <p:txBody>
          <a:bodyPr/>
          <a:lstStyle/>
          <a:p>
            <a:fld id="{DAF22AC9-109E-4E4D-92F9-530E51D9A3A2}"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9" name="מציין מיקום תוכן 8"/>
          <p:cNvSpPr>
            <a:spLocks noGrp="1"/>
          </p:cNvSpPr>
          <p:nvPr>
            <p:ph sz="quarter" idx="1"/>
          </p:nvPr>
        </p:nvSpPr>
        <p:spPr>
          <a:xfrm>
            <a:off x="914400" y="1447800"/>
            <a:ext cx="374904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933950" y="1447800"/>
            <a:ext cx="3749040" cy="45720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273050"/>
            <a:ext cx="7772400" cy="1143000"/>
          </a:xfrm>
        </p:spPr>
        <p:txBody>
          <a:bodyPr anchor="b" anchorCtr="0"/>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half" idx="2"/>
          </p:nvPr>
        </p:nvSpPr>
        <p:spPr>
          <a:xfrm>
            <a:off x="914400" y="2247900"/>
            <a:ext cx="37338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half" idx="4"/>
          </p:nvPr>
        </p:nvSpPr>
        <p:spPr>
          <a:xfrm>
            <a:off x="4953000" y="2247900"/>
            <a:ext cx="3733800" cy="38862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לבן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מלבן מעוגל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914400" y="273050"/>
            <a:ext cx="7772400" cy="1143000"/>
          </a:xfrm>
        </p:spPr>
        <p:txBody>
          <a:bodyPr anchor="b" anchorCtr="0"/>
          <a:lstStyle>
            <a:lvl1pPr algn="l">
              <a:buNone/>
              <a:defRPr sz="4000" b="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quarter" idx="1"/>
          </p:nvPr>
        </p:nvSpPr>
        <p:spPr>
          <a:xfrm>
            <a:off x="2971800" y="1600200"/>
            <a:ext cx="5715000" cy="4495800"/>
          </a:xfrm>
        </p:spPr>
        <p:txBody>
          <a:bodyPr vert="horz"/>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he-IL"/>
              <a:t>לחץ כדי לערוך סגנון כותרת של תבנית בסיס</a:t>
            </a:r>
            <a:endParaRPr kumimoji="0" lang="en-US"/>
          </a:p>
        </p:txBody>
      </p:sp>
      <p:sp>
        <p:nvSpPr>
          <p:cNvPr id="4" name="מציין מיקום טקסט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ט"ז/שבט/תשע"ט</a:t>
            </a:fld>
            <a:endParaRPr lang="he-IL"/>
          </a:p>
        </p:txBody>
      </p:sp>
      <p:sp>
        <p:nvSpPr>
          <p:cNvPr id="6" name="מציין מיקום של כותרת תחתונה 5"/>
          <p:cNvSpPr>
            <a:spLocks noGrp="1"/>
          </p:cNvSpPr>
          <p:nvPr>
            <p:ph type="ftr" sz="quarter" idx="11"/>
          </p:nvPr>
        </p:nvSpPr>
        <p:spPr>
          <a:xfrm>
            <a:off x="914400" y="6172200"/>
            <a:ext cx="3886200" cy="457200"/>
          </a:xfrm>
        </p:spPr>
        <p:txBody>
          <a:bodyPr/>
          <a:lstStyle/>
          <a:p>
            <a:endParaRPr lang="he-IL"/>
          </a:p>
        </p:txBody>
      </p:sp>
      <p:sp>
        <p:nvSpPr>
          <p:cNvPr id="7" name="מציין מיקום של מספר שקופית 6"/>
          <p:cNvSpPr>
            <a:spLocks noGrp="1"/>
          </p:cNvSpPr>
          <p:nvPr>
            <p:ph type="sldNum" sz="quarter" idx="12"/>
          </p:nvPr>
        </p:nvSpPr>
        <p:spPr>
          <a:xfrm>
            <a:off x="146304" y="6208776"/>
            <a:ext cx="457200" cy="457200"/>
          </a:xfrm>
        </p:spPr>
        <p:txBody>
          <a:bodyPr/>
          <a:lstStyle/>
          <a:p>
            <a:fld id="{DAF22AC9-109E-4E4D-92F9-530E51D9A3A2}" type="slidenum">
              <a:rPr lang="he-IL" smtClean="0"/>
              <a:pPr/>
              <a:t>‹#›</a:t>
            </a:fld>
            <a:endParaRPr lang="he-IL"/>
          </a:p>
        </p:txBody>
      </p:sp>
      <p:sp>
        <p:nvSpPr>
          <p:cNvPr id="11" name="מלבן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מציין מיקום של תמונה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he-IL"/>
              <a:t>לחץ על הסמל כדי להוסיף תמונה</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מלבן מעוגל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מציין מיקום של כותרת 21"/>
          <p:cNvSpPr>
            <a:spLocks noGrp="1"/>
          </p:cNvSpPr>
          <p:nvPr>
            <p:ph type="title"/>
          </p:nvPr>
        </p:nvSpPr>
        <p:spPr>
          <a:xfrm>
            <a:off x="914400" y="274638"/>
            <a:ext cx="7772400" cy="1143000"/>
          </a:xfrm>
          <a:prstGeom prst="rect">
            <a:avLst/>
          </a:prstGeom>
        </p:spPr>
        <p:txBody>
          <a:bodyPr bIns="91440" anchor="b" anchorCtr="0">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E7438E1-117D-44FB-AC24-B79D899BA877}" type="datetimeFigureOut">
              <a:rPr lang="he-IL" smtClean="0"/>
              <a:pPr/>
              <a:t>ט"ז/שבט/תשע"ט</a:t>
            </a:fld>
            <a:endParaRPr lang="he-IL"/>
          </a:p>
        </p:txBody>
      </p:sp>
      <p:sp>
        <p:nvSpPr>
          <p:cNvPr id="3" name="מציין מיקום של כותרת תחתונה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he-IL"/>
          </a:p>
        </p:txBody>
      </p:sp>
      <p:sp>
        <p:nvSpPr>
          <p:cNvPr id="23" name="מציין מיקום של מספר שקופית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AF22AC9-109E-4E4D-92F9-530E51D9A3A2}"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1" eaLnBrk="1" latinLnBrk="0" hangingPunct="1">
        <a:spcBef>
          <a:spcPct val="0"/>
        </a:spcBef>
        <a:buNone/>
        <a:defRPr kumimoji="0" sz="4000" kern="1200">
          <a:solidFill>
            <a:schemeClr val="tx2"/>
          </a:solidFill>
          <a:latin typeface="+mj-lt"/>
          <a:ea typeface="+mj-ea"/>
          <a:cs typeface="+mj-cs"/>
        </a:defRPr>
      </a:lvl1pPr>
    </p:titleStyle>
    <p:bodyStyle>
      <a:lvl1pPr marL="274320" indent="-274320" algn="r" rtl="1"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r" rtl="1"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r" rtl="1"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r" rtl="1"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r" rtl="1"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r" rtl="1"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r" rtl="1"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r" rtl="1"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84176"/>
            <a:ext cx="7338060" cy="150876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02189" y="2011680"/>
            <a:ext cx="7338060" cy="420624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01699" y="6422855"/>
            <a:ext cx="2250671" cy="365125"/>
          </a:xfrm>
          <a:prstGeom prst="rect">
            <a:avLst/>
          </a:prstGeom>
        </p:spPr>
        <p:txBody>
          <a:bodyPr vert="horz" lIns="91440" tIns="45720" rIns="45720" bIns="45720" rtlCol="0" anchor="ctr"/>
          <a:lstStyle>
            <a:lvl1pPr algn="l">
              <a:defRPr sz="788">
                <a:solidFill>
                  <a:schemeClr val="tx1"/>
                </a:solidFill>
              </a:defRPr>
            </a:lvl1pPr>
          </a:lstStyle>
          <a:p>
            <a:fld id="{34944416-6E2D-4180-8C91-4FC33F4DA7C9}" type="datetimeFigureOut">
              <a:rPr lang="he-IL" smtClean="0">
                <a:solidFill>
                  <a:srgbClr val="FFFFFF"/>
                </a:solidFill>
              </a:rPr>
              <a:pPr/>
              <a:t>ט"ז/שבט/תשע"ט</a:t>
            </a:fld>
            <a:endParaRPr lang="he-IL">
              <a:solidFill>
                <a:srgbClr val="FFFFFF"/>
              </a:solidFill>
            </a:endParaRPr>
          </a:p>
        </p:txBody>
      </p:sp>
      <p:sp>
        <p:nvSpPr>
          <p:cNvPr id="5" name="Footer Placeholder 4"/>
          <p:cNvSpPr>
            <a:spLocks noGrp="1"/>
          </p:cNvSpPr>
          <p:nvPr>
            <p:ph type="ftr" sz="quarter" idx="3"/>
          </p:nvPr>
        </p:nvSpPr>
        <p:spPr>
          <a:xfrm>
            <a:off x="4197353" y="6422855"/>
            <a:ext cx="3783330" cy="365125"/>
          </a:xfrm>
          <a:prstGeom prst="rect">
            <a:avLst/>
          </a:prstGeom>
        </p:spPr>
        <p:txBody>
          <a:bodyPr vert="horz" lIns="91440" tIns="45720" rIns="91440" bIns="45720" rtlCol="0" anchor="ctr"/>
          <a:lstStyle>
            <a:lvl1pPr algn="r">
              <a:defRPr sz="788">
                <a:solidFill>
                  <a:schemeClr val="tx1"/>
                </a:solidFill>
              </a:defRPr>
            </a:lvl1pPr>
          </a:lstStyle>
          <a:p>
            <a:endParaRPr lang="he-IL">
              <a:solidFill>
                <a:srgbClr val="FFFFFF"/>
              </a:solidFill>
            </a:endParaRPr>
          </a:p>
        </p:txBody>
      </p:sp>
      <p:sp>
        <p:nvSpPr>
          <p:cNvPr id="6" name="Slide Number Placeholder 5"/>
          <p:cNvSpPr>
            <a:spLocks noGrp="1"/>
          </p:cNvSpPr>
          <p:nvPr>
            <p:ph type="sldNum" sz="quarter" idx="4"/>
          </p:nvPr>
        </p:nvSpPr>
        <p:spPr>
          <a:xfrm>
            <a:off x="7994195" y="6422855"/>
            <a:ext cx="709698" cy="365125"/>
          </a:xfrm>
          <a:prstGeom prst="rect">
            <a:avLst/>
          </a:prstGeom>
        </p:spPr>
        <p:txBody>
          <a:bodyPr vert="horz" lIns="45720" tIns="45720" rIns="91440" bIns="45720" rtlCol="0" anchor="ctr"/>
          <a:lstStyle>
            <a:lvl1pPr algn="l">
              <a:defRPr sz="900" b="0">
                <a:solidFill>
                  <a:schemeClr val="tx1"/>
                </a:solidFill>
              </a:defRPr>
            </a:lvl1pPr>
          </a:lstStyle>
          <a:p>
            <a:fld id="{C4BC1E3F-58D2-45B4-BD40-31656CFC49D9}" type="slidenum">
              <a:rPr lang="he-IL" smtClean="0">
                <a:solidFill>
                  <a:srgbClr val="FFFFFF"/>
                </a:solidFill>
              </a:rPr>
              <a:pPr/>
              <a:t>‹#›</a:t>
            </a:fld>
            <a:endParaRPr lang="he-IL">
              <a:solidFill>
                <a:srgbClr val="FFFFFF"/>
              </a:solidFill>
            </a:endParaRPr>
          </a:p>
        </p:txBody>
      </p:sp>
    </p:spTree>
    <p:extLst>
      <p:ext uri="{BB962C8B-B14F-4D97-AF65-F5344CB8AC3E}">
        <p14:creationId xmlns:p14="http://schemas.microsoft.com/office/powerpoint/2010/main" val="1243828019"/>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685800" rtl="1"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r" defTabSz="685800" rtl="1"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r" defTabSz="685800" rtl="1"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r" defTabSz="685800" rtl="1"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r" defTabSz="685800" rtl="1"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b="1" dirty="0">
                <a:latin typeface="Open Sans" panose="020B0606030504020204" pitchFamily="34" charset="0"/>
                <a:ea typeface="Open Sans" panose="020B0606030504020204" pitchFamily="34" charset="0"/>
              </a:rPr>
              <a:t>תרגול 4 –אפיון ראשוני</a:t>
            </a:r>
          </a:p>
        </p:txBody>
      </p:sp>
      <p:sp>
        <p:nvSpPr>
          <p:cNvPr id="3" name="כותרת משנה 2"/>
          <p:cNvSpPr>
            <a:spLocks noGrp="1"/>
          </p:cNvSpPr>
          <p:nvPr>
            <p:ph type="subTitle" idx="1"/>
          </p:nvPr>
        </p:nvSpPr>
        <p:spPr/>
        <p:txBody>
          <a:bodyPr/>
          <a:lstStyle/>
          <a:p>
            <a:r>
              <a:rPr lang="he-IL" b="1" dirty="0"/>
              <a:t>ניתוח ועיצוב מערכות מידע</a:t>
            </a:r>
          </a:p>
        </p:txBody>
      </p:sp>
    </p:spTree>
    <p:extLst>
      <p:ext uri="{BB962C8B-B14F-4D97-AF65-F5344CB8AC3E}">
        <p14:creationId xmlns:p14="http://schemas.microsoft.com/office/powerpoint/2010/main" val="225178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כותרת 1"/>
          <p:cNvSpPr>
            <a:spLocks noGrp="1"/>
          </p:cNvSpPr>
          <p:nvPr>
            <p:ph type="title"/>
          </p:nvPr>
        </p:nvSpPr>
        <p:spPr>
          <a:xfrm>
            <a:off x="428625" y="0"/>
            <a:ext cx="8229600" cy="785813"/>
          </a:xfrm>
        </p:spPr>
        <p:txBody>
          <a:bodyPr/>
          <a:lstStyle/>
          <a:p>
            <a:pPr algn="ctr" eaLnBrk="1" hangingPunct="1"/>
            <a:r>
              <a:rPr lang="he-IL" sz="3600" b="1" dirty="0">
                <a:solidFill>
                  <a:srgbClr val="C00000"/>
                </a:solidFill>
                <a:latin typeface="Tahoma" pitchFamily="34" charset="0"/>
                <a:cs typeface="Tahoma" pitchFamily="34" charset="0"/>
              </a:rPr>
              <a:t>פתרון תרגיל</a:t>
            </a:r>
          </a:p>
        </p:txBody>
      </p:sp>
      <p:sp>
        <p:nvSpPr>
          <p:cNvPr id="12291" name="מציין מיקום תוכן 2"/>
          <p:cNvSpPr>
            <a:spLocks noGrp="1"/>
          </p:cNvSpPr>
          <p:nvPr>
            <p:ph sz="quarter" idx="1"/>
          </p:nvPr>
        </p:nvSpPr>
        <p:spPr>
          <a:xfrm>
            <a:off x="457200" y="857250"/>
            <a:ext cx="8229600" cy="5572125"/>
          </a:xfrm>
        </p:spPr>
        <p:txBody>
          <a:bodyPr>
            <a:normAutofit fontScale="92500" lnSpcReduction="20000"/>
          </a:bodyPr>
          <a:lstStyle/>
          <a:p>
            <a:pPr eaLnBrk="1" hangingPunct="1">
              <a:spcBef>
                <a:spcPct val="50000"/>
              </a:spcBef>
              <a:buFont typeface="Wingdings" pitchFamily="2" charset="2"/>
              <a:buChar char="§"/>
            </a:pPr>
            <a:r>
              <a:rPr lang="he-IL" sz="2400" b="1" dirty="0">
                <a:latin typeface="Arial" pitchFamily="34" charset="0"/>
                <a:cs typeface="Arial" pitchFamily="34" charset="0"/>
              </a:rPr>
              <a:t>מה מהבאים הינו גבול, אילוץ או לא זה ולא זה ומה סוגו?</a:t>
            </a:r>
          </a:p>
          <a:p>
            <a:pPr marL="662940" lvl="1" indent="-342900">
              <a:spcBef>
                <a:spcPct val="50000"/>
              </a:spcBef>
              <a:buFont typeface="+mj-lt"/>
              <a:buAutoNum type="arabicPeriod"/>
            </a:pPr>
            <a:r>
              <a:rPr lang="he-IL" sz="1800" dirty="0">
                <a:latin typeface="Arial" pitchFamily="34" charset="0"/>
                <a:cs typeface="Arial" pitchFamily="34" charset="0"/>
              </a:rPr>
              <a:t>מערכת "</a:t>
            </a:r>
            <a:r>
              <a:rPr lang="en-US" sz="1800" dirty="0">
                <a:latin typeface="Arial" pitchFamily="34" charset="0"/>
                <a:cs typeface="Arial" pitchFamily="34" charset="0"/>
              </a:rPr>
              <a:t>Career 4 U</a:t>
            </a:r>
            <a:r>
              <a:rPr lang="he-IL" sz="1800" dirty="0">
                <a:latin typeface="Arial" pitchFamily="34" charset="0"/>
                <a:cs typeface="Arial" pitchFamily="34" charset="0"/>
              </a:rPr>
              <a:t>" תתמוך אך ורק בשירותי הדרכה והסמכה, ולא תכלול שיבוץ תורנויות של המדריכים – גבול צמצום פונק' ארגון.</a:t>
            </a:r>
          </a:p>
          <a:p>
            <a:pPr marL="662940" lvl="1" indent="-342900">
              <a:spcBef>
                <a:spcPct val="50000"/>
              </a:spcBef>
              <a:buFont typeface="+mj-lt"/>
              <a:buAutoNum type="arabicPeriod"/>
            </a:pPr>
            <a:r>
              <a:rPr lang="he-IL" sz="1800" dirty="0">
                <a:latin typeface="Arial" pitchFamily="34" charset="0"/>
                <a:cs typeface="Arial" pitchFamily="34" charset="0"/>
              </a:rPr>
              <a:t>המערכת תספק תשלומי שכר לעובדי החברה – אחת לחודש תבצע המערכת תשלום משכורות חודשיות לעובדי החברה – לא זה ולא זה.</a:t>
            </a:r>
          </a:p>
          <a:p>
            <a:pPr marL="662940" lvl="1" indent="-342900">
              <a:spcBef>
                <a:spcPct val="50000"/>
              </a:spcBef>
              <a:buFont typeface="+mj-lt"/>
              <a:buAutoNum type="arabicPeriod"/>
            </a:pPr>
            <a:r>
              <a:rPr lang="he-IL" sz="1800" dirty="0">
                <a:latin typeface="Arial" pitchFamily="34" charset="0"/>
                <a:cs typeface="Arial" pitchFamily="34" charset="0"/>
              </a:rPr>
              <a:t>התקציב הכולל לפיתוח המערכת יעמוד על כ-300,000 ₪ - אילוץ כספי.</a:t>
            </a:r>
          </a:p>
          <a:p>
            <a:pPr marL="662940" lvl="1" indent="-342900">
              <a:spcBef>
                <a:spcPct val="50000"/>
              </a:spcBef>
              <a:buFont typeface="+mj-lt"/>
              <a:buAutoNum type="arabicPeriod"/>
            </a:pPr>
            <a:r>
              <a:rPr lang="he-IL" sz="1800" dirty="0">
                <a:latin typeface="Arial" pitchFamily="34" charset="0"/>
                <a:cs typeface="Arial" pitchFamily="34" charset="0"/>
              </a:rPr>
              <a:t>בכל ביצוע הזמנה מספק, המערכת תעביר את פרטי הספק והתשלום הנדרש לו למערכת "חשבונות" אשר תעביר את התשלום לספק - לא זה ולא זה.</a:t>
            </a:r>
          </a:p>
          <a:p>
            <a:pPr marL="662940" lvl="1" indent="-342900">
              <a:spcBef>
                <a:spcPct val="50000"/>
              </a:spcBef>
              <a:buFont typeface="+mj-lt"/>
              <a:buAutoNum type="arabicPeriod"/>
            </a:pPr>
            <a:r>
              <a:rPr lang="he-IL" sz="1800" dirty="0">
                <a:latin typeface="Arial" pitchFamily="34" charset="0"/>
                <a:cs typeface="Arial" pitchFamily="34" charset="0"/>
              </a:rPr>
              <a:t>בשל העובדה שבארגון קיימים צוותי פיתוח והארגון יכול לפתח בעצמו את המערכת, הלקוח החליט שצוות פיתוח מתוך הארגון יכלול 3 מתכנתים, צוות אחזקה אשר יכלול אחד מהמתכנתים, וכמו כן צוות הטמעה, אשר ידאג הטמעת המערכת העתידית בארגון – אילוץ משאבי אנוש.</a:t>
            </a:r>
            <a:endParaRPr lang="en-US" sz="1800" dirty="0">
              <a:latin typeface="Arial" pitchFamily="34" charset="0"/>
              <a:cs typeface="Arial" pitchFamily="34" charset="0"/>
            </a:endParaRPr>
          </a:p>
          <a:p>
            <a:pPr marL="662940" lvl="1" indent="-342900">
              <a:spcBef>
                <a:spcPct val="50000"/>
              </a:spcBef>
              <a:buFont typeface="+mj-lt"/>
              <a:buAutoNum type="arabicPeriod"/>
            </a:pPr>
            <a:r>
              <a:rPr lang="he-IL" sz="1800" dirty="0">
                <a:latin typeface="Arial" pitchFamily="34" charset="0"/>
                <a:cs typeface="Arial" pitchFamily="34" charset="0"/>
              </a:rPr>
              <a:t>המערכת העתידית תוקם על גבי רשת מחשבים של רכיבי תקשורת חדשים לחדר המחשוב – אילוץ טכנולוגי.</a:t>
            </a:r>
          </a:p>
          <a:p>
            <a:pPr marL="662940" lvl="1" indent="-342900">
              <a:spcBef>
                <a:spcPct val="50000"/>
              </a:spcBef>
              <a:buFont typeface="+mj-lt"/>
              <a:buAutoNum type="arabicPeriod"/>
            </a:pPr>
            <a:r>
              <a:rPr lang="he-IL" sz="1800" dirty="0">
                <a:latin typeface="Arial" pitchFamily="34" charset="0"/>
                <a:cs typeface="Arial" pitchFamily="34" charset="0"/>
              </a:rPr>
              <a:t>המערכת לא תבצע שירותים של שיבוצי הקורסים למערכות של שעות, חדרים, ותיאום ביניהם – גבול צמצום פונק' ארגון.</a:t>
            </a:r>
          </a:p>
          <a:p>
            <a:pPr marL="662940" lvl="1" indent="-342900">
              <a:spcBef>
                <a:spcPct val="50000"/>
              </a:spcBef>
              <a:buFont typeface="+mj-lt"/>
              <a:buAutoNum type="arabicPeriod"/>
            </a:pPr>
            <a:r>
              <a:rPr lang="he-IL" sz="1800" dirty="0">
                <a:latin typeface="Arial" pitchFamily="34" charset="0"/>
                <a:cs typeface="Arial" pitchFamily="34" charset="0"/>
              </a:rPr>
              <a:t>בעת המעבר למערכת החדשה, יוזנו כל פרטי המדריכים והקורסים שבוצעו בשנה הקודמת – גבול זמן.</a:t>
            </a:r>
          </a:p>
          <a:p>
            <a:pPr marL="662940" lvl="1" indent="-342900">
              <a:spcBef>
                <a:spcPct val="50000"/>
              </a:spcBef>
              <a:buFont typeface="+mj-lt"/>
              <a:buAutoNum type="arabicPeriod"/>
            </a:pPr>
            <a:r>
              <a:rPr lang="he-IL" sz="1800" dirty="0">
                <a:latin typeface="Arial" pitchFamily="34" charset="0"/>
                <a:cs typeface="Arial" pitchFamily="34" charset="0"/>
              </a:rPr>
              <a:t>הארגון עתיד להתפתח ולהרחיב את מספר הלקוחות שלו בכ-50% בחמש השנים הקרובות ולפתוח סניף נוסף ברחבי הארץ – אילוץ הנחת יסוד.</a:t>
            </a:r>
          </a:p>
        </p:txBody>
      </p:sp>
    </p:spTree>
    <p:extLst>
      <p:ext uri="{BB962C8B-B14F-4D97-AF65-F5344CB8AC3E}">
        <p14:creationId xmlns:p14="http://schemas.microsoft.com/office/powerpoint/2010/main" val="131584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D5FD-04A4-4A70-A2FB-B9CEF272D8FC}"/>
              </a:ext>
            </a:extLst>
          </p:cNvPr>
          <p:cNvSpPr>
            <a:spLocks noGrp="1"/>
          </p:cNvSpPr>
          <p:nvPr>
            <p:ph type="title"/>
          </p:nvPr>
        </p:nvSpPr>
        <p:spPr/>
        <p:txBody>
          <a:bodyPr/>
          <a:lstStyle/>
          <a:p>
            <a:pPr algn="ctr"/>
            <a:r>
              <a:rPr lang="he-IL" dirty="0"/>
              <a:t>ממבחן</a:t>
            </a:r>
            <a:endParaRPr lang="en-US" dirty="0"/>
          </a:p>
        </p:txBody>
      </p:sp>
      <p:sp>
        <p:nvSpPr>
          <p:cNvPr id="3" name="Content Placeholder 2">
            <a:extLst>
              <a:ext uri="{FF2B5EF4-FFF2-40B4-BE49-F238E27FC236}">
                <a16:creationId xmlns:a16="http://schemas.microsoft.com/office/drawing/2014/main" id="{1A792E00-02BD-4308-89BB-B0689E982CF3}"/>
              </a:ext>
            </a:extLst>
          </p:cNvPr>
          <p:cNvSpPr>
            <a:spLocks noGrp="1"/>
          </p:cNvSpPr>
          <p:nvPr>
            <p:ph sz="quarter" idx="1"/>
          </p:nvPr>
        </p:nvSpPr>
        <p:spPr>
          <a:xfrm>
            <a:off x="107504" y="1447800"/>
            <a:ext cx="8784976" cy="4572000"/>
          </a:xfrm>
        </p:spPr>
        <p:txBody>
          <a:bodyPr>
            <a:normAutofit fontScale="77500" lnSpcReduction="20000"/>
          </a:bodyPr>
          <a:lstStyle/>
          <a:p>
            <a:pPr marL="0" indent="0">
              <a:buNone/>
            </a:pPr>
            <a:r>
              <a:rPr lang="he-IL" sz="2800" dirty="0">
                <a:latin typeface="Times New Roman" panose="02020603050405020304" pitchFamily="18" charset="0"/>
                <a:cs typeface="Times New Roman" panose="02020603050405020304" pitchFamily="18" charset="0"/>
              </a:rPr>
              <a:t>הצוות המקצועי של המערכת כתב במסמך האפיון הראשוני של המערכת:</a:t>
            </a:r>
          </a:p>
          <a:p>
            <a:pPr marL="0" indent="0">
              <a:buNone/>
            </a:pPr>
            <a:r>
              <a:rPr lang="he-IL" sz="2800" dirty="0">
                <a:latin typeface="Times New Roman" panose="02020603050405020304" pitchFamily="18" charset="0"/>
                <a:cs typeface="Times New Roman" panose="02020603050405020304" pitchFamily="18" charset="0"/>
              </a:rPr>
              <a:t>"כחלק מניתוח המשתמשים והתהליכים במערכת הדורשים שקיפות וביטחון מידע, המערכת</a:t>
            </a:r>
          </a:p>
          <a:p>
            <a:pPr marL="0" indent="0">
              <a:buNone/>
            </a:pPr>
            <a:r>
              <a:rPr lang="he-IL" sz="2800" dirty="0">
                <a:latin typeface="Times New Roman" panose="02020603050405020304" pitchFamily="18" charset="0"/>
                <a:cs typeface="Times New Roman" panose="02020603050405020304" pitchFamily="18" charset="0"/>
              </a:rPr>
              <a:t>תעמוד בהגדרות הבאות:</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a:t>
            </a:r>
            <a:r>
              <a:rPr lang="he-IL" sz="2800" dirty="0">
                <a:latin typeface="Times New Roman" panose="02020603050405020304" pitchFamily="18" charset="0"/>
                <a:cs typeface="Times New Roman" panose="02020603050405020304" pitchFamily="18" charset="0"/>
              </a:rPr>
              <a:t>תהליך של שמירת פרטי אשראי של משתמשים לצורך תשלום לקבוצות תשלום נוספות,</a:t>
            </a:r>
          </a:p>
          <a:p>
            <a:pPr marL="0" indent="0">
              <a:buNone/>
            </a:pPr>
            <a:r>
              <a:rPr lang="he-IL" sz="2800" dirty="0">
                <a:latin typeface="Times New Roman" panose="02020603050405020304" pitchFamily="18" charset="0"/>
                <a:cs typeface="Times New Roman" panose="02020603050405020304" pitchFamily="18" charset="0"/>
              </a:rPr>
              <a:t>יתבצע רק כאשר הם יאשרו זאת במערכת.</a:t>
            </a:r>
          </a:p>
          <a:p>
            <a:pPr marL="0" indent="0">
              <a:buNone/>
            </a:pPr>
            <a:r>
              <a:rPr lang="en-US" sz="2800" dirty="0">
                <a:latin typeface="Times New Roman" panose="02020603050405020304" pitchFamily="18" charset="0"/>
                <a:cs typeface="Times New Roman" panose="02020603050405020304" pitchFamily="18" charset="0"/>
              </a:rPr>
              <a:t>( ii ) </a:t>
            </a:r>
            <a:r>
              <a:rPr lang="he-IL" sz="2800" dirty="0">
                <a:latin typeface="Times New Roman" panose="02020603050405020304" pitchFamily="18" charset="0"/>
                <a:cs typeface="Times New Roman" panose="02020603050405020304" pitchFamily="18" charset="0"/>
              </a:rPr>
              <a:t>בקבוצות מסוג פרטיות, המידע על הקבוצה יהיה חשוף רק למשתמשים שהוזמנו על ידי</a:t>
            </a:r>
          </a:p>
          <a:p>
            <a:pPr marL="0" indent="0">
              <a:buNone/>
            </a:pPr>
            <a:r>
              <a:rPr lang="he-IL" sz="2800" dirty="0">
                <a:latin typeface="Times New Roman" panose="02020603050405020304" pitchFamily="18" charset="0"/>
                <a:cs typeface="Times New Roman" panose="02020603050405020304" pitchFamily="18" charset="0"/>
              </a:rPr>
              <a:t>חבריהם באמצעות קישור אינטרנט.</a:t>
            </a:r>
          </a:p>
          <a:p>
            <a:pPr marL="0" indent="0">
              <a:buNone/>
            </a:pPr>
            <a:r>
              <a:rPr lang="en-US" sz="2800" dirty="0">
                <a:latin typeface="Times New Roman" panose="02020603050405020304" pitchFamily="18" charset="0"/>
                <a:cs typeface="Times New Roman" panose="02020603050405020304" pitchFamily="18" charset="0"/>
              </a:rPr>
              <a:t>( iv ) </a:t>
            </a:r>
            <a:r>
              <a:rPr lang="he-IL" sz="2800" dirty="0">
                <a:latin typeface="Times New Roman" panose="02020603050405020304" pitchFamily="18" charset="0"/>
                <a:cs typeface="Times New Roman" panose="02020603050405020304" pitchFamily="18" charset="0"/>
              </a:rPr>
              <a:t>בשל גביית תשלומים שתתבצע במערכת, יוכלו להשתמש באפליקציה רק אנשים</a:t>
            </a:r>
          </a:p>
          <a:p>
            <a:pPr marL="0" indent="0">
              <a:buNone/>
            </a:pPr>
            <a:r>
              <a:rPr lang="he-IL" sz="2800" dirty="0">
                <a:latin typeface="Times New Roman" panose="02020603050405020304" pitchFamily="18" charset="0"/>
                <a:cs typeface="Times New Roman" panose="02020603050405020304" pitchFamily="18" charset="0"/>
              </a:rPr>
              <a:t>בגילאים 15-80 .</a:t>
            </a:r>
          </a:p>
          <a:p>
            <a:pPr marL="0" indent="0">
              <a:buNone/>
            </a:pPr>
            <a:r>
              <a:rPr lang="he-IL" sz="2800" dirty="0">
                <a:latin typeface="Times New Roman" panose="02020603050405020304" pitchFamily="18" charset="0"/>
                <a:cs typeface="Times New Roman" panose="02020603050405020304" pitchFamily="18" charset="0"/>
              </a:rPr>
              <a:t>לכל סעיף כתוב האם הוא אילוץ, גבול או דרישה ואת סוגו (למשל: אילוץ, מסוג תקציב).</a:t>
            </a:r>
            <a:endParaRPr lang="en-US" dirty="0"/>
          </a:p>
        </p:txBody>
      </p:sp>
    </p:spTree>
    <p:extLst>
      <p:ext uri="{BB962C8B-B14F-4D97-AF65-F5344CB8AC3E}">
        <p14:creationId xmlns:p14="http://schemas.microsoft.com/office/powerpoint/2010/main" val="200820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C4B5-D7AA-4845-8E41-216364B340E0}"/>
              </a:ext>
            </a:extLst>
          </p:cNvPr>
          <p:cNvSpPr>
            <a:spLocks noGrp="1"/>
          </p:cNvSpPr>
          <p:nvPr>
            <p:ph type="title"/>
          </p:nvPr>
        </p:nvSpPr>
        <p:spPr/>
        <p:txBody>
          <a:bodyPr>
            <a:normAutofit fontScale="90000"/>
          </a:bodyPr>
          <a:lstStyle/>
          <a:p>
            <a:pPr algn="ctr"/>
            <a:br>
              <a:rPr lang="en-US" dirty="0"/>
            </a:br>
            <a:r>
              <a:rPr lang="he-IL" dirty="0"/>
              <a:t>המשך</a:t>
            </a:r>
            <a:endParaRPr lang="en-US" dirty="0"/>
          </a:p>
        </p:txBody>
      </p:sp>
      <p:sp>
        <p:nvSpPr>
          <p:cNvPr id="3" name="Content Placeholder 2">
            <a:extLst>
              <a:ext uri="{FF2B5EF4-FFF2-40B4-BE49-F238E27FC236}">
                <a16:creationId xmlns:a16="http://schemas.microsoft.com/office/drawing/2014/main" id="{1361751F-BF18-43F3-8992-489A97F836A1}"/>
              </a:ext>
            </a:extLst>
          </p:cNvPr>
          <p:cNvSpPr>
            <a:spLocks noGrp="1"/>
          </p:cNvSpPr>
          <p:nvPr>
            <p:ph sz="quarter" idx="1"/>
          </p:nvPr>
        </p:nvSpPr>
        <p:spPr>
          <a:xfrm>
            <a:off x="1115616" y="1417638"/>
            <a:ext cx="7772400" cy="4572000"/>
          </a:xfrm>
        </p:spPr>
        <p:txBody>
          <a:bodyPr/>
          <a:lstStyle/>
          <a:p>
            <a:r>
              <a:rPr lang="he-IL" dirty="0"/>
              <a:t>המערכת תיתן שירות רק למשתמשים הקיימים </a:t>
            </a:r>
            <a:r>
              <a:rPr lang="he-IL" dirty="0" err="1"/>
              <a:t>בפייסבוק</a:t>
            </a:r>
            <a:r>
              <a:rPr lang="he-IL" dirty="0"/>
              <a:t>, אשר יוכלו לצפות ולהשתתף באירועים.</a:t>
            </a:r>
          </a:p>
        </p:txBody>
      </p:sp>
    </p:spTree>
    <p:extLst>
      <p:ext uri="{BB962C8B-B14F-4D97-AF65-F5344CB8AC3E}">
        <p14:creationId xmlns:p14="http://schemas.microsoft.com/office/powerpoint/2010/main" val="33568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מחבר ישר 25"/>
          <p:cNvCxnSpPr/>
          <p:nvPr/>
        </p:nvCxnSpPr>
        <p:spPr>
          <a:xfrm>
            <a:off x="642910" y="3643314"/>
            <a:ext cx="8001056" cy="1588"/>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sp>
        <p:nvSpPr>
          <p:cNvPr id="36" name="מלבן מעוגל 35"/>
          <p:cNvSpPr/>
          <p:nvPr/>
        </p:nvSpPr>
        <p:spPr>
          <a:xfrm>
            <a:off x="3357554" y="857232"/>
            <a:ext cx="3230670" cy="42862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ייזום</a:t>
            </a:r>
            <a:endParaRPr lang="he-IL" sz="2400" b="1" dirty="0"/>
          </a:p>
        </p:txBody>
      </p:sp>
      <p:sp>
        <p:nvSpPr>
          <p:cNvPr id="37" name="מלבן מעוגל 36"/>
          <p:cNvSpPr/>
          <p:nvPr/>
        </p:nvSpPr>
        <p:spPr>
          <a:xfrm>
            <a:off x="3357554" y="1571612"/>
            <a:ext cx="3230670" cy="428628"/>
          </a:xfrm>
          <a:prstGeom prst="roundRect">
            <a:avLst/>
          </a:prstGeom>
          <a:solidFill>
            <a:schemeClr val="accent1"/>
          </a:solidFill>
        </p:spPr>
        <p:style>
          <a:lnRef idx="3">
            <a:schemeClr val="lt1"/>
          </a:lnRef>
          <a:fillRef idx="1">
            <a:schemeClr val="accent2"/>
          </a:fillRef>
          <a:effectRef idx="1">
            <a:schemeClr val="accent2"/>
          </a:effectRef>
          <a:fontRef idx="minor">
            <a:schemeClr val="lt1"/>
          </a:fontRef>
        </p:style>
        <p:txBody>
          <a:bodyPr rtlCol="1" anchor="ctr"/>
          <a:lstStyle/>
          <a:p>
            <a:pPr algn="ctr"/>
            <a:r>
              <a:rPr lang="he-IL" sz="2800" b="1" dirty="0"/>
              <a:t>חקר מצב קיים</a:t>
            </a:r>
          </a:p>
        </p:txBody>
      </p:sp>
      <p:sp>
        <p:nvSpPr>
          <p:cNvPr id="38" name="מלבן מעוגל 37"/>
          <p:cNvSpPr/>
          <p:nvPr/>
        </p:nvSpPr>
        <p:spPr>
          <a:xfrm>
            <a:off x="3357554" y="2285992"/>
            <a:ext cx="3230670" cy="428628"/>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1" anchor="ctr"/>
          <a:lstStyle/>
          <a:p>
            <a:pPr algn="ctr"/>
            <a:r>
              <a:rPr lang="he-IL" sz="2800" b="1" dirty="0"/>
              <a:t>אפיון ראשוני</a:t>
            </a:r>
          </a:p>
        </p:txBody>
      </p:sp>
      <p:sp>
        <p:nvSpPr>
          <p:cNvPr id="39" name="מלבן מעוגל 38"/>
          <p:cNvSpPr/>
          <p:nvPr/>
        </p:nvSpPr>
        <p:spPr>
          <a:xfrm>
            <a:off x="3357554" y="3000372"/>
            <a:ext cx="3230670" cy="428628"/>
          </a:xfrm>
          <a:prstGeom prst="roundRect">
            <a:avLst/>
          </a:prstGeom>
          <a:solidFill>
            <a:schemeClr val="accent1"/>
          </a:solidFill>
        </p:spPr>
        <p:style>
          <a:lnRef idx="3">
            <a:schemeClr val="lt1"/>
          </a:lnRef>
          <a:fillRef idx="1">
            <a:schemeClr val="accent2"/>
          </a:fillRef>
          <a:effectRef idx="1">
            <a:schemeClr val="accent2"/>
          </a:effectRef>
          <a:fontRef idx="minor">
            <a:schemeClr val="lt1"/>
          </a:fontRef>
        </p:style>
        <p:txBody>
          <a:bodyPr rtlCol="1" anchor="ctr"/>
          <a:lstStyle/>
          <a:p>
            <a:pPr algn="ctr"/>
            <a:r>
              <a:rPr lang="he-IL" sz="2800" b="1" dirty="0"/>
              <a:t>חקר ישימות</a:t>
            </a:r>
          </a:p>
        </p:txBody>
      </p:sp>
      <p:sp>
        <p:nvSpPr>
          <p:cNvPr id="40" name="מלבן מעוגל 39"/>
          <p:cNvSpPr/>
          <p:nvPr/>
        </p:nvSpPr>
        <p:spPr>
          <a:xfrm>
            <a:off x="3357554" y="3857628"/>
            <a:ext cx="3230670" cy="857256"/>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ניתוח המערכת החדשה</a:t>
            </a:r>
          </a:p>
        </p:txBody>
      </p:sp>
      <p:sp>
        <p:nvSpPr>
          <p:cNvPr id="41" name="מלבן מעוגל 40"/>
          <p:cNvSpPr/>
          <p:nvPr/>
        </p:nvSpPr>
        <p:spPr>
          <a:xfrm>
            <a:off x="3357554" y="4929198"/>
            <a:ext cx="3230670" cy="857256"/>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עיצוב המערכת החדשה</a:t>
            </a:r>
          </a:p>
        </p:txBody>
      </p:sp>
      <p:sp>
        <p:nvSpPr>
          <p:cNvPr id="42" name="מלבן מעוגל 41"/>
          <p:cNvSpPr/>
          <p:nvPr/>
        </p:nvSpPr>
        <p:spPr>
          <a:xfrm>
            <a:off x="3357554" y="6072206"/>
            <a:ext cx="3230670" cy="571504"/>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2400" b="1" dirty="0"/>
              <a:t>יישום והטמעה</a:t>
            </a:r>
          </a:p>
        </p:txBody>
      </p:sp>
      <p:cxnSp>
        <p:nvCxnSpPr>
          <p:cNvPr id="43" name="מחבר חץ ישר 42"/>
          <p:cNvCxnSpPr>
            <a:stCxn id="36" idx="2"/>
            <a:endCxn id="37" idx="0"/>
          </p:cNvCxnSpPr>
          <p:nvPr/>
        </p:nvCxnSpPr>
        <p:spPr>
          <a:xfrm>
            <a:off x="4972889" y="128586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4" name="מחבר חץ ישר 43"/>
          <p:cNvCxnSpPr>
            <a:stCxn id="37" idx="2"/>
            <a:endCxn id="38" idx="0"/>
          </p:cNvCxnSpPr>
          <p:nvPr/>
        </p:nvCxnSpPr>
        <p:spPr>
          <a:xfrm>
            <a:off x="4972889" y="200024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5" name="מחבר חץ ישר 44"/>
          <p:cNvCxnSpPr>
            <a:stCxn id="38" idx="2"/>
            <a:endCxn id="39" idx="0"/>
          </p:cNvCxnSpPr>
          <p:nvPr/>
        </p:nvCxnSpPr>
        <p:spPr>
          <a:xfrm>
            <a:off x="4972889" y="2714620"/>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6" name="מחבר חץ ישר 45"/>
          <p:cNvCxnSpPr>
            <a:stCxn id="39" idx="2"/>
            <a:endCxn id="40" idx="0"/>
          </p:cNvCxnSpPr>
          <p:nvPr/>
        </p:nvCxnSpPr>
        <p:spPr>
          <a:xfrm>
            <a:off x="4972889" y="3429000"/>
            <a:ext cx="0" cy="42862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7" name="מחבר חץ ישר 46"/>
          <p:cNvCxnSpPr>
            <a:stCxn id="40" idx="2"/>
            <a:endCxn id="41" idx="0"/>
          </p:cNvCxnSpPr>
          <p:nvPr/>
        </p:nvCxnSpPr>
        <p:spPr>
          <a:xfrm>
            <a:off x="4972889" y="4714884"/>
            <a:ext cx="0" cy="214314"/>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8" name="מחבר חץ ישר 47"/>
          <p:cNvCxnSpPr>
            <a:stCxn id="41" idx="2"/>
            <a:endCxn id="42" idx="0"/>
          </p:cNvCxnSpPr>
          <p:nvPr/>
        </p:nvCxnSpPr>
        <p:spPr>
          <a:xfrm>
            <a:off x="4972889" y="5786454"/>
            <a:ext cx="0" cy="28575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55" name="כותרת 1"/>
          <p:cNvSpPr>
            <a:spLocks noGrp="1"/>
          </p:cNvSpPr>
          <p:nvPr>
            <p:ph type="title"/>
          </p:nvPr>
        </p:nvSpPr>
        <p:spPr>
          <a:xfrm>
            <a:off x="457200" y="-71462"/>
            <a:ext cx="8229600" cy="846158"/>
          </a:xfrm>
        </p:spPr>
        <p:txBody>
          <a:bodyPr>
            <a:normAutofit/>
          </a:bodyPr>
          <a:lstStyle/>
          <a:p>
            <a:pPr algn="ctr"/>
            <a:r>
              <a:rPr lang="he-IL" sz="3600" b="1" dirty="0">
                <a:solidFill>
                  <a:srgbClr val="C00000"/>
                </a:solidFill>
                <a:latin typeface="Tahoma" pitchFamily="34" charset="0"/>
                <a:cs typeface="Tahoma" pitchFamily="34" charset="0"/>
              </a:rPr>
              <a:t>השלבים בפיתוח מערכת מידע</a:t>
            </a:r>
          </a:p>
        </p:txBody>
      </p:sp>
      <p:graphicFrame>
        <p:nvGraphicFramePr>
          <p:cNvPr id="18" name="דיאגרמה 17"/>
          <p:cNvGraphicFramePr/>
          <p:nvPr/>
        </p:nvGraphicFramePr>
        <p:xfrm>
          <a:off x="179512" y="3645024"/>
          <a:ext cx="3096344" cy="1383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6F8E-5ECD-46BF-9B19-389684DD818A}"/>
              </a:ext>
            </a:extLst>
          </p:cNvPr>
          <p:cNvSpPr>
            <a:spLocks noGrp="1"/>
          </p:cNvSpPr>
          <p:nvPr>
            <p:ph type="title"/>
          </p:nvPr>
        </p:nvSpPr>
        <p:spPr/>
        <p:txBody>
          <a:bodyPr/>
          <a:lstStyle/>
          <a:p>
            <a:pPr algn="ctr"/>
            <a:r>
              <a:rPr lang="he-IL" dirty="0"/>
              <a:t>רגע לפני שמתקדמים</a:t>
            </a:r>
            <a:endParaRPr lang="en-US" dirty="0"/>
          </a:p>
        </p:txBody>
      </p:sp>
      <p:sp>
        <p:nvSpPr>
          <p:cNvPr id="3" name="Content Placeholder 2">
            <a:extLst>
              <a:ext uri="{FF2B5EF4-FFF2-40B4-BE49-F238E27FC236}">
                <a16:creationId xmlns:a16="http://schemas.microsoft.com/office/drawing/2014/main" id="{E5E7807C-5B42-4D98-9D9C-398119F252C7}"/>
              </a:ext>
            </a:extLst>
          </p:cNvPr>
          <p:cNvSpPr>
            <a:spLocks noGrp="1"/>
          </p:cNvSpPr>
          <p:nvPr>
            <p:ph sz="quarter" idx="1"/>
          </p:nvPr>
        </p:nvSpPr>
        <p:spPr/>
        <p:txBody>
          <a:bodyPr>
            <a:normAutofit/>
          </a:bodyPr>
          <a:lstStyle/>
          <a:p>
            <a:pPr marL="0" indent="0">
              <a:buNone/>
            </a:pPr>
            <a:r>
              <a:rPr lang="he-IL" sz="2800" dirty="0">
                <a:latin typeface="Times New Roman" panose="02020603050405020304" pitchFamily="18" charset="0"/>
                <a:cs typeface="Times New Roman" panose="02020603050405020304" pitchFamily="18" charset="0"/>
              </a:rPr>
              <a:t>%2 הצוות המקצועי החליט לחקור את המצב הקיים באמצעות גישת ניתוח החלטות. מה הבאים איננה טכניקה הרלבנטית לגישה שנבחרה ושלב זה בפיתוח המערכת?</a:t>
            </a:r>
          </a:p>
          <a:p>
            <a:pPr marL="0" indent="0">
              <a:buNone/>
            </a:pPr>
            <a:r>
              <a:rPr lang="he-IL" sz="2800" dirty="0">
                <a:latin typeface="Times New Roman" panose="02020603050405020304" pitchFamily="18" charset="0"/>
                <a:cs typeface="Times New Roman" panose="02020603050405020304" pitchFamily="18" charset="0"/>
              </a:rPr>
              <a:t>הקף את כל התשובות הנכונות:</a:t>
            </a:r>
          </a:p>
          <a:p>
            <a:r>
              <a:rPr lang="en-US" sz="2800" dirty="0">
                <a:latin typeface="Times New Roman" panose="02020603050405020304" pitchFamily="18" charset="0"/>
                <a:cs typeface="Times New Roman" panose="02020603050405020304" pitchFamily="18" charset="0"/>
              </a:rPr>
              <a:t>JAD</a:t>
            </a:r>
            <a:endParaRPr lang="he-IL"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UML</a:t>
            </a:r>
            <a:endParaRPr lang="he-IL"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VTOC</a:t>
            </a:r>
            <a:endParaRPr lang="he-IL"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AGILE</a:t>
            </a:r>
            <a:endParaRPr lang="he-IL" sz="2800" dirty="0">
              <a:latin typeface="Times New Roman" panose="02020603050405020304" pitchFamily="18" charset="0"/>
              <a:cs typeface="Times New Roman" panose="02020603050405020304" pitchFamily="18" charset="0"/>
            </a:endParaRPr>
          </a:p>
          <a:p>
            <a:r>
              <a:rPr lang="he-IL" sz="2800" dirty="0">
                <a:latin typeface="Times New Roman" panose="02020603050405020304" pitchFamily="18" charset="0"/>
                <a:cs typeface="Times New Roman" panose="02020603050405020304" pitchFamily="18" charset="0"/>
              </a:rPr>
              <a:t>שאלונים</a:t>
            </a:r>
          </a:p>
        </p:txBody>
      </p:sp>
    </p:spTree>
    <p:extLst>
      <p:ext uri="{BB962C8B-B14F-4D97-AF65-F5344CB8AC3E}">
        <p14:creationId xmlns:p14="http://schemas.microsoft.com/office/powerpoint/2010/main" val="228656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כותרת 1"/>
          <p:cNvSpPr>
            <a:spLocks noGrp="1"/>
          </p:cNvSpPr>
          <p:nvPr>
            <p:ph type="title"/>
          </p:nvPr>
        </p:nvSpPr>
        <p:spPr>
          <a:xfrm>
            <a:off x="428625" y="0"/>
            <a:ext cx="8229600" cy="785813"/>
          </a:xfrm>
        </p:spPr>
        <p:txBody>
          <a:bodyPr/>
          <a:lstStyle/>
          <a:p>
            <a:pPr algn="ctr" eaLnBrk="1" hangingPunct="1"/>
            <a:r>
              <a:rPr lang="he-IL" sz="3600" b="1">
                <a:solidFill>
                  <a:srgbClr val="C00000"/>
                </a:solidFill>
                <a:latin typeface="Tahoma" pitchFamily="34" charset="0"/>
                <a:cs typeface="Tahoma" pitchFamily="34" charset="0"/>
              </a:rPr>
              <a:t>אפיון ראשוני</a:t>
            </a:r>
          </a:p>
        </p:txBody>
      </p:sp>
      <p:sp>
        <p:nvSpPr>
          <p:cNvPr id="8195" name="מציין מיקום תוכן 2"/>
          <p:cNvSpPr>
            <a:spLocks noGrp="1"/>
          </p:cNvSpPr>
          <p:nvPr>
            <p:ph sz="quarter" idx="1"/>
          </p:nvPr>
        </p:nvSpPr>
        <p:spPr>
          <a:xfrm>
            <a:off x="457200" y="857250"/>
            <a:ext cx="8229600" cy="5572125"/>
          </a:xfrm>
        </p:spPr>
        <p:txBody>
          <a:bodyPr/>
          <a:lstStyle/>
          <a:p>
            <a:pPr eaLnBrk="1" hangingPunct="1">
              <a:spcBef>
                <a:spcPct val="50000"/>
              </a:spcBef>
              <a:buFont typeface="Wingdings" pitchFamily="2" charset="2"/>
              <a:buChar char="§"/>
            </a:pPr>
            <a:r>
              <a:rPr lang="he-IL" sz="2000" dirty="0">
                <a:latin typeface="Arial" pitchFamily="34" charset="0"/>
                <a:cs typeface="Arial" pitchFamily="34" charset="0"/>
              </a:rPr>
              <a:t>לאחר שבחנו את המצב הקיים וזיהינו את הבעיות בו, נאפיין את מערכת המידע העתידית בצורה ראשונית.</a:t>
            </a:r>
          </a:p>
          <a:p>
            <a:pPr eaLnBrk="1" hangingPunct="1">
              <a:spcBef>
                <a:spcPct val="50000"/>
              </a:spcBef>
              <a:buFont typeface="Wingdings" pitchFamily="2" charset="2"/>
              <a:buChar char="§"/>
            </a:pPr>
            <a:r>
              <a:rPr lang="he-IL" sz="2000" b="1" u="sng" dirty="0">
                <a:latin typeface="Arial" pitchFamily="34" charset="0"/>
                <a:cs typeface="Arial" pitchFamily="34" charset="0"/>
              </a:rPr>
              <a:t>אפיון ראשוני של מערכת מידע – מה הוא כולל?</a:t>
            </a:r>
          </a:p>
          <a:p>
            <a:pPr lvl="1" eaLnBrk="1" hangingPunct="1">
              <a:spcBef>
                <a:spcPct val="50000"/>
              </a:spcBef>
              <a:buFont typeface="Wingdings" pitchFamily="2" charset="2"/>
              <a:buChar char="§"/>
            </a:pPr>
            <a:r>
              <a:rPr lang="he-IL" sz="2000" b="1" dirty="0">
                <a:solidFill>
                  <a:srgbClr val="FF0000"/>
                </a:solidFill>
                <a:latin typeface="Arial" pitchFamily="34" charset="0"/>
                <a:cs typeface="Arial" pitchFamily="34" charset="0"/>
              </a:rPr>
              <a:t>מטרות מערכת המידע העתידית </a:t>
            </a:r>
            <a:r>
              <a:rPr lang="he-IL" sz="2000" dirty="0">
                <a:latin typeface="Arial" pitchFamily="34" charset="0"/>
                <a:cs typeface="Arial" pitchFamily="34" charset="0"/>
              </a:rPr>
              <a:t>– מטרות מערכת המידע של הארגון נגזרות באופן ישיר ממטרות הארגון שהוגדרו קודם לכן. המטרות חייבות להיות ברורות, מדויקות וספציפיות.</a:t>
            </a:r>
          </a:p>
          <a:p>
            <a:pPr marL="320040" lvl="1" indent="0" eaLnBrk="1" hangingPunct="1">
              <a:spcBef>
                <a:spcPct val="50000"/>
              </a:spcBef>
              <a:buNone/>
            </a:pPr>
            <a:endParaRPr lang="he-IL" sz="2000" dirty="0">
              <a:latin typeface="Arial" pitchFamily="34" charset="0"/>
              <a:cs typeface="Arial" pitchFamily="34" charset="0"/>
            </a:endParaRPr>
          </a:p>
          <a:p>
            <a:pPr marL="320040" lvl="1" indent="0" eaLnBrk="1" hangingPunct="1">
              <a:spcBef>
                <a:spcPct val="50000"/>
              </a:spcBef>
              <a:buNone/>
            </a:pPr>
            <a:endParaRPr lang="he-IL" sz="2000" dirty="0">
              <a:latin typeface="Arial" pitchFamily="34" charset="0"/>
              <a:cs typeface="Arial" pitchFamily="34" charset="0"/>
            </a:endParaRPr>
          </a:p>
          <a:p>
            <a:pPr lvl="1" eaLnBrk="1" hangingPunct="1">
              <a:spcBef>
                <a:spcPct val="50000"/>
              </a:spcBef>
              <a:buFont typeface="Wingdings" pitchFamily="2" charset="2"/>
              <a:buChar char="§"/>
            </a:pPr>
            <a:r>
              <a:rPr lang="he-IL" sz="2000" b="1" dirty="0">
                <a:solidFill>
                  <a:srgbClr val="FF0000"/>
                </a:solidFill>
                <a:latin typeface="Arial" pitchFamily="34" charset="0"/>
                <a:cs typeface="Arial" pitchFamily="34" charset="0"/>
              </a:rPr>
              <a:t>יעדים</a:t>
            </a:r>
            <a:r>
              <a:rPr lang="he-IL" sz="2000" dirty="0">
                <a:latin typeface="Arial" pitchFamily="34" charset="0"/>
                <a:cs typeface="Arial" pitchFamily="34" charset="0"/>
              </a:rPr>
              <a:t> – נגזרים ממטרות וניתנות למדידה.</a:t>
            </a:r>
          </a:p>
          <a:p>
            <a:pPr lvl="1" eaLnBrk="1" hangingPunct="1">
              <a:spcBef>
                <a:spcPct val="50000"/>
              </a:spcBef>
              <a:buFont typeface="Wingdings" pitchFamily="2" charset="2"/>
              <a:buChar char="§"/>
            </a:pPr>
            <a:endParaRPr lang="he-IL" sz="2000" dirty="0">
              <a:latin typeface="Arial" pitchFamily="34" charset="0"/>
              <a:cs typeface="Arial" pitchFamily="34" charset="0"/>
            </a:endParaRPr>
          </a:p>
          <a:p>
            <a:pPr lvl="1" eaLnBrk="1" hangingPunct="1">
              <a:spcBef>
                <a:spcPct val="50000"/>
              </a:spcBef>
              <a:buFont typeface="Wingdings" pitchFamily="2" charset="2"/>
              <a:buChar char="§"/>
            </a:pPr>
            <a:endParaRPr lang="he-IL" sz="2000" dirty="0">
              <a:latin typeface="Arial" pitchFamily="34" charset="0"/>
              <a:cs typeface="Arial" pitchFamily="34" charset="0"/>
            </a:endParaRPr>
          </a:p>
        </p:txBody>
      </p:sp>
      <p:sp>
        <p:nvSpPr>
          <p:cNvPr id="8196" name="Text Box 4"/>
          <p:cNvSpPr txBox="1">
            <a:spLocks noChangeArrowheads="1"/>
          </p:cNvSpPr>
          <p:nvPr/>
        </p:nvSpPr>
        <p:spPr bwMode="auto">
          <a:xfrm>
            <a:off x="683568" y="4465820"/>
            <a:ext cx="7500938" cy="830262"/>
          </a:xfrm>
          <a:prstGeom prst="rect">
            <a:avLst/>
          </a:prstGeom>
          <a:noFill/>
          <a:ln w="9525">
            <a:solidFill>
              <a:schemeClr val="tx1"/>
            </a:solidFill>
            <a:miter lim="800000"/>
            <a:headEnd/>
            <a:tailEnd/>
          </a:ln>
        </p:spPr>
        <p:txBody>
          <a:bodyPr>
            <a:spAutoFit/>
          </a:bodyPr>
          <a:lstStyle/>
          <a:p>
            <a:pPr>
              <a:spcBef>
                <a:spcPct val="50000"/>
              </a:spcBef>
            </a:pPr>
            <a:r>
              <a:rPr lang="he-IL" sz="1600" b="1" dirty="0">
                <a:solidFill>
                  <a:srgbClr val="0070C0"/>
                </a:solidFill>
                <a:latin typeface="Arial" pitchFamily="34" charset="0"/>
                <a:cs typeface="Arial" pitchFamily="34" charset="0"/>
              </a:rPr>
              <a:t>לדוגמא:</a:t>
            </a:r>
            <a:br>
              <a:rPr lang="en-US" sz="1600" b="1" dirty="0">
                <a:solidFill>
                  <a:srgbClr val="0070C0"/>
                </a:solidFill>
                <a:latin typeface="Arial" pitchFamily="34" charset="0"/>
                <a:cs typeface="Arial" pitchFamily="34" charset="0"/>
              </a:rPr>
            </a:br>
            <a:r>
              <a:rPr lang="he-IL" sz="1600" dirty="0">
                <a:solidFill>
                  <a:srgbClr val="0070C0"/>
                </a:solidFill>
                <a:latin typeface="Arial" pitchFamily="34" charset="0"/>
                <a:cs typeface="Arial" pitchFamily="34" charset="0"/>
              </a:rPr>
              <a:t>אם מטרת רשת חנויות היא "שירות טוב ללקוחות", </a:t>
            </a:r>
            <a:r>
              <a:rPr lang="he-IL" sz="1600" b="1" dirty="0">
                <a:solidFill>
                  <a:srgbClr val="0070C0"/>
                </a:solidFill>
                <a:latin typeface="Arial" pitchFamily="34" charset="0"/>
                <a:cs typeface="Arial" pitchFamily="34" charset="0"/>
              </a:rPr>
              <a:t>ייגזר יעד של מע' המידע כך:</a:t>
            </a:r>
            <a:br>
              <a:rPr lang="en-US" sz="1600" b="1" dirty="0">
                <a:solidFill>
                  <a:srgbClr val="0070C0"/>
                </a:solidFill>
                <a:latin typeface="Arial" pitchFamily="34" charset="0"/>
                <a:cs typeface="Arial" pitchFamily="34" charset="0"/>
              </a:rPr>
            </a:br>
            <a:r>
              <a:rPr lang="he-IL" sz="1600" dirty="0">
                <a:solidFill>
                  <a:srgbClr val="0070C0"/>
                </a:solidFill>
                <a:latin typeface="Arial" pitchFamily="34" charset="0"/>
                <a:cs typeface="Arial" pitchFamily="34" charset="0"/>
              </a:rPr>
              <a:t>"מתן שירות מהיר ללקוחות בקופת מכירות כך שזמן ההמתנה לא יעלה על 10 דקות בממוצע".</a:t>
            </a:r>
            <a:endParaRPr lang="en-US" sz="1600" dirty="0">
              <a:solidFill>
                <a:srgbClr val="0070C0"/>
              </a:solidFill>
              <a:latin typeface="Arial" pitchFamily="34" charset="0"/>
              <a:cs typeface="Arial"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7534" r="10811" b="9583"/>
          <a:stretch/>
        </p:blipFill>
        <p:spPr>
          <a:xfrm>
            <a:off x="7020272" y="5355254"/>
            <a:ext cx="1766497" cy="1231195"/>
          </a:xfrm>
          <a:prstGeom prst="rect">
            <a:avLst/>
          </a:prstGeom>
        </p:spPr>
      </p:pic>
      <p:sp>
        <p:nvSpPr>
          <p:cNvPr id="6" name="Text Box 4"/>
          <p:cNvSpPr txBox="1">
            <a:spLocks noChangeArrowheads="1"/>
          </p:cNvSpPr>
          <p:nvPr/>
        </p:nvSpPr>
        <p:spPr bwMode="auto">
          <a:xfrm>
            <a:off x="683568" y="3104703"/>
            <a:ext cx="7500938" cy="830997"/>
          </a:xfrm>
          <a:prstGeom prst="rect">
            <a:avLst/>
          </a:prstGeom>
          <a:noFill/>
          <a:ln w="9525">
            <a:solidFill>
              <a:schemeClr val="tx1"/>
            </a:solidFill>
            <a:miter lim="800000"/>
            <a:headEnd/>
            <a:tailEnd/>
          </a:ln>
        </p:spPr>
        <p:txBody>
          <a:bodyPr>
            <a:spAutoFit/>
          </a:bodyPr>
          <a:lstStyle/>
          <a:p>
            <a:pPr>
              <a:spcBef>
                <a:spcPct val="50000"/>
              </a:spcBef>
            </a:pPr>
            <a:r>
              <a:rPr lang="he-IL" sz="1600" b="1" dirty="0">
                <a:solidFill>
                  <a:srgbClr val="0070C0"/>
                </a:solidFill>
                <a:latin typeface="Arial" pitchFamily="34" charset="0"/>
                <a:cs typeface="Arial" pitchFamily="34" charset="0"/>
              </a:rPr>
              <a:t>לדוגמא:</a:t>
            </a:r>
            <a:br>
              <a:rPr lang="en-US" sz="1600" b="1" dirty="0">
                <a:solidFill>
                  <a:srgbClr val="0070C0"/>
                </a:solidFill>
                <a:latin typeface="Arial" pitchFamily="34" charset="0"/>
                <a:cs typeface="Arial" pitchFamily="34" charset="0"/>
              </a:rPr>
            </a:br>
            <a:r>
              <a:rPr lang="he-IL" sz="1600" dirty="0">
                <a:solidFill>
                  <a:srgbClr val="0070C0"/>
                </a:solidFill>
                <a:latin typeface="Arial" pitchFamily="34" charset="0"/>
                <a:cs typeface="Arial" pitchFamily="34" charset="0"/>
              </a:rPr>
              <a:t>אם מטרת מחלקת האשראי בבנק הינה שיפור הגבייה מהלקוחות - </a:t>
            </a:r>
            <a:r>
              <a:rPr lang="he-IL" sz="1600" b="1" dirty="0">
                <a:solidFill>
                  <a:srgbClr val="0070C0"/>
                </a:solidFill>
                <a:latin typeface="Arial" pitchFamily="34" charset="0"/>
                <a:cs typeface="Arial" pitchFamily="34" charset="0"/>
              </a:rPr>
              <a:t>מטרה נגזרת </a:t>
            </a:r>
            <a:r>
              <a:rPr lang="he-IL" sz="1600" b="1" dirty="0" err="1">
                <a:solidFill>
                  <a:srgbClr val="0070C0"/>
                </a:solidFill>
                <a:latin typeface="Arial" pitchFamily="34" charset="0"/>
                <a:cs typeface="Arial" pitchFamily="34" charset="0"/>
              </a:rPr>
              <a:t>למע</a:t>
            </a:r>
            <a:r>
              <a:rPr lang="he-IL" sz="1600" b="1" dirty="0">
                <a:solidFill>
                  <a:srgbClr val="0070C0"/>
                </a:solidFill>
                <a:latin typeface="Arial" pitchFamily="34" charset="0"/>
                <a:cs typeface="Arial" pitchFamily="34" charset="0"/>
              </a:rPr>
              <a:t>' המידע:</a:t>
            </a:r>
            <a:r>
              <a:rPr lang="he-IL" sz="1600" dirty="0">
                <a:solidFill>
                  <a:srgbClr val="0070C0"/>
                </a:solidFill>
                <a:latin typeface="Arial" pitchFamily="34" charset="0"/>
                <a:cs typeface="Arial" pitchFamily="34" charset="0"/>
              </a:rPr>
              <a:t> המערכת תאפשר חיוב של המאחרים בתשלום בריבית פיגורים, לפי נוסחאות אשראי מוסכמות.</a:t>
            </a:r>
            <a:endParaRPr lang="en-US" sz="1600"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304540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כותרת 1"/>
          <p:cNvSpPr>
            <a:spLocks noGrp="1"/>
          </p:cNvSpPr>
          <p:nvPr>
            <p:ph type="title"/>
          </p:nvPr>
        </p:nvSpPr>
        <p:spPr>
          <a:xfrm>
            <a:off x="428625" y="142875"/>
            <a:ext cx="8229600" cy="785813"/>
          </a:xfrm>
        </p:spPr>
        <p:txBody>
          <a:bodyPr/>
          <a:lstStyle/>
          <a:p>
            <a:pPr algn="ctr" eaLnBrk="1" hangingPunct="1"/>
            <a:r>
              <a:rPr lang="he-IL" sz="3600" b="1">
                <a:solidFill>
                  <a:srgbClr val="C00000"/>
                </a:solidFill>
                <a:latin typeface="Tahoma" pitchFamily="34" charset="0"/>
                <a:cs typeface="Tahoma" pitchFamily="34" charset="0"/>
              </a:rPr>
              <a:t>אפיון ראשוני</a:t>
            </a:r>
          </a:p>
        </p:txBody>
      </p:sp>
      <p:sp>
        <p:nvSpPr>
          <p:cNvPr id="5" name="מציין מיקום תוכן 2"/>
          <p:cNvSpPr>
            <a:spLocks noGrp="1"/>
          </p:cNvSpPr>
          <p:nvPr>
            <p:ph sz="quarter" idx="1"/>
          </p:nvPr>
        </p:nvSpPr>
        <p:spPr>
          <a:xfrm>
            <a:off x="0" y="836712"/>
            <a:ext cx="8686800" cy="6000750"/>
          </a:xfrm>
        </p:spPr>
        <p:txBody>
          <a:bodyPr rtlCol="1">
            <a:normAutofit fontScale="92500" lnSpcReduction="10000"/>
          </a:bodyPr>
          <a:lstStyle/>
          <a:p>
            <a:pPr>
              <a:spcBef>
                <a:spcPct val="50000"/>
              </a:spcBef>
              <a:buFont typeface="Wingdings" pitchFamily="2" charset="2"/>
              <a:buChar char="§"/>
              <a:defRPr/>
            </a:pPr>
            <a:r>
              <a:rPr lang="he-IL" sz="2000" b="1" dirty="0">
                <a:solidFill>
                  <a:srgbClr val="FF0000"/>
                </a:solidFill>
                <a:latin typeface="Arial" pitchFamily="34" charset="0"/>
                <a:cs typeface="Arial" pitchFamily="34" charset="0"/>
              </a:rPr>
              <a:t>אילוצי המערכת העתידית:</a:t>
            </a:r>
            <a:r>
              <a:rPr lang="he-IL" sz="2000" dirty="0">
                <a:latin typeface="Arial" pitchFamily="34" charset="0"/>
                <a:cs typeface="Arial" pitchFamily="34" charset="0"/>
              </a:rPr>
              <a:t> האילוצים מכתיבים את היקף המשאבים </a:t>
            </a:r>
            <a:r>
              <a:rPr lang="he-IL" altLang="he-IL" sz="2000" dirty="0">
                <a:latin typeface="Arial" pitchFamily="34" charset="0"/>
                <a:cs typeface="Arial" pitchFamily="34" charset="0"/>
              </a:rPr>
              <a:t>שקיימים בארגון ורלבנטיים למערכת מידע החדשה ותפעולה.</a:t>
            </a:r>
            <a:endParaRPr lang="he-IL" sz="2000" dirty="0">
              <a:latin typeface="Arial" pitchFamily="34" charset="0"/>
              <a:cs typeface="Arial" pitchFamily="34" charset="0"/>
            </a:endParaRPr>
          </a:p>
          <a:p>
            <a:pPr marL="0" indent="0" eaLnBrk="1" fontAlgn="auto" hangingPunct="1">
              <a:spcBef>
                <a:spcPct val="50000"/>
              </a:spcBef>
              <a:spcAft>
                <a:spcPts val="0"/>
              </a:spcAft>
              <a:buNone/>
              <a:defRPr/>
            </a:pPr>
            <a:r>
              <a:rPr lang="he-IL" sz="2000" b="1" u="sng" dirty="0">
                <a:latin typeface="Arial" pitchFamily="34" charset="0"/>
                <a:cs typeface="Arial" pitchFamily="34" charset="0"/>
              </a:rPr>
              <a:t>סוגי אילוצים:</a:t>
            </a:r>
          </a:p>
          <a:p>
            <a:pPr>
              <a:spcBef>
                <a:spcPct val="50000"/>
              </a:spcBef>
              <a:buFont typeface="Wingdings" pitchFamily="2" charset="2"/>
              <a:buChar char="§"/>
              <a:defRPr/>
            </a:pPr>
            <a:r>
              <a:rPr lang="he-IL" sz="2000" b="1" dirty="0">
                <a:latin typeface="Arial" pitchFamily="34" charset="0"/>
                <a:cs typeface="Arial" pitchFamily="34" charset="0"/>
              </a:rPr>
              <a:t>אילוצי זמן להצטיידות במערכת </a:t>
            </a:r>
            <a:r>
              <a:rPr lang="he-IL" sz="2000" dirty="0">
                <a:latin typeface="Arial" pitchFamily="34" charset="0"/>
                <a:cs typeface="Arial" pitchFamily="34" charset="0"/>
              </a:rPr>
              <a:t>- מערכת המידע כולה או חלקה צריכה לפעול לא יאוחר ממועד מסוים.</a:t>
            </a:r>
          </a:p>
          <a:p>
            <a:pPr>
              <a:spcBef>
                <a:spcPct val="50000"/>
              </a:spcBef>
              <a:buFont typeface="Wingdings" pitchFamily="2" charset="2"/>
              <a:buChar char="§"/>
              <a:defRPr/>
            </a:pPr>
            <a:r>
              <a:rPr lang="he-IL" sz="2000" b="1" dirty="0">
                <a:latin typeface="Arial" pitchFamily="34" charset="0"/>
                <a:cs typeface="Arial" pitchFamily="34" charset="0"/>
              </a:rPr>
              <a:t>אילוצים כספיים </a:t>
            </a:r>
            <a:r>
              <a:rPr lang="he-IL" sz="2000" dirty="0">
                <a:latin typeface="Arial" pitchFamily="34" charset="0"/>
                <a:cs typeface="Arial" pitchFamily="34" charset="0"/>
              </a:rPr>
              <a:t>- בכל ארגון יש מגבלות על התקציבים והמשאבים האחרים המוקצים לפיתוח ולתפעול מערכת המידע ועל פריסת ההוצאות על פני שנות התקציב.</a:t>
            </a:r>
          </a:p>
          <a:p>
            <a:pPr>
              <a:spcBef>
                <a:spcPct val="50000"/>
              </a:spcBef>
              <a:buFont typeface="Wingdings" pitchFamily="2" charset="2"/>
              <a:buChar char="§"/>
              <a:defRPr/>
            </a:pPr>
            <a:r>
              <a:rPr lang="he-IL" sz="2000" b="1" dirty="0">
                <a:latin typeface="Arial" pitchFamily="34" charset="0"/>
                <a:cs typeface="Arial" pitchFamily="34" charset="0"/>
              </a:rPr>
              <a:t>אילוצים טכנולוגיים </a:t>
            </a:r>
            <a:r>
              <a:rPr lang="he-IL" sz="2000" dirty="0">
                <a:latin typeface="Arial" pitchFamily="34" charset="0"/>
                <a:cs typeface="Arial" pitchFamily="34" charset="0"/>
              </a:rPr>
              <a:t>- נוגעים לתשתית המחשוב </a:t>
            </a:r>
            <a:r>
              <a:rPr lang="he-IL" sz="2100" dirty="0">
                <a:latin typeface="Arial" pitchFamily="34" charset="0"/>
                <a:cs typeface="Arial" pitchFamily="34" charset="0"/>
              </a:rPr>
              <a:t>הקיימת בארגון, </a:t>
            </a:r>
            <a:r>
              <a:rPr lang="he-IL" sz="2000" dirty="0">
                <a:latin typeface="Arial" pitchFamily="34" charset="0"/>
                <a:cs typeface="Arial" pitchFamily="34" charset="0"/>
              </a:rPr>
              <a:t>כולל חומרה, תוכנה בסיסית, תקשורת, סביבת הפיתוח (כגון שפת התכנות, מערכת ניהול בסיס הנתונים).</a:t>
            </a:r>
          </a:p>
          <a:p>
            <a:pPr>
              <a:spcBef>
                <a:spcPct val="50000"/>
              </a:spcBef>
              <a:buFont typeface="Wingdings" pitchFamily="2" charset="2"/>
              <a:buChar char="§"/>
              <a:defRPr/>
            </a:pPr>
            <a:r>
              <a:rPr lang="he-IL" sz="2100" b="1" dirty="0">
                <a:latin typeface="Arial" pitchFamily="34" charset="0"/>
                <a:cs typeface="Arial" pitchFamily="34" charset="0"/>
              </a:rPr>
              <a:t>אילוצי משאבי אנוש </a:t>
            </a:r>
            <a:r>
              <a:rPr lang="he-IL" sz="2100" dirty="0">
                <a:latin typeface="Arial" pitchFamily="34" charset="0"/>
                <a:cs typeface="Arial" pitchFamily="34" charset="0"/>
              </a:rPr>
              <a:t>-</a:t>
            </a:r>
            <a:r>
              <a:rPr lang="he-IL" sz="2000" dirty="0">
                <a:solidFill>
                  <a:srgbClr val="FF0000"/>
                </a:solidFill>
                <a:latin typeface="Arial" pitchFamily="34" charset="0"/>
                <a:cs typeface="Arial" pitchFamily="34" charset="0"/>
              </a:rPr>
              <a:t> </a:t>
            </a:r>
            <a:r>
              <a:rPr lang="he-IL" sz="2000" dirty="0">
                <a:latin typeface="Arial" pitchFamily="34" charset="0"/>
                <a:cs typeface="Arial" pitchFamily="34" charset="0"/>
              </a:rPr>
              <a:t>הכוונה לכישורים של שני סוגי משאבי אנוש. האחד – האנשים</a:t>
            </a:r>
            <a:r>
              <a:rPr lang="en-US" sz="2000" dirty="0">
                <a:latin typeface="Arial" pitchFamily="34" charset="0"/>
                <a:cs typeface="Arial" pitchFamily="34" charset="0"/>
              </a:rPr>
              <a:t> </a:t>
            </a:r>
            <a:r>
              <a:rPr lang="he-IL" sz="2000" dirty="0">
                <a:latin typeface="Arial" pitchFamily="34" charset="0"/>
                <a:cs typeface="Arial" pitchFamily="34" charset="0"/>
              </a:rPr>
              <a:t>המיועדים לפתח את המערכת ולתחזק אותה לאחר מכן; השני משתמשי מערכת המידע.</a:t>
            </a:r>
            <a:endParaRPr lang="en-US" sz="2000" dirty="0">
              <a:latin typeface="Arial" pitchFamily="34" charset="0"/>
              <a:cs typeface="Arial" pitchFamily="34" charset="0"/>
            </a:endParaRPr>
          </a:p>
          <a:p>
            <a:pPr>
              <a:spcBef>
                <a:spcPct val="50000"/>
              </a:spcBef>
              <a:buFont typeface="Wingdings" pitchFamily="2" charset="2"/>
              <a:buChar char="§"/>
              <a:defRPr/>
            </a:pPr>
            <a:r>
              <a:rPr lang="he-IL" sz="2000" b="1" dirty="0">
                <a:latin typeface="Arial" pitchFamily="34" charset="0"/>
                <a:cs typeface="Arial" pitchFamily="34" charset="0"/>
              </a:rPr>
              <a:t>אילוצי ארגון ותפעול </a:t>
            </a:r>
            <a:r>
              <a:rPr lang="he-IL" sz="2000" dirty="0">
                <a:latin typeface="Arial" pitchFamily="34" charset="0"/>
                <a:cs typeface="Arial" pitchFamily="34" charset="0"/>
              </a:rPr>
              <a:t>- אילוצים אלה מתייחסים למידת ההתאמה של מערכת המידע העתידית למבנה הארגוני ולשיטות העבודה של הארגון.</a:t>
            </a:r>
          </a:p>
          <a:p>
            <a:pPr>
              <a:spcBef>
                <a:spcPct val="50000"/>
              </a:spcBef>
              <a:buFont typeface="Wingdings" pitchFamily="2" charset="2"/>
              <a:buChar char="§"/>
              <a:defRPr/>
            </a:pPr>
            <a:r>
              <a:rPr lang="he-IL" sz="2000" b="1" dirty="0">
                <a:latin typeface="Arial" pitchFamily="34" charset="0"/>
                <a:cs typeface="Arial" pitchFamily="34" charset="0"/>
              </a:rPr>
              <a:t>הנחות יסוד </a:t>
            </a:r>
            <a:r>
              <a:rPr lang="he-IL" sz="2000" dirty="0">
                <a:latin typeface="Arial" pitchFamily="34" charset="0"/>
                <a:cs typeface="Arial" pitchFamily="34" charset="0"/>
              </a:rPr>
              <a:t>- הנחות יסוד יכולות להיחשב כסוג מיוחד של אילוצים, כאן אפשר לכלול נתונים והערכות לגבי קצב התפתחות הארגון. את הנחות היסוד רצוי לבטא במונחים כמותיים ולהתבסס על נתונים שנאספו ממסמכים, מדוחות, מסקרים, משאלונים וכדומה.</a:t>
            </a:r>
          </a:p>
          <a:p>
            <a:pPr>
              <a:spcBef>
                <a:spcPct val="50000"/>
              </a:spcBef>
              <a:buFont typeface="Wingdings" pitchFamily="2" charset="2"/>
              <a:buChar char="§"/>
              <a:defRPr/>
            </a:pPr>
            <a:r>
              <a:rPr lang="he-IL" sz="2000" b="1" dirty="0">
                <a:latin typeface="Arial" pitchFamily="34" charset="0"/>
                <a:cs typeface="Arial" pitchFamily="34" charset="0"/>
              </a:rPr>
              <a:t>*אילוצי סף </a:t>
            </a:r>
            <a:r>
              <a:rPr lang="he-IL" sz="2000" dirty="0">
                <a:latin typeface="Arial" pitchFamily="34" charset="0"/>
                <a:cs typeface="Arial" pitchFamily="34" charset="0"/>
              </a:rPr>
              <a:t>- באילוצים השונים, אפשר לעתים להבחין בין אילוצים רגילים לאילוצי סף, הכוונה לאילוצים קריטיים שמבלי לעמוד בהם מערכת המידע העתידית לא תקום.</a:t>
            </a:r>
          </a:p>
          <a:p>
            <a:pPr marL="274320" indent="-274320" eaLnBrk="1" fontAlgn="auto" hangingPunct="1">
              <a:spcBef>
                <a:spcPct val="50000"/>
              </a:spcBef>
              <a:spcAft>
                <a:spcPts val="0"/>
              </a:spcAft>
              <a:buFont typeface="Wingdings" pitchFamily="2" charset="2"/>
              <a:buChar char="§"/>
              <a:defRPr/>
            </a:pPr>
            <a:endParaRPr lang="he-IL" sz="2000" dirty="0">
              <a:latin typeface="Arial" pitchFamily="34" charset="0"/>
              <a:cs typeface="Arial" pitchFamily="34" charset="0"/>
            </a:endParaRPr>
          </a:p>
          <a:p>
            <a:pPr marL="274320" indent="-274320" eaLnBrk="1" fontAlgn="auto" hangingPunct="1">
              <a:spcBef>
                <a:spcPct val="50000"/>
              </a:spcBef>
              <a:spcAft>
                <a:spcPts val="0"/>
              </a:spcAft>
              <a:buFont typeface="Wingdings" pitchFamily="2" charset="2"/>
              <a:buChar char="§"/>
              <a:defRPr/>
            </a:pPr>
            <a:endParaRPr lang="he-IL" sz="2000" dirty="0">
              <a:latin typeface="Arial" pitchFamily="34" charset="0"/>
              <a:cs typeface="Arial" pitchFamily="34" charset="0"/>
            </a:endParaRPr>
          </a:p>
        </p:txBody>
      </p:sp>
    </p:spTree>
    <p:extLst>
      <p:ext uri="{BB962C8B-B14F-4D97-AF65-F5344CB8AC3E}">
        <p14:creationId xmlns:p14="http://schemas.microsoft.com/office/powerpoint/2010/main" val="136771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כותרת 1"/>
          <p:cNvSpPr>
            <a:spLocks noGrp="1"/>
          </p:cNvSpPr>
          <p:nvPr>
            <p:ph type="title"/>
          </p:nvPr>
        </p:nvSpPr>
        <p:spPr>
          <a:xfrm>
            <a:off x="428625" y="0"/>
            <a:ext cx="8229600" cy="785813"/>
          </a:xfrm>
        </p:spPr>
        <p:txBody>
          <a:bodyPr/>
          <a:lstStyle/>
          <a:p>
            <a:pPr algn="ctr" eaLnBrk="1" hangingPunct="1"/>
            <a:r>
              <a:rPr lang="he-IL" sz="3600" b="1">
                <a:solidFill>
                  <a:srgbClr val="C00000"/>
                </a:solidFill>
                <a:latin typeface="Tahoma" pitchFamily="34" charset="0"/>
                <a:cs typeface="Tahoma" pitchFamily="34" charset="0"/>
              </a:rPr>
              <a:t>אפיון ראשוני</a:t>
            </a:r>
          </a:p>
        </p:txBody>
      </p:sp>
      <p:sp>
        <p:nvSpPr>
          <p:cNvPr id="8195" name="מציין מיקום תוכן 2"/>
          <p:cNvSpPr>
            <a:spLocks noGrp="1"/>
          </p:cNvSpPr>
          <p:nvPr>
            <p:ph sz="quarter" idx="1"/>
          </p:nvPr>
        </p:nvSpPr>
        <p:spPr>
          <a:xfrm>
            <a:off x="457200" y="857250"/>
            <a:ext cx="8229600" cy="5572125"/>
          </a:xfrm>
        </p:spPr>
        <p:txBody>
          <a:bodyPr>
            <a:normAutofit/>
          </a:bodyPr>
          <a:lstStyle/>
          <a:p>
            <a:pPr lvl="1">
              <a:spcBef>
                <a:spcPct val="50000"/>
              </a:spcBef>
              <a:buFont typeface="Wingdings" panose="05000000000000000000" pitchFamily="2" charset="2"/>
              <a:buChar char="§"/>
            </a:pPr>
            <a:r>
              <a:rPr lang="he-IL" sz="1900" b="1" dirty="0">
                <a:solidFill>
                  <a:srgbClr val="FF0000"/>
                </a:solidFill>
                <a:latin typeface="Arial" pitchFamily="34" charset="0"/>
                <a:cs typeface="Arial" pitchFamily="34" charset="0"/>
              </a:rPr>
              <a:t>גבולות המערכת העתידית:</a:t>
            </a:r>
            <a:r>
              <a:rPr lang="he-IL" sz="1900" dirty="0">
                <a:latin typeface="Arial" pitchFamily="34" charset="0"/>
                <a:cs typeface="Arial" pitchFamily="34" charset="0"/>
              </a:rPr>
              <a:t> יש לקבוע את היקף מערכת המידע (לאור האילוצים), מה היא תכלול ומה לא, כמו כן יש להחליט עם איזה מערכות היא תתקשר.</a:t>
            </a:r>
          </a:p>
          <a:p>
            <a:pPr marL="320040" lvl="1" indent="0">
              <a:spcBef>
                <a:spcPct val="50000"/>
              </a:spcBef>
              <a:buNone/>
            </a:pPr>
            <a:r>
              <a:rPr lang="he-IL" sz="1900" b="1" u="sng" dirty="0">
                <a:latin typeface="Arial" pitchFamily="34" charset="0"/>
                <a:cs typeface="Arial" pitchFamily="34" charset="0"/>
              </a:rPr>
              <a:t>צורות צמצום ההיקף:</a:t>
            </a:r>
          </a:p>
          <a:p>
            <a:pPr marL="662940" lvl="3" indent="-342900">
              <a:buFont typeface="Wingdings" panose="05000000000000000000" pitchFamily="2" charset="2"/>
              <a:buChar char="§"/>
            </a:pPr>
            <a:r>
              <a:rPr lang="he-IL" sz="1900" b="1" dirty="0">
                <a:latin typeface="Arial" pitchFamily="34" charset="0"/>
                <a:cs typeface="Arial" pitchFamily="34" charset="0"/>
              </a:rPr>
              <a:t>צמצום בהתייחסות רק לחלק מהפונקציות בארגון</a:t>
            </a:r>
            <a:r>
              <a:rPr lang="he-IL" sz="1900" dirty="0">
                <a:latin typeface="Arial" pitchFamily="34" charset="0"/>
                <a:cs typeface="Arial" pitchFamily="34" charset="0"/>
              </a:rPr>
              <a:t> - לדוגמא: מערכת הכספים תכלול תקבולים ותשלומים אך לא תכלול את תכנון התקציב.</a:t>
            </a:r>
          </a:p>
          <a:p>
            <a:pPr marL="662940" lvl="3" indent="-342900">
              <a:buFont typeface="Wingdings" panose="05000000000000000000" pitchFamily="2" charset="2"/>
              <a:buChar char="§"/>
            </a:pPr>
            <a:r>
              <a:rPr lang="he-IL" sz="1900" b="1" dirty="0">
                <a:latin typeface="Arial" pitchFamily="34" charset="0"/>
                <a:cs typeface="Arial" pitchFamily="34" charset="0"/>
              </a:rPr>
              <a:t>צמצום סוגי השירותים</a:t>
            </a:r>
            <a:r>
              <a:rPr lang="he-IL" sz="1900" dirty="0">
                <a:latin typeface="Arial" pitchFamily="34" charset="0"/>
                <a:cs typeface="Arial" pitchFamily="34" charset="0"/>
              </a:rPr>
              <a:t> - לדוגמא: מערכת מעונות הסטודנטים של האוני' לא תטפל ברישום צריכת החשמל והמים של כל חדר במעונות בנפרד אלא רק בצריכה הכוללת של המעונות.</a:t>
            </a:r>
          </a:p>
          <a:p>
            <a:pPr marL="662940" lvl="3" indent="-342900">
              <a:buFont typeface="Wingdings" panose="05000000000000000000" pitchFamily="2" charset="2"/>
              <a:buChar char="§"/>
            </a:pPr>
            <a:r>
              <a:rPr lang="he-IL" sz="1900" b="1" dirty="0">
                <a:latin typeface="Arial" pitchFamily="34" charset="0"/>
                <a:cs typeface="Arial" pitchFamily="34" charset="0"/>
              </a:rPr>
              <a:t>צמצום לתחום גיאוגרפי</a:t>
            </a:r>
            <a:r>
              <a:rPr lang="he-IL" sz="1900" dirty="0">
                <a:latin typeface="Arial" pitchFamily="34" charset="0"/>
                <a:cs typeface="Arial" pitchFamily="34" charset="0"/>
              </a:rPr>
              <a:t> - לדוגמא: מערכת השיווק תפותח לסניפים עירוניים אך לא לסניפים כפריים.</a:t>
            </a:r>
          </a:p>
          <a:p>
            <a:pPr marL="662940" lvl="3" indent="-342900">
              <a:buFont typeface="Wingdings" panose="05000000000000000000" pitchFamily="2" charset="2"/>
              <a:buChar char="§"/>
            </a:pPr>
            <a:r>
              <a:rPr lang="he-IL" sz="1900" b="1" dirty="0">
                <a:latin typeface="Arial" pitchFamily="34" charset="0"/>
                <a:cs typeface="Arial" pitchFamily="34" charset="0"/>
              </a:rPr>
              <a:t>צמצום לפי תחומי זמן</a:t>
            </a:r>
            <a:r>
              <a:rPr lang="he-IL" sz="1900" dirty="0">
                <a:latin typeface="Arial" pitchFamily="34" charset="0"/>
                <a:cs typeface="Arial" pitchFamily="34" charset="0"/>
              </a:rPr>
              <a:t> - לדוגמא: מערכת ניהול כ"א לא תקלוט נתוני השתלמויות וניסיון קודם של עובדים שנקלטו לפני תאריך מסוים.</a:t>
            </a:r>
          </a:p>
          <a:p>
            <a:pPr marL="662940" lvl="3" indent="-342900">
              <a:buFont typeface="Wingdings" panose="05000000000000000000" pitchFamily="2" charset="2"/>
              <a:buChar char="§"/>
            </a:pPr>
            <a:r>
              <a:rPr lang="he-IL" sz="1900" b="1" dirty="0">
                <a:latin typeface="Arial" pitchFamily="34" charset="0"/>
                <a:cs typeface="Arial" pitchFamily="34" charset="0"/>
              </a:rPr>
              <a:t>צמצום לסוגי לקוחות</a:t>
            </a:r>
            <a:r>
              <a:rPr lang="he-IL" sz="1900" dirty="0">
                <a:latin typeface="Arial" pitchFamily="34" charset="0"/>
                <a:cs typeface="Arial" pitchFamily="34" charset="0"/>
              </a:rPr>
              <a:t> - לדוגמא: קמעונאי ולא סיטונאי, גילאי 18+ </a:t>
            </a:r>
            <a:r>
              <a:rPr lang="he-IL" sz="1900" dirty="0" err="1">
                <a:latin typeface="Arial" pitchFamily="34" charset="0"/>
                <a:cs typeface="Arial" pitchFamily="34" charset="0"/>
              </a:rPr>
              <a:t>וכו</a:t>
            </a:r>
            <a:r>
              <a:rPr lang="he-IL" sz="1900" dirty="0">
                <a:latin typeface="Arial" pitchFamily="34" charset="0"/>
                <a:cs typeface="Arial" pitchFamily="34" charset="0"/>
              </a:rPr>
              <a:t>'.</a:t>
            </a:r>
          </a:p>
          <a:p>
            <a:pPr marL="0" lvl="1" indent="0">
              <a:buNone/>
            </a:pPr>
            <a:endParaRPr lang="he-IL" sz="1900" dirty="0">
              <a:solidFill>
                <a:srgbClr val="0070C0"/>
              </a:solidFill>
              <a:latin typeface="Arial" pitchFamily="34" charset="0"/>
              <a:cs typeface="Arial" pitchFamily="34" charset="0"/>
            </a:endParaRPr>
          </a:p>
          <a:p>
            <a:pPr marL="0" lvl="1"/>
            <a:endParaRPr lang="he-IL" sz="1900" dirty="0">
              <a:solidFill>
                <a:srgbClr val="0070C0"/>
              </a:solidFill>
              <a:latin typeface="Arial" pitchFamily="34" charset="0"/>
              <a:cs typeface="Arial" pitchFamily="34" charset="0"/>
            </a:endParaRPr>
          </a:p>
          <a:p>
            <a:pPr marL="0" lvl="1"/>
            <a:endParaRPr lang="he-IL" sz="1900" dirty="0">
              <a:solidFill>
                <a:srgbClr val="0070C0"/>
              </a:solidFill>
              <a:latin typeface="Arial" pitchFamily="34" charset="0"/>
              <a:cs typeface="Arial" pitchFamily="34" charset="0"/>
            </a:endParaRPr>
          </a:p>
          <a:p>
            <a:pPr marL="0" lvl="1" indent="0">
              <a:buNone/>
            </a:pPr>
            <a:endParaRPr lang="he-IL" sz="1900" dirty="0">
              <a:solidFill>
                <a:srgbClr val="0070C0"/>
              </a:solidFill>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p:txBody>
      </p:sp>
    </p:spTree>
    <p:extLst>
      <p:ext uri="{BB962C8B-B14F-4D97-AF65-F5344CB8AC3E}">
        <p14:creationId xmlns:p14="http://schemas.microsoft.com/office/powerpoint/2010/main" val="345541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כותרת 1"/>
          <p:cNvSpPr>
            <a:spLocks noGrp="1"/>
          </p:cNvSpPr>
          <p:nvPr>
            <p:ph type="title"/>
          </p:nvPr>
        </p:nvSpPr>
        <p:spPr>
          <a:xfrm>
            <a:off x="428625" y="0"/>
            <a:ext cx="8229600" cy="785813"/>
          </a:xfrm>
        </p:spPr>
        <p:txBody>
          <a:bodyPr/>
          <a:lstStyle/>
          <a:p>
            <a:pPr algn="ctr" eaLnBrk="1" hangingPunct="1"/>
            <a:r>
              <a:rPr lang="he-IL" sz="3600" b="1">
                <a:solidFill>
                  <a:srgbClr val="C00000"/>
                </a:solidFill>
                <a:latin typeface="Tahoma" pitchFamily="34" charset="0"/>
                <a:cs typeface="Tahoma" pitchFamily="34" charset="0"/>
              </a:rPr>
              <a:t>אפיון ראשוני</a:t>
            </a:r>
          </a:p>
        </p:txBody>
      </p:sp>
      <p:sp>
        <p:nvSpPr>
          <p:cNvPr id="8195" name="מציין מיקום תוכן 2"/>
          <p:cNvSpPr>
            <a:spLocks noGrp="1"/>
          </p:cNvSpPr>
          <p:nvPr>
            <p:ph sz="quarter" idx="1"/>
          </p:nvPr>
        </p:nvSpPr>
        <p:spPr>
          <a:xfrm>
            <a:off x="457200" y="857250"/>
            <a:ext cx="8229600" cy="5572125"/>
          </a:xfrm>
        </p:spPr>
        <p:txBody>
          <a:bodyPr>
            <a:normAutofit/>
          </a:bodyPr>
          <a:lstStyle/>
          <a:p>
            <a:pPr lvl="1">
              <a:spcBef>
                <a:spcPct val="50000"/>
              </a:spcBef>
              <a:buFont typeface="Wingdings" panose="05000000000000000000" pitchFamily="2" charset="2"/>
              <a:buChar char="§"/>
            </a:pPr>
            <a:r>
              <a:rPr lang="he-IL" sz="1900" b="1" dirty="0">
                <a:solidFill>
                  <a:srgbClr val="FF0000"/>
                </a:solidFill>
                <a:latin typeface="Arial" pitchFamily="34" charset="0"/>
                <a:cs typeface="Arial" pitchFamily="34" charset="0"/>
              </a:rPr>
              <a:t>אילוצים </a:t>
            </a:r>
            <a:r>
              <a:rPr lang="en-US" sz="1900" b="1" dirty="0">
                <a:solidFill>
                  <a:srgbClr val="FF0000"/>
                </a:solidFill>
                <a:latin typeface="Arial" pitchFamily="34" charset="0"/>
                <a:cs typeface="Arial" pitchFamily="34" charset="0"/>
              </a:rPr>
              <a:t>VS</a:t>
            </a:r>
            <a:r>
              <a:rPr lang="he-IL" sz="1900" b="1" dirty="0">
                <a:solidFill>
                  <a:srgbClr val="FF0000"/>
                </a:solidFill>
                <a:latin typeface="Arial" pitchFamily="34" charset="0"/>
                <a:cs typeface="Arial" pitchFamily="34" charset="0"/>
              </a:rPr>
              <a:t> גבולות </a:t>
            </a:r>
            <a:r>
              <a:rPr lang="he-IL" sz="1900" dirty="0">
                <a:latin typeface="Arial" pitchFamily="34" charset="0"/>
                <a:cs typeface="Arial" pitchFamily="34" charset="0"/>
              </a:rPr>
              <a:t>– טיפים על מנת ללא להתבלבל בסיווג בין השניים:</a:t>
            </a:r>
          </a:p>
          <a:p>
            <a:pPr lvl="1">
              <a:spcBef>
                <a:spcPct val="50000"/>
              </a:spcBef>
              <a:buFont typeface="Wingdings" panose="05000000000000000000" pitchFamily="2" charset="2"/>
              <a:buChar char="§"/>
            </a:pPr>
            <a:endParaRPr lang="he-IL" sz="1900" b="1" dirty="0">
              <a:latin typeface="Arial" pitchFamily="34" charset="0"/>
              <a:cs typeface="Arial" pitchFamily="34" charset="0"/>
            </a:endParaRPr>
          </a:p>
          <a:p>
            <a:pPr lvl="1">
              <a:spcBef>
                <a:spcPct val="50000"/>
              </a:spcBef>
              <a:buFont typeface="Wingdings" panose="05000000000000000000" pitchFamily="2" charset="2"/>
              <a:buChar char="§"/>
            </a:pPr>
            <a:endParaRPr lang="he-IL" sz="1900" b="1" dirty="0">
              <a:latin typeface="Arial" pitchFamily="34" charset="0"/>
              <a:cs typeface="Arial" pitchFamily="34" charset="0"/>
            </a:endParaRPr>
          </a:p>
          <a:p>
            <a:pPr lvl="1">
              <a:spcBef>
                <a:spcPct val="50000"/>
              </a:spcBef>
              <a:buFont typeface="Wingdings" panose="05000000000000000000" pitchFamily="2" charset="2"/>
              <a:buChar char="§"/>
            </a:pPr>
            <a:endParaRPr lang="he-IL" sz="1900" b="1" dirty="0">
              <a:latin typeface="Arial" pitchFamily="34" charset="0"/>
              <a:cs typeface="Arial" pitchFamily="34" charset="0"/>
            </a:endParaRPr>
          </a:p>
          <a:p>
            <a:pPr lvl="1">
              <a:spcBef>
                <a:spcPct val="50000"/>
              </a:spcBef>
              <a:buFont typeface="Wingdings" panose="05000000000000000000" pitchFamily="2" charset="2"/>
              <a:buChar char="§"/>
            </a:pPr>
            <a:endParaRPr lang="he-IL" sz="1900" b="1" dirty="0">
              <a:solidFill>
                <a:srgbClr val="FF0000"/>
              </a:solidFill>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a:p>
            <a:pPr marL="0" lvl="1"/>
            <a:endParaRPr lang="he-IL" sz="1900" dirty="0">
              <a:solidFill>
                <a:srgbClr val="0070C0"/>
              </a:solidFill>
              <a:latin typeface="Arial" pitchFamily="34" charset="0"/>
              <a:cs typeface="Arial" pitchFamily="34" charset="0"/>
            </a:endParaRPr>
          </a:p>
          <a:p>
            <a:pPr marL="0" lvl="1" indent="0">
              <a:buNone/>
            </a:pPr>
            <a:endParaRPr lang="he-IL" sz="1900" dirty="0">
              <a:solidFill>
                <a:srgbClr val="0070C0"/>
              </a:solidFill>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a:p>
            <a:pPr lvl="1">
              <a:spcBef>
                <a:spcPct val="50000"/>
              </a:spcBef>
              <a:buFont typeface="Wingdings" panose="05000000000000000000" pitchFamily="2" charset="2"/>
              <a:buChar char="§"/>
            </a:pPr>
            <a:endParaRPr lang="he-IL" sz="1900" dirty="0">
              <a:latin typeface="Arial" pitchFamily="34" charset="0"/>
              <a:cs typeface="Arial" pitchFamily="34" charset="0"/>
            </a:endParaRPr>
          </a:p>
        </p:txBody>
      </p:sp>
      <p:cxnSp>
        <p:nvCxnSpPr>
          <p:cNvPr id="4" name="Straight Connector 3"/>
          <p:cNvCxnSpPr/>
          <p:nvPr/>
        </p:nvCxnSpPr>
        <p:spPr>
          <a:xfrm>
            <a:off x="539552" y="2767279"/>
            <a:ext cx="77872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4433156" y="2479247"/>
            <a:ext cx="0" cy="2736304"/>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4967756" y="2305614"/>
            <a:ext cx="2232248" cy="461665"/>
          </a:xfrm>
          <a:prstGeom prst="rect">
            <a:avLst/>
          </a:prstGeom>
          <a:noFill/>
        </p:spPr>
        <p:txBody>
          <a:bodyPr wrap="square" rtlCol="1">
            <a:spAutoFit/>
          </a:bodyPr>
          <a:lstStyle/>
          <a:p>
            <a:r>
              <a:rPr lang="he-IL" sz="2400" b="1" dirty="0">
                <a:latin typeface="Arial" panose="020B0604020202020204" pitchFamily="34" charset="0"/>
                <a:cs typeface="Arial" panose="020B0604020202020204" pitchFamily="34" charset="0"/>
              </a:rPr>
              <a:t>אילוצים</a:t>
            </a:r>
          </a:p>
        </p:txBody>
      </p:sp>
      <p:sp>
        <p:nvSpPr>
          <p:cNvPr id="12" name="TextBox 11"/>
          <p:cNvSpPr txBox="1"/>
          <p:nvPr/>
        </p:nvSpPr>
        <p:spPr>
          <a:xfrm>
            <a:off x="809100" y="2265418"/>
            <a:ext cx="2232248" cy="461665"/>
          </a:xfrm>
          <a:prstGeom prst="rect">
            <a:avLst/>
          </a:prstGeom>
          <a:noFill/>
        </p:spPr>
        <p:txBody>
          <a:bodyPr wrap="square" rtlCol="1">
            <a:spAutoFit/>
          </a:bodyPr>
          <a:lstStyle/>
          <a:p>
            <a:r>
              <a:rPr lang="he-IL" sz="2400" b="1" dirty="0">
                <a:latin typeface="Arial" panose="020B0604020202020204" pitchFamily="34" charset="0"/>
                <a:cs typeface="Arial" panose="020B0604020202020204" pitchFamily="34" charset="0"/>
              </a:rPr>
              <a:t>גבולות</a:t>
            </a:r>
          </a:p>
        </p:txBody>
      </p:sp>
      <p:sp>
        <p:nvSpPr>
          <p:cNvPr id="13" name="Isosceles Triangle 12"/>
          <p:cNvSpPr/>
          <p:nvPr/>
        </p:nvSpPr>
        <p:spPr>
          <a:xfrm>
            <a:off x="1234400" y="3609511"/>
            <a:ext cx="1610328" cy="10759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n w="0"/>
              <a:solidFill>
                <a:schemeClr val="tx1"/>
              </a:solidFill>
              <a:effectLst>
                <a:outerShdw blurRad="38100" dist="19050" dir="2700000" algn="tl" rotWithShape="0">
                  <a:schemeClr val="dk1">
                    <a:alpha val="40000"/>
                  </a:schemeClr>
                </a:outerShdw>
              </a:effectLst>
            </a:endParaRPr>
          </a:p>
        </p:txBody>
      </p:sp>
      <p:cxnSp>
        <p:nvCxnSpPr>
          <p:cNvPr id="20" name="Straight Connector 19"/>
          <p:cNvCxnSpPr/>
          <p:nvPr/>
        </p:nvCxnSpPr>
        <p:spPr>
          <a:xfrm flipH="1">
            <a:off x="458821" y="4941168"/>
            <a:ext cx="7787208" cy="1"/>
          </a:xfrm>
          <a:prstGeom prst="line">
            <a:avLst/>
          </a:prstGeom>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306523" y="4346511"/>
            <a:ext cx="941283" cy="523220"/>
          </a:xfrm>
          <a:prstGeom prst="rect">
            <a:avLst/>
          </a:prstGeom>
          <a:noFill/>
        </p:spPr>
        <p:txBody>
          <a:bodyPr wrap="none" lIns="91440" tIns="45720" rIns="91440" bIns="45720">
            <a:spAutoFit/>
          </a:bodyPr>
          <a:lstStyle/>
          <a:p>
            <a:pPr algn="ctr"/>
            <a:r>
              <a:rPr lang="he-IL" sz="2800" dirty="0">
                <a:ln w="0"/>
                <a:effectLst>
                  <a:outerShdw blurRad="38100" dist="19050" dir="2700000" algn="tl" rotWithShape="0">
                    <a:schemeClr val="dk1">
                      <a:alpha val="40000"/>
                    </a:schemeClr>
                  </a:outerShdw>
                </a:effectLst>
              </a:rPr>
              <a:t>תכולה</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2872651" y="4382230"/>
            <a:ext cx="1229825" cy="523220"/>
          </a:xfrm>
          <a:prstGeom prst="rect">
            <a:avLst/>
          </a:prstGeom>
          <a:noFill/>
        </p:spPr>
        <p:txBody>
          <a:bodyPr wrap="none" lIns="91440" tIns="45720" rIns="91440" bIns="45720">
            <a:spAutoFit/>
          </a:bodyPr>
          <a:lstStyle/>
          <a:p>
            <a:pPr algn="ctr"/>
            <a:r>
              <a:rPr lang="he-IL" sz="2800" dirty="0">
                <a:ln w="0"/>
                <a:effectLst>
                  <a:outerShdw blurRad="38100" dist="19050" dir="2700000" algn="tl" rotWithShape="0">
                    <a:schemeClr val="dk1">
                      <a:alpha val="40000"/>
                    </a:schemeClr>
                  </a:outerShdw>
                </a:effectLst>
              </a:rPr>
              <a:t>משאבים</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1648271" y="3209000"/>
            <a:ext cx="782587" cy="523220"/>
          </a:xfrm>
          <a:prstGeom prst="rect">
            <a:avLst/>
          </a:prstGeom>
          <a:noFill/>
        </p:spPr>
        <p:txBody>
          <a:bodyPr wrap="none" lIns="91440" tIns="45720" rIns="91440" bIns="45720">
            <a:spAutoFit/>
          </a:bodyPr>
          <a:lstStyle/>
          <a:p>
            <a:pPr algn="ctr"/>
            <a:r>
              <a:rPr lang="he-IL" sz="2800" dirty="0">
                <a:ln w="0"/>
                <a:effectLst>
                  <a:outerShdw blurRad="38100" dist="19050" dir="2700000" algn="tl" rotWithShape="0">
                    <a:schemeClr val="dk1">
                      <a:alpha val="40000"/>
                    </a:schemeClr>
                  </a:outerShdw>
                </a:effectLst>
              </a:rPr>
              <a:t>עלות</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6" name="Isosceles Triangle 25"/>
          <p:cNvSpPr/>
          <p:nvPr/>
        </p:nvSpPr>
        <p:spPr>
          <a:xfrm>
            <a:off x="5412956" y="3666132"/>
            <a:ext cx="1610328" cy="10759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4485079" y="4403132"/>
            <a:ext cx="941283" cy="523220"/>
          </a:xfrm>
          <a:prstGeom prst="rect">
            <a:avLst/>
          </a:prstGeom>
          <a:noFill/>
        </p:spPr>
        <p:txBody>
          <a:bodyPr wrap="none" lIns="91440" tIns="45720" rIns="91440" bIns="45720">
            <a:spAutoFit/>
          </a:bodyPr>
          <a:lstStyle/>
          <a:p>
            <a:pPr algn="ctr"/>
            <a:r>
              <a:rPr lang="he-IL" sz="2800" dirty="0">
                <a:ln w="0"/>
                <a:effectLst>
                  <a:outerShdw blurRad="38100" dist="19050" dir="2700000" algn="tl" rotWithShape="0">
                    <a:schemeClr val="dk1">
                      <a:alpha val="40000"/>
                    </a:schemeClr>
                  </a:outerShdw>
                </a:effectLst>
              </a:rPr>
              <a:t>תכולה</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7051207" y="4438851"/>
            <a:ext cx="1229825" cy="523220"/>
          </a:xfrm>
          <a:prstGeom prst="rect">
            <a:avLst/>
          </a:prstGeom>
          <a:noFill/>
        </p:spPr>
        <p:txBody>
          <a:bodyPr wrap="none" lIns="91440" tIns="45720" rIns="91440" bIns="45720">
            <a:spAutoFit/>
          </a:bodyPr>
          <a:lstStyle/>
          <a:p>
            <a:pPr algn="ctr"/>
            <a:r>
              <a:rPr lang="he-IL" sz="2800" dirty="0">
                <a:ln w="0"/>
                <a:effectLst>
                  <a:outerShdw blurRad="38100" dist="19050" dir="2700000" algn="tl" rotWithShape="0">
                    <a:schemeClr val="dk1">
                      <a:alpha val="40000"/>
                    </a:schemeClr>
                  </a:outerShdw>
                </a:effectLst>
              </a:rPr>
              <a:t>משאבים</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826827" y="3265621"/>
            <a:ext cx="782587" cy="523220"/>
          </a:xfrm>
          <a:prstGeom prst="rect">
            <a:avLst/>
          </a:prstGeom>
          <a:noFill/>
        </p:spPr>
        <p:txBody>
          <a:bodyPr wrap="none" lIns="91440" tIns="45720" rIns="91440" bIns="45720">
            <a:spAutoFit/>
          </a:bodyPr>
          <a:lstStyle/>
          <a:p>
            <a:pPr algn="ctr"/>
            <a:r>
              <a:rPr lang="he-IL" sz="2800" dirty="0">
                <a:ln w="0"/>
                <a:effectLst>
                  <a:outerShdw blurRad="38100" dist="19050" dir="2700000" algn="tl" rotWithShape="0">
                    <a:schemeClr val="dk1">
                      <a:alpha val="40000"/>
                    </a:schemeClr>
                  </a:outerShdw>
                </a:effectLst>
              </a:rPr>
              <a:t>עלות</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2" name="Oval 21"/>
          <p:cNvSpPr/>
          <p:nvPr/>
        </p:nvSpPr>
        <p:spPr>
          <a:xfrm>
            <a:off x="107504" y="4282976"/>
            <a:ext cx="1296144" cy="623317"/>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Oval 30"/>
          <p:cNvSpPr/>
          <p:nvPr/>
        </p:nvSpPr>
        <p:spPr>
          <a:xfrm>
            <a:off x="5479414" y="3127319"/>
            <a:ext cx="2952745" cy="2311314"/>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Arrow: Down 1">
            <a:extLst>
              <a:ext uri="{FF2B5EF4-FFF2-40B4-BE49-F238E27FC236}">
                <a16:creationId xmlns:a16="http://schemas.microsoft.com/office/drawing/2014/main" id="{3E3D3A0A-46B3-4AC6-A209-9BE63AEDA1AA}"/>
              </a:ext>
            </a:extLst>
          </p:cNvPr>
          <p:cNvSpPr/>
          <p:nvPr/>
        </p:nvSpPr>
        <p:spPr>
          <a:xfrm>
            <a:off x="1835702" y="5085184"/>
            <a:ext cx="595156" cy="579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905C87E-67BB-4A72-852C-F04DCBDB5732}"/>
              </a:ext>
            </a:extLst>
          </p:cNvPr>
          <p:cNvSpPr txBox="1"/>
          <p:nvPr/>
        </p:nvSpPr>
        <p:spPr>
          <a:xfrm>
            <a:off x="539552" y="5664278"/>
            <a:ext cx="3284095" cy="1200329"/>
          </a:xfrm>
          <a:prstGeom prst="rect">
            <a:avLst/>
          </a:prstGeom>
          <a:noFill/>
        </p:spPr>
        <p:txBody>
          <a:bodyPr wrap="square" rtlCol="0">
            <a:spAutoFit/>
          </a:bodyPr>
          <a:lstStyle/>
          <a:p>
            <a:r>
              <a:rPr lang="he-IL" dirty="0"/>
              <a:t>גבולות תוחמים את התכולה – "המערכת לא תאפשר </a:t>
            </a:r>
            <a:r>
              <a:rPr lang="en-US" dirty="0"/>
              <a:t>X</a:t>
            </a:r>
            <a:r>
              <a:rPr lang="he-IL" dirty="0"/>
              <a:t>.", "המערכת תתממשק רק עם </a:t>
            </a:r>
            <a:r>
              <a:rPr lang="en-US" dirty="0"/>
              <a:t>Y</a:t>
            </a:r>
            <a:r>
              <a:rPr lang="he-IL" dirty="0"/>
              <a:t>."... גבול לא מתייחס רק לתהליך ספציפי אלא לכלל התכולה.</a:t>
            </a:r>
            <a:endParaRPr lang="en-US" dirty="0"/>
          </a:p>
        </p:txBody>
      </p:sp>
    </p:spTree>
    <p:extLst>
      <p:ext uri="{BB962C8B-B14F-4D97-AF65-F5344CB8AC3E}">
        <p14:creationId xmlns:p14="http://schemas.microsoft.com/office/powerpoint/2010/main" val="386762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1000"/>
                                        <p:tgtEl>
                                          <p:spTgt spid="31"/>
                                        </p:tgtEl>
                                      </p:cBhvr>
                                    </p:animEffect>
                                    <p:anim calcmode="lin" valueType="num">
                                      <p:cBhvr>
                                        <p:cTn id="62" dur="1000" fill="hold"/>
                                        <p:tgtEl>
                                          <p:spTgt spid="31"/>
                                        </p:tgtEl>
                                        <p:attrNameLst>
                                          <p:attrName>ppt_x</p:attrName>
                                        </p:attrNameLst>
                                      </p:cBhvr>
                                      <p:tavLst>
                                        <p:tav tm="0">
                                          <p:val>
                                            <p:strVal val="#ppt_x"/>
                                          </p:val>
                                        </p:tav>
                                        <p:tav tm="100000">
                                          <p:val>
                                            <p:strVal val="#ppt_x"/>
                                          </p:val>
                                        </p:tav>
                                      </p:tavLst>
                                    </p:anim>
                                    <p:anim calcmode="lin" valueType="num">
                                      <p:cBhvr>
                                        <p:cTn id="6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p:bldP spid="24" grpId="0"/>
      <p:bldP spid="25" grpId="0"/>
      <p:bldP spid="26" grpId="0" animBg="1"/>
      <p:bldP spid="27" grpId="0"/>
      <p:bldP spid="28" grpId="0"/>
      <p:bldP spid="29" grpId="0"/>
      <p:bldP spid="22"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כותרת 1"/>
          <p:cNvSpPr>
            <a:spLocks noGrp="1"/>
          </p:cNvSpPr>
          <p:nvPr>
            <p:ph type="title"/>
          </p:nvPr>
        </p:nvSpPr>
        <p:spPr>
          <a:xfrm>
            <a:off x="428625" y="0"/>
            <a:ext cx="8229600" cy="785813"/>
          </a:xfrm>
        </p:spPr>
        <p:txBody>
          <a:bodyPr/>
          <a:lstStyle/>
          <a:p>
            <a:pPr algn="ctr" eaLnBrk="1" hangingPunct="1"/>
            <a:r>
              <a:rPr lang="he-IL" sz="3600" b="1" dirty="0">
                <a:solidFill>
                  <a:srgbClr val="C00000"/>
                </a:solidFill>
                <a:latin typeface="Tahoma" pitchFamily="34" charset="0"/>
                <a:cs typeface="Tahoma" pitchFamily="34" charset="0"/>
              </a:rPr>
              <a:t>נמשיך עם הדוגמה</a:t>
            </a:r>
          </a:p>
        </p:txBody>
      </p:sp>
      <p:sp>
        <p:nvSpPr>
          <p:cNvPr id="5" name="מציין מיקום תוכן 2"/>
          <p:cNvSpPr>
            <a:spLocks noGrp="1"/>
          </p:cNvSpPr>
          <p:nvPr>
            <p:ph sz="quarter" idx="1"/>
          </p:nvPr>
        </p:nvSpPr>
        <p:spPr>
          <a:xfrm>
            <a:off x="457200" y="857250"/>
            <a:ext cx="8229600" cy="5572125"/>
          </a:xfrm>
        </p:spPr>
        <p:txBody>
          <a:bodyPr rtlCol="1">
            <a:noAutofit/>
          </a:bodyPr>
          <a:lstStyle/>
          <a:p>
            <a:pPr marL="274320" indent="-274320" eaLnBrk="1" fontAlgn="auto" hangingPunct="1">
              <a:spcBef>
                <a:spcPct val="50000"/>
              </a:spcBef>
              <a:spcAft>
                <a:spcPts val="0"/>
              </a:spcAft>
              <a:buFont typeface="Wingdings" pitchFamily="2" charset="2"/>
              <a:buChar char="§"/>
              <a:defRPr/>
            </a:pPr>
            <a:r>
              <a:rPr lang="he-IL" sz="2000" dirty="0">
                <a:solidFill>
                  <a:srgbClr val="FF0000"/>
                </a:solidFill>
                <a:latin typeface="Arial" pitchFamily="34" charset="0"/>
                <a:cs typeface="Arial" pitchFamily="34" charset="0"/>
              </a:rPr>
              <a:t>נושא הפרויקט</a:t>
            </a:r>
          </a:p>
          <a:p>
            <a:pPr marL="400050" lvl="1" indent="0" eaLnBrk="1" fontAlgn="auto" hangingPunct="1">
              <a:spcBef>
                <a:spcPct val="50000"/>
              </a:spcBef>
              <a:spcAft>
                <a:spcPts val="0"/>
              </a:spcAft>
              <a:buFont typeface="Arial" pitchFamily="34" charset="0"/>
              <a:buNone/>
              <a:defRPr/>
            </a:pPr>
            <a:r>
              <a:rPr lang="he-IL" sz="2000" dirty="0">
                <a:latin typeface="Arial" pitchFamily="34" charset="0"/>
                <a:cs typeface="Arial" pitchFamily="34" charset="0"/>
              </a:rPr>
              <a:t>הקמת מערכת מידע לחברת הדרכה והסמכה מקצועית בשם "</a:t>
            </a:r>
            <a:r>
              <a:rPr lang="en-US" sz="2000" dirty="0">
                <a:latin typeface="Arial" pitchFamily="34" charset="0"/>
                <a:cs typeface="Arial" pitchFamily="34" charset="0"/>
              </a:rPr>
              <a:t>Career 4 U </a:t>
            </a:r>
            <a:r>
              <a:rPr lang="he-IL" sz="2000" dirty="0">
                <a:latin typeface="Arial" pitchFamily="34" charset="0"/>
                <a:cs typeface="Arial" pitchFamily="34" charset="0"/>
              </a:rPr>
              <a:t>"</a:t>
            </a:r>
          </a:p>
          <a:p>
            <a:pPr marL="274320" indent="-274320" eaLnBrk="1" fontAlgn="auto" hangingPunct="1">
              <a:spcBef>
                <a:spcPct val="50000"/>
              </a:spcBef>
              <a:spcAft>
                <a:spcPts val="0"/>
              </a:spcAft>
              <a:buFont typeface="Wingdings" pitchFamily="2" charset="2"/>
              <a:buChar char="§"/>
              <a:defRPr/>
            </a:pPr>
            <a:r>
              <a:rPr lang="he-IL" sz="2000" dirty="0">
                <a:solidFill>
                  <a:srgbClr val="FF0000"/>
                </a:solidFill>
                <a:latin typeface="Arial" pitchFamily="34" charset="0"/>
                <a:cs typeface="Arial" pitchFamily="34" charset="0"/>
              </a:rPr>
              <a:t>רקע כללי על הארגון</a:t>
            </a:r>
          </a:p>
          <a:p>
            <a:pPr marL="274320" indent="-274320" eaLnBrk="1" fontAlgn="auto" hangingPunct="1">
              <a:spcBef>
                <a:spcPts val="580"/>
              </a:spcBef>
              <a:spcAft>
                <a:spcPts val="0"/>
              </a:spcAft>
              <a:buFont typeface="Arial" pitchFamily="34" charset="0"/>
              <a:buNone/>
              <a:defRPr/>
            </a:pPr>
            <a:r>
              <a:rPr lang="he-IL" sz="2000" dirty="0">
                <a:latin typeface="Arial" pitchFamily="34" charset="0"/>
                <a:cs typeface="Arial" pitchFamily="34" charset="0"/>
              </a:rPr>
              <a:t>	החברה הוקמה בשנת 2003 ע"י שני שותפים אשר חזונם היה לפתוח חברה אשר תספק שירותי הדרכה והסמכה מקצועיים בתחומים שונים ומגוונים לכלל הציבור המעוניין בכך. בתחילת הדרך נפתחו בחברה מספר קורסים בודדים בתחומים מצומצמים אשר הועברו ונוהלו בצורה ידנית ע"י שני השותפים להקמתה. ככל שעברו השנים, המוניטין של החברה צבר תאוצה וכעת מנוהלים ומועברים בה עשרות קורסים מקצועיים במקביל. לשם כך הועסקו בחברה 15 מדריכים מקצועיים בתחומים שונים, מזכירה אשר מרכזת את ההתנהלות השוטפת בחברה בצורה ידנית. כמו כן, מקימי החברה כיום בעמדת מנהלים בה. ברשות החברה 2 מחסנים לאחסון חומרי לימוד. </a:t>
            </a:r>
            <a:endParaRPr lang="en-US" sz="2000" dirty="0">
              <a:latin typeface="Arial" pitchFamily="34" charset="0"/>
              <a:cs typeface="Arial" pitchFamily="34" charset="0"/>
            </a:endParaRPr>
          </a:p>
          <a:p>
            <a:pPr marL="548640" lvl="1" eaLnBrk="1" fontAlgn="auto" hangingPunct="1">
              <a:spcBef>
                <a:spcPct val="50000"/>
              </a:spcBef>
              <a:spcAft>
                <a:spcPts val="0"/>
              </a:spcAft>
              <a:buFont typeface="Arial" pitchFamily="34" charset="0"/>
              <a:buNone/>
              <a:defRPr/>
            </a:pPr>
            <a:endParaRPr lang="he-IL" sz="2000" dirty="0">
              <a:latin typeface="Arial" pitchFamily="34" charset="0"/>
              <a:cs typeface="Arial" pitchFamily="34" charset="0"/>
            </a:endParaRPr>
          </a:p>
          <a:p>
            <a:pPr marL="274320" indent="-274320" eaLnBrk="1" fontAlgn="auto" hangingPunct="1">
              <a:spcBef>
                <a:spcPct val="50000"/>
              </a:spcBef>
              <a:spcAft>
                <a:spcPts val="0"/>
              </a:spcAft>
              <a:buFont typeface="Wingdings" pitchFamily="2" charset="2"/>
              <a:buChar char="§"/>
              <a:defRPr/>
            </a:pPr>
            <a:endParaRPr lang="he-IL" sz="2000" dirty="0">
              <a:latin typeface="Arial" pitchFamily="34" charset="0"/>
              <a:cs typeface="Arial" pitchFamily="34" charset="0"/>
            </a:endParaRPr>
          </a:p>
          <a:p>
            <a:pPr marL="274320" indent="-274320" eaLnBrk="1" fontAlgn="auto" hangingPunct="1">
              <a:spcBef>
                <a:spcPct val="50000"/>
              </a:spcBef>
              <a:spcAft>
                <a:spcPts val="0"/>
              </a:spcAft>
              <a:buFont typeface="Wingdings" pitchFamily="2" charset="2"/>
              <a:buChar char="§"/>
              <a:defRPr/>
            </a:pPr>
            <a:endParaRPr lang="he-IL" sz="2000" dirty="0">
              <a:latin typeface="Arial" pitchFamily="34" charset="0"/>
              <a:cs typeface="Arial" pitchFamily="34" charset="0"/>
            </a:endParaRPr>
          </a:p>
          <a:p>
            <a:pPr marL="274320" indent="-274320" eaLnBrk="1" fontAlgn="auto" hangingPunct="1">
              <a:spcBef>
                <a:spcPct val="50000"/>
              </a:spcBef>
              <a:spcAft>
                <a:spcPts val="0"/>
              </a:spcAft>
              <a:buFont typeface="Wingdings" pitchFamily="2" charset="2"/>
              <a:buChar char="§"/>
              <a:defRPr/>
            </a:pPr>
            <a:endParaRPr lang="he-IL" sz="2000" dirty="0">
              <a:latin typeface="Arial" pitchFamily="34" charset="0"/>
              <a:cs typeface="Arial" pitchFamily="34" charset="0"/>
            </a:endParaRPr>
          </a:p>
        </p:txBody>
      </p:sp>
    </p:spTree>
    <p:extLst>
      <p:ext uri="{BB962C8B-B14F-4D97-AF65-F5344CB8AC3E}">
        <p14:creationId xmlns:p14="http://schemas.microsoft.com/office/powerpoint/2010/main" val="67635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כותרת 1"/>
          <p:cNvSpPr>
            <a:spLocks noGrp="1"/>
          </p:cNvSpPr>
          <p:nvPr>
            <p:ph type="title"/>
          </p:nvPr>
        </p:nvSpPr>
        <p:spPr>
          <a:xfrm>
            <a:off x="428625" y="0"/>
            <a:ext cx="8229600" cy="785813"/>
          </a:xfrm>
        </p:spPr>
        <p:txBody>
          <a:bodyPr/>
          <a:lstStyle/>
          <a:p>
            <a:pPr algn="ctr" eaLnBrk="1" hangingPunct="1"/>
            <a:r>
              <a:rPr lang="he-IL" sz="3600" b="1">
                <a:solidFill>
                  <a:srgbClr val="C00000"/>
                </a:solidFill>
                <a:latin typeface="Tahoma" pitchFamily="34" charset="0"/>
                <a:cs typeface="Tahoma" pitchFamily="34" charset="0"/>
              </a:rPr>
              <a:t>תרגיל</a:t>
            </a:r>
          </a:p>
        </p:txBody>
      </p:sp>
      <p:sp>
        <p:nvSpPr>
          <p:cNvPr id="12291" name="מציין מיקום תוכן 2"/>
          <p:cNvSpPr>
            <a:spLocks noGrp="1"/>
          </p:cNvSpPr>
          <p:nvPr>
            <p:ph sz="quarter" idx="1"/>
          </p:nvPr>
        </p:nvSpPr>
        <p:spPr>
          <a:xfrm>
            <a:off x="457200" y="857250"/>
            <a:ext cx="8229600" cy="5572125"/>
          </a:xfrm>
        </p:spPr>
        <p:txBody>
          <a:bodyPr>
            <a:normAutofit fontScale="92500" lnSpcReduction="10000"/>
          </a:bodyPr>
          <a:lstStyle/>
          <a:p>
            <a:pPr eaLnBrk="1" hangingPunct="1">
              <a:spcBef>
                <a:spcPct val="50000"/>
              </a:spcBef>
              <a:buFont typeface="Wingdings" pitchFamily="2" charset="2"/>
              <a:buChar char="§"/>
            </a:pPr>
            <a:r>
              <a:rPr lang="he-IL" sz="2400" b="1" dirty="0">
                <a:latin typeface="Arial" pitchFamily="34" charset="0"/>
                <a:cs typeface="Arial" pitchFamily="34" charset="0"/>
              </a:rPr>
              <a:t>מה מהבאים הינו גבול, אילוץ או לא זה ולא זה ומה סוגו?</a:t>
            </a:r>
          </a:p>
          <a:p>
            <a:pPr marL="662940" lvl="1" indent="-342900">
              <a:spcBef>
                <a:spcPct val="50000"/>
              </a:spcBef>
              <a:buFont typeface="+mj-lt"/>
              <a:buAutoNum type="arabicPeriod"/>
            </a:pPr>
            <a:r>
              <a:rPr lang="he-IL" sz="1800" dirty="0">
                <a:latin typeface="Arial" pitchFamily="34" charset="0"/>
                <a:cs typeface="Arial" pitchFamily="34" charset="0"/>
              </a:rPr>
              <a:t>מערכת "</a:t>
            </a:r>
            <a:r>
              <a:rPr lang="en-US" sz="1800" dirty="0">
                <a:latin typeface="Arial" pitchFamily="34" charset="0"/>
                <a:cs typeface="Arial" pitchFamily="34" charset="0"/>
              </a:rPr>
              <a:t>Career 4 U</a:t>
            </a:r>
            <a:r>
              <a:rPr lang="he-IL" sz="1800" dirty="0">
                <a:latin typeface="Arial" pitchFamily="34" charset="0"/>
                <a:cs typeface="Arial" pitchFamily="34" charset="0"/>
              </a:rPr>
              <a:t>" תתמוך אך ורק בשירותי הדרכה והסמכה, ולא תכלול שיבוץ תורנויות של המדריכים.</a:t>
            </a:r>
          </a:p>
          <a:p>
            <a:pPr marL="662940" lvl="1" indent="-342900">
              <a:spcBef>
                <a:spcPct val="50000"/>
              </a:spcBef>
              <a:buFont typeface="+mj-lt"/>
              <a:buAutoNum type="arabicPeriod"/>
            </a:pPr>
            <a:r>
              <a:rPr lang="he-IL" sz="1800" dirty="0">
                <a:latin typeface="Arial" pitchFamily="34" charset="0"/>
                <a:cs typeface="Arial" pitchFamily="34" charset="0"/>
              </a:rPr>
              <a:t>המערכת תספק תשלומי שכר לעובדי החברה – אחת לחודש תבצע המערכת תשלום משכורות חודשיות לעובדי החברה.</a:t>
            </a:r>
          </a:p>
          <a:p>
            <a:pPr marL="662940" lvl="1" indent="-342900">
              <a:spcBef>
                <a:spcPct val="50000"/>
              </a:spcBef>
              <a:buFont typeface="+mj-lt"/>
              <a:buAutoNum type="arabicPeriod"/>
            </a:pPr>
            <a:r>
              <a:rPr lang="he-IL" sz="1800" dirty="0">
                <a:latin typeface="Arial" pitchFamily="34" charset="0"/>
                <a:cs typeface="Arial" pitchFamily="34" charset="0"/>
              </a:rPr>
              <a:t>התקציב הכולל לפיתוח המערכת יעמוד על כ-300,000 ₪.</a:t>
            </a:r>
          </a:p>
          <a:p>
            <a:pPr marL="662940" lvl="1" indent="-342900">
              <a:spcBef>
                <a:spcPct val="50000"/>
              </a:spcBef>
              <a:buFont typeface="+mj-lt"/>
              <a:buAutoNum type="arabicPeriod"/>
            </a:pPr>
            <a:r>
              <a:rPr lang="he-IL" sz="1800" dirty="0">
                <a:latin typeface="Arial" pitchFamily="34" charset="0"/>
                <a:cs typeface="Arial" pitchFamily="34" charset="0"/>
              </a:rPr>
              <a:t>בכל ביצוע הזמנה מספק, המערכת תעביר את פרטי הספק והתשלום הנדרש לו למערכת "חשבונות" אשר תעביר את התשלום לספק.</a:t>
            </a:r>
          </a:p>
          <a:p>
            <a:pPr marL="662940" lvl="1" indent="-342900">
              <a:spcBef>
                <a:spcPct val="50000"/>
              </a:spcBef>
              <a:buFont typeface="+mj-lt"/>
              <a:buAutoNum type="arabicPeriod"/>
            </a:pPr>
            <a:r>
              <a:rPr lang="he-IL" sz="1800" dirty="0">
                <a:latin typeface="Arial" pitchFamily="34" charset="0"/>
                <a:cs typeface="Arial" pitchFamily="34" charset="0"/>
              </a:rPr>
              <a:t>בשל העובדה שבארגון קיימים צוותי פיתוח והארגון יכול לפתח בעצמו את המערכת, הלקוח החליט שצוות פיתוח מתוך הארגון יכלול 3 מתכנתים, צוות אחזקה אשר יכלול אחד מהמתכנתים, וכמו כן צוות הטמעה, אשר ידאג הטמעת המערכת העתידית בארגון.</a:t>
            </a:r>
            <a:endParaRPr lang="en-US" sz="1800" dirty="0">
              <a:latin typeface="Arial" pitchFamily="34" charset="0"/>
              <a:cs typeface="Arial" pitchFamily="34" charset="0"/>
            </a:endParaRPr>
          </a:p>
          <a:p>
            <a:pPr marL="662940" lvl="1" indent="-342900">
              <a:spcBef>
                <a:spcPct val="50000"/>
              </a:spcBef>
              <a:buFont typeface="+mj-lt"/>
              <a:buAutoNum type="arabicPeriod"/>
            </a:pPr>
            <a:r>
              <a:rPr lang="he-IL" sz="1800" dirty="0">
                <a:latin typeface="Arial" pitchFamily="34" charset="0"/>
                <a:cs typeface="Arial" pitchFamily="34" charset="0"/>
              </a:rPr>
              <a:t>המערכת העתידית תוקם על גבי רשת מחשבים של רכיבי תקשורת חדשים לחדר המחשוב. </a:t>
            </a:r>
          </a:p>
          <a:p>
            <a:pPr marL="662940" lvl="1" indent="-342900">
              <a:spcBef>
                <a:spcPct val="50000"/>
              </a:spcBef>
              <a:buFont typeface="+mj-lt"/>
              <a:buAutoNum type="arabicPeriod"/>
            </a:pPr>
            <a:r>
              <a:rPr lang="he-IL" sz="1800" dirty="0">
                <a:latin typeface="Arial" pitchFamily="34" charset="0"/>
                <a:cs typeface="Arial" pitchFamily="34" charset="0"/>
              </a:rPr>
              <a:t>המערכת לא תבצע שירותים של שיבוצי הקורסים למערכות של שעות, חדרים, ותיאום ביניהם.</a:t>
            </a:r>
          </a:p>
          <a:p>
            <a:pPr marL="662940" lvl="1" indent="-342900">
              <a:spcBef>
                <a:spcPct val="50000"/>
              </a:spcBef>
              <a:buFont typeface="+mj-lt"/>
              <a:buAutoNum type="arabicPeriod"/>
            </a:pPr>
            <a:r>
              <a:rPr lang="he-IL" sz="1800" dirty="0">
                <a:latin typeface="Arial" pitchFamily="34" charset="0"/>
                <a:cs typeface="Arial" pitchFamily="34" charset="0"/>
              </a:rPr>
              <a:t>בעת המעבר למערכת החדשה, יוזנו כל פרטי המדריכים והקורסים שבוצעו בשנה הקודמת.</a:t>
            </a:r>
          </a:p>
          <a:p>
            <a:pPr marL="662940" lvl="1" indent="-342900">
              <a:spcBef>
                <a:spcPct val="50000"/>
              </a:spcBef>
              <a:buFont typeface="+mj-lt"/>
              <a:buAutoNum type="arabicPeriod"/>
            </a:pPr>
            <a:r>
              <a:rPr lang="he-IL" sz="1800" dirty="0">
                <a:latin typeface="Arial" pitchFamily="34" charset="0"/>
                <a:cs typeface="Arial" pitchFamily="34" charset="0"/>
              </a:rPr>
              <a:t>הארגון עתיד להתפתח ולהרחיב את מספר הלקוחות שלו בכ-50% בחמש השנים הקרובות ולפתוח סניף נוסף ברחבי הארץ.</a:t>
            </a:r>
          </a:p>
        </p:txBody>
      </p:sp>
    </p:spTree>
    <p:extLst>
      <p:ext uri="{BB962C8B-B14F-4D97-AF65-F5344CB8AC3E}">
        <p14:creationId xmlns:p14="http://schemas.microsoft.com/office/powerpoint/2010/main" val="667192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יושר">
  <a:themeElements>
    <a:clrScheme name="יושר">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יושר">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יושר">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רצועות צבע">
  <a:themeElements>
    <a:clrScheme name="רצועות צבע">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רצועות צבע">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רצועות צבע">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TotalTime>
  <Words>1209</Words>
  <Application>Microsoft Office PowerPoint</Application>
  <PresentationFormat>‫הצגה על המסך (4:3)</PresentationFormat>
  <Paragraphs>129</Paragraphs>
  <Slides>12</Slides>
  <Notes>6</Notes>
  <HiddenSlides>0</HiddenSlides>
  <MMClips>0</MMClips>
  <ScaleCrop>false</ScaleCrop>
  <HeadingPairs>
    <vt:vector size="6" baseType="variant">
      <vt:variant>
        <vt:lpstr>גופנים בשימוש</vt:lpstr>
      </vt:variant>
      <vt:variant>
        <vt:i4>10</vt:i4>
      </vt:variant>
      <vt:variant>
        <vt:lpstr>ערכת נושא</vt:lpstr>
      </vt:variant>
      <vt:variant>
        <vt:i4>2</vt:i4>
      </vt:variant>
      <vt:variant>
        <vt:lpstr>כותרות שקופיות</vt:lpstr>
      </vt:variant>
      <vt:variant>
        <vt:i4>12</vt:i4>
      </vt:variant>
    </vt:vector>
  </HeadingPairs>
  <TitlesOfParts>
    <vt:vector size="24" baseType="lpstr">
      <vt:lpstr>Arial</vt:lpstr>
      <vt:lpstr>Calibri</vt:lpstr>
      <vt:lpstr>Corbel</vt:lpstr>
      <vt:lpstr>Franklin Gothic Book</vt:lpstr>
      <vt:lpstr>Open Sans</vt:lpstr>
      <vt:lpstr>Perpetua</vt:lpstr>
      <vt:lpstr>Tahoma</vt:lpstr>
      <vt:lpstr>Times New Roman</vt:lpstr>
      <vt:lpstr>Wingdings</vt:lpstr>
      <vt:lpstr>Wingdings 2</vt:lpstr>
      <vt:lpstr>יושר</vt:lpstr>
      <vt:lpstr>רצועות צבע</vt:lpstr>
      <vt:lpstr>תרגול 4 –אפיון ראשוני</vt:lpstr>
      <vt:lpstr>השלבים בפיתוח מערכת מידע</vt:lpstr>
      <vt:lpstr>רגע לפני שמתקדמים</vt:lpstr>
      <vt:lpstr>אפיון ראשוני</vt:lpstr>
      <vt:lpstr>אפיון ראשוני</vt:lpstr>
      <vt:lpstr>אפיון ראשוני</vt:lpstr>
      <vt:lpstr>אפיון ראשוני</vt:lpstr>
      <vt:lpstr>נמשיך עם הדוגמה</vt:lpstr>
      <vt:lpstr>תרגיל</vt:lpstr>
      <vt:lpstr>פתרון תרגיל</vt:lpstr>
      <vt:lpstr>ממבחן</vt:lpstr>
      <vt:lpstr> 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5 השוואת הצעות הספקים</dc:title>
  <dc:creator>Moshe Unger</dc:creator>
  <cp:lastModifiedBy>Daniel Nahmias</cp:lastModifiedBy>
  <cp:revision>273</cp:revision>
  <dcterms:modified xsi:type="dcterms:W3CDTF">2019-01-22T09:29:45Z</dcterms:modified>
</cp:coreProperties>
</file>