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7" r:id="rId1"/>
    <p:sldMasterId id="2147483709" r:id="rId2"/>
    <p:sldMasterId id="2147483721" r:id="rId3"/>
  </p:sldMasterIdLst>
  <p:notesMasterIdLst>
    <p:notesMasterId r:id="rId23"/>
  </p:notesMasterIdLst>
  <p:sldIdLst>
    <p:sldId id="320" r:id="rId4"/>
    <p:sldId id="327" r:id="rId5"/>
    <p:sldId id="330" r:id="rId6"/>
    <p:sldId id="351" r:id="rId7"/>
    <p:sldId id="331" r:id="rId8"/>
    <p:sldId id="335" r:id="rId9"/>
    <p:sldId id="348" r:id="rId10"/>
    <p:sldId id="371" r:id="rId11"/>
    <p:sldId id="333" r:id="rId12"/>
    <p:sldId id="334" r:id="rId13"/>
    <p:sldId id="372" r:id="rId14"/>
    <p:sldId id="336" r:id="rId15"/>
    <p:sldId id="338" r:id="rId16"/>
    <p:sldId id="344" r:id="rId17"/>
    <p:sldId id="345" r:id="rId18"/>
    <p:sldId id="346" r:id="rId19"/>
    <p:sldId id="347" r:id="rId20"/>
    <p:sldId id="350" r:id="rId21"/>
    <p:sldId id="373" r:id="rId2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615" autoAdjust="0"/>
  </p:normalViewPr>
  <p:slideViewPr>
    <p:cSldViewPr>
      <p:cViewPr varScale="1">
        <p:scale>
          <a:sx n="57" d="100"/>
          <a:sy n="57" d="100"/>
        </p:scale>
        <p:origin x="154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ACD0F-E1E2-4B55-91D9-8DB301CE05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pPr rtl="1"/>
          <a:endParaRPr lang="he-IL"/>
        </a:p>
      </dgm:t>
    </dgm:pt>
    <dgm:pt modelId="{69DF080C-9FFD-44CD-BED6-F4EFB8E1841B}">
      <dgm:prSet phldrT="[טקסט]"/>
      <dgm:spPr/>
      <dgm:t>
        <a:bodyPr/>
        <a:lstStyle/>
        <a:p>
          <a:pPr rtl="1"/>
          <a:r>
            <a:rPr lang="he-IL" dirty="0"/>
            <a:t>גישת מונחה תהליכים</a:t>
          </a:r>
        </a:p>
      </dgm:t>
    </dgm:pt>
    <dgm:pt modelId="{B3941AD9-4C4B-4D0D-AE33-8B7E02DEE754}" type="parTrans" cxnId="{C16547B2-E4C1-4176-8F11-9EF4D81335B8}">
      <dgm:prSet/>
      <dgm:spPr/>
      <dgm:t>
        <a:bodyPr/>
        <a:lstStyle/>
        <a:p>
          <a:pPr rtl="1"/>
          <a:endParaRPr lang="he-IL"/>
        </a:p>
      </dgm:t>
    </dgm:pt>
    <dgm:pt modelId="{C046A5C3-7E51-4E80-B44E-00602C446E4F}" type="sibTrans" cxnId="{C16547B2-E4C1-4176-8F11-9EF4D81335B8}">
      <dgm:prSet/>
      <dgm:spPr/>
      <dgm:t>
        <a:bodyPr/>
        <a:lstStyle/>
        <a:p>
          <a:pPr rtl="1"/>
          <a:endParaRPr lang="he-IL"/>
        </a:p>
      </dgm:t>
    </dgm:pt>
    <dgm:pt modelId="{A778DEDE-95D3-4EA9-8C55-92994BB45643}">
      <dgm:prSet phldrT="[טקסט]"/>
      <dgm:spPr/>
      <dgm:t>
        <a:bodyPr/>
        <a:lstStyle/>
        <a:p>
          <a:pPr rtl="1"/>
          <a:r>
            <a:rPr lang="he-IL" dirty="0"/>
            <a:t>גישת מונחה עצמים</a:t>
          </a:r>
        </a:p>
      </dgm:t>
    </dgm:pt>
    <dgm:pt modelId="{EF27CFB7-58A5-455A-9E1A-5EE00FD76B6E}" type="parTrans" cxnId="{E5EE0736-5875-4243-B474-46FCB1F3B5CB}">
      <dgm:prSet/>
      <dgm:spPr/>
      <dgm:t>
        <a:bodyPr/>
        <a:lstStyle/>
        <a:p>
          <a:pPr rtl="1"/>
          <a:endParaRPr lang="he-IL"/>
        </a:p>
      </dgm:t>
    </dgm:pt>
    <dgm:pt modelId="{E83AAD3F-DCAA-4B39-AB44-C499E5E209A1}" type="sibTrans" cxnId="{E5EE0736-5875-4243-B474-46FCB1F3B5CB}">
      <dgm:prSet/>
      <dgm:spPr/>
      <dgm:t>
        <a:bodyPr/>
        <a:lstStyle/>
        <a:p>
          <a:pPr rtl="1"/>
          <a:endParaRPr lang="he-IL"/>
        </a:p>
      </dgm:t>
    </dgm:pt>
    <dgm:pt modelId="{558770D5-53DF-47D2-B813-2C685664EC91}" type="pres">
      <dgm:prSet presAssocID="{575ACD0F-E1E2-4B55-91D9-8DB301CE05DB}" presName="diagram" presStyleCnt="0">
        <dgm:presLayoutVars>
          <dgm:dir/>
          <dgm:resizeHandles val="exact"/>
        </dgm:presLayoutVars>
      </dgm:prSet>
      <dgm:spPr/>
    </dgm:pt>
    <dgm:pt modelId="{10729246-20BC-4EB5-8D09-A7C9955B3A56}" type="pres">
      <dgm:prSet presAssocID="{69DF080C-9FFD-44CD-BED6-F4EFB8E1841B}" presName="node" presStyleLbl="node1" presStyleIdx="0" presStyleCnt="2">
        <dgm:presLayoutVars>
          <dgm:bulletEnabled val="1"/>
        </dgm:presLayoutVars>
      </dgm:prSet>
      <dgm:spPr/>
    </dgm:pt>
    <dgm:pt modelId="{B2D776A9-DB8D-44F0-971E-70F4CA2E00BE}" type="pres">
      <dgm:prSet presAssocID="{C046A5C3-7E51-4E80-B44E-00602C446E4F}" presName="sibTrans" presStyleCnt="0"/>
      <dgm:spPr/>
    </dgm:pt>
    <dgm:pt modelId="{C49C4FB7-BCA9-4A26-B187-E7E4925B024D}" type="pres">
      <dgm:prSet presAssocID="{A778DEDE-95D3-4EA9-8C55-92994BB45643}" presName="node" presStyleLbl="node1" presStyleIdx="1" presStyleCnt="2">
        <dgm:presLayoutVars>
          <dgm:bulletEnabled val="1"/>
        </dgm:presLayoutVars>
      </dgm:prSet>
      <dgm:spPr/>
    </dgm:pt>
  </dgm:ptLst>
  <dgm:cxnLst>
    <dgm:cxn modelId="{E5EE0736-5875-4243-B474-46FCB1F3B5CB}" srcId="{575ACD0F-E1E2-4B55-91D9-8DB301CE05DB}" destId="{A778DEDE-95D3-4EA9-8C55-92994BB45643}" srcOrd="1" destOrd="0" parTransId="{EF27CFB7-58A5-455A-9E1A-5EE00FD76B6E}" sibTransId="{E83AAD3F-DCAA-4B39-AB44-C499E5E209A1}"/>
    <dgm:cxn modelId="{8404CC75-7C0C-4446-B134-1624169D1912}" type="presOf" srcId="{69DF080C-9FFD-44CD-BED6-F4EFB8E1841B}" destId="{10729246-20BC-4EB5-8D09-A7C9955B3A56}" srcOrd="0" destOrd="0" presId="urn:microsoft.com/office/officeart/2005/8/layout/default#1"/>
    <dgm:cxn modelId="{C16547B2-E4C1-4176-8F11-9EF4D81335B8}" srcId="{575ACD0F-E1E2-4B55-91D9-8DB301CE05DB}" destId="{69DF080C-9FFD-44CD-BED6-F4EFB8E1841B}" srcOrd="0" destOrd="0" parTransId="{B3941AD9-4C4B-4D0D-AE33-8B7E02DEE754}" sibTransId="{C046A5C3-7E51-4E80-B44E-00602C446E4F}"/>
    <dgm:cxn modelId="{E8A227BD-F9CE-4035-90B7-B0A7EE77B987}" type="presOf" srcId="{575ACD0F-E1E2-4B55-91D9-8DB301CE05DB}" destId="{558770D5-53DF-47D2-B813-2C685664EC91}" srcOrd="0" destOrd="0" presId="urn:microsoft.com/office/officeart/2005/8/layout/default#1"/>
    <dgm:cxn modelId="{970C0BC6-C497-4095-890E-7302DFB10D43}" type="presOf" srcId="{A778DEDE-95D3-4EA9-8C55-92994BB45643}" destId="{C49C4FB7-BCA9-4A26-B187-E7E4925B024D}" srcOrd="0" destOrd="0" presId="urn:microsoft.com/office/officeart/2005/8/layout/default#1"/>
    <dgm:cxn modelId="{61589146-A7B6-4BB9-BFD7-237FE43B1963}" type="presParOf" srcId="{558770D5-53DF-47D2-B813-2C685664EC91}" destId="{10729246-20BC-4EB5-8D09-A7C9955B3A56}" srcOrd="0" destOrd="0" presId="urn:microsoft.com/office/officeart/2005/8/layout/default#1"/>
    <dgm:cxn modelId="{690228A3-EC41-4AD2-8B0D-44AD8F31AC09}" type="presParOf" srcId="{558770D5-53DF-47D2-B813-2C685664EC91}" destId="{B2D776A9-DB8D-44F0-971E-70F4CA2E00BE}" srcOrd="1" destOrd="0" presId="urn:microsoft.com/office/officeart/2005/8/layout/default#1"/>
    <dgm:cxn modelId="{8F200A23-9C86-4076-A4C7-32A62CAF61CA}" type="presParOf" srcId="{558770D5-53DF-47D2-B813-2C685664EC91}" destId="{C49C4FB7-BCA9-4A26-B187-E7E4925B024D}"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9246-20BC-4EB5-8D09-A7C9955B3A56}">
      <dsp:nvSpPr>
        <dsp:cNvPr id="0" name=""/>
        <dsp:cNvSpPr/>
      </dsp:nvSpPr>
      <dsp:spPr>
        <a:xfrm>
          <a:off x="377"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גישת מונחה תהליכים</a:t>
          </a:r>
        </a:p>
      </dsp:txBody>
      <dsp:txXfrm>
        <a:off x="377" y="249737"/>
        <a:ext cx="1474089" cy="884453"/>
      </dsp:txXfrm>
    </dsp:sp>
    <dsp:sp modelId="{C49C4FB7-BCA9-4A26-B187-E7E4925B024D}">
      <dsp:nvSpPr>
        <dsp:cNvPr id="0" name=""/>
        <dsp:cNvSpPr/>
      </dsp:nvSpPr>
      <dsp:spPr>
        <a:xfrm>
          <a:off x="1621876"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גישת מונחה עצמים</a:t>
          </a:r>
        </a:p>
      </dsp:txBody>
      <dsp:txXfrm>
        <a:off x="1621876" y="249737"/>
        <a:ext cx="1474089" cy="8844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01AD215-9E33-4838-ACB2-2EFFD1FB3C0C}" type="datetimeFigureOut">
              <a:rPr lang="he-IL" smtClean="0"/>
              <a:pPr/>
              <a:t>כ"ו/חשון/תשע"ט</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CF32D34-4A79-4D5C-A16F-67C93D927E59}" type="slidenum">
              <a:rPr lang="he-IL" smtClean="0"/>
              <a:pPr/>
              <a:t>‹#›</a:t>
            </a:fld>
            <a:endParaRPr lang="he-IL"/>
          </a:p>
        </p:txBody>
      </p:sp>
    </p:spTree>
    <p:extLst>
      <p:ext uri="{BB962C8B-B14F-4D97-AF65-F5344CB8AC3E}">
        <p14:creationId xmlns:p14="http://schemas.microsoft.com/office/powerpoint/2010/main" val="36468797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2.4.5.2</a:t>
            </a:r>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1</a:t>
            </a:fld>
            <a:endParaRPr lang="he-IL"/>
          </a:p>
        </p:txBody>
      </p:sp>
    </p:spTree>
    <p:extLst>
      <p:ext uri="{BB962C8B-B14F-4D97-AF65-F5344CB8AC3E}">
        <p14:creationId xmlns:p14="http://schemas.microsoft.com/office/powerpoint/2010/main" val="88794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18</a:t>
            </a:fld>
            <a:endParaRPr lang="he-IL"/>
          </a:p>
        </p:txBody>
      </p:sp>
    </p:spTree>
    <p:extLst>
      <p:ext uri="{BB962C8B-B14F-4D97-AF65-F5344CB8AC3E}">
        <p14:creationId xmlns:p14="http://schemas.microsoft.com/office/powerpoint/2010/main" val="258608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כולן דרישות פונקציונאליות</a:t>
            </a:r>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19</a:t>
            </a:fld>
            <a:endParaRPr lang="he-IL"/>
          </a:p>
        </p:txBody>
      </p:sp>
    </p:spTree>
    <p:extLst>
      <p:ext uri="{BB962C8B-B14F-4D97-AF65-F5344CB8AC3E}">
        <p14:creationId xmlns:p14="http://schemas.microsoft.com/office/powerpoint/2010/main" val="291257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aseline="0"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7</a:t>
            </a:fld>
            <a:endParaRPr lang="he-IL"/>
          </a:p>
        </p:txBody>
      </p:sp>
    </p:spTree>
    <p:extLst>
      <p:ext uri="{BB962C8B-B14F-4D97-AF65-F5344CB8AC3E}">
        <p14:creationId xmlns:p14="http://schemas.microsoft.com/office/powerpoint/2010/main" val="316609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שקף מההרצאה – יותר מפורט</a:t>
            </a:r>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8</a:t>
            </a:fld>
            <a:endParaRPr lang="he-IL"/>
          </a:p>
        </p:txBody>
      </p:sp>
    </p:spTree>
    <p:extLst>
      <p:ext uri="{BB962C8B-B14F-4D97-AF65-F5344CB8AC3E}">
        <p14:creationId xmlns:p14="http://schemas.microsoft.com/office/powerpoint/2010/main" val="282781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9</a:t>
            </a:fld>
            <a:endParaRPr lang="he-IL"/>
          </a:p>
        </p:txBody>
      </p:sp>
    </p:spTree>
    <p:extLst>
      <p:ext uri="{BB962C8B-B14F-4D97-AF65-F5344CB8AC3E}">
        <p14:creationId xmlns:p14="http://schemas.microsoft.com/office/powerpoint/2010/main" val="410821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CF32D34-4A79-4D5C-A16F-67C93D927E59}" type="slidenum">
              <a:rPr lang="he-IL" smtClean="0"/>
              <a:pPr/>
              <a:t>10</a:t>
            </a:fld>
            <a:endParaRPr lang="he-IL"/>
          </a:p>
        </p:txBody>
      </p:sp>
    </p:spTree>
    <p:extLst>
      <p:ext uri="{BB962C8B-B14F-4D97-AF65-F5344CB8AC3E}">
        <p14:creationId xmlns:p14="http://schemas.microsoft.com/office/powerpoint/2010/main" val="3354562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שקף חשוב!</a:t>
            </a:r>
          </a:p>
          <a:p>
            <a:endParaRPr lang="he-IL" dirty="0"/>
          </a:p>
        </p:txBody>
      </p:sp>
      <p:sp>
        <p:nvSpPr>
          <p:cNvPr id="4" name="Slide Number Placeholder 3"/>
          <p:cNvSpPr>
            <a:spLocks noGrp="1"/>
          </p:cNvSpPr>
          <p:nvPr>
            <p:ph type="sldNum" sz="quarter" idx="10"/>
          </p:nvPr>
        </p:nvSpPr>
        <p:spPr/>
        <p:txBody>
          <a:bodyPr/>
          <a:lstStyle/>
          <a:p>
            <a:fld id="{6CF32D34-4A79-4D5C-A16F-67C93D927E59}" type="slidenum">
              <a:rPr lang="he-IL" smtClean="0"/>
              <a:pPr/>
              <a:t>11</a:t>
            </a:fld>
            <a:endParaRPr lang="he-IL"/>
          </a:p>
        </p:txBody>
      </p:sp>
    </p:spTree>
    <p:extLst>
      <p:ext uri="{BB962C8B-B14F-4D97-AF65-F5344CB8AC3E}">
        <p14:creationId xmlns:p14="http://schemas.microsoft.com/office/powerpoint/2010/main" val="1008185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15</a:t>
            </a:fld>
            <a:endParaRPr lang="he-IL"/>
          </a:p>
        </p:txBody>
      </p:sp>
    </p:spTree>
    <p:extLst>
      <p:ext uri="{BB962C8B-B14F-4D97-AF65-F5344CB8AC3E}">
        <p14:creationId xmlns:p14="http://schemas.microsoft.com/office/powerpoint/2010/main" val="3392736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במקרה</a:t>
            </a:r>
            <a:r>
              <a:rPr lang="he-IL" baseline="0" dirty="0"/>
              <a:t> של הקורס:</a:t>
            </a:r>
          </a:p>
          <a:p>
            <a:r>
              <a:rPr lang="he-IL" baseline="0" dirty="0"/>
              <a:t>מסמך ייזום, נספח למסמך ייזום, מנתח מערכות, לקוח, מערכת קיימת.</a:t>
            </a:r>
            <a:endParaRPr lang="en-US" dirty="0"/>
          </a:p>
        </p:txBody>
      </p:sp>
      <p:sp>
        <p:nvSpPr>
          <p:cNvPr id="4" name="Slide Number Placeholder 3"/>
          <p:cNvSpPr>
            <a:spLocks noGrp="1"/>
          </p:cNvSpPr>
          <p:nvPr>
            <p:ph type="sldNum" sz="quarter" idx="10"/>
          </p:nvPr>
        </p:nvSpPr>
        <p:spPr/>
        <p:txBody>
          <a:bodyPr/>
          <a:lstStyle/>
          <a:p>
            <a:fld id="{6CF32D34-4A79-4D5C-A16F-67C93D927E59}" type="slidenum">
              <a:rPr lang="he-IL" smtClean="0"/>
              <a:pPr/>
              <a:t>16</a:t>
            </a:fld>
            <a:endParaRPr lang="he-IL"/>
          </a:p>
        </p:txBody>
      </p:sp>
    </p:spTree>
    <p:extLst>
      <p:ext uri="{BB962C8B-B14F-4D97-AF65-F5344CB8AC3E}">
        <p14:creationId xmlns:p14="http://schemas.microsoft.com/office/powerpoint/2010/main" val="2391473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17</a:t>
            </a:fld>
            <a:endParaRPr lang="he-IL"/>
          </a:p>
        </p:txBody>
      </p:sp>
    </p:spTree>
    <p:extLst>
      <p:ext uri="{BB962C8B-B14F-4D97-AF65-F5344CB8AC3E}">
        <p14:creationId xmlns:p14="http://schemas.microsoft.com/office/powerpoint/2010/main" val="216591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מלבן מעוגל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משנה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fld id="{DAF22AC9-109E-4E4D-92F9-530E51D9A3A2}" type="slidenum">
              <a:rPr lang="he-IL" smtClean="0"/>
              <a:pPr/>
              <a:t>‹#›</a:t>
            </a:fld>
            <a:endParaRPr lang="he-IL"/>
          </a:p>
        </p:txBody>
      </p:sp>
      <p:sp>
        <p:nvSpPr>
          <p:cNvPr id="7" name="מלבן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41"/>
            <a:ext cx="201168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914400" y="274640"/>
            <a:ext cx="55626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6616" y="2166365"/>
            <a:ext cx="8435340" cy="1739347"/>
          </a:xfrm>
        </p:spPr>
        <p:txBody>
          <a:bodyPr tIns="45720" bIns="45720" anchor="ctr">
            <a:normAutofit/>
          </a:bodyPr>
          <a:lstStyle>
            <a:lvl1pPr algn="ctr">
              <a:lnSpc>
                <a:spcPct val="80000"/>
              </a:lnSpc>
              <a:defRPr sz="4500" spc="113"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0604" y="3913632"/>
            <a:ext cx="8629650" cy="457200"/>
          </a:xfrm>
        </p:spPr>
        <p:txBody>
          <a:bodyPr>
            <a:normAutofit/>
          </a:bodyPr>
          <a:lstStyle>
            <a:lvl1pPr marL="0" indent="0" algn="ctr">
              <a:spcBef>
                <a:spcPts val="0"/>
              </a:spcBef>
              <a:spcAft>
                <a:spcPts val="0"/>
              </a:spcAft>
              <a:buNone/>
              <a:defRPr sz="1500">
                <a:solidFill>
                  <a:srgbClr val="FFFFFF"/>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כ"ו/חשון/תשע"ט</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29435120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72888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67128"/>
            <a:ext cx="8435340" cy="1737360"/>
          </a:xfrm>
        </p:spPr>
        <p:txBody>
          <a:bodyPr anchor="ctr">
            <a:noAutofit/>
          </a:bodyPr>
          <a:lstStyle>
            <a:lvl1pPr algn="ctr">
              <a:lnSpc>
                <a:spcPct val="80000"/>
              </a:lnSpc>
              <a:defRPr sz="4500" b="0" spc="113"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604" y="3913212"/>
            <a:ext cx="8627364" cy="457200"/>
          </a:xfrm>
        </p:spPr>
        <p:txBody>
          <a:bodyPr anchor="t">
            <a:normAutofit/>
          </a:bodyPr>
          <a:lstStyle>
            <a:lvl1pPr marL="0" indent="0" algn="ctr">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כ"ו/חשון/תשע"ט</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337044321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73983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05256" y="2656566"/>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30938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192452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287060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905256" y="2120054"/>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1402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8" name="מציין מיקום תוכן 7"/>
          <p:cNvSpPr>
            <a:spLocks noGrp="1"/>
          </p:cNvSpPr>
          <p:nvPr>
            <p:ph sz="quarter" idx="1"/>
          </p:nvPr>
        </p:nvSpPr>
        <p:spPr>
          <a:xfrm>
            <a:off x="914400" y="1447800"/>
            <a:ext cx="77724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83468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00480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28650" y="6422855"/>
            <a:ext cx="2057397" cy="365125"/>
          </a:xfrm>
        </p:spPr>
        <p:txBody>
          <a:body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5" name="Footer Placeholder 4"/>
          <p:cNvSpPr>
            <a:spLocks noGrp="1"/>
          </p:cNvSpPr>
          <p:nvPr>
            <p:ph type="ftr" sz="quarter" idx="11"/>
          </p:nvPr>
        </p:nvSpPr>
        <p:spPr>
          <a:xfrm>
            <a:off x="2832102" y="6422855"/>
            <a:ext cx="3209752"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6054787" y="6422855"/>
            <a:ext cx="65981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018963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592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4175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61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527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1420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6196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622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מלבן מעוגל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722313" y="952500"/>
            <a:ext cx="77724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5" name="מציין מיקום של כותרת תחתונה 4"/>
          <p:cNvSpPr>
            <a:spLocks noGrp="1"/>
          </p:cNvSpPr>
          <p:nvPr>
            <p:ph type="ftr" sz="quarter" idx="11"/>
          </p:nvPr>
        </p:nvSpPr>
        <p:spPr>
          <a:xfrm>
            <a:off x="800100" y="6172200"/>
            <a:ext cx="4000500" cy="457200"/>
          </a:xfrm>
        </p:spPr>
        <p:txBody>
          <a:bodyPr/>
          <a:lstStyle/>
          <a:p>
            <a:endParaRPr lang="he-IL"/>
          </a:p>
        </p:txBody>
      </p:sp>
      <p:sp>
        <p:nvSpPr>
          <p:cNvPr id="7" name="מלבן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7875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1648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6715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157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chart">
  <p:cSld name="כותרת ותרשים">
    <p:spTree>
      <p:nvGrpSpPr>
        <p:cNvPr id="1" name=""/>
        <p:cNvGrpSpPr/>
        <p:nvPr/>
      </p:nvGrpSpPr>
      <p:grpSpPr>
        <a:xfrm>
          <a:off x="0" y="0"/>
          <a:ext cx="0" cy="0"/>
          <a:chOff x="0" y="0"/>
          <a:chExt cx="0" cy="0"/>
        </a:xfrm>
      </p:grpSpPr>
      <p:sp>
        <p:nvSpPr>
          <p:cNvPr id="2" name="כותרת 1"/>
          <p:cNvSpPr>
            <a:spLocks noGrp="1"/>
          </p:cNvSpPr>
          <p:nvPr>
            <p:ph type="title"/>
          </p:nvPr>
        </p:nvSpPr>
        <p:spPr>
          <a:xfrm>
            <a:off x="107504" y="-243408"/>
            <a:ext cx="7924800" cy="1143000"/>
          </a:xfrm>
        </p:spPr>
        <p:txBody>
          <a:bodyPr/>
          <a:lstStyle>
            <a:lvl1pPr>
              <a:defRPr sz="2800">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p>
        </p:txBody>
      </p:sp>
      <p:sp>
        <p:nvSpPr>
          <p:cNvPr id="3" name="מציין מיקום תרשים 2"/>
          <p:cNvSpPr>
            <a:spLocks noGrp="1"/>
          </p:cNvSpPr>
          <p:nvPr>
            <p:ph type="chart" idx="1"/>
          </p:nvPr>
        </p:nvSpPr>
        <p:spPr>
          <a:xfrm>
            <a:off x="838201" y="2362202"/>
            <a:ext cx="7693025" cy="3724275"/>
          </a:xfrm>
        </p:spPr>
        <p:txBody>
          <a:bodyPr/>
          <a:lstStyle/>
          <a:p>
            <a:pPr lvl="0"/>
            <a:endParaRPr lang="he-IL" noProof="0"/>
          </a:p>
        </p:txBody>
      </p:sp>
      <p:sp>
        <p:nvSpPr>
          <p:cNvPr id="4" name="מציין מיקום של תאריך 3"/>
          <p:cNvSpPr>
            <a:spLocks noGrp="1"/>
          </p:cNvSpPr>
          <p:nvPr>
            <p:ph type="dt" sz="half" idx="10"/>
          </p:nvPr>
        </p:nvSpPr>
        <p:spPr/>
        <p:txBody>
          <a:bodyPr/>
          <a:lstStyle>
            <a:lvl1pPr>
              <a:defRPr/>
            </a:lvl1pPr>
          </a:lstStyle>
          <a:p>
            <a:pPr>
              <a:defRPr/>
            </a:pPr>
            <a:fld id="{004CBAB6-8CDA-4032-8D3B-6EF78D559AB0}" type="datetime8">
              <a:rPr lang="he-IL">
                <a:solidFill>
                  <a:prstClr val="black">
                    <a:tint val="75000"/>
                  </a:prstClr>
                </a:solidFill>
              </a:rPr>
              <a:pPr>
                <a:defRPr/>
              </a:pPr>
              <a:t>04 נובמבר 18</a:t>
            </a:fld>
            <a:endParaRPr lang="en-US">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solidFill>
                  <a:prstClr val="black">
                    <a:tint val="75000"/>
                  </a:prstClr>
                </a:solidFill>
              </a:rPr>
              <a:t>ניהול דרישות וסקר חוזה</a:t>
            </a:r>
            <a:endParaRPr lang="en-US">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lvl1pPr>
          </a:lstStyle>
          <a:p>
            <a:pPr>
              <a:defRPr/>
            </a:pPr>
            <a:fld id="{7C22EAD2-3B91-4905-BD6D-B485B94A6030}"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33924724"/>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extBox 6"/>
          <p:cNvSpPr txBox="1">
            <a:spLocks noChangeArrowheads="1"/>
          </p:cNvSpPr>
          <p:nvPr userDrawn="1"/>
        </p:nvSpPr>
        <p:spPr bwMode="auto">
          <a:xfrm>
            <a:off x="4306766" y="6683375"/>
            <a:ext cx="1195754" cy="2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he-IL" altLang="he-IL" sz="923">
                <a:solidFill>
                  <a:srgbClr val="7F7F7F"/>
                </a:solidFill>
              </a:rPr>
              <a:t>בלמ"ס</a:t>
            </a:r>
          </a:p>
        </p:txBody>
      </p:sp>
      <p:sp>
        <p:nvSpPr>
          <p:cNvPr id="3" name="מציין מיקום של מספר שקופית 5"/>
          <p:cNvSpPr>
            <a:spLocks noGrp="1"/>
          </p:cNvSpPr>
          <p:nvPr>
            <p:ph type="sldNum" sz="quarter" idx="10"/>
          </p:nvPr>
        </p:nvSpPr>
        <p:spPr>
          <a:xfrm>
            <a:off x="1" y="6502401"/>
            <a:ext cx="542192" cy="365125"/>
          </a:xfrm>
        </p:spPr>
        <p:txBody>
          <a:bodyPr/>
          <a:lstStyle>
            <a:lvl1pPr>
              <a:defRPr sz="1292" b="1">
                <a:solidFill>
                  <a:schemeClr val="bg1"/>
                </a:solidFill>
              </a:defRPr>
            </a:lvl1pPr>
          </a:lstStyle>
          <a:p>
            <a:pPr>
              <a:defRPr/>
            </a:pPr>
            <a:fld id="{DD14E8CF-140E-4517-B64E-83E131E1C02E}" type="slidenum">
              <a:rPr lang="he-IL">
                <a:solidFill>
                  <a:prstClr val="white"/>
                </a:solidFill>
              </a:rPr>
              <a:pPr>
                <a:defRPr/>
              </a:pPr>
              <a:t>‹#›</a:t>
            </a:fld>
            <a:endParaRPr lang="he-IL" dirty="0">
              <a:solidFill>
                <a:prstClr val="white"/>
              </a:solidFill>
            </a:endParaRPr>
          </a:p>
        </p:txBody>
      </p:sp>
    </p:spTree>
    <p:extLst>
      <p:ext uri="{BB962C8B-B14F-4D97-AF65-F5344CB8AC3E}">
        <p14:creationId xmlns:p14="http://schemas.microsoft.com/office/powerpoint/2010/main" val="154115930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91440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93395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050"/>
            <a:ext cx="77724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half" idx="2"/>
          </p:nvPr>
        </p:nvSpPr>
        <p:spPr>
          <a:xfrm>
            <a:off x="9144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49530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מלבן מעוגל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914400" y="273050"/>
            <a:ext cx="77724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1"/>
          </p:nvPr>
        </p:nvSpPr>
        <p:spPr>
          <a:xfrm>
            <a:off x="2971800" y="1600200"/>
            <a:ext cx="5715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כ"ו/חשון/תשע"ט</a:t>
            </a:fld>
            <a:endParaRPr lang="he-IL"/>
          </a:p>
        </p:txBody>
      </p:sp>
      <p:sp>
        <p:nvSpPr>
          <p:cNvPr id="6" name="מציין מיקום של כותרת תחתונה 5"/>
          <p:cNvSpPr>
            <a:spLocks noGrp="1"/>
          </p:cNvSpPr>
          <p:nvPr>
            <p:ph type="ftr" sz="quarter" idx="11"/>
          </p:nvPr>
        </p:nvSpPr>
        <p:spPr>
          <a:xfrm>
            <a:off x="914400" y="6172200"/>
            <a:ext cx="3886200" cy="457200"/>
          </a:xfrm>
        </p:spPr>
        <p:txBody>
          <a:bodyPr/>
          <a:lstStyle/>
          <a:p>
            <a:endParaRPr lang="he-IL"/>
          </a:p>
        </p:txBody>
      </p:sp>
      <p:sp>
        <p:nvSpPr>
          <p:cNvPr id="7" name="מציין מיקום של מספר שקופית 6"/>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
        <p:nvSpPr>
          <p:cNvPr id="11" name="מלבן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תמונה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מלבן מעוגל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מציין מיקום של כותרת 21"/>
          <p:cNvSpPr>
            <a:spLocks noGrp="1"/>
          </p:cNvSpPr>
          <p:nvPr>
            <p:ph type="title"/>
          </p:nvPr>
        </p:nvSpPr>
        <p:spPr>
          <a:xfrm>
            <a:off x="914400" y="274638"/>
            <a:ext cx="77724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7438E1-117D-44FB-AC24-B79D899BA877}" type="datetimeFigureOut">
              <a:rPr lang="he-IL" smtClean="0"/>
              <a:pPr/>
              <a:t>כ"ו/חשון/תשע"ט</a:t>
            </a:fld>
            <a:endParaRPr lang="he-IL"/>
          </a:p>
        </p:txBody>
      </p:sp>
      <p:sp>
        <p:nvSpPr>
          <p:cNvPr id="3" name="מציין מיקום של כותרת תחתונה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מציין מיקום של מספר שקופית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788">
                <a:solidFill>
                  <a:schemeClr val="tx1"/>
                </a:solidFill>
              </a:defRPr>
            </a:lvl1pPr>
          </a:lstStyle>
          <a:p>
            <a:fld id="{34944416-6E2D-4180-8C91-4FC33F4DA7C9}" type="datetimeFigureOut">
              <a:rPr lang="he-IL" smtClean="0">
                <a:solidFill>
                  <a:srgbClr val="FFFFFF"/>
                </a:solidFill>
              </a:rPr>
              <a:pPr/>
              <a:t>כ"ו/חשון/תשע"ט</a:t>
            </a:fld>
            <a:endParaRPr lang="he-IL">
              <a:solidFill>
                <a:srgbClr val="FFFFFF"/>
              </a:solidFill>
            </a:endParaRPr>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788">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900"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43828019"/>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685800" rtl="1"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r" defTabSz="685800" rtl="1"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r" defTabSz="685800" rtl="1"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r" defTabSz="685800" rtl="1"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11/4/2018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11"/>
          <p:cNvGrpSpPr>
            <a:grpSpLocks/>
          </p:cNvGrpSpPr>
          <p:nvPr userDrawn="1"/>
        </p:nvGrpSpPr>
        <p:grpSpPr bwMode="auto">
          <a:xfrm>
            <a:off x="177800" y="230188"/>
            <a:ext cx="203200" cy="6410325"/>
            <a:chOff x="112" y="145"/>
            <a:chExt cx="128" cy="4097"/>
          </a:xfrm>
        </p:grpSpPr>
        <p:sp>
          <p:nvSpPr>
            <p:cNvPr id="9" name="Rectangle 12"/>
            <p:cNvSpPr>
              <a:spLocks noChangeArrowheads="1"/>
            </p:cNvSpPr>
            <p:nvPr userDrawn="1"/>
          </p:nvSpPr>
          <p:spPr bwMode="auto">
            <a:xfrm flipH="1">
              <a:off x="192" y="162"/>
              <a:ext cx="48" cy="4080"/>
            </a:xfrm>
            <a:prstGeom prst="rect">
              <a:avLst/>
            </a:prstGeom>
            <a:gradFill rotWithShape="0">
              <a:gsLst>
                <a:gs pos="0">
                  <a:schemeClr val="bg1"/>
                </a:gs>
                <a:gs pos="100000">
                  <a:srgbClr val="C5D8FF"/>
                </a:gs>
              </a:gsLst>
              <a:lin ang="5400000" scaled="1"/>
            </a:gradFill>
            <a:ln w="9525">
              <a:noFill/>
              <a:miter lim="800000"/>
              <a:headEnd/>
              <a:tailEnd/>
            </a:ln>
            <a:effectLst/>
          </p:spPr>
          <p:txBody>
            <a:bodyPr wrap="none" anchor="ctr"/>
            <a:lstStyle/>
            <a:p>
              <a:endParaRPr lang="he-IL"/>
            </a:p>
          </p:txBody>
        </p:sp>
        <p:sp>
          <p:nvSpPr>
            <p:cNvPr id="10" name="Rectangle 13"/>
            <p:cNvSpPr>
              <a:spLocks noChangeArrowheads="1"/>
            </p:cNvSpPr>
            <p:nvPr userDrawn="1"/>
          </p:nvSpPr>
          <p:spPr bwMode="auto">
            <a:xfrm>
              <a:off x="112" y="145"/>
              <a:ext cx="48" cy="3941"/>
            </a:xfrm>
            <a:prstGeom prst="rect">
              <a:avLst/>
            </a:prstGeom>
            <a:gradFill rotWithShape="0">
              <a:gsLst>
                <a:gs pos="0">
                  <a:schemeClr val="bg1"/>
                </a:gs>
                <a:gs pos="100000">
                  <a:srgbClr val="003399"/>
                </a:gs>
              </a:gsLst>
              <a:lin ang="5400000" scaled="1"/>
            </a:gradFill>
            <a:ln w="9525">
              <a:noFill/>
              <a:miter lim="800000"/>
              <a:headEnd/>
              <a:tailEnd/>
            </a:ln>
            <a:effectLst/>
          </p:spPr>
          <p:txBody>
            <a:bodyPr wrap="none" anchor="ctr"/>
            <a:lstStyle/>
            <a:p>
              <a:pPr>
                <a:spcBef>
                  <a:spcPct val="0"/>
                </a:spcBef>
              </a:pPr>
              <a:endParaRPr lang="he-IL" sz="2400" b="0">
                <a:cs typeface="Times New Roman" pitchFamily="18" charset="0"/>
              </a:endParaRPr>
            </a:p>
          </p:txBody>
        </p:sp>
      </p:grpSp>
      <p:grpSp>
        <p:nvGrpSpPr>
          <p:cNvPr id="11" name="Group 14"/>
          <p:cNvGrpSpPr>
            <a:grpSpLocks/>
          </p:cNvGrpSpPr>
          <p:nvPr userDrawn="1"/>
        </p:nvGrpSpPr>
        <p:grpSpPr bwMode="auto">
          <a:xfrm>
            <a:off x="8793163" y="220663"/>
            <a:ext cx="198437" cy="6408737"/>
            <a:chOff x="5539" y="139"/>
            <a:chExt cx="125" cy="4037"/>
          </a:xfrm>
        </p:grpSpPr>
        <p:sp>
          <p:nvSpPr>
            <p:cNvPr id="12" name="Rectangle 15"/>
            <p:cNvSpPr>
              <a:spLocks noChangeArrowheads="1"/>
            </p:cNvSpPr>
            <p:nvPr userDrawn="1"/>
          </p:nvSpPr>
          <p:spPr bwMode="auto">
            <a:xfrm rot="-10800000" flipH="1" flipV="1">
              <a:off x="5621" y="139"/>
              <a:ext cx="43" cy="3989"/>
            </a:xfrm>
            <a:prstGeom prst="rect">
              <a:avLst/>
            </a:prstGeom>
            <a:gradFill rotWithShape="0">
              <a:gsLst>
                <a:gs pos="0">
                  <a:srgbClr val="003399"/>
                </a:gs>
                <a:gs pos="100000">
                  <a:schemeClr val="bg1"/>
                </a:gs>
              </a:gsLst>
              <a:lin ang="5400000" scaled="1"/>
            </a:gradFill>
            <a:ln w="9525">
              <a:noFill/>
              <a:miter lim="800000"/>
              <a:headEnd/>
              <a:tailEnd/>
            </a:ln>
            <a:effectLst/>
          </p:spPr>
          <p:txBody>
            <a:bodyPr wrap="none" anchor="ctr"/>
            <a:lstStyle/>
            <a:p>
              <a:endParaRPr lang="he-IL"/>
            </a:p>
          </p:txBody>
        </p:sp>
        <p:sp>
          <p:nvSpPr>
            <p:cNvPr id="13" name="Rectangle 16"/>
            <p:cNvSpPr>
              <a:spLocks noChangeArrowheads="1"/>
            </p:cNvSpPr>
            <p:nvPr userDrawn="1"/>
          </p:nvSpPr>
          <p:spPr bwMode="auto">
            <a:xfrm rot="10800000" flipV="1">
              <a:off x="5539" y="240"/>
              <a:ext cx="49" cy="3936"/>
            </a:xfrm>
            <a:prstGeom prst="rect">
              <a:avLst/>
            </a:prstGeom>
            <a:gradFill rotWithShape="0">
              <a:gsLst>
                <a:gs pos="0">
                  <a:srgbClr val="C5D8FF"/>
                </a:gs>
                <a:gs pos="100000">
                  <a:schemeClr val="bg1"/>
                </a:gs>
              </a:gsLst>
              <a:lin ang="5400000" scaled="1"/>
            </a:gradFill>
            <a:ln w="9525">
              <a:noFill/>
              <a:miter lim="800000"/>
              <a:headEnd/>
              <a:tailEnd/>
            </a:ln>
            <a:effectLst/>
          </p:spPr>
          <p:txBody>
            <a:bodyPr wrap="none" anchor="ctr"/>
            <a:lstStyle/>
            <a:p>
              <a:endParaRPr lang="he-IL"/>
            </a:p>
          </p:txBody>
        </p:sp>
      </p:grpSp>
      <p:grpSp>
        <p:nvGrpSpPr>
          <p:cNvPr id="14" name="Group 17"/>
          <p:cNvGrpSpPr>
            <a:grpSpLocks/>
          </p:cNvGrpSpPr>
          <p:nvPr userDrawn="1"/>
        </p:nvGrpSpPr>
        <p:grpSpPr bwMode="auto">
          <a:xfrm>
            <a:off x="412750" y="6426200"/>
            <a:ext cx="8686800" cy="228600"/>
            <a:chOff x="260" y="4080"/>
            <a:chExt cx="5472" cy="144"/>
          </a:xfrm>
        </p:grpSpPr>
        <p:sp>
          <p:nvSpPr>
            <p:cNvPr id="15" name="Rectangle 18"/>
            <p:cNvSpPr>
              <a:spLocks noChangeArrowheads="1"/>
            </p:cNvSpPr>
            <p:nvPr userDrawn="1"/>
          </p:nvSpPr>
          <p:spPr bwMode="auto">
            <a:xfrm rot="5400000" flipV="1">
              <a:off x="2972" y="1368"/>
              <a:ext cx="48" cy="5472"/>
            </a:xfrm>
            <a:prstGeom prst="rect">
              <a:avLst/>
            </a:prstGeom>
            <a:gradFill rotWithShape="0">
              <a:gsLst>
                <a:gs pos="0">
                  <a:schemeClr val="bg1"/>
                </a:gs>
                <a:gs pos="100000">
                  <a:srgbClr val="003399"/>
                </a:gs>
              </a:gsLst>
              <a:lin ang="0" scaled="1"/>
            </a:gradFill>
            <a:ln w="9525">
              <a:noFill/>
              <a:miter lim="800000"/>
              <a:headEnd/>
              <a:tailEnd/>
            </a:ln>
            <a:effectLst/>
          </p:spPr>
          <p:txBody>
            <a:bodyPr wrap="none" anchor="ctr"/>
            <a:lstStyle/>
            <a:p>
              <a:endParaRPr lang="he-IL"/>
            </a:p>
          </p:txBody>
        </p:sp>
        <p:sp>
          <p:nvSpPr>
            <p:cNvPr id="16" name="Rectangle 19"/>
            <p:cNvSpPr>
              <a:spLocks noChangeArrowheads="1"/>
            </p:cNvSpPr>
            <p:nvPr userDrawn="1"/>
          </p:nvSpPr>
          <p:spPr bwMode="auto">
            <a:xfrm rot="5400000" flipV="1">
              <a:off x="2914" y="1522"/>
              <a:ext cx="48" cy="5355"/>
            </a:xfrm>
            <a:prstGeom prst="rect">
              <a:avLst/>
            </a:prstGeom>
            <a:gradFill rotWithShape="1">
              <a:gsLst>
                <a:gs pos="0">
                  <a:srgbClr val="FFFFFF"/>
                </a:gs>
                <a:gs pos="100000">
                  <a:srgbClr val="C5D8FF"/>
                </a:gs>
              </a:gsLst>
              <a:lin ang="5400000" scaled="1"/>
            </a:gradFill>
            <a:ln w="9525">
              <a:noFill/>
              <a:miter lim="800000"/>
              <a:headEnd/>
              <a:tailEnd/>
            </a:ln>
            <a:effectLst/>
          </p:spPr>
          <p:txBody>
            <a:bodyPr wrap="none" anchor="ctr"/>
            <a:lstStyle/>
            <a:p>
              <a:endParaRPr lang="he-IL"/>
            </a:p>
          </p:txBody>
        </p:sp>
      </p:grpSp>
      <p:sp>
        <p:nvSpPr>
          <p:cNvPr id="17" name="Text Box 20"/>
          <p:cNvSpPr txBox="1">
            <a:spLocks noChangeArrowheads="1"/>
          </p:cNvSpPr>
          <p:nvPr userDrawn="1"/>
        </p:nvSpPr>
        <p:spPr bwMode="auto">
          <a:xfrm>
            <a:off x="0" y="6572250"/>
            <a:ext cx="1579563" cy="336550"/>
          </a:xfrm>
          <a:prstGeom prst="rect">
            <a:avLst/>
          </a:prstGeom>
          <a:noFill/>
          <a:ln w="9525">
            <a:noFill/>
            <a:miter lim="800000"/>
            <a:headEnd/>
            <a:tailEnd/>
          </a:ln>
          <a:effectLst/>
        </p:spPr>
        <p:txBody>
          <a:bodyPr>
            <a:spAutoFit/>
          </a:bodyPr>
          <a:lstStyle/>
          <a:p>
            <a:pPr rtl="1"/>
            <a:r>
              <a:rPr lang="he-IL" sz="1600"/>
              <a:t>פרופ' פרץ שובל </a:t>
            </a:r>
            <a:r>
              <a:rPr lang="en-US" sz="1600">
                <a:cs typeface="Times New Roman" pitchFamily="18" charset="0"/>
              </a:rPr>
              <a:t>©</a:t>
            </a:r>
            <a:endParaRPr lang="en-US" sz="1600"/>
          </a:p>
        </p:txBody>
      </p:sp>
      <p:sp>
        <p:nvSpPr>
          <p:cNvPr id="18" name="Text Box 21"/>
          <p:cNvSpPr txBox="1">
            <a:spLocks noChangeArrowheads="1"/>
          </p:cNvSpPr>
          <p:nvPr userDrawn="1"/>
        </p:nvSpPr>
        <p:spPr bwMode="auto">
          <a:xfrm>
            <a:off x="6805613" y="6572250"/>
            <a:ext cx="2325687" cy="336550"/>
          </a:xfrm>
          <a:prstGeom prst="rect">
            <a:avLst/>
          </a:prstGeom>
          <a:noFill/>
          <a:ln w="9525">
            <a:noFill/>
            <a:miter lim="800000"/>
            <a:headEnd/>
            <a:tailEnd/>
          </a:ln>
          <a:effectLst/>
        </p:spPr>
        <p:txBody>
          <a:bodyPr>
            <a:spAutoFit/>
          </a:bodyPr>
          <a:lstStyle/>
          <a:p>
            <a:pPr rtl="1"/>
            <a:r>
              <a:rPr lang="he-IL" sz="1600"/>
              <a:t>ניתוח ועיצוב מערכות מידע</a:t>
            </a:r>
            <a:endParaRPr lang="en-US" sz="1600"/>
          </a:p>
        </p:txBody>
      </p:sp>
      <p:sp>
        <p:nvSpPr>
          <p:cNvPr id="19" name="Text Box 22"/>
          <p:cNvSpPr txBox="1">
            <a:spLocks noChangeArrowheads="1"/>
          </p:cNvSpPr>
          <p:nvPr userDrawn="1"/>
        </p:nvSpPr>
        <p:spPr bwMode="auto">
          <a:xfrm>
            <a:off x="3349625" y="6572250"/>
            <a:ext cx="2432050" cy="336550"/>
          </a:xfrm>
          <a:prstGeom prst="rect">
            <a:avLst/>
          </a:prstGeom>
          <a:noFill/>
          <a:ln w="9525">
            <a:noFill/>
            <a:miter lim="800000"/>
            <a:headEnd/>
            <a:tailEnd/>
          </a:ln>
          <a:effectLst/>
        </p:spPr>
        <p:txBody>
          <a:bodyPr>
            <a:spAutoFit/>
          </a:bodyPr>
          <a:lstStyle/>
          <a:p>
            <a:pPr rtl="1"/>
            <a:r>
              <a:rPr lang="he-IL" sz="1600"/>
              <a:t>עמ' </a:t>
            </a:r>
            <a:fld id="{7916C30A-B830-46FC-8597-DCD633F6C626}" type="slidenum">
              <a:rPr lang="he-IL" b="0">
                <a:cs typeface="Times New Roman" pitchFamily="18" charset="0"/>
              </a:rPr>
              <a:pPr rtl="1"/>
              <a:t>‹#›</a:t>
            </a:fld>
            <a:endParaRPr lang="en-US" b="0">
              <a:cs typeface="Times New Roman" pitchFamily="18" charset="0"/>
            </a:endParaRPr>
          </a:p>
        </p:txBody>
      </p:sp>
      <p:grpSp>
        <p:nvGrpSpPr>
          <p:cNvPr id="20" name="Group 23"/>
          <p:cNvGrpSpPr>
            <a:grpSpLocks/>
          </p:cNvGrpSpPr>
          <p:nvPr userDrawn="1"/>
        </p:nvGrpSpPr>
        <p:grpSpPr bwMode="auto">
          <a:xfrm>
            <a:off x="71438" y="112713"/>
            <a:ext cx="8745537" cy="161925"/>
            <a:chOff x="48" y="111"/>
            <a:chExt cx="5509" cy="102"/>
          </a:xfrm>
        </p:grpSpPr>
        <p:sp>
          <p:nvSpPr>
            <p:cNvPr id="21" name="Rectangle 24"/>
            <p:cNvSpPr>
              <a:spLocks noChangeArrowheads="1"/>
            </p:cNvSpPr>
            <p:nvPr userDrawn="1"/>
          </p:nvSpPr>
          <p:spPr bwMode="auto">
            <a:xfrm rot="5400000" flipV="1">
              <a:off x="2853" y="-2491"/>
              <a:ext cx="37" cy="5371"/>
            </a:xfrm>
            <a:prstGeom prst="rect">
              <a:avLst/>
            </a:prstGeom>
            <a:gradFill rotWithShape="1">
              <a:gsLst>
                <a:gs pos="0">
                  <a:srgbClr val="C5D8FF"/>
                </a:gs>
                <a:gs pos="100000">
                  <a:schemeClr val="bg1"/>
                </a:gs>
              </a:gsLst>
              <a:lin ang="5400000" scaled="1"/>
            </a:gradFill>
            <a:ln w="9525">
              <a:noFill/>
              <a:miter lim="800000"/>
              <a:headEnd/>
              <a:tailEnd/>
            </a:ln>
            <a:effectLst/>
          </p:spPr>
          <p:txBody>
            <a:bodyPr wrap="none" anchor="ctr"/>
            <a:lstStyle/>
            <a:p>
              <a:endParaRPr lang="he-IL"/>
            </a:p>
          </p:txBody>
        </p:sp>
        <p:sp>
          <p:nvSpPr>
            <p:cNvPr id="22" name="Rectangle 25"/>
            <p:cNvSpPr>
              <a:spLocks noChangeArrowheads="1"/>
            </p:cNvSpPr>
            <p:nvPr userDrawn="1"/>
          </p:nvSpPr>
          <p:spPr bwMode="auto">
            <a:xfrm rot="5400000" flipV="1">
              <a:off x="2784" y="-2625"/>
              <a:ext cx="38" cy="5509"/>
            </a:xfrm>
            <a:prstGeom prst="rect">
              <a:avLst/>
            </a:prstGeom>
            <a:gradFill rotWithShape="0">
              <a:gsLst>
                <a:gs pos="0">
                  <a:srgbClr val="003399"/>
                </a:gs>
                <a:gs pos="100000">
                  <a:schemeClr val="bg1"/>
                </a:gs>
              </a:gsLst>
              <a:lin ang="0" scaled="1"/>
            </a:gradFill>
            <a:ln w="9525">
              <a:noFill/>
              <a:miter lim="800000"/>
              <a:headEnd/>
              <a:tailEnd/>
            </a:ln>
            <a:effectLst/>
          </p:spPr>
          <p:txBody>
            <a:bodyPr wrap="none" anchor="ctr"/>
            <a:lstStyle/>
            <a:p>
              <a:endParaRPr lang="he-IL"/>
            </a:p>
          </p:txBody>
        </p:sp>
      </p:grpSp>
    </p:spTree>
    <p:extLst>
      <p:ext uri="{BB962C8B-B14F-4D97-AF65-F5344CB8AC3E}">
        <p14:creationId xmlns:p14="http://schemas.microsoft.com/office/powerpoint/2010/main" val="364611743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xStyles>
    <p:titleStyle>
      <a:lvl1pPr algn="l" defTabSz="914400" rtl="1"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a:latin typeface="Open Sans" panose="020B0606030504020204" pitchFamily="34" charset="0"/>
                <a:ea typeface="Open Sans" panose="020B0606030504020204" pitchFamily="34" charset="0"/>
              </a:rPr>
              <a:t>תרגול 5 – ניהול דרישות</a:t>
            </a:r>
          </a:p>
        </p:txBody>
      </p:sp>
      <p:sp>
        <p:nvSpPr>
          <p:cNvPr id="3" name="כותרת משנה 2"/>
          <p:cNvSpPr>
            <a:spLocks noGrp="1"/>
          </p:cNvSpPr>
          <p:nvPr>
            <p:ph type="subTitle" idx="1"/>
          </p:nvPr>
        </p:nvSpPr>
        <p:spPr/>
        <p:txBody>
          <a:bodyPr/>
          <a:lstStyle/>
          <a:p>
            <a:r>
              <a:rPr lang="he-IL" b="1" dirty="0"/>
              <a:t>ניתוח ועיצוב מערכות מידע</a:t>
            </a:r>
          </a:p>
        </p:txBody>
      </p:sp>
    </p:spTree>
    <p:extLst>
      <p:ext uri="{BB962C8B-B14F-4D97-AF65-F5344CB8AC3E}">
        <p14:creationId xmlns:p14="http://schemas.microsoft.com/office/powerpoint/2010/main" val="225178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84"/>
            <a:ext cx="7772400" cy="796950"/>
          </a:xfrm>
        </p:spPr>
        <p:txBody>
          <a:bodyPr>
            <a:normAutofit/>
          </a:bodyPr>
          <a:lstStyle/>
          <a:p>
            <a:pPr algn="ctr"/>
            <a:r>
              <a:rPr lang="he-IL" sz="3600" b="1" dirty="0">
                <a:solidFill>
                  <a:srgbClr val="C00000"/>
                </a:solidFill>
                <a:latin typeface="Tahoma" pitchFamily="34" charset="0"/>
                <a:cs typeface="Tahoma" pitchFamily="34" charset="0"/>
              </a:rPr>
              <a:t>התכונות של דרישה איכותית</a:t>
            </a:r>
          </a:p>
        </p:txBody>
      </p:sp>
      <p:graphicFrame>
        <p:nvGraphicFramePr>
          <p:cNvPr id="5" name="Group 113"/>
          <p:cNvGraphicFramePr>
            <a:graphicFrameLocks noGrp="1"/>
          </p:cNvGraphicFramePr>
          <p:nvPr>
            <p:ph idx="1"/>
            <p:extLst>
              <p:ext uri="{D42A27DB-BD31-4B8C-83A1-F6EECF244321}">
                <p14:modId xmlns:p14="http://schemas.microsoft.com/office/powerpoint/2010/main" val="3180880770"/>
              </p:ext>
            </p:extLst>
          </p:nvPr>
        </p:nvGraphicFramePr>
        <p:xfrm>
          <a:off x="460924" y="980728"/>
          <a:ext cx="8225876" cy="3962400"/>
        </p:xfrm>
        <a:graphic>
          <a:graphicData uri="http://schemas.openxmlformats.org/drawingml/2006/table">
            <a:tbl>
              <a:tblPr rtl="1"/>
              <a:tblGrid>
                <a:gridCol w="5924792">
                  <a:extLst>
                    <a:ext uri="{9D8B030D-6E8A-4147-A177-3AD203B41FA5}">
                      <a16:colId xmlns:a16="http://schemas.microsoft.com/office/drawing/2014/main" val="20000"/>
                    </a:ext>
                  </a:extLst>
                </a:gridCol>
                <a:gridCol w="2301084">
                  <a:extLst>
                    <a:ext uri="{9D8B030D-6E8A-4147-A177-3AD203B41FA5}">
                      <a16:colId xmlns:a16="http://schemas.microsoft.com/office/drawing/2014/main" val="20001"/>
                    </a:ext>
                  </a:extLst>
                </a:gridCol>
              </a:tblGrid>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בדידה , מזוהה חד ערכית , שייכות ברורה</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Identified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מובנת (ברורה , מדויקת)-</a:t>
                      </a:r>
                      <a:r>
                        <a:rPr kumimoji="0" lang="en-US" sz="2000" b="0" i="0" u="none" strike="noStrike" cap="none" normalizeH="0" baseline="0" dirty="0">
                          <a:ln>
                            <a:noFill/>
                          </a:ln>
                          <a:solidFill>
                            <a:schemeClr val="tx1"/>
                          </a:solidFill>
                          <a:effectLst/>
                          <a:latin typeface="Arial" pitchFamily="34" charset="0"/>
                          <a:cs typeface="Arial" pitchFamily="34" charset="0"/>
                        </a:rPr>
                        <a:t> </a:t>
                      </a:r>
                      <a:r>
                        <a:rPr kumimoji="0" lang="he-IL" sz="2000" b="0" i="0" u="none" strike="noStrike" cap="none" normalizeH="0" baseline="0" dirty="0">
                          <a:ln>
                            <a:noFill/>
                          </a:ln>
                          <a:solidFill>
                            <a:schemeClr val="tx1"/>
                          </a:solidFill>
                          <a:effectLst/>
                          <a:latin typeface="Arial" pitchFamily="34" charset="0"/>
                          <a:cs typeface="Arial" pitchFamily="34" charset="0"/>
                        </a:rPr>
                        <a:t>מנוסחת בשפת הלקוח</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Understandable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הכרחית-בעלת תרומה משמעותית לשיפור תהליכי העבודה</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Necessary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לא עמומה(חד משמעית)</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Unambiguous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לא מכילה פרטי פתרון שלא לצורך</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Avoid design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שלמה</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Complete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ניתנת לבדיקה באמצעות מבחני קבלה</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Testable-Verifiable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עקבית (לא סותרת דרישות אחרות)</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Consistent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cs typeface="Arial" pitchFamily="34" charset="0"/>
                        </a:rPr>
                        <a:t>עקיבה (גם לדרישות ברמה גבוהה יותר וגם בהמשך האפיון)</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Traceable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40">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err="1">
                          <a:ln>
                            <a:noFill/>
                          </a:ln>
                          <a:solidFill>
                            <a:schemeClr val="tx1"/>
                          </a:solidFill>
                          <a:effectLst/>
                          <a:latin typeface="Arial" pitchFamily="34" charset="0"/>
                          <a:cs typeface="Arial" pitchFamily="34" charset="0"/>
                        </a:rPr>
                        <a:t>מתועדפת</a:t>
                      </a:r>
                      <a:endParaRPr kumimoji="0" lang="en-US" sz="2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cs typeface="Arial" pitchFamily="34" charset="0"/>
                        </a:rPr>
                        <a:t>Prioritized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TextBox 3">
            <a:extLst>
              <a:ext uri="{FF2B5EF4-FFF2-40B4-BE49-F238E27FC236}">
                <a16:creationId xmlns:a16="http://schemas.microsoft.com/office/drawing/2014/main" id="{4915EEDA-60D4-48D4-A97F-828FD5E07527}"/>
              </a:ext>
            </a:extLst>
          </p:cNvPr>
          <p:cNvSpPr txBox="1"/>
          <p:nvPr/>
        </p:nvSpPr>
        <p:spPr>
          <a:xfrm>
            <a:off x="323528" y="5229200"/>
            <a:ext cx="8568952" cy="1384995"/>
          </a:xfrm>
          <a:prstGeom prst="rect">
            <a:avLst/>
          </a:prstGeom>
          <a:noFill/>
        </p:spPr>
        <p:txBody>
          <a:bodyPr wrap="square" rtlCol="0">
            <a:spAutoFit/>
          </a:bodyPr>
          <a:lstStyle/>
          <a:p>
            <a:r>
              <a:rPr lang="he-IL" sz="2800" dirty="0"/>
              <a:t>אך ורק דרישות מערכת עומדות בתנאים הנ"ל (אלו דרישות שמנתח המערכת ניסח). דרישות המגיעות מהלקוח בד"כ אינן דרישות איכותיות.</a:t>
            </a:r>
            <a:endParaRPr lang="en-US" sz="2800" dirty="0"/>
          </a:p>
        </p:txBody>
      </p:sp>
    </p:spTree>
    <p:extLst>
      <p:ext uri="{BB962C8B-B14F-4D97-AF65-F5344CB8AC3E}">
        <p14:creationId xmlns:p14="http://schemas.microsoft.com/office/powerpoint/2010/main" val="388177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84"/>
            <a:ext cx="7772400" cy="796950"/>
          </a:xfrm>
        </p:spPr>
        <p:txBody>
          <a:bodyPr>
            <a:normAutofit/>
          </a:bodyPr>
          <a:lstStyle/>
          <a:p>
            <a:pPr algn="ctr"/>
            <a:r>
              <a:rPr lang="he-IL" sz="3600" b="1" dirty="0">
                <a:solidFill>
                  <a:srgbClr val="C00000"/>
                </a:solidFill>
                <a:latin typeface="Tahoma" pitchFamily="34" charset="0"/>
                <a:cs typeface="Tahoma" pitchFamily="34" charset="0"/>
              </a:rPr>
              <a:t>דוגמא למסמך </a:t>
            </a:r>
            <a:r>
              <a:rPr lang="en-US" sz="3600" b="1" dirty="0">
                <a:solidFill>
                  <a:srgbClr val="C00000"/>
                </a:solidFill>
                <a:latin typeface="Tahoma" pitchFamily="34" charset="0"/>
                <a:cs typeface="Tahoma" pitchFamily="34" charset="0"/>
              </a:rPr>
              <a:t>SRS</a:t>
            </a:r>
            <a:endParaRPr lang="he-IL" sz="3600" b="1" dirty="0">
              <a:solidFill>
                <a:srgbClr val="C00000"/>
              </a:solidFill>
              <a:latin typeface="Tahoma" pitchFamily="34" charset="0"/>
              <a:cs typeface="Tahoma" pitchFamily="34" charset="0"/>
            </a:endParaRPr>
          </a:p>
        </p:txBody>
      </p:sp>
      <p:sp>
        <p:nvSpPr>
          <p:cNvPr id="4" name="Content Placeholder 3">
            <a:extLst>
              <a:ext uri="{FF2B5EF4-FFF2-40B4-BE49-F238E27FC236}">
                <a16:creationId xmlns:a16="http://schemas.microsoft.com/office/drawing/2014/main" id="{40A45B28-A7AE-4D79-813E-39A3FE4C5BDD}"/>
              </a:ext>
            </a:extLst>
          </p:cNvPr>
          <p:cNvSpPr>
            <a:spLocks noGrp="1"/>
          </p:cNvSpPr>
          <p:nvPr>
            <p:ph sz="quarter" idx="1"/>
          </p:nvPr>
        </p:nvSpPr>
        <p:spPr>
          <a:xfrm>
            <a:off x="122559" y="5733256"/>
            <a:ext cx="7772400" cy="4572000"/>
          </a:xfrm>
        </p:spPr>
        <p:txBody>
          <a:bodyPr/>
          <a:lstStyle/>
          <a:p>
            <a:pPr marL="0" indent="0">
              <a:buNone/>
            </a:pPr>
            <a:r>
              <a:rPr lang="en-US" dirty="0"/>
              <a:t>http://www.cse.chalmers.se/~feldt/courses/reqeng/examples/srs_example_2010_group2.pdf</a:t>
            </a:r>
          </a:p>
        </p:txBody>
      </p:sp>
      <p:pic>
        <p:nvPicPr>
          <p:cNvPr id="6" name="Picture 5">
            <a:extLst>
              <a:ext uri="{FF2B5EF4-FFF2-40B4-BE49-F238E27FC236}">
                <a16:creationId xmlns:a16="http://schemas.microsoft.com/office/drawing/2014/main" id="{12FA45D5-A8F4-4579-B6BD-696979D92B64}"/>
              </a:ext>
            </a:extLst>
          </p:cNvPr>
          <p:cNvPicPr>
            <a:picLocks noChangeAspect="1"/>
          </p:cNvPicPr>
          <p:nvPr/>
        </p:nvPicPr>
        <p:blipFill>
          <a:blip r:embed="rId3"/>
          <a:stretch>
            <a:fillRect/>
          </a:stretch>
        </p:blipFill>
        <p:spPr>
          <a:xfrm>
            <a:off x="123756" y="980728"/>
            <a:ext cx="8833627" cy="4378397"/>
          </a:xfrm>
          <a:prstGeom prst="rect">
            <a:avLst/>
          </a:prstGeom>
        </p:spPr>
      </p:pic>
    </p:spTree>
    <p:extLst>
      <p:ext uri="{BB962C8B-B14F-4D97-AF65-F5344CB8AC3E}">
        <p14:creationId xmlns:p14="http://schemas.microsoft.com/office/powerpoint/2010/main" val="375333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84"/>
            <a:ext cx="7772400" cy="796950"/>
          </a:xfrm>
        </p:spPr>
        <p:txBody>
          <a:bodyPr>
            <a:normAutofit/>
          </a:bodyPr>
          <a:lstStyle/>
          <a:p>
            <a:pPr algn="ctr"/>
            <a:r>
              <a:rPr lang="he-IL" sz="3600" b="1" dirty="0">
                <a:solidFill>
                  <a:srgbClr val="C00000"/>
                </a:solidFill>
                <a:latin typeface="Tahoma" pitchFamily="34" charset="0"/>
                <a:cs typeface="Tahoma" pitchFamily="34" charset="0"/>
              </a:rPr>
              <a:t>דוגמאות לדרישות לקויות</a:t>
            </a:r>
          </a:p>
        </p:txBody>
      </p:sp>
      <p:sp>
        <p:nvSpPr>
          <p:cNvPr id="6" name="מציין מיקום תוכן 2"/>
          <p:cNvSpPr>
            <a:spLocks noGrp="1"/>
          </p:cNvSpPr>
          <p:nvPr>
            <p:ph sz="quarter" idx="1"/>
          </p:nvPr>
        </p:nvSpPr>
        <p:spPr>
          <a:xfrm>
            <a:off x="251520" y="1196752"/>
            <a:ext cx="8435280" cy="4824536"/>
          </a:xfrm>
        </p:spPr>
        <p:txBody>
          <a:bodyPr>
            <a:normAutofit/>
          </a:bodyPr>
          <a:lstStyle/>
          <a:p>
            <a:pPr lvl="0">
              <a:lnSpc>
                <a:spcPct val="80000"/>
              </a:lnSpc>
            </a:pPr>
            <a:r>
              <a:rPr lang="he-IL" sz="2400" dirty="0">
                <a:solidFill>
                  <a:srgbClr val="FF0000"/>
                </a:solidFill>
                <a:latin typeface="Arial" pitchFamily="34" charset="0"/>
                <a:cs typeface="Arial" pitchFamily="34" charset="0"/>
              </a:rPr>
              <a:t>חיפוש מתקדם </a:t>
            </a:r>
            <a:r>
              <a:rPr lang="he-IL" sz="2400" dirty="0">
                <a:latin typeface="Arial" pitchFamily="34" charset="0"/>
                <a:cs typeface="Arial" pitchFamily="34" charset="0"/>
              </a:rPr>
              <a:t>שבו ניתן יהיה לסנן </a:t>
            </a:r>
            <a:r>
              <a:rPr lang="he-IL" sz="2400" dirty="0">
                <a:solidFill>
                  <a:srgbClr val="FF0000"/>
                </a:solidFill>
                <a:latin typeface="Arial" pitchFamily="34" charset="0"/>
                <a:cs typeface="Arial" pitchFamily="34" charset="0"/>
              </a:rPr>
              <a:t>גם</a:t>
            </a:r>
            <a:r>
              <a:rPr lang="he-IL" sz="2400" dirty="0">
                <a:latin typeface="Arial" pitchFamily="34" charset="0"/>
                <a:cs typeface="Arial" pitchFamily="34" charset="0"/>
              </a:rPr>
              <a:t> לפי </a:t>
            </a:r>
            <a:r>
              <a:rPr lang="he-IL" sz="2400" dirty="0">
                <a:solidFill>
                  <a:srgbClr val="FF0000"/>
                </a:solidFill>
                <a:latin typeface="Arial" pitchFamily="34" charset="0"/>
                <a:cs typeface="Arial" pitchFamily="34" charset="0"/>
              </a:rPr>
              <a:t>טקסט חופשי</a:t>
            </a:r>
            <a:endParaRPr lang="en-US" sz="2400" dirty="0">
              <a:solidFill>
                <a:srgbClr val="FF0000"/>
              </a:solidFill>
              <a:latin typeface="Arial" pitchFamily="34" charset="0"/>
              <a:cs typeface="Arial" pitchFamily="34" charset="0"/>
            </a:endParaRPr>
          </a:p>
          <a:p>
            <a:pPr lvl="0">
              <a:lnSpc>
                <a:spcPct val="80000"/>
              </a:lnSpc>
              <a:buNone/>
            </a:pPr>
            <a:endParaRPr lang="en-US" sz="2400" dirty="0">
              <a:latin typeface="Arial" pitchFamily="34" charset="0"/>
              <a:cs typeface="Arial" pitchFamily="34" charset="0"/>
            </a:endParaRPr>
          </a:p>
          <a:p>
            <a:pPr lvl="0">
              <a:lnSpc>
                <a:spcPct val="80000"/>
              </a:lnSpc>
            </a:pPr>
            <a:r>
              <a:rPr lang="he-IL" sz="2400" dirty="0">
                <a:latin typeface="Arial" pitchFamily="34" charset="0"/>
                <a:cs typeface="Arial" pitchFamily="34" charset="0"/>
              </a:rPr>
              <a:t>"זמן חיפוש </a:t>
            </a:r>
            <a:r>
              <a:rPr lang="he-IL" sz="2400" dirty="0">
                <a:solidFill>
                  <a:srgbClr val="FF0000"/>
                </a:solidFill>
                <a:latin typeface="Arial" pitchFamily="34" charset="0"/>
                <a:cs typeface="Arial" pitchFamily="34" charset="0"/>
              </a:rPr>
              <a:t>סביר</a:t>
            </a:r>
            <a:r>
              <a:rPr lang="he-IL" sz="2400" dirty="0">
                <a:latin typeface="Arial" pitchFamily="34" charset="0"/>
                <a:cs typeface="Arial" pitchFamily="34" charset="0"/>
              </a:rPr>
              <a:t>"</a:t>
            </a:r>
            <a:r>
              <a:rPr lang="en-US" sz="2400" dirty="0">
                <a:latin typeface="Arial" pitchFamily="34" charset="0"/>
                <a:cs typeface="Arial" pitchFamily="34" charset="0"/>
              </a:rPr>
              <a:t> </a:t>
            </a:r>
            <a:endParaRPr lang="he-IL" sz="2400" dirty="0">
              <a:latin typeface="Arial" pitchFamily="34" charset="0"/>
              <a:cs typeface="Arial" pitchFamily="34" charset="0"/>
            </a:endParaRPr>
          </a:p>
          <a:p>
            <a:pPr lvl="0">
              <a:lnSpc>
                <a:spcPct val="80000"/>
              </a:lnSpc>
            </a:pPr>
            <a:endParaRPr lang="en-US" sz="2400" dirty="0">
              <a:latin typeface="Arial" pitchFamily="34" charset="0"/>
              <a:cs typeface="Arial" pitchFamily="34" charset="0"/>
            </a:endParaRPr>
          </a:p>
          <a:p>
            <a:pPr lvl="0">
              <a:lnSpc>
                <a:spcPct val="80000"/>
              </a:lnSpc>
            </a:pPr>
            <a:r>
              <a:rPr lang="he-IL" sz="2400" dirty="0">
                <a:latin typeface="Arial" pitchFamily="34" charset="0"/>
                <a:cs typeface="Arial" pitchFamily="34" charset="0"/>
              </a:rPr>
              <a:t>למנהל האתר תהיה האופציה להוציא דוחות </a:t>
            </a:r>
            <a:r>
              <a:rPr lang="he-IL" sz="2400" dirty="0">
                <a:solidFill>
                  <a:srgbClr val="FF0000"/>
                </a:solidFill>
                <a:latin typeface="Arial" pitchFamily="34" charset="0"/>
                <a:cs typeface="Arial" pitchFamily="34" charset="0"/>
              </a:rPr>
              <a:t>לפי חתכים</a:t>
            </a:r>
          </a:p>
          <a:p>
            <a:pPr lvl="0">
              <a:lnSpc>
                <a:spcPct val="80000"/>
              </a:lnSpc>
            </a:pPr>
            <a:endParaRPr lang="en-US" sz="2400" dirty="0">
              <a:latin typeface="Arial" pitchFamily="34" charset="0"/>
              <a:cs typeface="Arial" pitchFamily="34" charset="0"/>
            </a:endParaRPr>
          </a:p>
          <a:p>
            <a:pPr lvl="0">
              <a:lnSpc>
                <a:spcPct val="80000"/>
              </a:lnSpc>
            </a:pPr>
            <a:r>
              <a:rPr lang="he-IL" sz="2400" dirty="0">
                <a:latin typeface="Arial" pitchFamily="34" charset="0"/>
                <a:cs typeface="Arial" pitchFamily="34" charset="0"/>
              </a:rPr>
              <a:t>סטטיסטיקות</a:t>
            </a:r>
            <a:r>
              <a:rPr lang="en-US" sz="2400" dirty="0">
                <a:latin typeface="Arial" pitchFamily="34" charset="0"/>
                <a:cs typeface="Arial" pitchFamily="34" charset="0"/>
              </a:rPr>
              <a:t> </a:t>
            </a:r>
            <a:endParaRPr lang="he-IL" sz="2400" dirty="0">
              <a:latin typeface="Arial" pitchFamily="34" charset="0"/>
              <a:cs typeface="Arial" pitchFamily="34" charset="0"/>
            </a:endParaRPr>
          </a:p>
          <a:p>
            <a:pPr lvl="0">
              <a:lnSpc>
                <a:spcPct val="80000"/>
              </a:lnSpc>
            </a:pPr>
            <a:endParaRPr lang="en-US" sz="2400" dirty="0">
              <a:latin typeface="Arial" pitchFamily="34" charset="0"/>
              <a:cs typeface="Arial" pitchFamily="34" charset="0"/>
            </a:endParaRPr>
          </a:p>
          <a:p>
            <a:pPr lvl="0">
              <a:lnSpc>
                <a:spcPct val="80000"/>
              </a:lnSpc>
            </a:pPr>
            <a:r>
              <a:rPr lang="he-IL" sz="2400" dirty="0">
                <a:latin typeface="Arial" pitchFamily="34" charset="0"/>
                <a:cs typeface="Arial" pitchFamily="34" charset="0"/>
              </a:rPr>
              <a:t>הצגת </a:t>
            </a:r>
            <a:r>
              <a:rPr lang="he-IL" sz="2400" dirty="0">
                <a:solidFill>
                  <a:srgbClr val="FF0000"/>
                </a:solidFill>
                <a:latin typeface="Arial" pitchFamily="34" charset="0"/>
                <a:cs typeface="Arial" pitchFamily="34" charset="0"/>
              </a:rPr>
              <a:t>היסטוריה</a:t>
            </a:r>
            <a:r>
              <a:rPr lang="he-IL" sz="2400" dirty="0">
                <a:latin typeface="Arial" pitchFamily="34" charset="0"/>
                <a:cs typeface="Arial" pitchFamily="34" charset="0"/>
              </a:rPr>
              <a:t> של תלמיד בכניסה לאתר</a:t>
            </a:r>
          </a:p>
          <a:p>
            <a:pPr lvl="0">
              <a:lnSpc>
                <a:spcPct val="80000"/>
              </a:lnSpc>
            </a:pPr>
            <a:endParaRPr lang="en-US" sz="2400" dirty="0">
              <a:latin typeface="Arial" pitchFamily="34" charset="0"/>
              <a:cs typeface="Arial" pitchFamily="34" charset="0"/>
            </a:endParaRPr>
          </a:p>
          <a:p>
            <a:pPr lvl="0">
              <a:lnSpc>
                <a:spcPct val="80000"/>
              </a:lnSpc>
            </a:pPr>
            <a:r>
              <a:rPr lang="he-IL" sz="2400" dirty="0">
                <a:solidFill>
                  <a:srgbClr val="FF0000"/>
                </a:solidFill>
                <a:latin typeface="Arial" pitchFamily="34" charset="0"/>
                <a:cs typeface="Arial" pitchFamily="34" charset="0"/>
              </a:rPr>
              <a:t>ידידותי</a:t>
            </a:r>
            <a:r>
              <a:rPr lang="he-IL" sz="2400" dirty="0">
                <a:latin typeface="Arial" pitchFamily="34" charset="0"/>
                <a:cs typeface="Arial" pitchFamily="34" charset="0"/>
              </a:rPr>
              <a:t> למשתמש</a:t>
            </a:r>
            <a:endParaRPr lang="en-US" sz="2400" dirty="0">
              <a:latin typeface="Arial" pitchFamily="34" charset="0"/>
              <a:cs typeface="Arial" pitchFamily="34" charset="0"/>
            </a:endParaRPr>
          </a:p>
          <a:p>
            <a:pPr>
              <a:lnSpc>
                <a:spcPct val="80000"/>
              </a:lnSpc>
            </a:pPr>
            <a:endParaRPr lang="he-IL" sz="1800" dirty="0">
              <a:latin typeface="Arial" pitchFamily="34" charset="0"/>
              <a:cs typeface="Arial" pitchFamily="34" charset="0"/>
            </a:endParaRPr>
          </a:p>
        </p:txBody>
      </p:sp>
      <p:pic>
        <p:nvPicPr>
          <p:cNvPr id="1536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9946" y="2924944"/>
            <a:ext cx="3471040" cy="3744416"/>
          </a:xfrm>
          <a:prstGeom prst="rect">
            <a:avLst/>
          </a:prstGeom>
          <a:noFill/>
          <a:ln w="9525">
            <a:noFill/>
            <a:miter lim="800000"/>
            <a:headEnd/>
            <a:tailEnd/>
          </a:ln>
        </p:spPr>
      </p:pic>
    </p:spTree>
    <p:extLst>
      <p:ext uri="{BB962C8B-B14F-4D97-AF65-F5344CB8AC3E}">
        <p14:creationId xmlns:p14="http://schemas.microsoft.com/office/powerpoint/2010/main" val="245680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כותרת 1"/>
          <p:cNvSpPr>
            <a:spLocks noGrp="1"/>
          </p:cNvSpPr>
          <p:nvPr>
            <p:ph type="title"/>
          </p:nvPr>
        </p:nvSpPr>
        <p:spPr>
          <a:xfrm>
            <a:off x="428625" y="0"/>
            <a:ext cx="8229600" cy="785813"/>
          </a:xfrm>
        </p:spPr>
        <p:txBody>
          <a:bodyPr/>
          <a:lstStyle/>
          <a:p>
            <a:pPr algn="ctr" eaLnBrk="1" hangingPunct="1"/>
            <a:r>
              <a:rPr lang="he-IL" sz="3600" b="1" dirty="0">
                <a:solidFill>
                  <a:srgbClr val="C00000"/>
                </a:solidFill>
                <a:latin typeface="Tahoma" pitchFamily="34" charset="0"/>
                <a:cs typeface="Tahoma" pitchFamily="34" charset="0"/>
              </a:rPr>
              <a:t>נמשיך עם הדוגמה מהתרגול הקודם</a:t>
            </a:r>
          </a:p>
        </p:txBody>
      </p:sp>
      <p:sp>
        <p:nvSpPr>
          <p:cNvPr id="5" name="מציין מיקום תוכן 2"/>
          <p:cNvSpPr>
            <a:spLocks noGrp="1"/>
          </p:cNvSpPr>
          <p:nvPr>
            <p:ph sz="quarter" idx="1"/>
          </p:nvPr>
        </p:nvSpPr>
        <p:spPr>
          <a:xfrm>
            <a:off x="457200" y="857250"/>
            <a:ext cx="8229600" cy="5572125"/>
          </a:xfrm>
        </p:spPr>
        <p:txBody>
          <a:bodyPr rtlCol="1">
            <a:noAutofit/>
          </a:bodyPr>
          <a:lstStyle/>
          <a:p>
            <a:pPr marL="274320" indent="-274320" eaLnBrk="1" fontAlgn="auto" hangingPunct="1">
              <a:spcBef>
                <a:spcPct val="50000"/>
              </a:spcBef>
              <a:spcAft>
                <a:spcPts val="0"/>
              </a:spcAft>
              <a:buFont typeface="Wingdings" pitchFamily="2" charset="2"/>
              <a:buChar char="§"/>
              <a:defRPr/>
            </a:pPr>
            <a:r>
              <a:rPr lang="he-IL" sz="2000" dirty="0">
                <a:solidFill>
                  <a:srgbClr val="FF0000"/>
                </a:solidFill>
                <a:latin typeface="Arial" pitchFamily="34" charset="0"/>
                <a:cs typeface="Arial" pitchFamily="34" charset="0"/>
              </a:rPr>
              <a:t>נושא הפרויקט</a:t>
            </a:r>
          </a:p>
          <a:p>
            <a:pPr marL="400050" lvl="1" indent="0" eaLnBrk="1" fontAlgn="auto" hangingPunct="1">
              <a:spcBef>
                <a:spcPct val="50000"/>
              </a:spcBef>
              <a:spcAft>
                <a:spcPts val="0"/>
              </a:spcAft>
              <a:buFont typeface="Arial" pitchFamily="34" charset="0"/>
              <a:buNone/>
              <a:defRPr/>
            </a:pPr>
            <a:r>
              <a:rPr lang="he-IL" sz="2000" dirty="0">
                <a:latin typeface="Arial" pitchFamily="34" charset="0"/>
                <a:cs typeface="Arial" pitchFamily="34" charset="0"/>
              </a:rPr>
              <a:t>הקמת מערכת מידע לחברת הדרכה והסמכה מקצועית בשם "</a:t>
            </a:r>
            <a:r>
              <a:rPr lang="en-US" sz="2000" dirty="0">
                <a:latin typeface="Arial" pitchFamily="34" charset="0"/>
                <a:cs typeface="Arial" pitchFamily="34" charset="0"/>
              </a:rPr>
              <a:t>Career 4 U </a:t>
            </a:r>
            <a:r>
              <a:rPr lang="he-IL" sz="2000" dirty="0">
                <a:latin typeface="Arial" pitchFamily="34" charset="0"/>
                <a:cs typeface="Arial" pitchFamily="34" charset="0"/>
              </a:rPr>
              <a:t>"</a:t>
            </a:r>
          </a:p>
          <a:p>
            <a:pPr marL="274320" indent="-274320" eaLnBrk="1" fontAlgn="auto" hangingPunct="1">
              <a:spcBef>
                <a:spcPct val="50000"/>
              </a:spcBef>
              <a:spcAft>
                <a:spcPts val="0"/>
              </a:spcAft>
              <a:buFont typeface="Wingdings" pitchFamily="2" charset="2"/>
              <a:buChar char="§"/>
              <a:defRPr/>
            </a:pPr>
            <a:r>
              <a:rPr lang="he-IL" sz="2000" dirty="0">
                <a:solidFill>
                  <a:srgbClr val="FF0000"/>
                </a:solidFill>
                <a:latin typeface="Arial" pitchFamily="34" charset="0"/>
                <a:cs typeface="Arial" pitchFamily="34" charset="0"/>
              </a:rPr>
              <a:t>רקע כללי על הארגון</a:t>
            </a:r>
          </a:p>
          <a:p>
            <a:pPr marL="274320" indent="-274320" eaLnBrk="1" fontAlgn="auto" hangingPunct="1">
              <a:spcBef>
                <a:spcPts val="580"/>
              </a:spcBef>
              <a:spcAft>
                <a:spcPts val="0"/>
              </a:spcAft>
              <a:buFont typeface="Arial" pitchFamily="34" charset="0"/>
              <a:buNone/>
              <a:defRPr/>
            </a:pPr>
            <a:r>
              <a:rPr lang="he-IL" sz="2000" dirty="0">
                <a:latin typeface="Arial" pitchFamily="34" charset="0"/>
                <a:cs typeface="Arial" pitchFamily="34" charset="0"/>
              </a:rPr>
              <a:t>	החברה הוקמה בשנת 2003 ע"י שני שותפים אשר חזונם היה לפתוח חברה אשר תספק שירותי הדרכה והסמכה מקצועיים בתחומים שונים ומגוונים לכלל הציבור המעוניין בכך. בתחילת הדרך נפתחו בחברה מספר קורסים בודדים בתחומים מצומצמים אשר הועברו ונוהלו בצורה ידנית ע"י שני השותפים להקמתה. ככל שעברו השנים, המוניטין של החברה צבר תאוצה וכעת מנוהלים ומועברים בה עשרות קורסים מקצועיים במקביל. לשם כך הועסקו בחברה 15 מדריכים מקצועיים בתחומים שונים, מזכירה אשר מרכזת את ההתנהלות השוטפת בחברה בצורה ידנית. כמו כן, מקימי החברה כיום בעמדת מנהלים בה. ברשות החברה 2 מחסנים לאחסון חומרי לימוד. </a:t>
            </a:r>
            <a:endParaRPr lang="en-US" sz="2000" dirty="0">
              <a:latin typeface="Arial" pitchFamily="34" charset="0"/>
              <a:cs typeface="Arial" pitchFamily="34" charset="0"/>
            </a:endParaRPr>
          </a:p>
          <a:p>
            <a:pPr marL="548640" lvl="1" eaLnBrk="1" fontAlgn="auto" hangingPunct="1">
              <a:spcBef>
                <a:spcPct val="50000"/>
              </a:spcBef>
              <a:spcAft>
                <a:spcPts val="0"/>
              </a:spcAft>
              <a:buFont typeface="Arial" pitchFamily="34" charset="0"/>
              <a:buNone/>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p:txBody>
      </p:sp>
    </p:spTree>
    <p:extLst>
      <p:ext uri="{BB962C8B-B14F-4D97-AF65-F5344CB8AC3E}">
        <p14:creationId xmlns:p14="http://schemas.microsoft.com/office/powerpoint/2010/main" val="107818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428625" y="0"/>
            <a:ext cx="8229600" cy="785813"/>
          </a:xfrm>
        </p:spPr>
        <p:txBody>
          <a:bodyPr/>
          <a:lstStyle/>
          <a:p>
            <a:pPr algn="ctr" eaLnBrk="1" hangingPunct="1"/>
            <a:r>
              <a:rPr lang="he-IL" sz="3600" b="1">
                <a:solidFill>
                  <a:srgbClr val="C00000"/>
                </a:solidFill>
                <a:latin typeface="Tahoma" pitchFamily="34" charset="0"/>
                <a:cs typeface="Tahoma" pitchFamily="34" charset="0"/>
              </a:rPr>
              <a:t>תרגיל</a:t>
            </a:r>
          </a:p>
        </p:txBody>
      </p:sp>
      <p:sp>
        <p:nvSpPr>
          <p:cNvPr id="12291" name="מציין מיקום תוכן 2"/>
          <p:cNvSpPr>
            <a:spLocks noGrp="1"/>
          </p:cNvSpPr>
          <p:nvPr>
            <p:ph sz="quarter" idx="1"/>
          </p:nvPr>
        </p:nvSpPr>
        <p:spPr>
          <a:xfrm>
            <a:off x="457200" y="857250"/>
            <a:ext cx="8229600" cy="5572125"/>
          </a:xfrm>
        </p:spPr>
        <p:txBody>
          <a:bodyPr/>
          <a:lstStyle/>
          <a:p>
            <a:pPr>
              <a:spcBef>
                <a:spcPct val="50000"/>
              </a:spcBef>
              <a:buFont typeface="Wingdings" pitchFamily="2" charset="2"/>
              <a:buChar char="§"/>
            </a:pPr>
            <a:r>
              <a:rPr lang="he-IL" sz="2400" dirty="0">
                <a:solidFill>
                  <a:srgbClr val="FF0000"/>
                </a:solidFill>
                <a:latin typeface="Arial" pitchFamily="34" charset="0"/>
                <a:cs typeface="Arial" pitchFamily="34" charset="0"/>
              </a:rPr>
              <a:t>תארו את התהליך "הוספת מדריך" באמצעות תיאור פונקציונאלי כללי של התהליך, משתמשי תהליך, האירוע המעורר את התהליך, הקלטים של התהליך, הפלטים של התהליך, הנתונים המעורבים בתהליך. ולאחר מכן הציגו את הדרישות הקשורות לתהליך הנ"ל.</a:t>
            </a:r>
          </a:p>
        </p:txBody>
      </p:sp>
    </p:spTree>
    <p:extLst>
      <p:ext uri="{BB962C8B-B14F-4D97-AF65-F5344CB8AC3E}">
        <p14:creationId xmlns:p14="http://schemas.microsoft.com/office/powerpoint/2010/main" val="111370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כותרת 1"/>
          <p:cNvSpPr>
            <a:spLocks noGrp="1"/>
          </p:cNvSpPr>
          <p:nvPr>
            <p:ph type="title"/>
          </p:nvPr>
        </p:nvSpPr>
        <p:spPr>
          <a:xfrm>
            <a:off x="428625" y="0"/>
            <a:ext cx="8229600" cy="785813"/>
          </a:xfrm>
        </p:spPr>
        <p:txBody>
          <a:bodyPr/>
          <a:lstStyle/>
          <a:p>
            <a:pPr algn="ctr" eaLnBrk="1" hangingPunct="1"/>
            <a:r>
              <a:rPr lang="he-IL" sz="3600" b="1" dirty="0">
                <a:solidFill>
                  <a:srgbClr val="C00000"/>
                </a:solidFill>
                <a:latin typeface="Tahoma" pitchFamily="34" charset="0"/>
                <a:cs typeface="Tahoma" pitchFamily="34" charset="0"/>
              </a:rPr>
              <a:t>הוספת מדריך</a:t>
            </a:r>
          </a:p>
        </p:txBody>
      </p:sp>
      <p:sp>
        <p:nvSpPr>
          <p:cNvPr id="11267" name="מציין מיקום תוכן 2"/>
          <p:cNvSpPr>
            <a:spLocks noGrp="1"/>
          </p:cNvSpPr>
          <p:nvPr>
            <p:ph sz="quarter" idx="1"/>
          </p:nvPr>
        </p:nvSpPr>
        <p:spPr>
          <a:xfrm>
            <a:off x="457200" y="881063"/>
            <a:ext cx="8229600" cy="5572125"/>
          </a:xfrm>
        </p:spPr>
        <p:txBody>
          <a:bodyPr rtlCol="1">
            <a:noAutofit/>
          </a:bodyPr>
          <a:lstStyle/>
          <a:p>
            <a:pPr marL="274320" indent="-274320" eaLnBrk="1" fontAlgn="auto" hangingPunct="1">
              <a:spcBef>
                <a:spcPts val="580"/>
              </a:spcBef>
              <a:spcAft>
                <a:spcPts val="0"/>
              </a:spcAft>
              <a:buFont typeface="Wingdings" pitchFamily="2" charset="2"/>
              <a:buChar char="§"/>
              <a:defRPr/>
            </a:pPr>
            <a:r>
              <a:rPr lang="he-IL" sz="1800" b="1" u="sng" dirty="0">
                <a:latin typeface="Arial" pitchFamily="34" charset="0"/>
                <a:cs typeface="Arial" pitchFamily="34" charset="0"/>
              </a:rPr>
              <a:t>תיאור פונקציונאלי כללי של התהליך:</a:t>
            </a:r>
            <a:r>
              <a:rPr lang="he-IL" sz="1800" dirty="0">
                <a:latin typeface="Arial" pitchFamily="34" charset="0"/>
                <a:cs typeface="Arial" pitchFamily="34" charset="0"/>
              </a:rPr>
              <a:t>  התהליך המתרחש כאשר יש צורך להוסיף למערכת מדריך חדש למערכת. יש צורך לבדוק שהמדריך אינו מופיע במאגר מדריכים, ובמידה ולא, להוסיף את פרטיו למאגר זה.</a:t>
            </a:r>
          </a:p>
          <a:p>
            <a:pPr marL="0" indent="0" eaLnBrk="1" fontAlgn="auto" hangingPunct="1">
              <a:spcBef>
                <a:spcPts val="580"/>
              </a:spcBef>
              <a:spcAft>
                <a:spcPts val="0"/>
              </a:spcAft>
              <a:buFont typeface="Arial" pitchFamily="34" charset="0"/>
              <a:buNone/>
              <a:defRPr/>
            </a:pPr>
            <a:endParaRPr lang="he-IL" sz="1800" b="1" u="sng"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r>
              <a:rPr lang="he-IL" sz="1800" b="1" u="sng" dirty="0">
                <a:latin typeface="Arial" pitchFamily="34" charset="0"/>
                <a:cs typeface="Arial" pitchFamily="34" charset="0"/>
              </a:rPr>
              <a:t>משתמשי התהליך:</a:t>
            </a:r>
            <a:r>
              <a:rPr lang="he-IL" sz="1800" dirty="0">
                <a:latin typeface="Arial" pitchFamily="34" charset="0"/>
                <a:cs typeface="Arial" pitchFamily="34" charset="0"/>
              </a:rPr>
              <a:t> מדריך, מזכירת החברה, מנהלי החברה.</a:t>
            </a:r>
          </a:p>
          <a:p>
            <a:pPr marL="0" indent="0" eaLnBrk="1" fontAlgn="auto" hangingPunct="1">
              <a:spcBef>
                <a:spcPts val="580"/>
              </a:spcBef>
              <a:spcAft>
                <a:spcPts val="0"/>
              </a:spcAft>
              <a:buFont typeface="Arial" pitchFamily="34" charset="0"/>
              <a:buNone/>
              <a:defRPr/>
            </a:pPr>
            <a:endParaRPr lang="he-IL" sz="1800" b="1" u="sng"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r>
              <a:rPr lang="he-IL" sz="1800" b="1" u="sng" dirty="0">
                <a:latin typeface="Arial" pitchFamily="34" charset="0"/>
                <a:cs typeface="Arial" pitchFamily="34" charset="0"/>
              </a:rPr>
              <a:t>האירוע המעורר את התהליך (</a:t>
            </a:r>
            <a:r>
              <a:rPr lang="en-US" sz="1800" b="1" u="sng" dirty="0">
                <a:latin typeface="Arial" pitchFamily="34" charset="0"/>
                <a:cs typeface="Arial" pitchFamily="34" charset="0"/>
              </a:rPr>
              <a:t>trigger</a:t>
            </a:r>
            <a:r>
              <a:rPr lang="he-IL" sz="1800" b="1" u="sng" dirty="0">
                <a:latin typeface="Arial" pitchFamily="34" charset="0"/>
                <a:cs typeface="Arial" pitchFamily="34" charset="0"/>
              </a:rPr>
              <a:t>):</a:t>
            </a:r>
            <a:r>
              <a:rPr lang="he-IL" sz="1800" dirty="0">
                <a:latin typeface="Arial" pitchFamily="34" charset="0"/>
                <a:cs typeface="Arial" pitchFamily="34" charset="0"/>
              </a:rPr>
              <a:t> כאשר מתקבל לחברה מדריך חדש והמזכירה מעוניינת להוסיף אותו למאגר הנתונים של המערכת.</a:t>
            </a:r>
          </a:p>
          <a:p>
            <a:pPr marL="0" indent="0" eaLnBrk="1" fontAlgn="auto" hangingPunct="1">
              <a:spcBef>
                <a:spcPts val="580"/>
              </a:spcBef>
              <a:spcAft>
                <a:spcPts val="0"/>
              </a:spcAft>
              <a:buFont typeface="Arial" pitchFamily="34" charset="0"/>
              <a:buNone/>
              <a:defRPr/>
            </a:pPr>
            <a:endParaRPr lang="he-IL" sz="1800" b="1" u="sng"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r>
              <a:rPr lang="he-IL" sz="1800" b="1" u="sng" dirty="0" err="1">
                <a:latin typeface="Arial" pitchFamily="34" charset="0"/>
                <a:cs typeface="Arial" pitchFamily="34" charset="0"/>
              </a:rPr>
              <a:t>הקלטים</a:t>
            </a:r>
            <a:r>
              <a:rPr lang="he-IL" sz="1800" b="1" u="sng" dirty="0">
                <a:latin typeface="Arial" pitchFamily="34" charset="0"/>
                <a:cs typeface="Arial" pitchFamily="34" charset="0"/>
              </a:rPr>
              <a:t> של התהליך:</a:t>
            </a:r>
            <a:r>
              <a:rPr lang="he-IL" sz="1800" dirty="0">
                <a:latin typeface="Arial" pitchFamily="34" charset="0"/>
                <a:cs typeface="Arial" pitchFamily="34" charset="0"/>
              </a:rPr>
              <a:t> מתקבלים מהמדריך החדש הפרטים הבאים: תעודת זהות, שם, כתובת, טלפון, תאריך לידה, השכלה ותחום הכשרה.</a:t>
            </a:r>
          </a:p>
          <a:p>
            <a:pPr marL="0" indent="0" eaLnBrk="1" fontAlgn="auto" hangingPunct="1">
              <a:spcBef>
                <a:spcPts val="580"/>
              </a:spcBef>
              <a:spcAft>
                <a:spcPts val="0"/>
              </a:spcAft>
              <a:buFont typeface="Arial" pitchFamily="34" charset="0"/>
              <a:buNone/>
              <a:defRPr/>
            </a:pPr>
            <a:endParaRPr lang="he-IL" sz="1800" b="1" u="sng"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r>
              <a:rPr lang="he-IL" sz="1800" b="1" u="sng" dirty="0">
                <a:latin typeface="Arial" pitchFamily="34" charset="0"/>
                <a:cs typeface="Arial" pitchFamily="34" charset="0"/>
              </a:rPr>
              <a:t>הפלטים של התהליך:</a:t>
            </a:r>
            <a:r>
              <a:rPr lang="he-IL" sz="1800" dirty="0">
                <a:latin typeface="Arial" pitchFamily="34" charset="0"/>
                <a:cs typeface="Arial" pitchFamily="34" charset="0"/>
              </a:rPr>
              <a:t>  בסוף תהליך הוספת המדריך למערכת, תפיק המערכת אישור מודפס על הוספת המדריך למערכת.</a:t>
            </a:r>
          </a:p>
          <a:p>
            <a:pPr marL="0" indent="0" eaLnBrk="1" fontAlgn="auto" hangingPunct="1">
              <a:spcBef>
                <a:spcPts val="580"/>
              </a:spcBef>
              <a:spcAft>
                <a:spcPts val="0"/>
              </a:spcAft>
              <a:buFont typeface="Arial" pitchFamily="34" charset="0"/>
              <a:buNone/>
              <a:defRPr/>
            </a:pPr>
            <a:endParaRPr lang="he-IL" sz="1800" b="1" u="sng"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r>
              <a:rPr lang="he-IL" sz="1800" b="1" u="sng" dirty="0">
                <a:latin typeface="Arial" pitchFamily="34" charset="0"/>
                <a:cs typeface="Arial" pitchFamily="34" charset="0"/>
              </a:rPr>
              <a:t>הנתונים המעורבים בתהליך:</a:t>
            </a:r>
            <a:r>
              <a:rPr lang="he-IL" sz="1800" dirty="0">
                <a:latin typeface="Arial" pitchFamily="34" charset="0"/>
                <a:cs typeface="Arial" pitchFamily="34" charset="0"/>
              </a:rPr>
              <a:t> מאגר "מדריכים" – יש צורך לערוך חיפוש לבדיקה שהמדריך לא קיים כבר במערכת, ורק לאחר האישור ניתן להוסיף את פרטיו החדשים למאגר "מדריכים".</a:t>
            </a:r>
            <a:endParaRPr lang="en-US" sz="1800"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endParaRPr lang="en-US" sz="1800"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endParaRPr lang="he-IL" sz="1800" dirty="0">
              <a:latin typeface="Arial" pitchFamily="34" charset="0"/>
              <a:cs typeface="Arial" pitchFamily="34" charset="0"/>
            </a:endParaRPr>
          </a:p>
        </p:txBody>
      </p:sp>
    </p:spTree>
    <p:extLst>
      <p:ext uri="{BB962C8B-B14F-4D97-AF65-F5344CB8AC3E}">
        <p14:creationId xmlns:p14="http://schemas.microsoft.com/office/powerpoint/2010/main" val="386922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כותרת 1"/>
          <p:cNvSpPr>
            <a:spLocks noGrp="1"/>
          </p:cNvSpPr>
          <p:nvPr>
            <p:ph type="title"/>
          </p:nvPr>
        </p:nvSpPr>
        <p:spPr>
          <a:xfrm>
            <a:off x="428625" y="0"/>
            <a:ext cx="8229600" cy="785813"/>
          </a:xfrm>
        </p:spPr>
        <p:txBody>
          <a:bodyPr>
            <a:normAutofit/>
          </a:bodyPr>
          <a:lstStyle/>
          <a:p>
            <a:pPr algn="ctr" eaLnBrk="1" hangingPunct="1"/>
            <a:r>
              <a:rPr lang="he-IL" sz="2800" b="1" dirty="0">
                <a:solidFill>
                  <a:srgbClr val="C00000"/>
                </a:solidFill>
                <a:latin typeface="Tahoma" pitchFamily="34" charset="0"/>
                <a:cs typeface="Tahoma" pitchFamily="34" charset="0"/>
              </a:rPr>
              <a:t>דרישות שקשורות לתהליך הוספת מדריך</a:t>
            </a:r>
          </a:p>
        </p:txBody>
      </p:sp>
      <p:sp>
        <p:nvSpPr>
          <p:cNvPr id="11267" name="מציין מיקום תוכן 2"/>
          <p:cNvSpPr>
            <a:spLocks noGrp="1"/>
          </p:cNvSpPr>
          <p:nvPr>
            <p:ph sz="quarter" idx="1"/>
          </p:nvPr>
        </p:nvSpPr>
        <p:spPr>
          <a:xfrm>
            <a:off x="457200" y="881063"/>
            <a:ext cx="8229600" cy="5572125"/>
          </a:xfrm>
        </p:spPr>
        <p:txBody>
          <a:bodyPr rtlCol="1">
            <a:noAutofit/>
          </a:bodyPr>
          <a:lstStyle/>
          <a:p>
            <a:pPr marL="274320" indent="-274320" eaLnBrk="1" fontAlgn="auto" hangingPunct="1">
              <a:spcBef>
                <a:spcPts val="580"/>
              </a:spcBef>
              <a:spcAft>
                <a:spcPts val="0"/>
              </a:spcAft>
              <a:buNone/>
              <a:defRPr/>
            </a:pPr>
            <a:endParaRPr lang="en-US" sz="1800"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endParaRPr lang="he-IL" sz="1800" dirty="0">
              <a:latin typeface="Arial" pitchFamily="34" charset="0"/>
              <a:cs typeface="Arial" pitchFamily="34" charset="0"/>
            </a:endParaRPr>
          </a:p>
        </p:txBody>
      </p:sp>
      <p:graphicFrame>
        <p:nvGraphicFramePr>
          <p:cNvPr id="4" name="טבלה 3"/>
          <p:cNvGraphicFramePr>
            <a:graphicFrameLocks noGrp="1"/>
          </p:cNvGraphicFramePr>
          <p:nvPr>
            <p:extLst>
              <p:ext uri="{D42A27DB-BD31-4B8C-83A1-F6EECF244321}">
                <p14:modId xmlns:p14="http://schemas.microsoft.com/office/powerpoint/2010/main" val="3320107425"/>
              </p:ext>
            </p:extLst>
          </p:nvPr>
        </p:nvGraphicFramePr>
        <p:xfrm>
          <a:off x="395536" y="1268760"/>
          <a:ext cx="8492538" cy="3960440"/>
        </p:xfrm>
        <a:graphic>
          <a:graphicData uri="http://schemas.openxmlformats.org/drawingml/2006/table">
            <a:tbl>
              <a:tblPr rtl="1"/>
              <a:tblGrid>
                <a:gridCol w="607268">
                  <a:extLst>
                    <a:ext uri="{9D8B030D-6E8A-4147-A177-3AD203B41FA5}">
                      <a16:colId xmlns:a16="http://schemas.microsoft.com/office/drawing/2014/main" val="20000"/>
                    </a:ext>
                  </a:extLst>
                </a:gridCol>
                <a:gridCol w="924204">
                  <a:extLst>
                    <a:ext uri="{9D8B030D-6E8A-4147-A177-3AD203B41FA5}">
                      <a16:colId xmlns:a16="http://schemas.microsoft.com/office/drawing/2014/main" val="20001"/>
                    </a:ext>
                  </a:extLst>
                </a:gridCol>
                <a:gridCol w="864184">
                  <a:extLst>
                    <a:ext uri="{9D8B030D-6E8A-4147-A177-3AD203B41FA5}">
                      <a16:colId xmlns:a16="http://schemas.microsoft.com/office/drawing/2014/main" val="20002"/>
                    </a:ext>
                  </a:extLst>
                </a:gridCol>
                <a:gridCol w="3941356">
                  <a:extLst>
                    <a:ext uri="{9D8B030D-6E8A-4147-A177-3AD203B41FA5}">
                      <a16:colId xmlns:a16="http://schemas.microsoft.com/office/drawing/2014/main" val="20003"/>
                    </a:ext>
                  </a:extLst>
                </a:gridCol>
                <a:gridCol w="829678">
                  <a:extLst>
                    <a:ext uri="{9D8B030D-6E8A-4147-A177-3AD203B41FA5}">
                      <a16:colId xmlns:a16="http://schemas.microsoft.com/office/drawing/2014/main" val="20004"/>
                    </a:ext>
                  </a:extLst>
                </a:gridCol>
                <a:gridCol w="594132">
                  <a:extLst>
                    <a:ext uri="{9D8B030D-6E8A-4147-A177-3AD203B41FA5}">
                      <a16:colId xmlns:a16="http://schemas.microsoft.com/office/drawing/2014/main" val="20005"/>
                    </a:ext>
                  </a:extLst>
                </a:gridCol>
                <a:gridCol w="731716">
                  <a:extLst>
                    <a:ext uri="{9D8B030D-6E8A-4147-A177-3AD203B41FA5}">
                      <a16:colId xmlns:a16="http://schemas.microsoft.com/office/drawing/2014/main" val="20006"/>
                    </a:ext>
                  </a:extLst>
                </a:gridCol>
              </a:tblGrid>
              <a:tr h="360040">
                <a:tc>
                  <a:txBody>
                    <a:bodyPr/>
                    <a:lstStyle/>
                    <a:p>
                      <a:pPr algn="ctr" rtl="1">
                        <a:lnSpc>
                          <a:spcPct val="150000"/>
                        </a:lnSpc>
                        <a:spcAft>
                          <a:spcPts val="0"/>
                        </a:spcAft>
                      </a:pPr>
                      <a:r>
                        <a:rPr lang="he-IL" sz="1000" dirty="0">
                          <a:latin typeface="Times New Roman"/>
                          <a:ea typeface="Calibri"/>
                          <a:cs typeface="Arial"/>
                        </a:rPr>
                        <a:t>מס"ד</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קבוצת תהליך</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תהליך</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תאור הדרישה</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מקור הדרישה</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סוג</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rtl="1">
                        <a:lnSpc>
                          <a:spcPct val="150000"/>
                        </a:lnSpc>
                        <a:spcAft>
                          <a:spcPts val="0"/>
                        </a:spcAft>
                      </a:pPr>
                      <a:r>
                        <a:rPr lang="he-IL" sz="1000" dirty="0">
                          <a:latin typeface="Times New Roman"/>
                          <a:ea typeface="Calibri"/>
                          <a:cs typeface="Arial"/>
                        </a:rPr>
                        <a:t>עדיפות</a:t>
                      </a:r>
                      <a:endParaRPr lang="en-US" sz="1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20080">
                <a:tc>
                  <a:txBody>
                    <a:bodyPr/>
                    <a:lstStyle/>
                    <a:p>
                      <a:pPr algn="r" rtl="1">
                        <a:lnSpc>
                          <a:spcPct val="150000"/>
                        </a:lnSpc>
                        <a:spcAft>
                          <a:spcPts val="0"/>
                        </a:spcAft>
                      </a:pPr>
                      <a:r>
                        <a:rPr lang="he-IL" sz="1000" dirty="0">
                          <a:latin typeface="Times New Roman"/>
                          <a:ea typeface="Calibri"/>
                          <a:cs typeface="Arial"/>
                        </a:rPr>
                        <a:t>4.1.1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ניהול</a:t>
                      </a:r>
                      <a:r>
                        <a:rPr lang="he-IL" sz="1000" baseline="0" dirty="0">
                          <a:latin typeface="Times New Roman"/>
                          <a:ea typeface="Calibri"/>
                          <a:cs typeface="Arial"/>
                        </a:rPr>
                        <a:t> מדריכים</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הוספת מדריך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Arial" pitchFamily="34" charset="0"/>
                          <a:cs typeface="Arial" pitchFamily="34" charset="0"/>
                        </a:rPr>
                        <a:t>כאשר מתקבל לחברה מדריך חדש המזכירה מוסיפה את פרטי</a:t>
                      </a:r>
                      <a:r>
                        <a:rPr lang="he-IL" sz="1000" baseline="0" dirty="0">
                          <a:latin typeface="Arial" pitchFamily="34" charset="0"/>
                          <a:cs typeface="Arial" pitchFamily="34" charset="0"/>
                        </a:rPr>
                        <a:t> המדריך (</a:t>
                      </a:r>
                      <a:r>
                        <a:rPr lang="he-IL" sz="1000" dirty="0">
                          <a:latin typeface="Arial" pitchFamily="34" charset="0"/>
                          <a:cs typeface="Arial" pitchFamily="34" charset="0"/>
                        </a:rPr>
                        <a:t>תעודת זהות, שם, כתובת, טלפון, תאריך לידה, השכלה ותחום הכשרה) למערכת.</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מסמך ייזום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FR</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4</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0080">
                <a:tc>
                  <a:txBody>
                    <a:bodyPr/>
                    <a:lstStyle/>
                    <a:p>
                      <a:pPr algn="r" rtl="1">
                        <a:lnSpc>
                          <a:spcPct val="150000"/>
                        </a:lnSpc>
                        <a:spcAft>
                          <a:spcPts val="0"/>
                        </a:spcAft>
                      </a:pPr>
                      <a:r>
                        <a:rPr lang="he-IL" sz="1000" dirty="0">
                          <a:latin typeface="Times New Roman"/>
                          <a:ea typeface="Calibri"/>
                          <a:cs typeface="Arial"/>
                        </a:rPr>
                        <a:t>4.1.2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ניהול</a:t>
                      </a:r>
                      <a:r>
                        <a:rPr lang="he-IL" sz="1000" baseline="0" dirty="0">
                          <a:latin typeface="Times New Roman"/>
                          <a:ea typeface="Calibri"/>
                          <a:cs typeface="Arial"/>
                        </a:rPr>
                        <a:t> מדריכים</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הוספת מדריך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בעת</a:t>
                      </a:r>
                      <a:r>
                        <a:rPr lang="he-IL" sz="1000" baseline="0" dirty="0">
                          <a:latin typeface="Times New Roman"/>
                          <a:ea typeface="Calibri"/>
                          <a:cs typeface="Arial"/>
                        </a:rPr>
                        <a:t> הוספת מדריך שקיים כבר במערכת (ת.ז זהה), המערכת תתריע כי המדריך קיים ותתקבל הודעת שגיאה.</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מנתח מערכות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FR</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4</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0080">
                <a:tc>
                  <a:txBody>
                    <a:bodyPr/>
                    <a:lstStyle/>
                    <a:p>
                      <a:pPr algn="r" rtl="1">
                        <a:lnSpc>
                          <a:spcPct val="150000"/>
                        </a:lnSpc>
                        <a:spcAft>
                          <a:spcPts val="0"/>
                        </a:spcAft>
                      </a:pPr>
                      <a:r>
                        <a:rPr lang="he-IL" sz="1000" dirty="0">
                          <a:latin typeface="Times New Roman"/>
                          <a:ea typeface="Calibri"/>
                          <a:cs typeface="Arial"/>
                        </a:rPr>
                        <a:t>4.1.3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ניהול</a:t>
                      </a:r>
                      <a:r>
                        <a:rPr lang="he-IL" sz="1000" baseline="0" dirty="0">
                          <a:latin typeface="Times New Roman"/>
                          <a:ea typeface="Calibri"/>
                          <a:cs typeface="Arial"/>
                        </a:rPr>
                        <a:t> מדריכים</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הוספת מדריך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בסיום</a:t>
                      </a:r>
                      <a:r>
                        <a:rPr lang="he-IL" sz="1000" baseline="0" dirty="0">
                          <a:latin typeface="Times New Roman"/>
                          <a:ea typeface="Calibri"/>
                          <a:cs typeface="Arial"/>
                        </a:rPr>
                        <a:t> תהליך הוספת המדריך </a:t>
                      </a:r>
                      <a:r>
                        <a:rPr lang="he-IL" sz="1000" dirty="0">
                          <a:latin typeface="Arial" pitchFamily="34" charset="0"/>
                          <a:cs typeface="Arial" pitchFamily="34" charset="0"/>
                        </a:rPr>
                        <a:t>תפיק המערכת אישור מודפס על הוספת המדריך</a:t>
                      </a:r>
                      <a:r>
                        <a:rPr lang="he-IL" sz="1000" baseline="0" dirty="0">
                          <a:latin typeface="Arial" pitchFamily="34" charset="0"/>
                          <a:cs typeface="Arial" pitchFamily="34" charset="0"/>
                        </a:rPr>
                        <a:t> בהצלחה</a:t>
                      </a:r>
                      <a:r>
                        <a:rPr lang="he-IL" sz="1000" dirty="0">
                          <a:latin typeface="Arial" pitchFamily="34" charset="0"/>
                          <a:cs typeface="Arial" pitchFamily="34" charset="0"/>
                        </a:rPr>
                        <a:t>.</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מנתח</a:t>
                      </a:r>
                      <a:r>
                        <a:rPr lang="he-IL" sz="1000" baseline="0" dirty="0">
                          <a:latin typeface="Times New Roman"/>
                          <a:ea typeface="Calibri"/>
                          <a:cs typeface="Arial"/>
                        </a:rPr>
                        <a:t> מערכות</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FR</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2</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0080">
                <a:tc>
                  <a:txBody>
                    <a:bodyPr/>
                    <a:lstStyle/>
                    <a:p>
                      <a:pPr algn="r" rtl="1">
                        <a:lnSpc>
                          <a:spcPct val="150000"/>
                        </a:lnSpc>
                        <a:spcAft>
                          <a:spcPts val="0"/>
                        </a:spcAft>
                      </a:pPr>
                      <a:r>
                        <a:rPr lang="he-IL" sz="1000" dirty="0">
                          <a:latin typeface="Times New Roman"/>
                          <a:ea typeface="Calibri"/>
                          <a:cs typeface="Arial"/>
                        </a:rPr>
                        <a:t>4.1.4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ניהול</a:t>
                      </a:r>
                      <a:r>
                        <a:rPr lang="he-IL" sz="1000" baseline="0" dirty="0">
                          <a:latin typeface="Times New Roman"/>
                          <a:ea typeface="Calibri"/>
                          <a:cs typeface="Arial"/>
                        </a:rPr>
                        <a:t> מדריכים</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הוספת מדריך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שמירת נתוני המדריך החדש במערכת תיארך </a:t>
                      </a:r>
                      <a:r>
                        <a:rPr lang="he-IL" sz="1000">
                          <a:latin typeface="Times New Roman"/>
                          <a:ea typeface="Calibri"/>
                          <a:cs typeface="Arial"/>
                        </a:rPr>
                        <a:t>לכל היותר 2 </a:t>
                      </a:r>
                      <a:r>
                        <a:rPr lang="he-IL" sz="1000" dirty="0">
                          <a:latin typeface="Times New Roman"/>
                          <a:ea typeface="Calibri"/>
                          <a:cs typeface="Arial"/>
                        </a:rPr>
                        <a:t>שניות.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מסמך ייזום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NFR</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4</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0080">
                <a:tc>
                  <a:txBody>
                    <a:bodyPr/>
                    <a:lstStyle/>
                    <a:p>
                      <a:pPr algn="r" rtl="1">
                        <a:lnSpc>
                          <a:spcPct val="150000"/>
                        </a:lnSpc>
                        <a:spcAft>
                          <a:spcPts val="0"/>
                        </a:spcAft>
                      </a:pPr>
                      <a:r>
                        <a:rPr lang="he-IL" sz="1000" dirty="0">
                          <a:latin typeface="Times New Roman"/>
                          <a:ea typeface="Calibri"/>
                          <a:cs typeface="Arial"/>
                        </a:rPr>
                        <a:t>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ניהול</a:t>
                      </a:r>
                      <a:r>
                        <a:rPr lang="he-IL" sz="1000" baseline="0" dirty="0">
                          <a:latin typeface="Times New Roman"/>
                          <a:ea typeface="Calibri"/>
                          <a:cs typeface="Arial"/>
                        </a:rPr>
                        <a:t> מדריכים</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הוספת מדריך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המערכת תתמוך</a:t>
                      </a:r>
                      <a:r>
                        <a:rPr lang="he-IL" sz="1000" baseline="0" dirty="0">
                          <a:latin typeface="Times New Roman"/>
                          <a:ea typeface="Calibri"/>
                          <a:cs typeface="Arial"/>
                        </a:rPr>
                        <a:t> בהוספת מדריך רק ע"י המ</a:t>
                      </a:r>
                      <a:r>
                        <a:rPr lang="he-IL" sz="1000" dirty="0">
                          <a:latin typeface="Times New Roman"/>
                          <a:ea typeface="Calibri"/>
                          <a:cs typeface="Arial"/>
                        </a:rPr>
                        <a:t>זכירה</a:t>
                      </a:r>
                      <a:r>
                        <a:rPr lang="he-IL" sz="1000" baseline="0" dirty="0">
                          <a:latin typeface="Times New Roman"/>
                          <a:ea typeface="Calibri"/>
                          <a:cs typeface="Arial"/>
                        </a:rPr>
                        <a:t> ומנהלי החברה.</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he-IL" sz="1000" dirty="0">
                          <a:latin typeface="Times New Roman"/>
                          <a:ea typeface="Calibri"/>
                          <a:cs typeface="Arial"/>
                        </a:rPr>
                        <a:t>מנתח</a:t>
                      </a:r>
                      <a:r>
                        <a:rPr lang="he-IL" sz="1000" baseline="0" dirty="0">
                          <a:latin typeface="Times New Roman"/>
                          <a:ea typeface="Calibri"/>
                          <a:cs typeface="Arial"/>
                        </a:rPr>
                        <a:t> מערכות</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NFR</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50000"/>
                        </a:lnSpc>
                        <a:spcAft>
                          <a:spcPts val="0"/>
                        </a:spcAft>
                      </a:pPr>
                      <a:r>
                        <a:rPr lang="en-US" sz="1000" dirty="0">
                          <a:latin typeface="Times New Roman"/>
                          <a:ea typeface="Calibri"/>
                          <a:cs typeface="Arial"/>
                        </a:rPr>
                        <a:t>4</a:t>
                      </a:r>
                      <a:endParaRPr lang="he-IL" sz="10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Oval 1"/>
          <p:cNvSpPr/>
          <p:nvPr/>
        </p:nvSpPr>
        <p:spPr>
          <a:xfrm>
            <a:off x="8350652" y="1588620"/>
            <a:ext cx="672295" cy="3282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7396600" y="1588621"/>
            <a:ext cx="954052" cy="328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p:cNvSpPr/>
          <p:nvPr/>
        </p:nvSpPr>
        <p:spPr>
          <a:xfrm>
            <a:off x="6449851" y="1588621"/>
            <a:ext cx="954052" cy="328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Oval 7"/>
          <p:cNvSpPr/>
          <p:nvPr/>
        </p:nvSpPr>
        <p:spPr>
          <a:xfrm>
            <a:off x="1691680" y="1588619"/>
            <a:ext cx="954052" cy="328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p:cNvSpPr/>
          <p:nvPr/>
        </p:nvSpPr>
        <p:spPr>
          <a:xfrm>
            <a:off x="1183822" y="1588619"/>
            <a:ext cx="507858" cy="328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p:cNvSpPr/>
          <p:nvPr/>
        </p:nvSpPr>
        <p:spPr>
          <a:xfrm>
            <a:off x="645132" y="1588619"/>
            <a:ext cx="507858" cy="328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2411760" y="1412776"/>
            <a:ext cx="4176464" cy="8640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828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6"/>
                                        </p:tgtEl>
                                      </p:cBhvr>
                                    </p:animEffect>
                                    <p:anim calcmode="lin" valueType="num">
                                      <p:cBhvr>
                                        <p:cTn id="28" dur="1000"/>
                                        <p:tgtEl>
                                          <p:spTgt spid="6"/>
                                        </p:tgtEl>
                                        <p:attrNameLst>
                                          <p:attrName>ppt_x</p:attrName>
                                        </p:attrNameLst>
                                      </p:cBhvr>
                                      <p:tavLst>
                                        <p:tav tm="0">
                                          <p:val>
                                            <p:strVal val="ppt_x"/>
                                          </p:val>
                                        </p:tav>
                                        <p:tav tm="100000">
                                          <p:val>
                                            <p:strVal val="ppt_x"/>
                                          </p:val>
                                        </p:tav>
                                      </p:tavLst>
                                    </p:anim>
                                    <p:anim calcmode="lin" valueType="num">
                                      <p:cBhvr>
                                        <p:cTn id="29" dur="1000"/>
                                        <p:tgtEl>
                                          <p:spTgt spid="6"/>
                                        </p:tgtEl>
                                        <p:attrNameLst>
                                          <p:attrName>ppt_y</p:attrName>
                                        </p:attrNameLst>
                                      </p:cBhvr>
                                      <p:tavLst>
                                        <p:tav tm="0">
                                          <p:val>
                                            <p:strVal val="ppt_y"/>
                                          </p:val>
                                        </p:tav>
                                        <p:tav tm="100000">
                                          <p:val>
                                            <p:strVal val="ppt_y-.1"/>
                                          </p:val>
                                        </p:tav>
                                      </p:tavLst>
                                    </p:anim>
                                    <p:set>
                                      <p:cBhvr>
                                        <p:cTn id="30" dur="1" fill="hold">
                                          <p:stCondLst>
                                            <p:cond delay="9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1" nodeType="clickEffect">
                                  <p:stCondLst>
                                    <p:cond delay="0"/>
                                  </p:stCondLst>
                                  <p:childTnLst>
                                    <p:animEffect transition="out" filter="fade">
                                      <p:cBhvr>
                                        <p:cTn id="41" dur="1000"/>
                                        <p:tgtEl>
                                          <p:spTgt spid="7"/>
                                        </p:tgtEl>
                                      </p:cBhvr>
                                    </p:animEffect>
                                    <p:anim calcmode="lin" valueType="num">
                                      <p:cBhvr>
                                        <p:cTn id="42" dur="1000"/>
                                        <p:tgtEl>
                                          <p:spTgt spid="7"/>
                                        </p:tgtEl>
                                        <p:attrNameLst>
                                          <p:attrName>ppt_x</p:attrName>
                                        </p:attrNameLst>
                                      </p:cBhvr>
                                      <p:tavLst>
                                        <p:tav tm="0">
                                          <p:val>
                                            <p:strVal val="ppt_x"/>
                                          </p:val>
                                        </p:tav>
                                        <p:tav tm="100000">
                                          <p:val>
                                            <p:strVal val="ppt_x"/>
                                          </p:val>
                                        </p:tav>
                                      </p:tavLst>
                                    </p:anim>
                                    <p:anim calcmode="lin" valueType="num">
                                      <p:cBhvr>
                                        <p:cTn id="43" dur="1000"/>
                                        <p:tgtEl>
                                          <p:spTgt spid="7"/>
                                        </p:tgtEl>
                                        <p:attrNameLst>
                                          <p:attrName>ppt_y</p:attrName>
                                        </p:attrNameLst>
                                      </p:cBhvr>
                                      <p:tavLst>
                                        <p:tav tm="0">
                                          <p:val>
                                            <p:strVal val="ppt_y"/>
                                          </p:val>
                                        </p:tav>
                                        <p:tav tm="100000">
                                          <p:val>
                                            <p:strVal val="ppt_y-.1"/>
                                          </p:val>
                                        </p:tav>
                                      </p:tavLst>
                                    </p:anim>
                                    <p:set>
                                      <p:cBhvr>
                                        <p:cTn id="44" dur="1" fill="hold">
                                          <p:stCondLst>
                                            <p:cond delay="9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1" nodeType="clickEffect">
                                  <p:stCondLst>
                                    <p:cond delay="0"/>
                                  </p:stCondLst>
                                  <p:childTnLst>
                                    <p:animEffect transition="out" filter="fade">
                                      <p:cBhvr>
                                        <p:cTn id="55" dur="1000"/>
                                        <p:tgtEl>
                                          <p:spTgt spid="11"/>
                                        </p:tgtEl>
                                      </p:cBhvr>
                                    </p:animEffect>
                                    <p:anim calcmode="lin" valueType="num">
                                      <p:cBhvr>
                                        <p:cTn id="56" dur="1000"/>
                                        <p:tgtEl>
                                          <p:spTgt spid="11"/>
                                        </p:tgtEl>
                                        <p:attrNameLst>
                                          <p:attrName>ppt_x</p:attrName>
                                        </p:attrNameLst>
                                      </p:cBhvr>
                                      <p:tavLst>
                                        <p:tav tm="0">
                                          <p:val>
                                            <p:strVal val="ppt_x"/>
                                          </p:val>
                                        </p:tav>
                                        <p:tav tm="100000">
                                          <p:val>
                                            <p:strVal val="ppt_x"/>
                                          </p:val>
                                        </p:tav>
                                      </p:tavLst>
                                    </p:anim>
                                    <p:anim calcmode="lin" valueType="num">
                                      <p:cBhvr>
                                        <p:cTn id="57" dur="1000"/>
                                        <p:tgtEl>
                                          <p:spTgt spid="11"/>
                                        </p:tgtEl>
                                        <p:attrNameLst>
                                          <p:attrName>ppt_y</p:attrName>
                                        </p:attrNameLst>
                                      </p:cBhvr>
                                      <p:tavLst>
                                        <p:tav tm="0">
                                          <p:val>
                                            <p:strVal val="ppt_y"/>
                                          </p:val>
                                        </p:tav>
                                        <p:tav tm="100000">
                                          <p:val>
                                            <p:strVal val="ppt_y-.1"/>
                                          </p:val>
                                        </p:tav>
                                      </p:tavLst>
                                    </p:anim>
                                    <p:set>
                                      <p:cBhvr>
                                        <p:cTn id="58" dur="1" fill="hold">
                                          <p:stCondLst>
                                            <p:cond delay="9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xit" presetSubtype="0" fill="hold" grpId="1" nodeType="clickEffect">
                                  <p:stCondLst>
                                    <p:cond delay="0"/>
                                  </p:stCondLst>
                                  <p:childTnLst>
                                    <p:animEffect transition="out" filter="fade">
                                      <p:cBhvr>
                                        <p:cTn id="69" dur="1000"/>
                                        <p:tgtEl>
                                          <p:spTgt spid="8"/>
                                        </p:tgtEl>
                                      </p:cBhvr>
                                    </p:animEffect>
                                    <p:anim calcmode="lin" valueType="num">
                                      <p:cBhvr>
                                        <p:cTn id="70" dur="1000"/>
                                        <p:tgtEl>
                                          <p:spTgt spid="8"/>
                                        </p:tgtEl>
                                        <p:attrNameLst>
                                          <p:attrName>ppt_x</p:attrName>
                                        </p:attrNameLst>
                                      </p:cBhvr>
                                      <p:tavLst>
                                        <p:tav tm="0">
                                          <p:val>
                                            <p:strVal val="ppt_x"/>
                                          </p:val>
                                        </p:tav>
                                        <p:tav tm="100000">
                                          <p:val>
                                            <p:strVal val="ppt_x"/>
                                          </p:val>
                                        </p:tav>
                                      </p:tavLst>
                                    </p:anim>
                                    <p:anim calcmode="lin" valueType="num">
                                      <p:cBhvr>
                                        <p:cTn id="71" dur="1000"/>
                                        <p:tgtEl>
                                          <p:spTgt spid="8"/>
                                        </p:tgtEl>
                                        <p:attrNameLst>
                                          <p:attrName>ppt_y</p:attrName>
                                        </p:attrNameLst>
                                      </p:cBhvr>
                                      <p:tavLst>
                                        <p:tav tm="0">
                                          <p:val>
                                            <p:strVal val="ppt_y"/>
                                          </p:val>
                                        </p:tav>
                                        <p:tav tm="100000">
                                          <p:val>
                                            <p:strVal val="ppt_y-.1"/>
                                          </p:val>
                                        </p:tav>
                                      </p:tavLst>
                                    </p:anim>
                                    <p:set>
                                      <p:cBhvr>
                                        <p:cTn id="72" dur="1" fill="hold">
                                          <p:stCondLst>
                                            <p:cond delay="999"/>
                                          </p:stCondLst>
                                        </p:cTn>
                                        <p:tgtEl>
                                          <p:spTgt spid="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1000"/>
                                        <p:tgtEl>
                                          <p:spTgt spid="9"/>
                                        </p:tgtEl>
                                      </p:cBhvr>
                                    </p:animEffect>
                                    <p:anim calcmode="lin" valueType="num">
                                      <p:cBhvr>
                                        <p:cTn id="78" dur="1000" fill="hold"/>
                                        <p:tgtEl>
                                          <p:spTgt spid="9"/>
                                        </p:tgtEl>
                                        <p:attrNameLst>
                                          <p:attrName>ppt_x</p:attrName>
                                        </p:attrNameLst>
                                      </p:cBhvr>
                                      <p:tavLst>
                                        <p:tav tm="0">
                                          <p:val>
                                            <p:strVal val="#ppt_x"/>
                                          </p:val>
                                        </p:tav>
                                        <p:tav tm="100000">
                                          <p:val>
                                            <p:strVal val="#ppt_x"/>
                                          </p:val>
                                        </p:tav>
                                      </p:tavLst>
                                    </p:anim>
                                    <p:anim calcmode="lin" valueType="num">
                                      <p:cBhvr>
                                        <p:cTn id="7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xit" presetSubtype="0" fill="hold" grpId="1" nodeType="clickEffect">
                                  <p:stCondLst>
                                    <p:cond delay="0"/>
                                  </p:stCondLst>
                                  <p:childTnLst>
                                    <p:animEffect transition="out" filter="fade">
                                      <p:cBhvr>
                                        <p:cTn id="83" dur="1000"/>
                                        <p:tgtEl>
                                          <p:spTgt spid="9"/>
                                        </p:tgtEl>
                                      </p:cBhvr>
                                    </p:animEffect>
                                    <p:anim calcmode="lin" valueType="num">
                                      <p:cBhvr>
                                        <p:cTn id="84" dur="1000"/>
                                        <p:tgtEl>
                                          <p:spTgt spid="9"/>
                                        </p:tgtEl>
                                        <p:attrNameLst>
                                          <p:attrName>ppt_x</p:attrName>
                                        </p:attrNameLst>
                                      </p:cBhvr>
                                      <p:tavLst>
                                        <p:tav tm="0">
                                          <p:val>
                                            <p:strVal val="ppt_x"/>
                                          </p:val>
                                        </p:tav>
                                        <p:tav tm="100000">
                                          <p:val>
                                            <p:strVal val="ppt_x"/>
                                          </p:val>
                                        </p:tav>
                                      </p:tavLst>
                                    </p:anim>
                                    <p:anim calcmode="lin" valueType="num">
                                      <p:cBhvr>
                                        <p:cTn id="85" dur="1000"/>
                                        <p:tgtEl>
                                          <p:spTgt spid="9"/>
                                        </p:tgtEl>
                                        <p:attrNameLst>
                                          <p:attrName>ppt_y</p:attrName>
                                        </p:attrNameLst>
                                      </p:cBhvr>
                                      <p:tavLst>
                                        <p:tav tm="0">
                                          <p:val>
                                            <p:strVal val="ppt_y"/>
                                          </p:val>
                                        </p:tav>
                                        <p:tav tm="100000">
                                          <p:val>
                                            <p:strVal val="ppt_y-.1"/>
                                          </p:val>
                                        </p:tav>
                                      </p:tavLst>
                                    </p:anim>
                                    <p:set>
                                      <p:cBhvr>
                                        <p:cTn id="86" dur="1" fill="hold">
                                          <p:stCondLst>
                                            <p:cond delay="999"/>
                                          </p:stCondLst>
                                        </p:cTn>
                                        <p:tgtEl>
                                          <p:spTgt spid="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1000"/>
                                        <p:tgtEl>
                                          <p:spTgt spid="10"/>
                                        </p:tgtEl>
                                      </p:cBhvr>
                                    </p:animEffect>
                                    <p:anim calcmode="lin" valueType="num">
                                      <p:cBhvr>
                                        <p:cTn id="92" dur="1000" fill="hold"/>
                                        <p:tgtEl>
                                          <p:spTgt spid="10"/>
                                        </p:tgtEl>
                                        <p:attrNameLst>
                                          <p:attrName>ppt_x</p:attrName>
                                        </p:attrNameLst>
                                      </p:cBhvr>
                                      <p:tavLst>
                                        <p:tav tm="0">
                                          <p:val>
                                            <p:strVal val="#ppt_x"/>
                                          </p:val>
                                        </p:tav>
                                        <p:tav tm="100000">
                                          <p:val>
                                            <p:strVal val="#ppt_x"/>
                                          </p:val>
                                        </p:tav>
                                      </p:tavLst>
                                    </p:anim>
                                    <p:anim calcmode="lin" valueType="num">
                                      <p:cBhvr>
                                        <p:cTn id="9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xit" presetSubtype="0" fill="hold" grpId="1" nodeType="clickEffect">
                                  <p:stCondLst>
                                    <p:cond delay="0"/>
                                  </p:stCondLst>
                                  <p:childTnLst>
                                    <p:animEffect transition="out" filter="fade">
                                      <p:cBhvr>
                                        <p:cTn id="97" dur="1000"/>
                                        <p:tgtEl>
                                          <p:spTgt spid="10"/>
                                        </p:tgtEl>
                                      </p:cBhvr>
                                    </p:animEffect>
                                    <p:anim calcmode="lin" valueType="num">
                                      <p:cBhvr>
                                        <p:cTn id="98" dur="1000"/>
                                        <p:tgtEl>
                                          <p:spTgt spid="10"/>
                                        </p:tgtEl>
                                        <p:attrNameLst>
                                          <p:attrName>ppt_x</p:attrName>
                                        </p:attrNameLst>
                                      </p:cBhvr>
                                      <p:tavLst>
                                        <p:tav tm="0">
                                          <p:val>
                                            <p:strVal val="ppt_x"/>
                                          </p:val>
                                        </p:tav>
                                        <p:tav tm="100000">
                                          <p:val>
                                            <p:strVal val="ppt_x"/>
                                          </p:val>
                                        </p:tav>
                                      </p:tavLst>
                                    </p:anim>
                                    <p:anim calcmode="lin" valueType="num">
                                      <p:cBhvr>
                                        <p:cTn id="99" dur="1000"/>
                                        <p:tgtEl>
                                          <p:spTgt spid="10"/>
                                        </p:tgtEl>
                                        <p:attrNameLst>
                                          <p:attrName>ppt_y</p:attrName>
                                        </p:attrNameLst>
                                      </p:cBhvr>
                                      <p:tavLst>
                                        <p:tav tm="0">
                                          <p:val>
                                            <p:strVal val="ppt_y"/>
                                          </p:val>
                                        </p:tav>
                                        <p:tav tm="100000">
                                          <p:val>
                                            <p:strVal val="ppt_y-.1"/>
                                          </p:val>
                                        </p:tav>
                                      </p:tavLst>
                                    </p:anim>
                                    <p:set>
                                      <p:cBhvr>
                                        <p:cTn id="100"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כותרת 1"/>
          <p:cNvSpPr>
            <a:spLocks noGrp="1"/>
          </p:cNvSpPr>
          <p:nvPr>
            <p:ph type="title"/>
          </p:nvPr>
        </p:nvSpPr>
        <p:spPr>
          <a:xfrm>
            <a:off x="428625" y="0"/>
            <a:ext cx="8229600" cy="785813"/>
          </a:xfrm>
        </p:spPr>
        <p:txBody>
          <a:bodyPr>
            <a:normAutofit/>
          </a:bodyPr>
          <a:lstStyle/>
          <a:p>
            <a:pPr algn="ctr" eaLnBrk="1" hangingPunct="1"/>
            <a:r>
              <a:rPr lang="he-IL" sz="2800" b="1" dirty="0">
                <a:solidFill>
                  <a:srgbClr val="C00000"/>
                </a:solidFill>
                <a:latin typeface="Tahoma" pitchFamily="34" charset="0"/>
                <a:cs typeface="Tahoma" pitchFamily="34" charset="0"/>
              </a:rPr>
              <a:t>תרגיל ממבחן תשע"ו מועד א</a:t>
            </a:r>
          </a:p>
        </p:txBody>
      </p:sp>
      <p:sp>
        <p:nvSpPr>
          <p:cNvPr id="11267" name="מציין מיקום תוכן 2"/>
          <p:cNvSpPr>
            <a:spLocks noGrp="1"/>
          </p:cNvSpPr>
          <p:nvPr>
            <p:ph sz="quarter" idx="1"/>
          </p:nvPr>
        </p:nvSpPr>
        <p:spPr>
          <a:xfrm>
            <a:off x="457200" y="881063"/>
            <a:ext cx="8229600" cy="5572125"/>
          </a:xfrm>
        </p:spPr>
        <p:txBody>
          <a:bodyPr rtlCol="1">
            <a:noAutofit/>
          </a:bodyPr>
          <a:lstStyle/>
          <a:p>
            <a:pPr marL="274320" indent="-274320" eaLnBrk="1" fontAlgn="auto" hangingPunct="1">
              <a:spcBef>
                <a:spcPts val="580"/>
              </a:spcBef>
              <a:spcAft>
                <a:spcPts val="0"/>
              </a:spcAft>
              <a:buNone/>
              <a:defRPr/>
            </a:pPr>
            <a:endParaRPr lang="en-US" sz="1800"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endParaRPr lang="he-IL" sz="1800" dirty="0">
              <a:latin typeface="Arial" pitchFamily="34" charset="0"/>
              <a:cs typeface="Arial" pitchFamily="34" charset="0"/>
            </a:endParaRPr>
          </a:p>
        </p:txBody>
      </p:sp>
      <p:pic>
        <p:nvPicPr>
          <p:cNvPr id="2" name="תמונה 1"/>
          <p:cNvPicPr>
            <a:picLocks noChangeAspect="1"/>
          </p:cNvPicPr>
          <p:nvPr/>
        </p:nvPicPr>
        <p:blipFill>
          <a:blip r:embed="rId3"/>
          <a:stretch>
            <a:fillRect/>
          </a:stretch>
        </p:blipFill>
        <p:spPr>
          <a:xfrm>
            <a:off x="76491" y="774230"/>
            <a:ext cx="8991017" cy="5675535"/>
          </a:xfrm>
          <a:prstGeom prst="rect">
            <a:avLst/>
          </a:prstGeom>
        </p:spPr>
      </p:pic>
      <p:sp>
        <p:nvSpPr>
          <p:cNvPr id="3" name="Rectangle 2">
            <a:extLst>
              <a:ext uri="{FF2B5EF4-FFF2-40B4-BE49-F238E27FC236}">
                <a16:creationId xmlns:a16="http://schemas.microsoft.com/office/drawing/2014/main" id="{34522217-E27C-4249-8E6D-440C66CABC7A}"/>
              </a:ext>
            </a:extLst>
          </p:cNvPr>
          <p:cNvSpPr/>
          <p:nvPr/>
        </p:nvSpPr>
        <p:spPr>
          <a:xfrm>
            <a:off x="4644008" y="2942548"/>
            <a:ext cx="3600400" cy="34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8CEE94A1-540C-4B7D-B023-88E8E085DF5C}"/>
              </a:ext>
            </a:extLst>
          </p:cNvPr>
          <p:cNvSpPr/>
          <p:nvPr/>
        </p:nvSpPr>
        <p:spPr>
          <a:xfrm>
            <a:off x="3973802" y="3373034"/>
            <a:ext cx="4243248" cy="480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a:extLst>
              <a:ext uri="{FF2B5EF4-FFF2-40B4-BE49-F238E27FC236}">
                <a16:creationId xmlns:a16="http://schemas.microsoft.com/office/drawing/2014/main" id="{E483C22E-8D08-4AB0-8E4B-47F57BA1DF5F}"/>
              </a:ext>
            </a:extLst>
          </p:cNvPr>
          <p:cNvSpPr/>
          <p:nvPr/>
        </p:nvSpPr>
        <p:spPr>
          <a:xfrm>
            <a:off x="4641362" y="3915452"/>
            <a:ext cx="3600400" cy="363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a:extLst>
              <a:ext uri="{FF2B5EF4-FFF2-40B4-BE49-F238E27FC236}">
                <a16:creationId xmlns:a16="http://schemas.microsoft.com/office/drawing/2014/main" id="{7D1F06A6-F30B-4C66-AC94-1E755C80FC36}"/>
              </a:ext>
            </a:extLst>
          </p:cNvPr>
          <p:cNvSpPr/>
          <p:nvPr/>
        </p:nvSpPr>
        <p:spPr>
          <a:xfrm>
            <a:off x="3973802" y="4362306"/>
            <a:ext cx="4250456" cy="480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a:extLst>
              <a:ext uri="{FF2B5EF4-FFF2-40B4-BE49-F238E27FC236}">
                <a16:creationId xmlns:a16="http://schemas.microsoft.com/office/drawing/2014/main" id="{7B6A6572-7879-43CD-AE1D-058621039C96}"/>
              </a:ext>
            </a:extLst>
          </p:cNvPr>
          <p:cNvSpPr/>
          <p:nvPr/>
        </p:nvSpPr>
        <p:spPr>
          <a:xfrm>
            <a:off x="3973802" y="4857668"/>
            <a:ext cx="4250456" cy="480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a:extLst>
              <a:ext uri="{FF2B5EF4-FFF2-40B4-BE49-F238E27FC236}">
                <a16:creationId xmlns:a16="http://schemas.microsoft.com/office/drawing/2014/main" id="{3CDC0674-903C-42B5-911E-92275B49289A}"/>
              </a:ext>
            </a:extLst>
          </p:cNvPr>
          <p:cNvSpPr/>
          <p:nvPr/>
        </p:nvSpPr>
        <p:spPr>
          <a:xfrm>
            <a:off x="3988728" y="5413309"/>
            <a:ext cx="4250456" cy="480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a:extLst>
              <a:ext uri="{FF2B5EF4-FFF2-40B4-BE49-F238E27FC236}">
                <a16:creationId xmlns:a16="http://schemas.microsoft.com/office/drawing/2014/main" id="{B18E8770-CA06-472D-9DAA-A9589B70A5C5}"/>
              </a:ext>
            </a:extLst>
          </p:cNvPr>
          <p:cNvSpPr/>
          <p:nvPr/>
        </p:nvSpPr>
        <p:spPr>
          <a:xfrm>
            <a:off x="827584" y="5932959"/>
            <a:ext cx="6410696" cy="480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a:extLst>
              <a:ext uri="{FF2B5EF4-FFF2-40B4-BE49-F238E27FC236}">
                <a16:creationId xmlns:a16="http://schemas.microsoft.com/office/drawing/2014/main" id="{8505EE4B-1763-4359-B83E-F20183EFC330}"/>
              </a:ext>
            </a:extLst>
          </p:cNvPr>
          <p:cNvSpPr/>
          <p:nvPr/>
        </p:nvSpPr>
        <p:spPr>
          <a:xfrm>
            <a:off x="5652120" y="3659513"/>
            <a:ext cx="288032" cy="181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523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כותרת 1"/>
          <p:cNvSpPr>
            <a:spLocks noGrp="1"/>
          </p:cNvSpPr>
          <p:nvPr>
            <p:ph type="title"/>
          </p:nvPr>
        </p:nvSpPr>
        <p:spPr>
          <a:xfrm>
            <a:off x="428625" y="0"/>
            <a:ext cx="8229600" cy="785813"/>
          </a:xfrm>
        </p:spPr>
        <p:txBody>
          <a:bodyPr>
            <a:normAutofit/>
          </a:bodyPr>
          <a:lstStyle/>
          <a:p>
            <a:pPr algn="ctr" eaLnBrk="1" hangingPunct="1"/>
            <a:r>
              <a:rPr lang="he-IL" sz="2800" b="1" dirty="0">
                <a:solidFill>
                  <a:srgbClr val="C00000"/>
                </a:solidFill>
                <a:latin typeface="Tahoma" pitchFamily="34" charset="0"/>
                <a:cs typeface="Tahoma" pitchFamily="34" charset="0"/>
              </a:rPr>
              <a:t>תרגיל ממבחן תשע"ו מועד א</a:t>
            </a:r>
          </a:p>
        </p:txBody>
      </p:sp>
      <p:sp>
        <p:nvSpPr>
          <p:cNvPr id="11267" name="מציין מיקום תוכן 2"/>
          <p:cNvSpPr>
            <a:spLocks noGrp="1"/>
          </p:cNvSpPr>
          <p:nvPr>
            <p:ph sz="quarter" idx="1"/>
          </p:nvPr>
        </p:nvSpPr>
        <p:spPr>
          <a:xfrm>
            <a:off x="457200" y="881063"/>
            <a:ext cx="8229600" cy="5572125"/>
          </a:xfrm>
        </p:spPr>
        <p:txBody>
          <a:bodyPr rtlCol="1">
            <a:noAutofit/>
          </a:bodyPr>
          <a:lstStyle/>
          <a:p>
            <a:pPr marL="274320" indent="-274320" eaLnBrk="1" fontAlgn="auto" hangingPunct="1">
              <a:spcBef>
                <a:spcPts val="580"/>
              </a:spcBef>
              <a:spcAft>
                <a:spcPts val="0"/>
              </a:spcAft>
              <a:buNone/>
              <a:defRPr/>
            </a:pPr>
            <a:endParaRPr lang="en-US" sz="1800" dirty="0">
              <a:latin typeface="Arial" pitchFamily="34" charset="0"/>
              <a:cs typeface="Arial" pitchFamily="34" charset="0"/>
            </a:endParaRPr>
          </a:p>
          <a:p>
            <a:pPr marL="274320" indent="-274320" eaLnBrk="1" fontAlgn="auto" hangingPunct="1">
              <a:spcBef>
                <a:spcPts val="580"/>
              </a:spcBef>
              <a:spcAft>
                <a:spcPts val="0"/>
              </a:spcAft>
              <a:buFont typeface="Wingdings" pitchFamily="2" charset="2"/>
              <a:buChar char="§"/>
              <a:defRPr/>
            </a:pPr>
            <a:endParaRPr lang="he-IL" sz="1800" dirty="0">
              <a:latin typeface="Arial" pitchFamily="34" charset="0"/>
              <a:cs typeface="Arial" pitchFamily="34" charset="0"/>
            </a:endParaRPr>
          </a:p>
        </p:txBody>
      </p:sp>
      <p:pic>
        <p:nvPicPr>
          <p:cNvPr id="2" name="תמונה 1"/>
          <p:cNvPicPr>
            <a:picLocks noChangeAspect="1"/>
          </p:cNvPicPr>
          <p:nvPr/>
        </p:nvPicPr>
        <p:blipFill>
          <a:blip r:embed="rId3"/>
          <a:stretch>
            <a:fillRect/>
          </a:stretch>
        </p:blipFill>
        <p:spPr>
          <a:xfrm>
            <a:off x="76491" y="774230"/>
            <a:ext cx="8991017" cy="5675535"/>
          </a:xfrm>
          <a:prstGeom prst="rect">
            <a:avLst/>
          </a:prstGeom>
        </p:spPr>
      </p:pic>
    </p:spTree>
    <p:extLst>
      <p:ext uri="{BB962C8B-B14F-4D97-AF65-F5344CB8AC3E}">
        <p14:creationId xmlns:p14="http://schemas.microsoft.com/office/powerpoint/2010/main" val="118073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F401-5D8B-4E2E-89CF-E19918088819}"/>
              </a:ext>
            </a:extLst>
          </p:cNvPr>
          <p:cNvSpPr>
            <a:spLocks noGrp="1"/>
          </p:cNvSpPr>
          <p:nvPr>
            <p:ph type="title"/>
          </p:nvPr>
        </p:nvSpPr>
        <p:spPr/>
        <p:txBody>
          <a:bodyPr/>
          <a:lstStyle/>
          <a:p>
            <a:pPr algn="ctr"/>
            <a:r>
              <a:rPr lang="he-IL" dirty="0"/>
              <a:t>מועד ב' תשע"ז</a:t>
            </a:r>
            <a:endParaRPr lang="en-US" dirty="0"/>
          </a:p>
        </p:txBody>
      </p:sp>
      <p:sp>
        <p:nvSpPr>
          <p:cNvPr id="3" name="Content Placeholder 2">
            <a:extLst>
              <a:ext uri="{FF2B5EF4-FFF2-40B4-BE49-F238E27FC236}">
                <a16:creationId xmlns:a16="http://schemas.microsoft.com/office/drawing/2014/main" id="{911E8449-83AE-4054-9370-284D03E45834}"/>
              </a:ext>
            </a:extLst>
          </p:cNvPr>
          <p:cNvSpPr>
            <a:spLocks noGrp="1"/>
          </p:cNvSpPr>
          <p:nvPr>
            <p:ph sz="quarter" idx="1"/>
          </p:nvPr>
        </p:nvSpPr>
        <p:spPr/>
        <p:txBody>
          <a:bodyPr/>
          <a:lstStyle/>
          <a:p>
            <a:pPr marL="0" indent="0">
              <a:buNone/>
            </a:pPr>
            <a:r>
              <a:rPr lang="he-IL" dirty="0"/>
              <a:t>6 . שמשון הוסיף את ההיגדים הבאים עבור מערכת לפרסום עבודות:</a:t>
            </a:r>
            <a:endParaRPr lang="en-US" dirty="0"/>
          </a:p>
        </p:txBody>
      </p:sp>
      <p:pic>
        <p:nvPicPr>
          <p:cNvPr id="5" name="Picture 4">
            <a:extLst>
              <a:ext uri="{FF2B5EF4-FFF2-40B4-BE49-F238E27FC236}">
                <a16:creationId xmlns:a16="http://schemas.microsoft.com/office/drawing/2014/main" id="{0F6E150A-FFD5-4A98-BD59-73B1F0D4BACE}"/>
              </a:ext>
            </a:extLst>
          </p:cNvPr>
          <p:cNvPicPr>
            <a:picLocks noChangeAspect="1"/>
          </p:cNvPicPr>
          <p:nvPr/>
        </p:nvPicPr>
        <p:blipFill>
          <a:blip r:embed="rId3"/>
          <a:stretch>
            <a:fillRect/>
          </a:stretch>
        </p:blipFill>
        <p:spPr>
          <a:xfrm>
            <a:off x="435496" y="1848312"/>
            <a:ext cx="8460432" cy="3770976"/>
          </a:xfrm>
          <a:prstGeom prst="rect">
            <a:avLst/>
          </a:prstGeom>
        </p:spPr>
      </p:pic>
      <p:sp>
        <p:nvSpPr>
          <p:cNvPr id="4" name="TextBox 3">
            <a:extLst>
              <a:ext uri="{FF2B5EF4-FFF2-40B4-BE49-F238E27FC236}">
                <a16:creationId xmlns:a16="http://schemas.microsoft.com/office/drawing/2014/main" id="{8EAA1FD7-0714-4720-AD7A-27ED5FC285AC}"/>
              </a:ext>
            </a:extLst>
          </p:cNvPr>
          <p:cNvSpPr txBox="1"/>
          <p:nvPr/>
        </p:nvSpPr>
        <p:spPr>
          <a:xfrm>
            <a:off x="2843808" y="5805264"/>
            <a:ext cx="4176464" cy="369332"/>
          </a:xfrm>
          <a:prstGeom prst="rect">
            <a:avLst/>
          </a:prstGeom>
          <a:noFill/>
        </p:spPr>
        <p:txBody>
          <a:bodyPr wrap="square" rtlCol="0">
            <a:spAutoFit/>
          </a:bodyPr>
          <a:lstStyle/>
          <a:p>
            <a:r>
              <a:rPr lang="he-IL" dirty="0"/>
              <a:t>כל ההיגדים הם דרישות פונקציונאליות</a:t>
            </a:r>
            <a:endParaRPr lang="en-US" dirty="0"/>
          </a:p>
        </p:txBody>
      </p:sp>
    </p:spTree>
    <p:extLst>
      <p:ext uri="{BB962C8B-B14F-4D97-AF65-F5344CB8AC3E}">
        <p14:creationId xmlns:p14="http://schemas.microsoft.com/office/powerpoint/2010/main" val="37723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מחבר ישר 25"/>
          <p:cNvCxnSpPr/>
          <p:nvPr/>
        </p:nvCxnSpPr>
        <p:spPr>
          <a:xfrm>
            <a:off x="642910" y="3643314"/>
            <a:ext cx="8001056" cy="158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grpSp>
        <p:nvGrpSpPr>
          <p:cNvPr id="29" name="קבוצה 28"/>
          <p:cNvGrpSpPr/>
          <p:nvPr/>
        </p:nvGrpSpPr>
        <p:grpSpPr>
          <a:xfrm>
            <a:off x="3357554" y="857232"/>
            <a:ext cx="3230670" cy="5786478"/>
            <a:chOff x="3571868" y="857232"/>
            <a:chExt cx="3230670" cy="5786478"/>
          </a:xfrm>
        </p:grpSpPr>
        <p:sp>
          <p:nvSpPr>
            <p:cNvPr id="36" name="מלבן מעוגל 35"/>
            <p:cNvSpPr/>
            <p:nvPr/>
          </p:nvSpPr>
          <p:spPr>
            <a:xfrm>
              <a:off x="3571868" y="85723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ייזום</a:t>
              </a:r>
              <a:endParaRPr lang="he-IL" sz="2400" b="1" dirty="0"/>
            </a:p>
          </p:txBody>
        </p:sp>
        <p:sp>
          <p:nvSpPr>
            <p:cNvPr id="37" name="מלבן מעוגל 36"/>
            <p:cNvSpPr/>
            <p:nvPr/>
          </p:nvSpPr>
          <p:spPr>
            <a:xfrm>
              <a:off x="3571868" y="157161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חקר מצב קיים</a:t>
              </a:r>
            </a:p>
          </p:txBody>
        </p:sp>
        <p:sp>
          <p:nvSpPr>
            <p:cNvPr id="38" name="מלבן מעוגל 37"/>
            <p:cNvSpPr/>
            <p:nvPr/>
          </p:nvSpPr>
          <p:spPr>
            <a:xfrm>
              <a:off x="3571868" y="2285992"/>
              <a:ext cx="3230670" cy="428628"/>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אפיון ראשוני</a:t>
              </a:r>
            </a:p>
          </p:txBody>
        </p:sp>
        <p:sp>
          <p:nvSpPr>
            <p:cNvPr id="39" name="מלבן מעוגל 38"/>
            <p:cNvSpPr/>
            <p:nvPr/>
          </p:nvSpPr>
          <p:spPr>
            <a:xfrm>
              <a:off x="3571868" y="300037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חקר ישימות</a:t>
              </a:r>
            </a:p>
          </p:txBody>
        </p:sp>
        <p:sp>
          <p:nvSpPr>
            <p:cNvPr id="40" name="מלבן מעוגל 39"/>
            <p:cNvSpPr/>
            <p:nvPr/>
          </p:nvSpPr>
          <p:spPr>
            <a:xfrm>
              <a:off x="3571868" y="385762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ניתוח המערכת החדשה</a:t>
              </a:r>
            </a:p>
          </p:txBody>
        </p:sp>
        <p:sp>
          <p:nvSpPr>
            <p:cNvPr id="41" name="מלבן מעוגל 40"/>
            <p:cNvSpPr/>
            <p:nvPr/>
          </p:nvSpPr>
          <p:spPr>
            <a:xfrm>
              <a:off x="3571868" y="492919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עיצוב המערכת החדשה</a:t>
              </a:r>
            </a:p>
          </p:txBody>
        </p:sp>
        <p:sp>
          <p:nvSpPr>
            <p:cNvPr id="42" name="מלבן מעוגל 41"/>
            <p:cNvSpPr/>
            <p:nvPr/>
          </p:nvSpPr>
          <p:spPr>
            <a:xfrm>
              <a:off x="3571868" y="6072206"/>
              <a:ext cx="3230670" cy="5715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יישום והטמעה</a:t>
              </a:r>
            </a:p>
          </p:txBody>
        </p:sp>
        <p:cxnSp>
          <p:nvCxnSpPr>
            <p:cNvPr id="43" name="מחבר חץ ישר 42"/>
            <p:cNvCxnSpPr>
              <a:stCxn id="36" idx="2"/>
              <a:endCxn id="37" idx="0"/>
            </p:cNvCxnSpPr>
            <p:nvPr/>
          </p:nvCxnSpPr>
          <p:spPr>
            <a:xfrm>
              <a:off x="5187203" y="128586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4" name="מחבר חץ ישר 43"/>
            <p:cNvCxnSpPr>
              <a:stCxn id="37" idx="2"/>
              <a:endCxn id="38" idx="0"/>
            </p:cNvCxnSpPr>
            <p:nvPr/>
          </p:nvCxnSpPr>
          <p:spPr>
            <a:xfrm>
              <a:off x="5187203" y="200024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מחבר חץ ישר 44"/>
            <p:cNvCxnSpPr>
              <a:stCxn id="38" idx="2"/>
              <a:endCxn id="39" idx="0"/>
            </p:cNvCxnSpPr>
            <p:nvPr/>
          </p:nvCxnSpPr>
          <p:spPr>
            <a:xfrm>
              <a:off x="5187203" y="271462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מחבר חץ ישר 45"/>
            <p:cNvCxnSpPr>
              <a:stCxn id="39" idx="2"/>
              <a:endCxn id="40" idx="0"/>
            </p:cNvCxnSpPr>
            <p:nvPr/>
          </p:nvCxnSpPr>
          <p:spPr>
            <a:xfrm>
              <a:off x="5187203" y="3429000"/>
              <a:ext cx="0" cy="42862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7" name="מחבר חץ ישר 46"/>
            <p:cNvCxnSpPr>
              <a:stCxn id="40" idx="2"/>
              <a:endCxn id="41" idx="0"/>
            </p:cNvCxnSpPr>
            <p:nvPr/>
          </p:nvCxnSpPr>
          <p:spPr>
            <a:xfrm>
              <a:off x="5187203" y="4714884"/>
              <a:ext cx="0" cy="2143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מחבר חץ ישר 47"/>
            <p:cNvCxnSpPr>
              <a:stCxn id="41" idx="2"/>
              <a:endCxn id="42" idx="0"/>
            </p:cNvCxnSpPr>
            <p:nvPr/>
          </p:nvCxnSpPr>
          <p:spPr>
            <a:xfrm>
              <a:off x="5187203" y="5786454"/>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sp>
        <p:nvSpPr>
          <p:cNvPr id="55" name="כותרת 1"/>
          <p:cNvSpPr>
            <a:spLocks noGrp="1"/>
          </p:cNvSpPr>
          <p:nvPr>
            <p:ph type="title"/>
          </p:nvPr>
        </p:nvSpPr>
        <p:spPr>
          <a:xfrm>
            <a:off x="457200" y="-71462"/>
            <a:ext cx="8229600" cy="846158"/>
          </a:xfrm>
        </p:spPr>
        <p:txBody>
          <a:bodyPr>
            <a:normAutofit/>
          </a:bodyPr>
          <a:lstStyle/>
          <a:p>
            <a:pPr algn="ctr"/>
            <a:r>
              <a:rPr lang="he-IL" sz="3600" b="1" dirty="0">
                <a:solidFill>
                  <a:srgbClr val="C00000"/>
                </a:solidFill>
                <a:latin typeface="Tahoma" pitchFamily="34" charset="0"/>
                <a:cs typeface="Tahoma" pitchFamily="34" charset="0"/>
              </a:rPr>
              <a:t>השלבים בפיתוח מערכת מידע</a:t>
            </a:r>
          </a:p>
        </p:txBody>
      </p:sp>
      <p:graphicFrame>
        <p:nvGraphicFramePr>
          <p:cNvPr id="18" name="דיאגרמה 17"/>
          <p:cNvGraphicFramePr/>
          <p:nvPr/>
        </p:nvGraphicFramePr>
        <p:xfrm>
          <a:off x="179512" y="3645024"/>
          <a:ext cx="3096344"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45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28596" y="-24"/>
            <a:ext cx="8229600" cy="785834"/>
          </a:xfrm>
        </p:spPr>
        <p:txBody>
          <a:bodyPr>
            <a:normAutofit/>
          </a:bodyPr>
          <a:lstStyle/>
          <a:p>
            <a:pPr algn="ctr"/>
            <a:r>
              <a:rPr lang="he-IL" sz="3600" b="1" dirty="0">
                <a:solidFill>
                  <a:srgbClr val="C00000"/>
                </a:solidFill>
                <a:latin typeface="Tahoma" pitchFamily="34" charset="0"/>
                <a:cs typeface="Tahoma" pitchFamily="34" charset="0"/>
              </a:rPr>
              <a:t>מוטיבציה</a:t>
            </a:r>
          </a:p>
        </p:txBody>
      </p:sp>
      <p:sp>
        <p:nvSpPr>
          <p:cNvPr id="3" name="מציין מיקום תוכן 2"/>
          <p:cNvSpPr>
            <a:spLocks noGrp="1"/>
          </p:cNvSpPr>
          <p:nvPr>
            <p:ph sz="quarter" idx="1"/>
          </p:nvPr>
        </p:nvSpPr>
        <p:spPr>
          <a:xfrm>
            <a:off x="457200" y="857232"/>
            <a:ext cx="8229600" cy="5572164"/>
          </a:xfrm>
        </p:spPr>
        <p:txBody>
          <a:bodyPr>
            <a:noAutofit/>
          </a:bodyPr>
          <a:lstStyle/>
          <a:p>
            <a:r>
              <a:rPr lang="he-IL" sz="2400" dirty="0">
                <a:latin typeface="Arial" pitchFamily="34" charset="0"/>
                <a:cs typeface="Arial" pitchFamily="34" charset="0"/>
              </a:rPr>
              <a:t>ניהול נכון של דרישות מהווה את אחד הגורמים המובילים בהצלחת פרויקט.</a:t>
            </a:r>
          </a:p>
          <a:p>
            <a:r>
              <a:rPr lang="he-IL" sz="2400" dirty="0">
                <a:latin typeface="Arial" pitchFamily="34" charset="0"/>
                <a:cs typeface="Arial" pitchFamily="34" charset="0"/>
              </a:rPr>
              <a:t>כ-40% מהמאמץ המושקע בפרויקט הוא תיקון בעיות שבחלקן הגדול נגזר מליקויים בניהול הדרישות.</a:t>
            </a:r>
          </a:p>
          <a:p>
            <a:r>
              <a:rPr lang="he-IL" sz="2400" dirty="0">
                <a:latin typeface="Arial" pitchFamily="34" charset="0"/>
                <a:cs typeface="Arial" pitchFamily="34" charset="0"/>
              </a:rPr>
              <a:t>על פי מודל </a:t>
            </a:r>
            <a:r>
              <a:rPr lang="he-IL" sz="2400" dirty="0" err="1">
                <a:latin typeface="Arial" pitchFamily="34" charset="0"/>
                <a:cs typeface="Arial" pitchFamily="34" charset="0"/>
              </a:rPr>
              <a:t>בוהם</a:t>
            </a:r>
            <a:r>
              <a:rPr lang="he-IL" sz="2400" dirty="0">
                <a:latin typeface="Arial" pitchFamily="34" charset="0"/>
                <a:cs typeface="Arial" pitchFamily="34" charset="0"/>
              </a:rPr>
              <a:t>, עלות תיקון שגיאה/השמטה מהותית שנתגלתה בשלב תחזוקה גבוה עד פי 100 מאשר איתור אותה שגיאה בשלב הדרישות.</a:t>
            </a:r>
          </a:p>
          <a:p>
            <a:r>
              <a:rPr lang="he-IL" sz="2400" dirty="0">
                <a:latin typeface="Arial" pitchFamily="34" charset="0"/>
                <a:cs typeface="Arial" pitchFamily="34" charset="0"/>
              </a:rPr>
              <a:t>לפי הערכות, כ85% מכלל השגיאות בפיתוח תוכנה מקורן בדרישות.</a:t>
            </a:r>
          </a:p>
        </p:txBody>
      </p:sp>
      <p:pic>
        <p:nvPicPr>
          <p:cNvPr id="7" name="Picture 12"/>
          <p:cNvPicPr>
            <a:picLocks noChangeAspect="1" noChangeArrowheads="1"/>
          </p:cNvPicPr>
          <p:nvPr/>
        </p:nvPicPr>
        <p:blipFill>
          <a:blip r:embed="rId2" cstate="print"/>
          <a:srcRect l="32372" t="33599" r="34975" b="19657"/>
          <a:stretch>
            <a:fillRect/>
          </a:stretch>
        </p:blipFill>
        <p:spPr bwMode="auto">
          <a:xfrm>
            <a:off x="251520" y="4075315"/>
            <a:ext cx="3312368" cy="2666053"/>
          </a:xfrm>
          <a:prstGeom prst="rect">
            <a:avLst/>
          </a:prstGeom>
          <a:noFill/>
          <a:ln w="9525" cap="flat" cmpd="sng">
            <a:noFill/>
            <a:prstDash val="solid"/>
            <a:miter lim="800000"/>
            <a:headEnd/>
            <a:tailEnd/>
          </a:ln>
        </p:spPr>
      </p:pic>
      <p:pic>
        <p:nvPicPr>
          <p:cNvPr id="1028" name="Picture 4" descr="http://www.productfocus.com/images/importance_of_requirements.png"/>
          <p:cNvPicPr>
            <a:picLocks noChangeAspect="1" noChangeArrowheads="1"/>
          </p:cNvPicPr>
          <p:nvPr/>
        </p:nvPicPr>
        <p:blipFill>
          <a:blip r:embed="rId3" cstate="print"/>
          <a:srcRect/>
          <a:stretch>
            <a:fillRect/>
          </a:stretch>
        </p:blipFill>
        <p:spPr bwMode="auto">
          <a:xfrm>
            <a:off x="4499992" y="4437112"/>
            <a:ext cx="3874559" cy="2160240"/>
          </a:xfrm>
          <a:prstGeom prst="rect">
            <a:avLst/>
          </a:prstGeom>
          <a:noFill/>
        </p:spPr>
      </p:pic>
    </p:spTree>
    <p:extLst>
      <p:ext uri="{BB962C8B-B14F-4D97-AF65-F5344CB8AC3E}">
        <p14:creationId xmlns:p14="http://schemas.microsoft.com/office/powerpoint/2010/main" val="253270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8215E7-B9FA-410D-BA1B-B14DDD296FA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5576" y="620688"/>
            <a:ext cx="7632848" cy="5526454"/>
          </a:xfrm>
        </p:spPr>
      </p:pic>
    </p:spTree>
    <p:extLst>
      <p:ext uri="{BB962C8B-B14F-4D97-AF65-F5344CB8AC3E}">
        <p14:creationId xmlns:p14="http://schemas.microsoft.com/office/powerpoint/2010/main" val="105716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28596" y="-24"/>
            <a:ext cx="8229600" cy="785834"/>
          </a:xfrm>
        </p:spPr>
        <p:txBody>
          <a:bodyPr>
            <a:normAutofit/>
          </a:bodyPr>
          <a:lstStyle/>
          <a:p>
            <a:pPr algn="ctr"/>
            <a:r>
              <a:rPr lang="he-IL" sz="3600" b="1" dirty="0">
                <a:solidFill>
                  <a:srgbClr val="C00000"/>
                </a:solidFill>
                <a:latin typeface="Tahoma" pitchFamily="34" charset="0"/>
                <a:cs typeface="Tahoma" pitchFamily="34" charset="0"/>
              </a:rPr>
              <a:t>מוטיבציה</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684" t="17647" r="23684" b="32353"/>
          <a:stretch/>
        </p:blipFill>
        <p:spPr>
          <a:xfrm>
            <a:off x="1677378" y="1196752"/>
            <a:ext cx="5732035" cy="4872229"/>
          </a:xfrm>
          <a:prstGeom prst="rect">
            <a:avLst/>
          </a:prstGeom>
        </p:spPr>
      </p:pic>
    </p:spTree>
    <p:extLst>
      <p:ext uri="{BB962C8B-B14F-4D97-AF65-F5344CB8AC3E}">
        <p14:creationId xmlns:p14="http://schemas.microsoft.com/office/powerpoint/2010/main" val="152732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84"/>
            <a:ext cx="7772400" cy="796950"/>
          </a:xfrm>
        </p:spPr>
        <p:txBody>
          <a:bodyPr>
            <a:normAutofit/>
          </a:bodyPr>
          <a:lstStyle/>
          <a:p>
            <a:pPr algn="ctr"/>
            <a:r>
              <a:rPr lang="he-IL" sz="3600" b="1" dirty="0">
                <a:solidFill>
                  <a:srgbClr val="C00000"/>
                </a:solidFill>
                <a:latin typeface="Tahoma" pitchFamily="34" charset="0"/>
                <a:cs typeface="Tahoma" pitchFamily="34" charset="0"/>
              </a:rPr>
              <a:t>חשיבות ניסוח דרישה</a:t>
            </a:r>
          </a:p>
        </p:txBody>
      </p:sp>
      <p:sp>
        <p:nvSpPr>
          <p:cNvPr id="7" name="מציין מיקום תוכן 2"/>
          <p:cNvSpPr>
            <a:spLocks noGrp="1"/>
          </p:cNvSpPr>
          <p:nvPr>
            <p:ph sz="quarter" idx="1"/>
          </p:nvPr>
        </p:nvSpPr>
        <p:spPr>
          <a:xfrm>
            <a:off x="251520" y="1196752"/>
            <a:ext cx="8435280" cy="4824536"/>
          </a:xfrm>
        </p:spPr>
        <p:txBody>
          <a:bodyPr>
            <a:normAutofit/>
          </a:bodyPr>
          <a:lstStyle/>
          <a:p>
            <a:pPr lvl="0">
              <a:lnSpc>
                <a:spcPct val="80000"/>
              </a:lnSpc>
            </a:pPr>
            <a:r>
              <a:rPr lang="he-IL" sz="3200" b="1" dirty="0">
                <a:solidFill>
                  <a:srgbClr val="FF0000"/>
                </a:solidFill>
                <a:latin typeface="Arial" pitchFamily="34" charset="0"/>
                <a:cs typeface="Arial" pitchFamily="34" charset="0"/>
              </a:rPr>
              <a:t>רק</a:t>
            </a:r>
            <a:r>
              <a:rPr lang="he-IL" sz="3200" dirty="0">
                <a:latin typeface="Arial" pitchFamily="34" charset="0"/>
                <a:cs typeface="Arial" pitchFamily="34" charset="0"/>
              </a:rPr>
              <a:t> אני לקחתי אותה אתמול לגן</a:t>
            </a:r>
            <a:endParaRPr lang="en-US" sz="3200" dirty="0">
              <a:latin typeface="Arial" pitchFamily="34" charset="0"/>
              <a:cs typeface="Arial" pitchFamily="34" charset="0"/>
            </a:endParaRPr>
          </a:p>
          <a:p>
            <a:pPr lvl="0">
              <a:lnSpc>
                <a:spcPct val="80000"/>
              </a:lnSpc>
              <a:buNone/>
            </a:pPr>
            <a:endParaRPr lang="en-US" sz="3200" dirty="0">
              <a:latin typeface="Arial" pitchFamily="34" charset="0"/>
              <a:cs typeface="Arial" pitchFamily="34" charset="0"/>
            </a:endParaRPr>
          </a:p>
          <a:p>
            <a:pPr lvl="0">
              <a:lnSpc>
                <a:spcPct val="80000"/>
              </a:lnSpc>
            </a:pPr>
            <a:r>
              <a:rPr lang="he-IL" sz="3200" dirty="0">
                <a:latin typeface="Arial" pitchFamily="34" charset="0"/>
                <a:cs typeface="Arial" pitchFamily="34" charset="0"/>
              </a:rPr>
              <a:t>אני </a:t>
            </a:r>
            <a:r>
              <a:rPr lang="he-IL" sz="3200" b="1" dirty="0">
                <a:solidFill>
                  <a:srgbClr val="FF0000"/>
                </a:solidFill>
                <a:latin typeface="Arial" pitchFamily="34" charset="0"/>
                <a:cs typeface="Arial" pitchFamily="34" charset="0"/>
              </a:rPr>
              <a:t>רק</a:t>
            </a:r>
            <a:r>
              <a:rPr lang="he-IL" sz="3200" dirty="0">
                <a:latin typeface="Arial" pitchFamily="34" charset="0"/>
                <a:cs typeface="Arial" pitchFamily="34" charset="0"/>
              </a:rPr>
              <a:t> לקחתי אותה אתמול לגן</a:t>
            </a:r>
          </a:p>
          <a:p>
            <a:pPr lvl="0">
              <a:lnSpc>
                <a:spcPct val="80000"/>
              </a:lnSpc>
            </a:pPr>
            <a:endParaRPr lang="en-US" sz="3200" dirty="0">
              <a:latin typeface="Arial" pitchFamily="34" charset="0"/>
              <a:cs typeface="Arial" pitchFamily="34" charset="0"/>
            </a:endParaRPr>
          </a:p>
          <a:p>
            <a:pPr lvl="0">
              <a:lnSpc>
                <a:spcPct val="80000"/>
              </a:lnSpc>
            </a:pPr>
            <a:r>
              <a:rPr lang="he-IL" sz="3200" dirty="0">
                <a:latin typeface="Arial" pitchFamily="34" charset="0"/>
                <a:cs typeface="Arial" pitchFamily="34" charset="0"/>
              </a:rPr>
              <a:t>אני לקחתי </a:t>
            </a:r>
            <a:r>
              <a:rPr lang="he-IL" sz="3200" b="1" dirty="0">
                <a:solidFill>
                  <a:srgbClr val="FF0000"/>
                </a:solidFill>
                <a:latin typeface="Arial" pitchFamily="34" charset="0"/>
                <a:cs typeface="Arial" pitchFamily="34" charset="0"/>
              </a:rPr>
              <a:t>רק</a:t>
            </a:r>
            <a:r>
              <a:rPr lang="he-IL" sz="3200" dirty="0">
                <a:latin typeface="Arial" pitchFamily="34" charset="0"/>
                <a:cs typeface="Arial" pitchFamily="34" charset="0"/>
              </a:rPr>
              <a:t> אותה אתמול לגן</a:t>
            </a:r>
          </a:p>
          <a:p>
            <a:pPr lvl="0">
              <a:lnSpc>
                <a:spcPct val="80000"/>
              </a:lnSpc>
            </a:pPr>
            <a:endParaRPr lang="en-US" sz="3200" dirty="0">
              <a:latin typeface="Arial" pitchFamily="34" charset="0"/>
              <a:cs typeface="Arial" pitchFamily="34" charset="0"/>
            </a:endParaRPr>
          </a:p>
          <a:p>
            <a:pPr lvl="0">
              <a:lnSpc>
                <a:spcPct val="80000"/>
              </a:lnSpc>
            </a:pPr>
            <a:r>
              <a:rPr lang="he-IL" sz="3200" dirty="0">
                <a:latin typeface="Arial" pitchFamily="34" charset="0"/>
                <a:cs typeface="Arial" pitchFamily="34" charset="0"/>
              </a:rPr>
              <a:t>אני לקחתי אותה </a:t>
            </a:r>
            <a:r>
              <a:rPr lang="he-IL" sz="3200" b="1" dirty="0">
                <a:solidFill>
                  <a:srgbClr val="FF0000"/>
                </a:solidFill>
                <a:latin typeface="Arial" pitchFamily="34" charset="0"/>
                <a:cs typeface="Arial" pitchFamily="34" charset="0"/>
              </a:rPr>
              <a:t>רק</a:t>
            </a:r>
            <a:r>
              <a:rPr lang="he-IL" sz="3200" dirty="0">
                <a:latin typeface="Arial" pitchFamily="34" charset="0"/>
                <a:cs typeface="Arial" pitchFamily="34" charset="0"/>
              </a:rPr>
              <a:t> אתמול לגן</a:t>
            </a:r>
          </a:p>
          <a:p>
            <a:pPr lvl="0">
              <a:lnSpc>
                <a:spcPct val="80000"/>
              </a:lnSpc>
            </a:pPr>
            <a:endParaRPr lang="en-US" sz="3200" dirty="0">
              <a:latin typeface="Arial" pitchFamily="34" charset="0"/>
              <a:cs typeface="Arial" pitchFamily="34" charset="0"/>
            </a:endParaRPr>
          </a:p>
          <a:p>
            <a:pPr lvl="0">
              <a:lnSpc>
                <a:spcPct val="80000"/>
              </a:lnSpc>
            </a:pPr>
            <a:r>
              <a:rPr lang="he-IL" sz="3200" dirty="0">
                <a:latin typeface="Arial" pitchFamily="34" charset="0"/>
                <a:cs typeface="Arial" pitchFamily="34" charset="0"/>
              </a:rPr>
              <a:t>אני לקחתי אותה אתמול </a:t>
            </a:r>
            <a:r>
              <a:rPr lang="he-IL" sz="3200" b="1" dirty="0">
                <a:solidFill>
                  <a:srgbClr val="FF0000"/>
                </a:solidFill>
                <a:latin typeface="Arial" pitchFamily="34" charset="0"/>
                <a:cs typeface="Arial" pitchFamily="34" charset="0"/>
              </a:rPr>
              <a:t>רק</a:t>
            </a:r>
            <a:r>
              <a:rPr lang="he-IL" sz="3200" dirty="0">
                <a:latin typeface="Arial" pitchFamily="34" charset="0"/>
                <a:cs typeface="Arial" pitchFamily="34" charset="0"/>
              </a:rPr>
              <a:t> לגן</a:t>
            </a:r>
          </a:p>
        </p:txBody>
      </p:sp>
      <p:pic>
        <p:nvPicPr>
          <p:cNvPr id="2050" name="Picture 2" descr="http://www.etrrog.co.il/userfiles/image/%D7%AA%D7%9E%D7%95%D7%A0%D7%95%D7%AA%20%D7%9C%D7%A0%D7%99%D7%95%D7%96%D7%9C%D7%98%D7%A81/%D7%99%D7%9C%D7%93%D7%94%20%D7%91%D7%92%D7%9F.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2729" y="3229693"/>
            <a:ext cx="3305175" cy="3295651"/>
          </a:xfrm>
          <a:prstGeom prst="rect">
            <a:avLst/>
          </a:prstGeom>
          <a:noFill/>
        </p:spPr>
      </p:pic>
    </p:spTree>
    <p:extLst>
      <p:ext uri="{BB962C8B-B14F-4D97-AF65-F5344CB8AC3E}">
        <p14:creationId xmlns:p14="http://schemas.microsoft.com/office/powerpoint/2010/main" val="42864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כותרת 1"/>
          <p:cNvSpPr>
            <a:spLocks noGrp="1"/>
          </p:cNvSpPr>
          <p:nvPr>
            <p:ph type="title"/>
          </p:nvPr>
        </p:nvSpPr>
        <p:spPr>
          <a:xfrm>
            <a:off x="428625" y="142875"/>
            <a:ext cx="8229600" cy="785813"/>
          </a:xfrm>
        </p:spPr>
        <p:txBody>
          <a:bodyPr/>
          <a:lstStyle/>
          <a:p>
            <a:pPr algn="ctr" eaLnBrk="1" hangingPunct="1"/>
            <a:r>
              <a:rPr lang="he-IL" sz="3600" b="1" dirty="0">
                <a:solidFill>
                  <a:srgbClr val="C00000"/>
                </a:solidFill>
                <a:latin typeface="Tahoma" pitchFamily="34" charset="0"/>
                <a:cs typeface="Tahoma" pitchFamily="34" charset="0"/>
              </a:rPr>
              <a:t>סוגי דרישות</a:t>
            </a:r>
          </a:p>
        </p:txBody>
      </p:sp>
      <p:sp>
        <p:nvSpPr>
          <p:cNvPr id="5" name="מציין מיקום תוכן 2"/>
          <p:cNvSpPr>
            <a:spLocks noGrp="1"/>
          </p:cNvSpPr>
          <p:nvPr>
            <p:ph sz="quarter" idx="1"/>
          </p:nvPr>
        </p:nvSpPr>
        <p:spPr>
          <a:xfrm>
            <a:off x="457200" y="928688"/>
            <a:ext cx="8229600" cy="5786437"/>
          </a:xfrm>
        </p:spPr>
        <p:txBody>
          <a:bodyPr rtlCol="1">
            <a:noAutofit/>
          </a:bodyPr>
          <a:lstStyle/>
          <a:p>
            <a:pPr marL="0" indent="0">
              <a:buNone/>
            </a:pPr>
            <a:r>
              <a:rPr lang="he-IL" sz="1800" b="1" dirty="0">
                <a:solidFill>
                  <a:srgbClr val="FF0000"/>
                </a:solidFill>
                <a:latin typeface="Arial" pitchFamily="34" charset="0"/>
                <a:cs typeface="Arial" pitchFamily="34" charset="0"/>
              </a:rPr>
              <a:t>דרישות לא פונקציונאליות </a:t>
            </a:r>
            <a:r>
              <a:rPr lang="he-IL" sz="1800" b="1" dirty="0">
                <a:latin typeface="Arial" pitchFamily="34" charset="0"/>
                <a:cs typeface="Arial" pitchFamily="34" charset="0"/>
              </a:rPr>
              <a:t>– </a:t>
            </a:r>
            <a:r>
              <a:rPr kumimoji="1" lang="he-IL" sz="2800" b="1" dirty="0">
                <a:latin typeface="David" panose="020E0502060401010101" pitchFamily="34" charset="-79"/>
                <a:cs typeface="David" panose="020E0502060401010101" pitchFamily="34" charset="-79"/>
              </a:rPr>
              <a:t>איך? </a:t>
            </a:r>
            <a:r>
              <a:rPr kumimoji="1" lang="he-IL" sz="1800" b="1" dirty="0">
                <a:latin typeface="David" panose="020E0502060401010101" pitchFamily="34" charset="-79"/>
                <a:cs typeface="David" panose="020E0502060401010101" pitchFamily="34" charset="-79"/>
              </a:rPr>
              <a:t>אילוצי איכות שהמערכת צריכה לעמוד בהם (שלבי פיתוח ושימוש)</a:t>
            </a:r>
          </a:p>
          <a:p>
            <a:pPr marL="182880" indent="0">
              <a:spcBef>
                <a:spcPct val="50000"/>
              </a:spcBef>
              <a:buNone/>
              <a:defRPr/>
            </a:pPr>
            <a:r>
              <a:rPr lang="he-IL" sz="1800" dirty="0">
                <a:latin typeface="Arial" pitchFamily="34" charset="0"/>
                <a:cs typeface="Arial" pitchFamily="34" charset="0"/>
              </a:rPr>
              <a:t>דרישות לא-פונקציונליות מכתיבות אילוצי איכות שעל המערכת לעמוד בה, הן בתהליך הפיתוח והן במשך השימוש בה ותחזוקתה כגון ביצועים וזמני תגובה, אבטחה, אמינות ועוד.</a:t>
            </a:r>
            <a:endParaRPr lang="he-IL" sz="1800" b="1" dirty="0">
              <a:latin typeface="Arial" pitchFamily="34" charset="0"/>
              <a:cs typeface="Arial" pitchFamily="34" charset="0"/>
            </a:endParaRPr>
          </a:p>
          <a:p>
            <a:pPr marL="0" indent="0">
              <a:buNone/>
            </a:pPr>
            <a:r>
              <a:rPr lang="he-IL" sz="1800" b="1" dirty="0">
                <a:solidFill>
                  <a:srgbClr val="FF0000"/>
                </a:solidFill>
                <a:latin typeface="Arial" pitchFamily="34" charset="0"/>
                <a:cs typeface="Arial" pitchFamily="34" charset="0"/>
              </a:rPr>
              <a:t>דרישות פונקציונאליות </a:t>
            </a:r>
            <a:r>
              <a:rPr lang="he-IL" sz="1800" b="1" dirty="0">
                <a:latin typeface="Arial" pitchFamily="34" charset="0"/>
                <a:cs typeface="Arial" pitchFamily="34" charset="0"/>
              </a:rPr>
              <a:t>– </a:t>
            </a:r>
            <a:r>
              <a:rPr kumimoji="1" lang="he-IL" sz="2800" b="1" dirty="0">
                <a:latin typeface="David" panose="020E0502060401010101" pitchFamily="34" charset="-79"/>
                <a:cs typeface="David" panose="020E0502060401010101" pitchFamily="34" charset="-79"/>
              </a:rPr>
              <a:t>מה </a:t>
            </a:r>
            <a:r>
              <a:rPr kumimoji="1" lang="he-IL" sz="1800" b="1" dirty="0">
                <a:latin typeface="David" panose="020E0502060401010101" pitchFamily="34" charset="-79"/>
                <a:cs typeface="David" panose="020E0502060401010101" pitchFamily="34" charset="-79"/>
              </a:rPr>
              <a:t>על המערכת לעשות בעבור המשתמשים</a:t>
            </a:r>
          </a:p>
          <a:p>
            <a:pPr marL="182880" indent="0">
              <a:spcBef>
                <a:spcPct val="50000"/>
              </a:spcBef>
              <a:buNone/>
              <a:defRPr/>
            </a:pPr>
            <a:r>
              <a:rPr lang="he-IL" sz="1800" dirty="0">
                <a:latin typeface="Arial" pitchFamily="34" charset="0"/>
                <a:cs typeface="Arial" pitchFamily="34" charset="0"/>
              </a:rPr>
              <a:t>הדרישות הפונקציונליות מגדירות </a:t>
            </a:r>
            <a:r>
              <a:rPr lang="he-IL" sz="2400" b="1" dirty="0">
                <a:latin typeface="Arial" pitchFamily="34" charset="0"/>
                <a:cs typeface="Arial" pitchFamily="34" charset="0"/>
              </a:rPr>
              <a:t>מה</a:t>
            </a:r>
            <a:r>
              <a:rPr lang="he-IL" sz="2400" dirty="0">
                <a:latin typeface="Arial" pitchFamily="34" charset="0"/>
                <a:cs typeface="Arial" pitchFamily="34" charset="0"/>
              </a:rPr>
              <a:t> </a:t>
            </a:r>
            <a:r>
              <a:rPr lang="he-IL" sz="1800" dirty="0">
                <a:latin typeface="Arial" pitchFamily="34" charset="0"/>
                <a:cs typeface="Arial" pitchFamily="34" charset="0"/>
              </a:rPr>
              <a:t>על המערכת לעשות בעבור המשתמשים, </a:t>
            </a:r>
          </a:p>
          <a:p>
            <a:pPr marL="182880" indent="0">
              <a:spcBef>
                <a:spcPct val="50000"/>
              </a:spcBef>
              <a:buNone/>
              <a:defRPr/>
            </a:pPr>
            <a:r>
              <a:rPr lang="he-IL" sz="1800" dirty="0">
                <a:latin typeface="Arial" pitchFamily="34" charset="0"/>
                <a:cs typeface="Arial" pitchFamily="34" charset="0"/>
              </a:rPr>
              <a:t>ואילו הדרישות הלא-פונקציונליות מכתיבות אילוצים שהמערכת צריכה לעמוד בהם כדי לבצע אותן. </a:t>
            </a:r>
          </a:p>
          <a:p>
            <a:pPr marL="274320" indent="-274320" eaLnBrk="1" fontAlgn="auto" hangingPunct="1">
              <a:spcBef>
                <a:spcPct val="50000"/>
              </a:spcBef>
              <a:spcAft>
                <a:spcPts val="0"/>
              </a:spcAft>
              <a:buFont typeface="Wingdings" pitchFamily="2" charset="2"/>
              <a:buChar char="§"/>
              <a:defRPr/>
            </a:pPr>
            <a:endParaRPr lang="he-IL" sz="1800" dirty="0">
              <a:latin typeface="Arial" pitchFamily="34" charset="0"/>
              <a:cs typeface="Arial" pitchFamily="34" charset="0"/>
            </a:endParaRPr>
          </a:p>
        </p:txBody>
      </p:sp>
      <p:pic>
        <p:nvPicPr>
          <p:cNvPr id="2" name="Picture 1">
            <a:extLst>
              <a:ext uri="{FF2B5EF4-FFF2-40B4-BE49-F238E27FC236}">
                <a16:creationId xmlns:a16="http://schemas.microsoft.com/office/drawing/2014/main" id="{B7D7B658-6F6A-42E4-B05B-58F5626EC2DB}"/>
              </a:ext>
            </a:extLst>
          </p:cNvPr>
          <p:cNvPicPr>
            <a:picLocks noChangeAspect="1"/>
          </p:cNvPicPr>
          <p:nvPr/>
        </p:nvPicPr>
        <p:blipFill>
          <a:blip r:embed="rId3"/>
          <a:stretch>
            <a:fillRect/>
          </a:stretch>
        </p:blipFill>
        <p:spPr>
          <a:xfrm>
            <a:off x="611560" y="4149080"/>
            <a:ext cx="7565281" cy="2395946"/>
          </a:xfrm>
          <a:prstGeom prst="rect">
            <a:avLst/>
          </a:prstGeom>
        </p:spPr>
      </p:pic>
    </p:spTree>
    <p:extLst>
      <p:ext uri="{BB962C8B-B14F-4D97-AF65-F5344CB8AC3E}">
        <p14:creationId xmlns:p14="http://schemas.microsoft.com/office/powerpoint/2010/main" val="328343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מציין מיקום של מספר שקופית 5"/>
          <p:cNvSpPr>
            <a:spLocks noGrp="1"/>
          </p:cNvSpPr>
          <p:nvPr>
            <p:ph type="sldNum" sz="quarter" idx="12"/>
          </p:nvPr>
        </p:nvSpPr>
        <p:spPr>
          <a:noFill/>
        </p:spPr>
        <p:txBody>
          <a:bodyPr/>
          <a:lstStyle/>
          <a:p>
            <a:pPr marL="0" marR="0" lvl="0" indent="0" algn="r" defTabSz="914400" rtl="1" eaLnBrk="1" fontAlgn="base" latinLnBrk="0" hangingPunct="1">
              <a:lnSpc>
                <a:spcPct val="100000"/>
              </a:lnSpc>
              <a:spcBef>
                <a:spcPct val="50000"/>
              </a:spcBef>
              <a:spcAft>
                <a:spcPct val="0"/>
              </a:spcAft>
              <a:buClrTx/>
              <a:buSzTx/>
              <a:buFontTx/>
              <a:buNone/>
              <a:tabLst/>
              <a:defRPr/>
            </a:pPr>
            <a:fld id="{74898284-CC7A-4CBE-9EE5-9DA1D8FFE4E3}" type="slidenum">
              <a:rPr kumimoji="0" lang="he-IL" sz="1000" b="1" i="0" u="none" strike="noStrike" kern="1200" cap="none" spc="0" normalizeH="0" baseline="0" noProof="0" smtClean="0">
                <a:ln>
                  <a:noFill/>
                </a:ln>
                <a:solidFill>
                  <a:prstClr val="black">
                    <a:lumMod val="95000"/>
                    <a:lumOff val="5000"/>
                  </a:prstClr>
                </a:solidFill>
                <a:effectLst/>
                <a:uLnTx/>
                <a:uFillTx/>
                <a:latin typeface="David" panose="020E0502060401010101" pitchFamily="34" charset="-79"/>
                <a:ea typeface="+mn-ea"/>
                <a:cs typeface="David" pitchFamily="34" charset="-79"/>
              </a:rPr>
              <a:pPr marL="0" marR="0" lvl="0" indent="0" algn="r" defTabSz="914400" rtl="1" eaLnBrk="1" fontAlgn="base" latinLnBrk="0" hangingPunct="1">
                <a:lnSpc>
                  <a:spcPct val="100000"/>
                </a:lnSpc>
                <a:spcBef>
                  <a:spcPct val="50000"/>
                </a:spcBef>
                <a:spcAft>
                  <a:spcPct val="0"/>
                </a:spcAft>
                <a:buClrTx/>
                <a:buSzTx/>
                <a:buFontTx/>
                <a:buNone/>
                <a:tabLst/>
                <a:defRPr/>
              </a:pPr>
              <a:t>8</a:t>
            </a:fld>
            <a:endParaRPr kumimoji="0" lang="en-US" sz="1000" b="1" i="0" u="none" strike="noStrike" kern="1200" cap="none" spc="0" normalizeH="0" baseline="0" noProof="0">
              <a:ln>
                <a:noFill/>
              </a:ln>
              <a:solidFill>
                <a:prstClr val="black">
                  <a:lumMod val="95000"/>
                  <a:lumOff val="5000"/>
                </a:prstClr>
              </a:solidFill>
              <a:effectLst/>
              <a:uLnTx/>
              <a:uFillTx/>
              <a:latin typeface="David" panose="020E0502060401010101" pitchFamily="34" charset="-79"/>
              <a:ea typeface="+mn-ea"/>
              <a:cs typeface="David" pitchFamily="34" charset="-79"/>
            </a:endParaRPr>
          </a:p>
        </p:txBody>
      </p:sp>
      <p:sp>
        <p:nvSpPr>
          <p:cNvPr id="32771" name="AutoShape 2"/>
          <p:cNvSpPr>
            <a:spLocks noGrp="1" noChangeArrowheads="1"/>
          </p:cNvSpPr>
          <p:nvPr>
            <p:ph type="title" idx="4294967295"/>
          </p:nvPr>
        </p:nvSpPr>
        <p:spPr>
          <a:xfrm>
            <a:off x="861258" y="-27056"/>
            <a:ext cx="7924800" cy="1143001"/>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סוגי הדרישות</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2772" name="Rectangle 3"/>
          <p:cNvSpPr>
            <a:spLocks noGrp="1" noChangeArrowheads="1"/>
          </p:cNvSpPr>
          <p:nvPr>
            <p:ph idx="4294967295"/>
          </p:nvPr>
        </p:nvSpPr>
        <p:spPr>
          <a:xfrm>
            <a:off x="165255" y="1115945"/>
            <a:ext cx="8786058" cy="5742055"/>
          </a:xfrm>
        </p:spPr>
        <p:txBody>
          <a:bodyPr>
            <a:normAutofit/>
          </a:bodyPr>
          <a:lstStyle/>
          <a:p>
            <a:pPr eaLnBrk="1" hangingPunct="1"/>
            <a:r>
              <a:rPr lang="he-IL" sz="2600" b="1" dirty="0">
                <a:latin typeface="David" panose="020E0502060401010101" pitchFamily="34" charset="-79"/>
                <a:cs typeface="David" panose="020E0502060401010101" pitchFamily="34" charset="-79"/>
              </a:rPr>
              <a:t>דרישות פונקציונאליות</a:t>
            </a:r>
            <a:r>
              <a:rPr lang="he-IL" sz="2600" dirty="0">
                <a:latin typeface="David" panose="020E0502060401010101" pitchFamily="34" charset="-79"/>
                <a:cs typeface="David" panose="020E0502060401010101" pitchFamily="34" charset="-79"/>
              </a:rPr>
              <a:t> - </a:t>
            </a:r>
            <a:r>
              <a:rPr kumimoji="1" lang="en-US" sz="2600" b="1" dirty="0">
                <a:latin typeface="David" panose="020E0502060401010101" pitchFamily="34" charset="-79"/>
                <a:cs typeface="David" panose="020E0502060401010101" pitchFamily="34" charset="-79"/>
              </a:rPr>
              <a:t>Functional Requirements (FR)</a:t>
            </a:r>
            <a:endParaRPr kumimoji="1" lang="he-IL" sz="2600" b="1" dirty="0">
              <a:latin typeface="David" panose="020E0502060401010101" pitchFamily="34" charset="-79"/>
              <a:cs typeface="David" panose="020E0502060401010101" pitchFamily="34" charset="-79"/>
            </a:endParaRPr>
          </a:p>
          <a:p>
            <a:pPr marL="0" indent="0" eaLnBrk="1" hangingPunct="1">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מה </a:t>
            </a:r>
            <a:r>
              <a:rPr kumimoji="1" lang="he-IL" b="1" dirty="0">
                <a:solidFill>
                  <a:srgbClr val="FF0000"/>
                </a:solidFill>
                <a:latin typeface="David" panose="020E0502060401010101" pitchFamily="34" charset="-79"/>
                <a:cs typeface="David" panose="020E0502060401010101" pitchFamily="34" charset="-79"/>
              </a:rPr>
              <a:t>על המערכת לעשות בעבור המשתמשים</a:t>
            </a:r>
          </a:p>
          <a:p>
            <a:pPr lvl="1" eaLnBrk="1" hangingPunct="1"/>
            <a:r>
              <a:rPr kumimoji="1" lang="he-IL" sz="2200" b="1" dirty="0">
                <a:latin typeface="David" panose="020E0502060401010101" pitchFamily="34" charset="-79"/>
                <a:cs typeface="David" panose="020E0502060401010101" pitchFamily="34" charset="-79"/>
              </a:rPr>
              <a:t>תהליכים עסקיים (תהליכי מחשב)</a:t>
            </a:r>
          </a:p>
          <a:p>
            <a:pPr lvl="1" eaLnBrk="1" hangingPunct="1"/>
            <a:endParaRPr kumimoji="1" lang="he-IL" sz="1200" b="1" dirty="0">
              <a:latin typeface="David" panose="020E0502060401010101" pitchFamily="34" charset="-79"/>
              <a:cs typeface="David" panose="020E0502060401010101" pitchFamily="34" charset="-79"/>
            </a:endParaRPr>
          </a:p>
          <a:p>
            <a:pPr eaLnBrk="1" hangingPunct="1"/>
            <a:r>
              <a:rPr kumimoji="1" lang="he-IL" sz="2600" b="1" dirty="0">
                <a:latin typeface="David" panose="020E0502060401010101" pitchFamily="34" charset="-79"/>
                <a:cs typeface="David" panose="020E0502060401010101" pitchFamily="34" charset="-79"/>
              </a:rPr>
              <a:t>דרישות לא פונקציונאליות </a:t>
            </a:r>
            <a:r>
              <a:rPr kumimoji="1" lang="en-US" sz="2600" b="1" dirty="0">
                <a:latin typeface="David" panose="020E0502060401010101" pitchFamily="34" charset="-79"/>
                <a:cs typeface="David" panose="020E0502060401010101" pitchFamily="34" charset="-79"/>
              </a:rPr>
              <a:t>Non-Functional Requirements (NFR) </a:t>
            </a:r>
            <a:endParaRPr kumimoji="1" lang="he-IL" sz="2600" b="1" dirty="0">
              <a:latin typeface="David" panose="020E0502060401010101" pitchFamily="34" charset="-79"/>
              <a:cs typeface="David" panose="020E0502060401010101" pitchFamily="34" charset="-79"/>
            </a:endParaRPr>
          </a:p>
          <a:p>
            <a:pPr marL="0" indent="0" eaLnBrk="1" hangingPunct="1">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איך? </a:t>
            </a:r>
            <a:r>
              <a:rPr kumimoji="1" lang="he-IL" b="1" dirty="0">
                <a:solidFill>
                  <a:srgbClr val="FF0000"/>
                </a:solidFill>
                <a:latin typeface="David" panose="020E0502060401010101" pitchFamily="34" charset="-79"/>
                <a:cs typeface="David" panose="020E0502060401010101" pitchFamily="34" charset="-79"/>
              </a:rPr>
              <a:t>אילוצי איכות שהמערכת צריכה לעמוד בהם (שלבי פיתוח ושימוש)</a:t>
            </a:r>
          </a:p>
          <a:p>
            <a:pPr lvl="1" eaLnBrk="1" hangingPunct="1"/>
            <a:r>
              <a:rPr kumimoji="1" lang="he-IL" sz="2200" b="1" dirty="0">
                <a:latin typeface="David" panose="020E0502060401010101" pitchFamily="34" charset="-79"/>
                <a:cs typeface="David" panose="020E0502060401010101" pitchFamily="34" charset="-79"/>
              </a:rPr>
              <a:t>ביצועים (זמן תגובה, נפח אחסון, כמות משתמשים, אמינות) ועומסים</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אבטחת מידע </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טכנולוגיות</a:t>
            </a:r>
          </a:p>
          <a:p>
            <a:pPr lvl="1"/>
            <a:r>
              <a:rPr kumimoji="1" lang="he-IL" sz="2200" b="1" dirty="0">
                <a:latin typeface="David" panose="020E0502060401010101" pitchFamily="34" charset="-79"/>
                <a:cs typeface="David" panose="020E0502060401010101" pitchFamily="34" charset="-79"/>
              </a:rPr>
              <a:t>עיצוב הממשקים (</a:t>
            </a:r>
            <a:r>
              <a:rPr kumimoji="1" lang="en-US" sz="2200" b="1" dirty="0">
                <a:latin typeface="David" panose="020E0502060401010101" pitchFamily="34" charset="-79"/>
                <a:cs typeface="David" panose="020E0502060401010101" pitchFamily="34" charset="-79"/>
              </a:rPr>
              <a:t>UI</a:t>
            </a:r>
            <a:r>
              <a:rPr kumimoji="1" lang="he-IL" sz="2200" b="1" dirty="0">
                <a:latin typeface="David" panose="020E0502060401010101" pitchFamily="34" charset="-79"/>
                <a:cs typeface="David" panose="020E0502060401010101" pitchFamily="34" charset="-79"/>
              </a:rPr>
              <a:t>) וקישורים</a:t>
            </a:r>
          </a:p>
          <a:p>
            <a:pPr lvl="1" eaLnBrk="1" hangingPunct="1"/>
            <a:r>
              <a:rPr kumimoji="1" lang="he-IL" sz="2200" b="1" dirty="0">
                <a:latin typeface="David" panose="020E0502060401010101" pitchFamily="34" charset="-79"/>
                <a:cs typeface="David" panose="020E0502060401010101" pitchFamily="34" charset="-79"/>
              </a:rPr>
              <a:t>תפעול המערכת (לרבות זמינות ואחזקתיות)</a:t>
            </a:r>
          </a:p>
          <a:p>
            <a:pPr lvl="1" eaLnBrk="1" hangingPunct="1"/>
            <a:r>
              <a:rPr kumimoji="1" lang="he-IL" sz="2200" b="1" dirty="0">
                <a:latin typeface="David" panose="020E0502060401010101" pitchFamily="34" charset="-79"/>
                <a:cs typeface="David" panose="020E0502060401010101" pitchFamily="34" charset="-79"/>
              </a:rPr>
              <a:t>שימושיות</a:t>
            </a:r>
          </a:p>
          <a:p>
            <a:pPr lvl="1" eaLnBrk="1" hangingPunct="1"/>
            <a:r>
              <a:rPr kumimoji="1" lang="he-IL" sz="2200" b="1" dirty="0">
                <a:latin typeface="David" panose="020E0502060401010101" pitchFamily="34" charset="-79"/>
                <a:cs typeface="David" panose="020E0502060401010101" pitchFamily="34" charset="-79"/>
              </a:rPr>
              <a:t>שיטות פיתוח, איכות פיתוח (יכולת ביצוע שינויים)</a:t>
            </a:r>
            <a:endParaRPr lang="he-IL" sz="2200" b="1" dirty="0">
              <a:latin typeface="David" panose="020E0502060401010101" pitchFamily="34" charset="-79"/>
              <a:cs typeface="David" panose="020E0502060401010101" pitchFamily="34" charset="-79"/>
            </a:endParaRPr>
          </a:p>
        </p:txBody>
      </p:sp>
      <p:pic>
        <p:nvPicPr>
          <p:cNvPr id="1028" name="Picture 4" descr="http://2.bp.blogspot.com/-Cq5-7uiBweA/U2l_SfsPPwI/AAAAAAAATJU/TavtK9ZZNcA/s1600/wha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370" y="830407"/>
            <a:ext cx="1077775" cy="8819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cialimpression.net/wp-content/uploads/2014/06/howto2crgb.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2491">
            <a:off x="474079" y="4542467"/>
            <a:ext cx="1653372" cy="122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1336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28596" y="-24"/>
            <a:ext cx="8229600" cy="785834"/>
          </a:xfrm>
        </p:spPr>
        <p:txBody>
          <a:bodyPr>
            <a:normAutofit fontScale="90000"/>
          </a:bodyPr>
          <a:lstStyle/>
          <a:p>
            <a:pPr algn="ctr"/>
            <a:r>
              <a:rPr lang="he-IL" sz="3600" b="1" dirty="0">
                <a:solidFill>
                  <a:srgbClr val="C00000"/>
                </a:solidFill>
                <a:latin typeface="Tahoma" pitchFamily="34" charset="0"/>
                <a:cs typeface="Tahoma" pitchFamily="34" charset="0"/>
              </a:rPr>
              <a:t>חלוקה לוגית של דרישות פונקציונאליות</a:t>
            </a:r>
          </a:p>
        </p:txBody>
      </p:sp>
      <p:sp>
        <p:nvSpPr>
          <p:cNvPr id="3" name="מציין מיקום תוכן 2"/>
          <p:cNvSpPr>
            <a:spLocks noGrp="1"/>
          </p:cNvSpPr>
          <p:nvPr>
            <p:ph sz="quarter" idx="1"/>
          </p:nvPr>
        </p:nvSpPr>
        <p:spPr>
          <a:xfrm>
            <a:off x="457200" y="809164"/>
            <a:ext cx="8229600" cy="5572164"/>
          </a:xfrm>
        </p:spPr>
        <p:txBody>
          <a:bodyPr>
            <a:noAutofit/>
          </a:bodyPr>
          <a:lstStyle/>
          <a:p>
            <a:endParaRPr lang="he-IL" sz="2400" dirty="0">
              <a:cs typeface="Times New Roman" pitchFamily="18" charset="0"/>
            </a:endParaRPr>
          </a:p>
          <a:p>
            <a:r>
              <a:rPr lang="he-IL" sz="2400" dirty="0">
                <a:latin typeface="Arial" pitchFamily="34" charset="0"/>
                <a:cs typeface="Arial" pitchFamily="34" charset="0"/>
              </a:rPr>
              <a:t>על פי תהליכים</a:t>
            </a:r>
          </a:p>
          <a:p>
            <a:endParaRPr lang="he-IL" sz="2400" dirty="0">
              <a:latin typeface="Arial" pitchFamily="34" charset="0"/>
              <a:cs typeface="Arial" pitchFamily="34" charset="0"/>
            </a:endParaRPr>
          </a:p>
          <a:p>
            <a:endParaRPr lang="en-US" sz="2400" dirty="0">
              <a:latin typeface="Arial" pitchFamily="34" charset="0"/>
              <a:cs typeface="Arial" pitchFamily="34" charset="0"/>
            </a:endParaRPr>
          </a:p>
          <a:p>
            <a:endParaRPr lang="he-IL" sz="2400" dirty="0">
              <a:latin typeface="Arial" pitchFamily="34" charset="0"/>
              <a:cs typeface="Arial" pitchFamily="34" charset="0"/>
            </a:endParaRPr>
          </a:p>
          <a:p>
            <a:r>
              <a:rPr lang="he-IL" sz="2400" dirty="0">
                <a:latin typeface="Arial" pitchFamily="34" charset="0"/>
                <a:cs typeface="Arial" pitchFamily="34" charset="0"/>
              </a:rPr>
              <a:t>על פי פעולות מול ה-</a:t>
            </a:r>
            <a:r>
              <a:rPr lang="en-US" sz="2400" dirty="0">
                <a:latin typeface="Arial" pitchFamily="34" charset="0"/>
                <a:cs typeface="Arial" pitchFamily="34" charset="0"/>
              </a:rPr>
              <a:t>DB</a:t>
            </a:r>
            <a:endParaRPr lang="he-IL" sz="2400" dirty="0">
              <a:latin typeface="Arial" pitchFamily="34" charset="0"/>
              <a:cs typeface="Arial" pitchFamily="34" charset="0"/>
            </a:endParaRPr>
          </a:p>
          <a:p>
            <a:endParaRPr lang="en-US" sz="2400" dirty="0">
              <a:latin typeface="Arial" pitchFamily="34" charset="0"/>
              <a:cs typeface="Arial" pitchFamily="34" charset="0"/>
            </a:endParaRPr>
          </a:p>
          <a:p>
            <a:endParaRPr lang="he-IL" sz="2400" dirty="0">
              <a:latin typeface="Arial" pitchFamily="34" charset="0"/>
              <a:cs typeface="Arial" pitchFamily="34" charset="0"/>
            </a:endParaRPr>
          </a:p>
          <a:p>
            <a:endParaRPr lang="he-IL" sz="2400" dirty="0">
              <a:latin typeface="Arial" pitchFamily="34" charset="0"/>
              <a:cs typeface="Arial" pitchFamily="34" charset="0"/>
            </a:endParaRPr>
          </a:p>
          <a:p>
            <a:r>
              <a:rPr lang="he-IL" sz="2400" dirty="0">
                <a:latin typeface="Arial" pitchFamily="34" charset="0"/>
                <a:cs typeface="Arial" pitchFamily="34" charset="0"/>
              </a:rPr>
              <a:t>לפי בעלי עניין (סוגי משתמשים)</a:t>
            </a:r>
            <a:endParaRPr lang="en-US" sz="2400" b="1" dirty="0">
              <a:latin typeface="Arial" pitchFamily="34" charset="0"/>
              <a:cs typeface="Arial" pitchFamily="34" charset="0"/>
            </a:endParaRPr>
          </a:p>
          <a:p>
            <a:pPr>
              <a:lnSpc>
                <a:spcPct val="170000"/>
              </a:lnSpc>
              <a:spcBef>
                <a:spcPct val="50000"/>
              </a:spcBef>
              <a:buNone/>
            </a:pPr>
            <a:r>
              <a:rPr lang="he-IL" sz="2400" dirty="0"/>
              <a:t>	</a:t>
            </a:r>
            <a:endParaRPr lang="en-US" sz="2400" dirty="0"/>
          </a:p>
        </p:txBody>
      </p:sp>
      <p:pic>
        <p:nvPicPr>
          <p:cNvPr id="18434" name="Picture 2" descr="http://semanticstudios.com/images/uxdeliverables/process-flows.gif"/>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83768" y="4149080"/>
            <a:ext cx="2016223" cy="2016224"/>
          </a:xfrm>
          <a:prstGeom prst="rect">
            <a:avLst/>
          </a:prstGeom>
          <a:noFill/>
        </p:spPr>
      </p:pic>
      <p:pic>
        <p:nvPicPr>
          <p:cNvPr id="18436" name="Picture 4" descr="http://infocenter.sybase.com/archive/topic/com.sybase.stf.powerdesigner.docs_12.5.0/html/bpug/phdintro.g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87824" y="990996"/>
            <a:ext cx="3533775" cy="1285876"/>
          </a:xfrm>
          <a:prstGeom prst="rect">
            <a:avLst/>
          </a:prstGeom>
          <a:noFill/>
        </p:spPr>
      </p:pic>
      <p:pic>
        <p:nvPicPr>
          <p:cNvPr id="18438" name="Picture 6" descr="http://www.bcpiweb.com/_imagery/database-search.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31840" y="2708920"/>
            <a:ext cx="2123832" cy="1512168"/>
          </a:xfrm>
          <a:prstGeom prst="rect">
            <a:avLst/>
          </a:prstGeom>
          <a:noFill/>
        </p:spPr>
      </p:pic>
    </p:spTree>
    <p:extLst>
      <p:ext uri="{BB962C8B-B14F-4D97-AF65-F5344CB8AC3E}">
        <p14:creationId xmlns:p14="http://schemas.microsoft.com/office/powerpoint/2010/main" val="2158218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914</Words>
  <Application>Microsoft Office PowerPoint</Application>
  <PresentationFormat>On-screen Show (4:3)</PresentationFormat>
  <Paragraphs>183</Paragraphs>
  <Slides>19</Slides>
  <Notes>11</Notes>
  <HiddenSlides>1</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19</vt:i4>
      </vt:variant>
    </vt:vector>
  </HeadingPairs>
  <TitlesOfParts>
    <vt:vector size="39" baseType="lpstr">
      <vt:lpstr>Aharoni</vt:lpstr>
      <vt:lpstr>Arial</vt:lpstr>
      <vt:lpstr>Calibri</vt:lpstr>
      <vt:lpstr>Corbel</vt:lpstr>
      <vt:lpstr>David</vt:lpstr>
      <vt:lpstr>Franklin Gothic Book</vt:lpstr>
      <vt:lpstr>Gisha</vt:lpstr>
      <vt:lpstr>Levenim MT</vt:lpstr>
      <vt:lpstr>Open Sans</vt:lpstr>
      <vt:lpstr>Perpetua</vt:lpstr>
      <vt:lpstr>Tahoma</vt:lpstr>
      <vt:lpstr>Times New Roman</vt:lpstr>
      <vt:lpstr>Tw Cen MT</vt:lpstr>
      <vt:lpstr>Tw Cen MT Condensed</vt:lpstr>
      <vt:lpstr>Wingdings</vt:lpstr>
      <vt:lpstr>Wingdings 2</vt:lpstr>
      <vt:lpstr>Wingdings 3</vt:lpstr>
      <vt:lpstr>יושר</vt:lpstr>
      <vt:lpstr>רצועות צבע</vt:lpstr>
      <vt:lpstr>Integral</vt:lpstr>
      <vt:lpstr>תרגול 5 – ניהול דרישות</vt:lpstr>
      <vt:lpstr>השלבים בפיתוח מערכת מידע</vt:lpstr>
      <vt:lpstr>מוטיבציה</vt:lpstr>
      <vt:lpstr>PowerPoint Presentation</vt:lpstr>
      <vt:lpstr>מוטיבציה</vt:lpstr>
      <vt:lpstr>חשיבות ניסוח דרישה</vt:lpstr>
      <vt:lpstr>סוגי דרישות</vt:lpstr>
      <vt:lpstr>סוגי הדרישות</vt:lpstr>
      <vt:lpstr>חלוקה לוגית של דרישות פונקציונאליות</vt:lpstr>
      <vt:lpstr>התכונות של דרישה איכותית</vt:lpstr>
      <vt:lpstr>דוגמא למסמך SRS</vt:lpstr>
      <vt:lpstr>דוגמאות לדרישות לקויות</vt:lpstr>
      <vt:lpstr>נמשיך עם הדוגמה מהתרגול הקודם</vt:lpstr>
      <vt:lpstr>תרגיל</vt:lpstr>
      <vt:lpstr>הוספת מדריך</vt:lpstr>
      <vt:lpstr>דרישות שקשורות לתהליך הוספת מדריך</vt:lpstr>
      <vt:lpstr>תרגיל ממבחן תשע"ו מועד א</vt:lpstr>
      <vt:lpstr>תרגיל ממבחן תשע"ו מועד א</vt:lpstr>
      <vt:lpstr>מועד ב' תשע"ז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5 השוואת הצעות הספקים</dc:title>
  <dc:creator>Moshe Unger</dc:creator>
  <cp:lastModifiedBy>דניאל נחמיאס</cp:lastModifiedBy>
  <cp:revision>245</cp:revision>
  <dcterms:modified xsi:type="dcterms:W3CDTF">2018-11-04T09:09:17Z</dcterms:modified>
</cp:coreProperties>
</file>