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  <p:sldMasterId id="2147483672" r:id="rId3"/>
  </p:sldMasterIdLst>
  <p:notesMasterIdLst>
    <p:notesMasterId r:id="rId27"/>
  </p:notesMasterIdLst>
  <p:sldIdLst>
    <p:sldId id="286" r:id="rId4"/>
    <p:sldId id="256" r:id="rId5"/>
    <p:sldId id="257" r:id="rId6"/>
    <p:sldId id="258" r:id="rId7"/>
    <p:sldId id="259" r:id="rId8"/>
    <p:sldId id="273" r:id="rId9"/>
    <p:sldId id="274" r:id="rId10"/>
    <p:sldId id="275" r:id="rId11"/>
    <p:sldId id="276" r:id="rId12"/>
    <p:sldId id="293" r:id="rId13"/>
    <p:sldId id="294" r:id="rId14"/>
    <p:sldId id="287" r:id="rId15"/>
    <p:sldId id="277" r:id="rId16"/>
    <p:sldId id="278" r:id="rId17"/>
    <p:sldId id="279" r:id="rId18"/>
    <p:sldId id="280" r:id="rId19"/>
    <p:sldId id="282" r:id="rId20"/>
    <p:sldId id="291" r:id="rId21"/>
    <p:sldId id="283" r:id="rId22"/>
    <p:sldId id="292" r:id="rId23"/>
    <p:sldId id="288" r:id="rId24"/>
    <p:sldId id="289" r:id="rId25"/>
    <p:sldId id="290" r:id="rId2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3185" autoAdjust="0"/>
  </p:normalViewPr>
  <p:slideViewPr>
    <p:cSldViewPr snapToGrid="0">
      <p:cViewPr varScale="1">
        <p:scale>
          <a:sx n="56" d="100"/>
          <a:sy n="56" d="100"/>
        </p:scale>
        <p:origin x="10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ACD0F-E1E2-4B55-91D9-8DB301CE05DB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69DF080C-9FFD-44CD-BED6-F4EFB8E1841B}">
      <dgm:prSet phldrT="[טקסט]"/>
      <dgm:spPr/>
      <dgm:t>
        <a:bodyPr/>
        <a:lstStyle/>
        <a:p>
          <a:pPr rtl="1"/>
          <a:r>
            <a:rPr lang="he-IL" dirty="0"/>
            <a:t>גישת מונחה תהליכים</a:t>
          </a:r>
        </a:p>
      </dgm:t>
    </dgm:pt>
    <dgm:pt modelId="{B3941AD9-4C4B-4D0D-AE33-8B7E02DEE754}" type="parTrans" cxnId="{C16547B2-E4C1-4176-8F11-9EF4D81335B8}">
      <dgm:prSet/>
      <dgm:spPr/>
      <dgm:t>
        <a:bodyPr/>
        <a:lstStyle/>
        <a:p>
          <a:pPr rtl="1"/>
          <a:endParaRPr lang="he-IL"/>
        </a:p>
      </dgm:t>
    </dgm:pt>
    <dgm:pt modelId="{C046A5C3-7E51-4E80-B44E-00602C446E4F}" type="sibTrans" cxnId="{C16547B2-E4C1-4176-8F11-9EF4D81335B8}">
      <dgm:prSet/>
      <dgm:spPr/>
      <dgm:t>
        <a:bodyPr/>
        <a:lstStyle/>
        <a:p>
          <a:pPr rtl="1"/>
          <a:endParaRPr lang="he-IL"/>
        </a:p>
      </dgm:t>
    </dgm:pt>
    <dgm:pt modelId="{A778DEDE-95D3-4EA9-8C55-92994BB45643}">
      <dgm:prSet phldrT="[טקסט]"/>
      <dgm:spPr/>
      <dgm:t>
        <a:bodyPr/>
        <a:lstStyle/>
        <a:p>
          <a:pPr rtl="1"/>
          <a:r>
            <a:rPr lang="he-IL" dirty="0"/>
            <a:t>גישת מונחה עצמים</a:t>
          </a:r>
        </a:p>
      </dgm:t>
    </dgm:pt>
    <dgm:pt modelId="{EF27CFB7-58A5-455A-9E1A-5EE00FD76B6E}" type="parTrans" cxnId="{E5EE0736-5875-4243-B474-46FCB1F3B5CB}">
      <dgm:prSet/>
      <dgm:spPr/>
      <dgm:t>
        <a:bodyPr/>
        <a:lstStyle/>
        <a:p>
          <a:pPr rtl="1"/>
          <a:endParaRPr lang="he-IL"/>
        </a:p>
      </dgm:t>
    </dgm:pt>
    <dgm:pt modelId="{E83AAD3F-DCAA-4B39-AB44-C499E5E209A1}" type="sibTrans" cxnId="{E5EE0736-5875-4243-B474-46FCB1F3B5CB}">
      <dgm:prSet/>
      <dgm:spPr/>
      <dgm:t>
        <a:bodyPr/>
        <a:lstStyle/>
        <a:p>
          <a:pPr rtl="1"/>
          <a:endParaRPr lang="he-IL"/>
        </a:p>
      </dgm:t>
    </dgm:pt>
    <dgm:pt modelId="{558770D5-53DF-47D2-B813-2C685664EC91}" type="pres">
      <dgm:prSet presAssocID="{575ACD0F-E1E2-4B55-91D9-8DB301CE05DB}" presName="diagram" presStyleCnt="0">
        <dgm:presLayoutVars>
          <dgm:dir/>
          <dgm:resizeHandles val="exact"/>
        </dgm:presLayoutVars>
      </dgm:prSet>
      <dgm:spPr/>
    </dgm:pt>
    <dgm:pt modelId="{10729246-20BC-4EB5-8D09-A7C9955B3A56}" type="pres">
      <dgm:prSet presAssocID="{69DF080C-9FFD-44CD-BED6-F4EFB8E1841B}" presName="node" presStyleLbl="node1" presStyleIdx="0" presStyleCnt="2">
        <dgm:presLayoutVars>
          <dgm:bulletEnabled val="1"/>
        </dgm:presLayoutVars>
      </dgm:prSet>
      <dgm:spPr/>
    </dgm:pt>
    <dgm:pt modelId="{B2D776A9-DB8D-44F0-971E-70F4CA2E00BE}" type="pres">
      <dgm:prSet presAssocID="{C046A5C3-7E51-4E80-B44E-00602C446E4F}" presName="sibTrans" presStyleCnt="0"/>
      <dgm:spPr/>
    </dgm:pt>
    <dgm:pt modelId="{C49C4FB7-BCA9-4A26-B187-E7E4925B024D}" type="pres">
      <dgm:prSet presAssocID="{A778DEDE-95D3-4EA9-8C55-92994BB45643}" presName="node" presStyleLbl="node1" presStyleIdx="1" presStyleCnt="2">
        <dgm:presLayoutVars>
          <dgm:bulletEnabled val="1"/>
        </dgm:presLayoutVars>
      </dgm:prSet>
      <dgm:spPr/>
    </dgm:pt>
  </dgm:ptLst>
  <dgm:cxnLst>
    <dgm:cxn modelId="{FA16F400-18FE-46F7-BB01-88A7261CDDE1}" type="presOf" srcId="{575ACD0F-E1E2-4B55-91D9-8DB301CE05DB}" destId="{558770D5-53DF-47D2-B813-2C685664EC91}" srcOrd="0" destOrd="0" presId="urn:microsoft.com/office/officeart/2005/8/layout/default#1"/>
    <dgm:cxn modelId="{E5EE0736-5875-4243-B474-46FCB1F3B5CB}" srcId="{575ACD0F-E1E2-4B55-91D9-8DB301CE05DB}" destId="{A778DEDE-95D3-4EA9-8C55-92994BB45643}" srcOrd="1" destOrd="0" parTransId="{EF27CFB7-58A5-455A-9E1A-5EE00FD76B6E}" sibTransId="{E83AAD3F-DCAA-4B39-AB44-C499E5E209A1}"/>
    <dgm:cxn modelId="{E8C3D94F-5F23-44F7-8E40-2DD40D64123C}" type="presOf" srcId="{69DF080C-9FFD-44CD-BED6-F4EFB8E1841B}" destId="{10729246-20BC-4EB5-8D09-A7C9955B3A56}" srcOrd="0" destOrd="0" presId="urn:microsoft.com/office/officeart/2005/8/layout/default#1"/>
    <dgm:cxn modelId="{C16547B2-E4C1-4176-8F11-9EF4D81335B8}" srcId="{575ACD0F-E1E2-4B55-91D9-8DB301CE05DB}" destId="{69DF080C-9FFD-44CD-BED6-F4EFB8E1841B}" srcOrd="0" destOrd="0" parTransId="{B3941AD9-4C4B-4D0D-AE33-8B7E02DEE754}" sibTransId="{C046A5C3-7E51-4E80-B44E-00602C446E4F}"/>
    <dgm:cxn modelId="{6F8C13C6-FF93-4EDA-B3F0-DF4AE11FDA37}" type="presOf" srcId="{A778DEDE-95D3-4EA9-8C55-92994BB45643}" destId="{C49C4FB7-BCA9-4A26-B187-E7E4925B024D}" srcOrd="0" destOrd="0" presId="urn:microsoft.com/office/officeart/2005/8/layout/default#1"/>
    <dgm:cxn modelId="{EAC39363-8018-4FBC-9101-EA8045DFEB80}" type="presParOf" srcId="{558770D5-53DF-47D2-B813-2C685664EC91}" destId="{10729246-20BC-4EB5-8D09-A7C9955B3A56}" srcOrd="0" destOrd="0" presId="urn:microsoft.com/office/officeart/2005/8/layout/default#1"/>
    <dgm:cxn modelId="{65FFB04A-F799-4BB5-9C33-515F23CA7611}" type="presParOf" srcId="{558770D5-53DF-47D2-B813-2C685664EC91}" destId="{B2D776A9-DB8D-44F0-971E-70F4CA2E00BE}" srcOrd="1" destOrd="0" presId="urn:microsoft.com/office/officeart/2005/8/layout/default#1"/>
    <dgm:cxn modelId="{A44EEBCE-10B4-4F84-9058-DF2CD557108B}" type="presParOf" srcId="{558770D5-53DF-47D2-B813-2C685664EC91}" destId="{C49C4FB7-BCA9-4A26-B187-E7E4925B024D}" srcOrd="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29246-20BC-4EB5-8D09-A7C9955B3A56}">
      <dsp:nvSpPr>
        <dsp:cNvPr id="0" name=""/>
        <dsp:cNvSpPr/>
      </dsp:nvSpPr>
      <dsp:spPr>
        <a:xfrm>
          <a:off x="377" y="249737"/>
          <a:ext cx="1474089" cy="884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גישת מונחה תהליכים</a:t>
          </a:r>
        </a:p>
      </dsp:txBody>
      <dsp:txXfrm>
        <a:off x="377" y="249737"/>
        <a:ext cx="1474089" cy="884453"/>
      </dsp:txXfrm>
    </dsp:sp>
    <dsp:sp modelId="{C49C4FB7-BCA9-4A26-B187-E7E4925B024D}">
      <dsp:nvSpPr>
        <dsp:cNvPr id="0" name=""/>
        <dsp:cNvSpPr/>
      </dsp:nvSpPr>
      <dsp:spPr>
        <a:xfrm>
          <a:off x="1621876" y="249737"/>
          <a:ext cx="1474089" cy="884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גישת מונחה עצמים</a:t>
          </a:r>
        </a:p>
      </dsp:txBody>
      <dsp:txXfrm>
        <a:off x="1621876" y="249737"/>
        <a:ext cx="1474089" cy="884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8875BAE-8784-45B2-84CD-42F24D400055}" type="datetimeFigureOut">
              <a:rPr lang="he-IL" smtClean="0"/>
              <a:t>ב'/כסלו/תשע"ט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ACDEBA4-F9D5-4986-B197-80529BE55F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197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להעביר לתרגול של </a:t>
            </a:r>
            <a:r>
              <a:rPr lang="he-IL"/>
              <a:t>עלות תועלת.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32D34-4A79-4D5C-A16F-67C93D927E59}" type="slidenum">
              <a:rPr lang="he-IL" smtClean="0">
                <a:solidFill>
                  <a:prstClr val="black"/>
                </a:solidFill>
              </a:rPr>
              <a:pPr/>
              <a:t>3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926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על הרביעית</a:t>
            </a:r>
            <a:r>
              <a:rPr lang="he-IL" baseline="0" dirty="0"/>
              <a:t> עוברים בהרצאות ולא במסגרת התרגול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DEBA4-F9D5-4986-B197-80529BE55F26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1263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DEBA4-F9D5-4986-B197-80529BE55F26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5162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(1-p)*5/6+p*0.8=(1-p)*1+p*0.6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DEBA4-F9D5-4986-B197-80529BE55F26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755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0A0E-BD63-4666-A75D-31679C7C921E}" type="datetimeFigureOut">
              <a:rPr lang="he-IL" smtClean="0"/>
              <a:t>ב'/כסלו/תשע"ט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6813-A84D-48A3-99E6-CA55F327A4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621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0A0E-BD63-4666-A75D-31679C7C921E}" type="datetimeFigureOut">
              <a:rPr lang="he-IL" smtClean="0"/>
              <a:t>ב'/כסלו/תשע"ט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6813-A84D-48A3-99E6-CA55F327A4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218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0A0E-BD63-4666-A75D-31679C7C921E}" type="datetimeFigureOut">
              <a:rPr lang="he-IL" smtClean="0"/>
              <a:t>ב'/כסלו/תשע"ט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6813-A84D-48A3-99E6-CA55F327A4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9810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13" name="מלבן מעוגל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srgbClr val="696464"/>
                </a:solidFill>
              </a:rPr>
              <a:pPr/>
              <a:t>ב'/כסלו/תשע"ט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מלבן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30160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srgbClr val="696464"/>
                </a:solidFill>
              </a:rPr>
              <a:pPr/>
              <a:t>ב'/כסלו/תשע"ט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80974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10" name="מלבן מעוגל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srgbClr val="696464"/>
                </a:solidFill>
              </a:rPr>
              <a:pPr/>
              <a:t>ב'/כסלו/תשע"ט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מלבן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8807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srgbClr val="696464"/>
                </a:solidFill>
              </a:rPr>
              <a:pPr/>
              <a:t>ב'/כסלו/תשע"ט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29216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srgbClr val="696464"/>
                </a:solidFill>
              </a:rPr>
              <a:pPr/>
              <a:t>ב'/כסלו/תשע"ט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מציין מיקום תוכן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50730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srgbClr val="696464"/>
                </a:solidFill>
              </a:rPr>
              <a:pPr/>
              <a:t>ב'/כסלו/תשע"ט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6790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srgbClr val="696464"/>
                </a:solidFill>
              </a:rPr>
              <a:pPr/>
              <a:t>ב'/כסלו/תשע"ט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0266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9" name="מלבן מעוגל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srgbClr val="696464"/>
                </a:solidFill>
              </a:rPr>
              <a:pPr/>
              <a:t>ב'/כסלו/תשע"ט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759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0A0E-BD63-4666-A75D-31679C7C921E}" type="datetimeFigureOut">
              <a:rPr lang="he-IL" smtClean="0"/>
              <a:t>ב'/כסלו/תשע"ט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6813-A84D-48A3-99E6-CA55F327A4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8764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srgbClr val="696464"/>
                </a:solidFill>
              </a:rPr>
              <a:pPr/>
              <a:t>ב'/כסלו/תשע"ט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מלבן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42402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srgbClr val="696464"/>
                </a:solidFill>
              </a:rPr>
              <a:pPr/>
              <a:t>ב'/כסלו/תשע"ט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78155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>
                <a:solidFill>
                  <a:srgbClr val="696464"/>
                </a:solidFill>
              </a:rPr>
              <a:pPr/>
              <a:t>ב'/כסלו/תשע"ט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8901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2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2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6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4500" spc="113" baseline="0">
                <a:solidFill>
                  <a:schemeClr val="bg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FF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416-6E2D-4180-8C91-4FC33F4DA7C9}" type="datetimeFigureOut">
              <a:rPr lang="he-IL" smtClean="0">
                <a:solidFill>
                  <a:srgbClr val="2C2C2C"/>
                </a:solidFill>
              </a:rPr>
              <a:pPr/>
              <a:t>ב'/כסלו/תשע"ט</a:t>
            </a:fld>
            <a:endParaRPr lang="he-IL">
              <a:solidFill>
                <a:srgbClr val="2C2C2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2C2C2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1E3F-58D2-45B4-BD40-31656CFC49D9}" type="slidenum">
              <a:rPr lang="he-IL" smtClean="0">
                <a:solidFill>
                  <a:srgbClr val="2C2C2C"/>
                </a:solidFill>
              </a:rPr>
              <a:pPr/>
              <a:t>‹#›</a:t>
            </a:fld>
            <a:endParaRPr lang="he-IL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469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416-6E2D-4180-8C91-4FC33F4DA7C9}" type="datetimeFigureOut">
              <a:rPr lang="he-IL" smtClean="0">
                <a:solidFill>
                  <a:srgbClr val="FFFFFF"/>
                </a:solidFill>
              </a:rPr>
              <a:pPr/>
              <a:t>ב'/כסלו/תשע"ט</a:t>
            </a:fld>
            <a:endParaRPr lang="he-IL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1E3F-58D2-45B4-BD40-31656CFC49D9}" type="slidenum">
              <a:rPr lang="he-IL" smtClean="0">
                <a:solidFill>
                  <a:srgbClr val="FFFFFF"/>
                </a:solidFill>
              </a:rPr>
              <a:pPr/>
              <a:t>‹#›</a:t>
            </a:fld>
            <a:endParaRPr lang="he-I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9534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2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2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500" b="0" spc="113" baseline="0">
                <a:solidFill>
                  <a:schemeClr val="bg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44416-6E2D-4180-8C91-4FC33F4DA7C9}" type="datetimeFigureOut">
              <a:rPr lang="he-IL" smtClean="0">
                <a:solidFill>
                  <a:srgbClr val="F56617"/>
                </a:solidFill>
              </a:rPr>
              <a:pPr/>
              <a:t>ב'/כסלו/תשע"ט</a:t>
            </a:fld>
            <a:endParaRPr lang="he-IL">
              <a:solidFill>
                <a:srgbClr val="F5661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e-IL">
              <a:solidFill>
                <a:srgbClr val="F5661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BC1E3F-58D2-45B4-BD40-31656CFC49D9}" type="slidenum">
              <a:rPr lang="he-IL" smtClean="0">
                <a:solidFill>
                  <a:srgbClr val="F56617"/>
                </a:solidFill>
              </a:rPr>
              <a:pPr/>
              <a:t>‹#›</a:t>
            </a:fld>
            <a:endParaRPr lang="he-IL">
              <a:solidFill>
                <a:srgbClr val="F566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166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416-6E2D-4180-8C91-4FC33F4DA7C9}" type="datetimeFigureOut">
              <a:rPr lang="he-IL" smtClean="0">
                <a:solidFill>
                  <a:srgbClr val="FFFFFF"/>
                </a:solidFill>
              </a:rPr>
              <a:pPr/>
              <a:t>ב'/כסלו/תשע"ט</a:t>
            </a:fld>
            <a:endParaRPr lang="he-IL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1E3F-58D2-45B4-BD40-31656CFC49D9}" type="slidenum">
              <a:rPr lang="he-IL" smtClean="0">
                <a:solidFill>
                  <a:srgbClr val="FFFFFF"/>
                </a:solidFill>
              </a:rPr>
              <a:pPr/>
              <a:t>‹#›</a:t>
            </a:fld>
            <a:endParaRPr lang="he-I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646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1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1" y="2656564"/>
            <a:ext cx="4754880" cy="35661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416-6E2D-4180-8C91-4FC33F4DA7C9}" type="datetimeFigureOut">
              <a:rPr lang="he-IL" smtClean="0">
                <a:solidFill>
                  <a:srgbClr val="FFFFFF"/>
                </a:solidFill>
              </a:rPr>
              <a:pPr/>
              <a:t>ב'/כסלו/תשע"ט</a:t>
            </a:fld>
            <a:endParaRPr lang="he-IL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1E3F-58D2-45B4-BD40-31656CFC49D9}" type="slidenum">
              <a:rPr lang="he-IL" smtClean="0">
                <a:solidFill>
                  <a:srgbClr val="FFFFFF"/>
                </a:solidFill>
              </a:rPr>
              <a:pPr/>
              <a:t>‹#›</a:t>
            </a:fld>
            <a:endParaRPr lang="he-I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9333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416-6E2D-4180-8C91-4FC33F4DA7C9}" type="datetimeFigureOut">
              <a:rPr lang="he-IL" smtClean="0">
                <a:solidFill>
                  <a:srgbClr val="FFFFFF"/>
                </a:solidFill>
              </a:rPr>
              <a:pPr/>
              <a:t>ב'/כסלו/תשע"ט</a:t>
            </a:fld>
            <a:endParaRPr lang="he-IL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1E3F-58D2-45B4-BD40-31656CFC49D9}" type="slidenum">
              <a:rPr lang="he-IL" smtClean="0">
                <a:solidFill>
                  <a:srgbClr val="FFFFFF"/>
                </a:solidFill>
              </a:rPr>
              <a:pPr/>
              <a:t>‹#›</a:t>
            </a:fld>
            <a:endParaRPr lang="he-I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3518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416-6E2D-4180-8C91-4FC33F4DA7C9}" type="datetimeFigureOut">
              <a:rPr lang="he-IL" smtClean="0">
                <a:solidFill>
                  <a:srgbClr val="FFFFFF"/>
                </a:solidFill>
              </a:rPr>
              <a:pPr/>
              <a:t>ב'/כסלו/תשע"ט</a:t>
            </a:fld>
            <a:endParaRPr lang="he-IL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1E3F-58D2-45B4-BD40-31656CFC49D9}" type="slidenum">
              <a:rPr lang="he-IL" smtClean="0">
                <a:solidFill>
                  <a:srgbClr val="FFFFFF"/>
                </a:solidFill>
              </a:rPr>
              <a:pPr/>
              <a:t>‹#›</a:t>
            </a:fld>
            <a:endParaRPr lang="he-I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97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0A0E-BD63-4666-A75D-31679C7C921E}" type="datetimeFigureOut">
              <a:rPr lang="he-IL" smtClean="0"/>
              <a:t>ב'/כסלו/תשע"ט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6813-A84D-48A3-99E6-CA55F327A4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72102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8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416-6E2D-4180-8C91-4FC33F4DA7C9}" type="datetimeFigureOut">
              <a:rPr lang="he-IL" smtClean="0">
                <a:solidFill>
                  <a:srgbClr val="FFFFFF"/>
                </a:solidFill>
              </a:rPr>
              <a:pPr/>
              <a:t>ב'/כסלו/תשע"ט</a:t>
            </a:fld>
            <a:endParaRPr lang="he-IL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1E3F-58D2-45B4-BD40-31656CFC49D9}" type="slidenum">
              <a:rPr lang="he-IL" smtClean="0">
                <a:solidFill>
                  <a:srgbClr val="FFFFFF"/>
                </a:solidFill>
              </a:rPr>
              <a:pPr/>
              <a:t>‹#›</a:t>
            </a:fld>
            <a:endParaRPr lang="he-I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009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416-6E2D-4180-8C91-4FC33F4DA7C9}" type="datetimeFigureOut">
              <a:rPr lang="he-IL" smtClean="0">
                <a:solidFill>
                  <a:srgbClr val="FFFFFF"/>
                </a:solidFill>
              </a:rPr>
              <a:pPr/>
              <a:t>ב'/כסלו/תשע"ט</a:t>
            </a:fld>
            <a:endParaRPr lang="he-IL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1E3F-58D2-45B4-BD40-31656CFC49D9}" type="slidenum">
              <a:rPr lang="he-IL" smtClean="0">
                <a:solidFill>
                  <a:srgbClr val="FFFFFF"/>
                </a:solidFill>
              </a:rPr>
              <a:pPr/>
              <a:t>‹#›</a:t>
            </a:fld>
            <a:endParaRPr lang="he-I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361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4416-6E2D-4180-8C91-4FC33F4DA7C9}" type="datetimeFigureOut">
              <a:rPr lang="he-IL" smtClean="0">
                <a:solidFill>
                  <a:srgbClr val="FFFFFF"/>
                </a:solidFill>
              </a:rPr>
              <a:pPr/>
              <a:t>ב'/כסלו/תשע"ט</a:t>
            </a:fld>
            <a:endParaRPr lang="he-IL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C1E3F-58D2-45B4-BD40-31656CFC49D9}" type="slidenum">
              <a:rPr lang="he-IL" smtClean="0">
                <a:solidFill>
                  <a:srgbClr val="FFFFFF"/>
                </a:solidFill>
              </a:rPr>
              <a:pPr/>
              <a:t>‹#›</a:t>
            </a:fld>
            <a:endParaRPr lang="he-I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9405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5" y="274638"/>
            <a:ext cx="2402380" cy="5897562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973291" cy="5897562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422856"/>
            <a:ext cx="2743196" cy="365125"/>
          </a:xfrm>
        </p:spPr>
        <p:txBody>
          <a:bodyPr/>
          <a:lstStyle/>
          <a:p>
            <a:fld id="{34944416-6E2D-4180-8C91-4FC33F4DA7C9}" type="datetimeFigureOut">
              <a:rPr lang="he-IL" smtClean="0">
                <a:solidFill>
                  <a:srgbClr val="FFFFFF"/>
                </a:solidFill>
              </a:rPr>
              <a:pPr/>
              <a:t>ב'/כסלו/תשע"ט</a:t>
            </a:fld>
            <a:endParaRPr lang="he-IL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6" y="6422856"/>
            <a:ext cx="4279669" cy="365125"/>
          </a:xfrm>
        </p:spPr>
        <p:txBody>
          <a:bodyPr/>
          <a:lstStyle/>
          <a:p>
            <a:endParaRPr lang="he-IL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50" y="6422856"/>
            <a:ext cx="879759" cy="365125"/>
          </a:xfrm>
        </p:spPr>
        <p:txBody>
          <a:bodyPr/>
          <a:lstStyle/>
          <a:p>
            <a:fld id="{C4BC1E3F-58D2-45B4-BD40-31656CFC49D9}" type="slidenum">
              <a:rPr lang="he-IL" smtClean="0">
                <a:solidFill>
                  <a:srgbClr val="FFFFFF"/>
                </a:solidFill>
              </a:rPr>
              <a:pPr/>
              <a:t>‹#›</a:t>
            </a:fld>
            <a:endParaRPr lang="he-I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49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0A0E-BD63-4666-A75D-31679C7C921E}" type="datetimeFigureOut">
              <a:rPr lang="he-IL" smtClean="0"/>
              <a:t>ב'/כסלו/תשע"ט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6813-A84D-48A3-99E6-CA55F327A4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794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0A0E-BD63-4666-A75D-31679C7C921E}" type="datetimeFigureOut">
              <a:rPr lang="he-IL" smtClean="0"/>
              <a:t>ב'/כסלו/תשע"ט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6813-A84D-48A3-99E6-CA55F327A4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390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0A0E-BD63-4666-A75D-31679C7C921E}" type="datetimeFigureOut">
              <a:rPr lang="he-IL" smtClean="0"/>
              <a:t>ב'/כסלו/תשע"ט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6813-A84D-48A3-99E6-CA55F327A4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571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0A0E-BD63-4666-A75D-31679C7C921E}" type="datetimeFigureOut">
              <a:rPr lang="he-IL" smtClean="0"/>
              <a:t>ב'/כסלו/תשע"ט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6813-A84D-48A3-99E6-CA55F327A4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114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0A0E-BD63-4666-A75D-31679C7C921E}" type="datetimeFigureOut">
              <a:rPr lang="he-IL" smtClean="0"/>
              <a:t>ב'/כסלו/תשע"ט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6813-A84D-48A3-99E6-CA55F327A4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149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0A0E-BD63-4666-A75D-31679C7C921E}" type="datetimeFigureOut">
              <a:rPr lang="he-IL" smtClean="0"/>
              <a:t>ב'/כסלו/תשע"ט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6813-A84D-48A3-99E6-CA55F327A4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335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50A0E-BD63-4666-A75D-31679C7C921E}" type="datetimeFigureOut">
              <a:rPr lang="he-IL" smtClean="0"/>
              <a:t>ב'/כסלו/תשע"ט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B6813-A84D-48A3-99E6-CA55F327A4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 useBgFill="1">
        <p:nvSpPr>
          <p:cNvPr id="8" name="מלבן מעוגל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7438E1-117D-44FB-AC24-B79D899BA877}" type="datetimeFigureOut">
              <a:rPr lang="he-IL" smtClean="0">
                <a:solidFill>
                  <a:srgbClr val="696464"/>
                </a:solidFill>
              </a:rPr>
              <a:pPr/>
              <a:t>ב'/כסלו/תשע"ט</a:t>
            </a:fld>
            <a:endParaRPr lang="he-IL">
              <a:solidFill>
                <a:srgbClr val="696464"/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e-IL">
              <a:solidFill>
                <a:srgbClr val="696464"/>
              </a:solidFill>
            </a:endParaRPr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421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r" rtl="1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6"/>
            <a:ext cx="300089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788">
                <a:solidFill>
                  <a:schemeClr val="tx1"/>
                </a:solidFill>
              </a:defRPr>
            </a:lvl1pPr>
          </a:lstStyle>
          <a:p>
            <a:fld id="{34944416-6E2D-4180-8C91-4FC33F4DA7C9}" type="datetimeFigureOut">
              <a:rPr lang="he-IL" smtClean="0">
                <a:solidFill>
                  <a:srgbClr val="FFFFFF"/>
                </a:solidFill>
              </a:rPr>
              <a:pPr/>
              <a:t>ב'/כסלו/תשע"ט</a:t>
            </a:fld>
            <a:endParaRPr lang="he-IL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6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/>
                </a:solidFill>
              </a:defRPr>
            </a:lvl1pPr>
          </a:lstStyle>
          <a:p>
            <a:endParaRPr lang="he-IL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6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C4BC1E3F-58D2-45B4-BD40-31656CFC49D9}" type="slidenum">
              <a:rPr lang="he-IL" smtClean="0">
                <a:solidFill>
                  <a:srgbClr val="FFFFFF"/>
                </a:solidFill>
              </a:rPr>
              <a:pPr/>
              <a:t>‹#›</a:t>
            </a:fld>
            <a:endParaRPr lang="he-I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962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1" eaLnBrk="1" latinLnBrk="0" hangingPunct="1">
        <a:lnSpc>
          <a:spcPct val="85000"/>
        </a:lnSpc>
        <a:spcBef>
          <a:spcPct val="0"/>
        </a:spcBef>
        <a:buNone/>
        <a:defRPr sz="3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37160" indent="-137160" algn="r" defTabSz="685800" rtl="1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itchFamily="2" charset="2"/>
        <a:buChar char="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indent="-13716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51510" indent="-13716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13716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r" defTabSz="685800" rtl="1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b="1" dirty="0">
                <a:latin typeface="Open Sans" panose="020B0606030504020204" pitchFamily="34" charset="0"/>
                <a:ea typeface="Open Sans" panose="020B0606030504020204" pitchFamily="34" charset="0"/>
              </a:rPr>
              <a:t>תרגול 6 – חקר ישימות והשוואת הצעות עלות תועלת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b="1" dirty="0"/>
              <a:t>ניתוח ועיצוב מערכות מידע</a:t>
            </a:r>
          </a:p>
        </p:txBody>
      </p:sp>
    </p:spTree>
    <p:extLst>
      <p:ext uri="{BB962C8B-B14F-4D97-AF65-F5344CB8AC3E}">
        <p14:creationId xmlns:p14="http://schemas.microsoft.com/office/powerpoint/2010/main" val="655021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9AA13-F485-46F8-A56B-B65952A0F6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he-IL" dirty="0"/>
              <a:t>תהליך תרגום של ערך כספי מתקופה אחת למונחי תקופה אחרת</a:t>
            </a:r>
            <a:r>
              <a:rPr lang="en-US" dirty="0"/>
              <a:t>“</a:t>
            </a:r>
          </a:p>
          <a:p>
            <a:pPr marL="0" indent="0">
              <a:buNone/>
            </a:pPr>
            <a:r>
              <a:rPr lang="he-IL" dirty="0"/>
              <a:t>במקרה שלנו בד״כ זה יהיה תרגומו של ערך עתידי למונחים של היום.</a:t>
            </a:r>
          </a:p>
          <a:p>
            <a:pPr marL="0" indent="0">
              <a:buNone/>
            </a:pPr>
            <a:endParaRPr lang="he-IL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מה יהיה השווי של 100 ₪ שבכיסי בעוד כשנה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מה השווי של 100,000 ₪ הלוואה שלקחתי, בעוד עשור</a:t>
            </a:r>
            <a:endParaRPr lang="en-US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D436F52A-67E5-44F5-AFE7-0FEED171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596" y="-34314"/>
            <a:ext cx="8229600" cy="785834"/>
          </a:xfrm>
        </p:spPr>
        <p:txBody>
          <a:bodyPr>
            <a:normAutofit/>
          </a:bodyPr>
          <a:lstStyle/>
          <a:p>
            <a:pPr algn="ctr"/>
            <a:r>
              <a:rPr lang="he-IL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עלות –</a:t>
            </a:r>
            <a:r>
              <a:rPr lang="he-IL" sz="3600" b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הי</a:t>
            </a:r>
            <a:r>
              <a:rPr lang="he-IL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וון עלויות</a:t>
            </a:r>
          </a:p>
        </p:txBody>
      </p:sp>
    </p:spTree>
    <p:extLst>
      <p:ext uri="{BB962C8B-B14F-4D97-AF65-F5344CB8AC3E}">
        <p14:creationId xmlns:p14="http://schemas.microsoft.com/office/powerpoint/2010/main" val="312950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E31E3-9321-4282-8010-69F25361ED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שמתי ווינר וזכיתי ב1000 ₪ שיעברו אלי רק בעוד שנה. בהינתן והריבית במשק היא 10%, מה שווי הכסף היום?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750693A7-712C-4485-9AFE-E31F92DB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596" y="-34314"/>
            <a:ext cx="8229600" cy="785834"/>
          </a:xfrm>
        </p:spPr>
        <p:txBody>
          <a:bodyPr>
            <a:normAutofit/>
          </a:bodyPr>
          <a:lstStyle/>
          <a:p>
            <a:pPr algn="ctr"/>
            <a:r>
              <a:rPr lang="he-IL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עלות –</a:t>
            </a:r>
            <a:r>
              <a:rPr lang="he-IL" sz="3600" b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הי</a:t>
            </a:r>
            <a:r>
              <a:rPr lang="he-IL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וון עלויות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95832-9C06-4087-800D-85434791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559" y="2320290"/>
            <a:ext cx="9108841" cy="418338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5AE5933-2FA0-4884-97E2-1732B648C491}"/>
              </a:ext>
            </a:extLst>
          </p:cNvPr>
          <p:cNvGrpSpPr>
            <a:grpSpLocks/>
          </p:cNvGrpSpPr>
          <p:nvPr/>
        </p:nvGrpSpPr>
        <p:grpSpPr bwMode="auto">
          <a:xfrm>
            <a:off x="2922587" y="704534"/>
            <a:ext cx="3478213" cy="674686"/>
            <a:chOff x="1551" y="2240"/>
            <a:chExt cx="2191" cy="425"/>
          </a:xfrm>
        </p:grpSpPr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F6C46472-149F-4F99-9671-2C9937A73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1" y="2337"/>
              <a:ext cx="17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PV = </a:t>
              </a: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83046DD2-DE15-47E1-9B6D-2AECC31F0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2" y="2240"/>
              <a:ext cx="7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K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D4203589-8087-492E-BED8-4D8BA1550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" y="2434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(1 + r)</a:t>
              </a:r>
              <a:r>
                <a:rPr lang="en-US" baseline="30000" dirty="0">
                  <a:solidFill>
                    <a:prstClr val="black"/>
                  </a:solidFill>
                </a:rPr>
                <a:t>t</a:t>
              </a: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C4B72A32-0077-4954-8DE4-7AF3B3ACA0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5" y="245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 rtl="1"/>
              <a:endParaRPr lang="he-IL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49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52596" y="-24"/>
            <a:ext cx="8229600" cy="78583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ROI – Return On Investment</a:t>
            </a:r>
            <a:endParaRPr lang="he-IL" sz="36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40953C4F-044E-4E58-BDF5-F96D647BCE0F}"/>
              </a:ext>
            </a:extLst>
          </p:cNvPr>
          <p:cNvSpPr txBox="1">
            <a:spLocks/>
          </p:cNvSpPr>
          <p:nvPr/>
        </p:nvSpPr>
        <p:spPr bwMode="auto">
          <a:xfrm>
            <a:off x="6589683" y="6148385"/>
            <a:ext cx="3276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/>
          <a:lstStyle>
            <a:defPPr>
              <a:defRPr lang="he-IL"/>
            </a:defPPr>
            <a:lvl1pPr marL="0" algn="r" defTabSz="914400" rtl="1" eaLnBrk="1" latinLnBrk="0" hangingPunct="1">
              <a:defRPr kumimoji="0"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David" panose="020E0502060401010101" pitchFamily="34" charset="-79"/>
              </a:defRPr>
            </a:lvl1pPr>
            <a:lvl2pPr marL="742950" indent="-285750" algn="r" defTabSz="914400" rtl="1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David" panose="020E0502060401010101" pitchFamily="34" charset="-79"/>
              </a:defRPr>
            </a:lvl2pPr>
            <a:lvl3pPr marL="1143000" indent="-228600" algn="r" defTabSz="914400" rtl="1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David" panose="020E0502060401010101" pitchFamily="34" charset="-79"/>
              </a:defRPr>
            </a:lvl3pPr>
            <a:lvl4pPr marL="1600200" indent="-228600" algn="r" defTabSz="914400" rtl="1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David" panose="020E0502060401010101" pitchFamily="34" charset="-79"/>
              </a:defRPr>
            </a:lvl4pPr>
            <a:lvl5pPr marL="2057400" indent="-228600" algn="r" defTabSz="914400" rtl="1" eaLnBrk="1" latinLnBrk="0" hangingPunct="1"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David" panose="020E0502060401010101" pitchFamily="34" charset="-79"/>
              </a:defRPr>
            </a:lvl5pPr>
            <a:lvl6pPr marL="2514600" indent="-228600" algn="r" defTabSz="914400" rtl="1" eaLnBrk="0" fontAlgn="base" latinLnBrk="0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David" panose="020E0502060401010101" pitchFamily="34" charset="-79"/>
              </a:defRPr>
            </a:lvl6pPr>
            <a:lvl7pPr marL="2971800" indent="-228600" algn="r" defTabSz="914400" rtl="1" eaLnBrk="0" fontAlgn="base" latinLnBrk="0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David" panose="020E0502060401010101" pitchFamily="34" charset="-79"/>
              </a:defRPr>
            </a:lvl7pPr>
            <a:lvl8pPr marL="3429000" indent="-228600" algn="r" defTabSz="914400" rtl="1" eaLnBrk="0" fontAlgn="base" latinLnBrk="0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David" panose="020E0502060401010101" pitchFamily="34" charset="-79"/>
              </a:defRPr>
            </a:lvl8pPr>
            <a:lvl9pPr marL="3886200" indent="-228600" algn="r" defTabSz="914400" rtl="1" eaLnBrk="0" fontAlgn="base" latinLnBrk="0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David" panose="020E0502060401010101" pitchFamily="34" charset="-79"/>
              </a:defRPr>
            </a:lvl9pPr>
          </a:lstStyle>
          <a:p>
            <a:r>
              <a:rPr lang="en-US" altLang="he-IL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33C11674-E29F-4DA9-AEF7-1F734441C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137" y="2132328"/>
            <a:ext cx="184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r" eaLnBrk="1" hangingPunct="1"/>
            <a:endParaRPr kumimoji="1" lang="he-IL" altLang="he-IL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67EDA757-760E-44A0-9CA5-D06DBEC8D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94586" y="581022"/>
            <a:ext cx="8351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lvl="1" algn="r" rtl="1" eaLnBrk="1" hangingPunct="1"/>
            <a:r>
              <a:rPr lang="he-IL" altLang="he-IL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he-IL" altLang="he-IL" sz="2400" b="1" dirty="0">
                <a:latin typeface="Arial" panose="020B0604020202020204" pitchFamily="34" charset="0"/>
                <a:cs typeface="Arial" panose="020B0604020202020204" pitchFamily="34" charset="0"/>
              </a:rPr>
              <a:t>החזר השקעה</a:t>
            </a:r>
            <a:r>
              <a:rPr lang="he-IL" altLang="he-IL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kumimoji="1" lang="he-IL" altLang="he-IL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80E06CC2-7847-43CD-A7A2-4FF077A40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79" y="1960809"/>
            <a:ext cx="509111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r" rtl="1" eaLnBrk="1" hangingPunct="1"/>
            <a:r>
              <a:rPr kumimoji="1" lang="he-IL" altLang="he-IL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     הוצאה - הכנסה      </a:t>
            </a:r>
            <a:r>
              <a:rPr kumimoji="1" lang="he-IL" altLang="he-IL" sz="2800" b="1" baseline="-40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he-IL" alt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he-IL" sz="5400" b="1" baseline="-50000" dirty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endParaRPr kumimoji="1" lang="en-US" altLang="he-IL" sz="2800" b="1" baseline="-5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1" hangingPunct="1"/>
            <a:r>
              <a:rPr kumimoji="1" lang="he-IL" altLang="he-IL" sz="2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הוצאה</a:t>
            </a:r>
            <a:endParaRPr kumimoji="1" lang="en-US" altLang="he-IL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A5CE9D2D-1015-463B-B9EB-31152C54B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296" y="3154506"/>
            <a:ext cx="80613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r>
              <a:rPr lang="he-IL" altLang="he-IL" sz="2000" u="sng" dirty="0" err="1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לדוגמה:</a:t>
            </a:r>
            <a:r>
              <a:rPr lang="he-IL" altLang="he-IL" sz="2000" dirty="0" err="1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במידה</a:t>
            </a:r>
            <a:r>
              <a:rPr lang="he-IL" altLang="he-IL" sz="2000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ורכישה של מערכת בעלות של 10,000 ש"ח תיצור הכנסה של 16,000 ש"ח אזי נקבל:</a:t>
            </a:r>
            <a:r>
              <a:rPr lang="en-US" altLang="he-IL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sz="2000" b="1" dirty="0">
                <a:latin typeface="Arial" panose="020B0604020202020204" pitchFamily="34" charset="0"/>
                <a:cs typeface="Arial" panose="020B0604020202020204" pitchFamily="34" charset="0"/>
              </a:rPr>
              <a:t>ROI = 60% </a:t>
            </a:r>
            <a:endParaRPr lang="en-US" altLang="he-IL" sz="2000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2" descr="http://www.rms.net/roi_investreturn.gif">
            <a:extLst>
              <a:ext uri="{FF2B5EF4-FFF2-40B4-BE49-F238E27FC236}">
                <a16:creationId xmlns:a16="http://schemas.microsoft.com/office/drawing/2014/main" id="{1B07A339-0016-4775-9AF4-A7A783939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19"/>
          <a:stretch>
            <a:fillRect/>
          </a:stretch>
        </p:blipFill>
        <p:spPr bwMode="auto">
          <a:xfrm>
            <a:off x="937256" y="3955851"/>
            <a:ext cx="4154679" cy="2352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5" name="Rectangle 1">
            <a:extLst>
              <a:ext uri="{FF2B5EF4-FFF2-40B4-BE49-F238E27FC236}">
                <a16:creationId xmlns:a16="http://schemas.microsoft.com/office/drawing/2014/main" id="{31EAD2FF-7AD7-4D90-93A2-0340235E5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683" y="1042985"/>
            <a:ext cx="838993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algn="r"/>
            <a:r>
              <a:rPr lang="he-IL" altLang="he-IL" sz="2000" b="1" dirty="0">
                <a:latin typeface="Arial" panose="020B0604020202020204" pitchFamily="34" charset="0"/>
                <a:cs typeface="Arial" panose="020B0604020202020204" pitchFamily="34" charset="0"/>
              </a:rPr>
              <a:t>מדד כלכלי להערכת הכדאיות (</a:t>
            </a:r>
            <a:r>
              <a:rPr lang="he-IL" altLang="he-IL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תועלת במונחי כסף</a:t>
            </a:r>
            <a:r>
              <a:rPr lang="he-IL" altLang="he-IL" sz="2000" b="1" dirty="0">
                <a:latin typeface="Arial" panose="020B0604020202020204" pitchFamily="34" charset="0"/>
                <a:cs typeface="Arial" panose="020B0604020202020204" pitchFamily="34" charset="0"/>
              </a:rPr>
              <a:t>) של פעולה הכרוכה בהשקעת כסף, זמן או משאבים אחרים, על ידי השוואת כמות ההכנסה המתקבלת ביחס לעלות ההשקעה.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E46596DB-8640-4630-9172-708AB0267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8333" y="2269270"/>
            <a:ext cx="10278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r>
              <a:rPr lang="he-IL" altLang="he-IL" sz="3200" b="1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kumimoji="1" lang="he-IL" altLang="he-IL" sz="3200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862201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52596" y="-24"/>
            <a:ext cx="8229600" cy="785834"/>
          </a:xfrm>
        </p:spPr>
        <p:txBody>
          <a:bodyPr>
            <a:normAutofit/>
          </a:bodyPr>
          <a:lstStyle/>
          <a:p>
            <a:pPr algn="ctr"/>
            <a:r>
              <a:rPr lang="he-IL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עלות –</a:t>
            </a:r>
            <a:r>
              <a:rPr lang="he-IL" sz="3600" b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נר</a:t>
            </a:r>
            <a:r>
              <a:rPr lang="he-IL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מול עלויות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>
          <a:xfrm>
            <a:off x="1981200" y="857232"/>
            <a:ext cx="8229600" cy="557216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he-IL" sz="1800" dirty="0">
                <a:latin typeface="Arial" pitchFamily="34" charset="0"/>
                <a:cs typeface="Arial" pitchFamily="34" charset="0"/>
              </a:rPr>
              <a:t>נרצה להביא את עלויות ההצעות לאותה סקלה של התועלות (0-1), וכן שימדדו את אותו הפרמטר (כלומר העלויות יהפכו להיות במונחי תועלת – עלות גבוהה תקבל משקל נמוך ועלות נמוכה תקבל משקל גבוה).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he-IL" sz="1800" u="sng" dirty="0">
                <a:latin typeface="Arial" pitchFamily="34" charset="0"/>
                <a:cs typeface="Arial" pitchFamily="34" charset="0"/>
              </a:rPr>
              <a:t>פרמטרים:</a:t>
            </a:r>
          </a:p>
          <a:p>
            <a:pPr lvl="3">
              <a:lnSpc>
                <a:spcPct val="150000"/>
              </a:lnSpc>
              <a:spcBef>
                <a:spcPct val="50000"/>
              </a:spcBef>
            </a:pPr>
            <a:r>
              <a:rPr lang="en-US" sz="1900" dirty="0" err="1">
                <a:latin typeface="Arial" pitchFamily="34" charset="0"/>
                <a:cs typeface="Arial" pitchFamily="34" charset="0"/>
              </a:rPr>
              <a:t>Cmin</a:t>
            </a:r>
            <a:r>
              <a:rPr lang="he-IL" sz="1900" dirty="0">
                <a:latin typeface="Arial" pitchFamily="34" charset="0"/>
                <a:cs typeface="Arial" pitchFamily="34" charset="0"/>
              </a:rPr>
              <a:t> : עלות ההצעה הזולה ביותר</a:t>
            </a:r>
          </a:p>
          <a:p>
            <a:pPr lvl="3">
              <a:lnSpc>
                <a:spcPct val="150000"/>
              </a:lnSpc>
              <a:spcBef>
                <a:spcPct val="50000"/>
              </a:spcBef>
            </a:pPr>
            <a:r>
              <a:rPr lang="en-US" sz="1900" dirty="0" err="1">
                <a:latin typeface="Arial" pitchFamily="34" charset="0"/>
                <a:cs typeface="Arial" pitchFamily="34" charset="0"/>
              </a:rPr>
              <a:t>Cmax</a:t>
            </a:r>
            <a:r>
              <a:rPr lang="he-IL" sz="1900" dirty="0">
                <a:latin typeface="Arial" pitchFamily="34" charset="0"/>
                <a:cs typeface="Arial" pitchFamily="34" charset="0"/>
              </a:rPr>
              <a:t> : עלות ההצעה היקרה ביותר</a:t>
            </a:r>
          </a:p>
          <a:p>
            <a:pPr lvl="3">
              <a:lnSpc>
                <a:spcPct val="150000"/>
              </a:lnSpc>
              <a:spcBef>
                <a:spcPct val="50000"/>
              </a:spcBef>
            </a:pPr>
            <a:r>
              <a:rPr lang="en-US" sz="1900" dirty="0" err="1">
                <a:latin typeface="Arial" pitchFamily="34" charset="0"/>
                <a:cs typeface="Arial" pitchFamily="34" charset="0"/>
              </a:rPr>
              <a:t>Ci</a:t>
            </a:r>
            <a:r>
              <a:rPr lang="he-IL" sz="1900" dirty="0">
                <a:latin typeface="Arial" pitchFamily="34" charset="0"/>
                <a:cs typeface="Arial" pitchFamily="34" charset="0"/>
              </a:rPr>
              <a:t> : עלות הצעה </a:t>
            </a:r>
            <a:r>
              <a:rPr lang="en-US" sz="1900" dirty="0" err="1">
                <a:latin typeface="Arial" pitchFamily="34" charset="0"/>
                <a:cs typeface="Arial" pitchFamily="34" charset="0"/>
              </a:rPr>
              <a:t>i</a:t>
            </a:r>
            <a:endParaRPr lang="he-IL" sz="1900" dirty="0">
              <a:latin typeface="Arial" pitchFamily="34" charset="0"/>
              <a:cs typeface="Arial" pitchFamily="34" charset="0"/>
            </a:endParaRPr>
          </a:p>
          <a:p>
            <a:pPr lvl="3">
              <a:lnSpc>
                <a:spcPct val="150000"/>
              </a:lnSpc>
              <a:spcBef>
                <a:spcPct val="50000"/>
              </a:spcBef>
            </a:pPr>
            <a:r>
              <a:rPr lang="en-US" sz="1900" dirty="0" err="1">
                <a:latin typeface="Arial" pitchFamily="34" charset="0"/>
                <a:cs typeface="Arial" pitchFamily="34" charset="0"/>
              </a:rPr>
              <a:t>CNi</a:t>
            </a:r>
            <a:r>
              <a:rPr lang="he-IL" sz="1900" dirty="0">
                <a:latin typeface="Arial" pitchFamily="34" charset="0"/>
                <a:cs typeface="Arial" pitchFamily="34" charset="0"/>
              </a:rPr>
              <a:t> : עלות מנורמלת עבור הצעה </a:t>
            </a:r>
            <a:r>
              <a:rPr lang="en-US" sz="1900" dirty="0" err="1">
                <a:latin typeface="Arial" pitchFamily="34" charset="0"/>
                <a:cs typeface="Arial" pitchFamily="34" charset="0"/>
              </a:rPr>
              <a:t>i</a:t>
            </a:r>
            <a:endParaRPr lang="he-IL" sz="1900" dirty="0">
              <a:latin typeface="Arial" pitchFamily="34" charset="0"/>
              <a:cs typeface="Arial" pitchFamily="34" charset="0"/>
            </a:endParaRPr>
          </a:p>
          <a:p>
            <a:pPr lvl="3">
              <a:lnSpc>
                <a:spcPct val="150000"/>
              </a:lnSpc>
              <a:spcBef>
                <a:spcPct val="50000"/>
              </a:spcBef>
            </a:pPr>
            <a:r>
              <a:rPr lang="en-US" sz="1900" dirty="0" err="1">
                <a:latin typeface="Arial" pitchFamily="34" charset="0"/>
                <a:cs typeface="Arial" pitchFamily="34" charset="0"/>
              </a:rPr>
              <a:t>CNmin</a:t>
            </a:r>
            <a:r>
              <a:rPr lang="he-IL" sz="1900" dirty="0">
                <a:latin typeface="Arial" pitchFamily="34" charset="0"/>
                <a:cs typeface="Arial" pitchFamily="34" charset="0"/>
              </a:rPr>
              <a:t> : עלות מנורמלת עבור ההצעה הזולה ביותר</a:t>
            </a:r>
          </a:p>
          <a:p>
            <a:pPr lvl="3">
              <a:lnSpc>
                <a:spcPct val="150000"/>
              </a:lnSpc>
              <a:spcBef>
                <a:spcPct val="50000"/>
              </a:spcBef>
            </a:pPr>
            <a:r>
              <a:rPr lang="en-US" sz="1900" dirty="0" err="1">
                <a:latin typeface="Arial" pitchFamily="34" charset="0"/>
                <a:cs typeface="Arial" pitchFamily="34" charset="0"/>
              </a:rPr>
              <a:t>CNmax</a:t>
            </a:r>
            <a:r>
              <a:rPr lang="he-IL" sz="1900" dirty="0">
                <a:latin typeface="Arial" pitchFamily="34" charset="0"/>
                <a:cs typeface="Arial" pitchFamily="34" charset="0"/>
              </a:rPr>
              <a:t> : עלות מנורמלת עבור ההצעה היקרה ביותר</a:t>
            </a:r>
          </a:p>
          <a:p>
            <a:pPr lvl="3">
              <a:lnSpc>
                <a:spcPct val="150000"/>
              </a:lnSpc>
              <a:spcBef>
                <a:spcPct val="50000"/>
              </a:spcBef>
            </a:pPr>
            <a:r>
              <a:rPr lang="en-US" sz="1900" dirty="0" err="1">
                <a:latin typeface="Arial" pitchFamily="34" charset="0"/>
                <a:cs typeface="Arial" pitchFamily="34" charset="0"/>
              </a:rPr>
              <a:t>Bmin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he-IL" sz="1900" dirty="0">
                <a:latin typeface="Arial" pitchFamily="34" charset="0"/>
                <a:cs typeface="Arial" pitchFamily="34" charset="0"/>
              </a:rPr>
              <a:t> : התועלת הנמוכה ביותר</a:t>
            </a:r>
          </a:p>
          <a:p>
            <a:pPr lvl="3">
              <a:lnSpc>
                <a:spcPct val="150000"/>
              </a:lnSpc>
              <a:spcBef>
                <a:spcPct val="50000"/>
              </a:spcBef>
            </a:pPr>
            <a:r>
              <a:rPr lang="en-US" sz="1900" dirty="0" err="1">
                <a:latin typeface="Arial" pitchFamily="34" charset="0"/>
                <a:cs typeface="Arial" pitchFamily="34" charset="0"/>
              </a:rPr>
              <a:t>Bmax</a:t>
            </a:r>
            <a:r>
              <a:rPr lang="he-IL" sz="1900" dirty="0">
                <a:latin typeface="Arial" pitchFamily="34" charset="0"/>
                <a:cs typeface="Arial" pitchFamily="34" charset="0"/>
              </a:rPr>
              <a:t> : התועלת הגבוהה ביותר</a:t>
            </a:r>
          </a:p>
        </p:txBody>
      </p:sp>
    </p:spTree>
    <p:extLst>
      <p:ext uri="{BB962C8B-B14F-4D97-AF65-F5344CB8AC3E}">
        <p14:creationId xmlns:p14="http://schemas.microsoft.com/office/powerpoint/2010/main" val="342555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52596" y="-24"/>
            <a:ext cx="8229600" cy="785834"/>
          </a:xfrm>
        </p:spPr>
        <p:txBody>
          <a:bodyPr>
            <a:normAutofit/>
          </a:bodyPr>
          <a:lstStyle/>
          <a:p>
            <a:pPr algn="ctr"/>
            <a:r>
              <a:rPr lang="he-IL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עלות –</a:t>
            </a:r>
            <a:r>
              <a:rPr lang="he-IL" sz="3600" b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נר</a:t>
            </a:r>
            <a:r>
              <a:rPr lang="he-IL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מול עלויות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>
          <a:xfrm>
            <a:off x="1981200" y="571480"/>
            <a:ext cx="8229600" cy="557216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spcBef>
                <a:spcPct val="50000"/>
              </a:spcBef>
            </a:pPr>
            <a:r>
              <a:rPr lang="he-IL" sz="1800" dirty="0">
                <a:latin typeface="Arial" pitchFamily="34" charset="0"/>
                <a:cs typeface="Arial" pitchFamily="34" charset="0"/>
              </a:rPr>
              <a:t>ישנן מספר דרכי נרמול עלויות:</a:t>
            </a:r>
          </a:p>
          <a:p>
            <a:pPr>
              <a:lnSpc>
                <a:spcPct val="170000"/>
              </a:lnSpc>
              <a:spcBef>
                <a:spcPct val="50000"/>
              </a:spcBef>
              <a:buNone/>
            </a:pPr>
            <a:r>
              <a:rPr lang="he-IL" sz="1800" dirty="0"/>
              <a:t>	</a:t>
            </a:r>
            <a:endParaRPr lang="en-US" sz="1800" dirty="0"/>
          </a:p>
        </p:txBody>
      </p:sp>
      <p:graphicFrame>
        <p:nvGraphicFramePr>
          <p:cNvPr id="20" name="טבלה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602062"/>
              </p:ext>
            </p:extLst>
          </p:nvPr>
        </p:nvGraphicFramePr>
        <p:xfrm>
          <a:off x="1881159" y="1071546"/>
          <a:ext cx="8358245" cy="477179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42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4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259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>
                          <a:latin typeface="Arial" pitchFamily="34" charset="0"/>
                          <a:cs typeface="Arial" pitchFamily="34" charset="0"/>
                        </a:rPr>
                        <a:t>שיטה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>
                          <a:latin typeface="Arial" pitchFamily="34" charset="0"/>
                          <a:cs typeface="Arial" pitchFamily="34" charset="0"/>
                        </a:rPr>
                        <a:t>תיאור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>
                          <a:latin typeface="Arial" pitchFamily="34" charset="0"/>
                          <a:cs typeface="Arial" pitchFamily="34" charset="0"/>
                        </a:rPr>
                        <a:t>נוסחה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4184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>
                          <a:latin typeface="Arial" pitchFamily="34" charset="0"/>
                          <a:cs typeface="Arial" pitchFamily="34" charset="0"/>
                        </a:rPr>
                        <a:t>א'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u="sng" dirty="0">
                          <a:latin typeface="Arial" pitchFamily="34" charset="0"/>
                          <a:cs typeface="Arial" pitchFamily="34" charset="0"/>
                        </a:rPr>
                        <a:t>ההצעה</a:t>
                      </a:r>
                      <a:r>
                        <a:rPr lang="he-IL" sz="1400" u="sng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e-IL" sz="1400" u="sng" dirty="0">
                          <a:latin typeface="Arial" pitchFamily="34" charset="0"/>
                          <a:cs typeface="Arial" pitchFamily="34" charset="0"/>
                        </a:rPr>
                        <a:t>הזולה</a:t>
                      </a:r>
                      <a:r>
                        <a:rPr lang="he-IL" sz="1400" u="none" dirty="0">
                          <a:latin typeface="Arial" pitchFamily="34" charset="0"/>
                          <a:cs typeface="Arial" pitchFamily="34" charset="0"/>
                        </a:rPr>
                        <a:t> ביותר</a:t>
                      </a:r>
                      <a:r>
                        <a:rPr lang="he-IL" sz="1400" baseline="0" dirty="0">
                          <a:latin typeface="Arial" pitchFamily="34" charset="0"/>
                          <a:cs typeface="Arial" pitchFamily="34" charset="0"/>
                        </a:rPr>
                        <a:t> מקבלת ציון </a:t>
                      </a:r>
                      <a:r>
                        <a:rPr lang="he-IL" sz="1400" u="sng" baseline="0" dirty="0">
                          <a:latin typeface="Arial" pitchFamily="34" charset="0"/>
                          <a:cs typeface="Arial" pitchFamily="34" charset="0"/>
                        </a:rPr>
                        <a:t>עלות מנורמלת 1</a:t>
                      </a:r>
                      <a:r>
                        <a:rPr lang="he-IL" sz="1400" baseline="0" dirty="0">
                          <a:latin typeface="Arial" pitchFamily="34" charset="0"/>
                          <a:cs typeface="Arial" pitchFamily="34" charset="0"/>
                        </a:rPr>
                        <a:t>, הציון של יתר ההצעות קטן באופן יחסי .</a:t>
                      </a:r>
                    </a:p>
                    <a:p>
                      <a:pPr algn="ctr" rtl="1"/>
                      <a:endParaRPr lang="he-IL" sz="1400" baseline="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1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0" dirty="0">
                          <a:latin typeface="Arial" pitchFamily="34" charset="0"/>
                          <a:cs typeface="Arial" pitchFamily="34" charset="0"/>
                        </a:rPr>
                        <a:t>בשיטה זו ציוני העלות המנורמלת נעים תמיד בין הציון הגבוה ביותר 1 לציון נמוך כלשהו שקטן ככל שההצעה יקרה יותר.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4184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>
                          <a:latin typeface="Arial" pitchFamily="34" charset="0"/>
                          <a:cs typeface="Arial" pitchFamily="34" charset="0"/>
                        </a:rPr>
                        <a:t>ב'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>
                          <a:latin typeface="Arial" pitchFamily="34" charset="0"/>
                          <a:cs typeface="Arial" pitchFamily="34" charset="0"/>
                        </a:rPr>
                        <a:t>ההצעה הזולה ביותר</a:t>
                      </a:r>
                      <a:r>
                        <a:rPr lang="he-IL" sz="1400" baseline="0" dirty="0">
                          <a:latin typeface="Arial" pitchFamily="34" charset="0"/>
                          <a:cs typeface="Arial" pitchFamily="34" charset="0"/>
                        </a:rPr>
                        <a:t> מקבלת ציון עלות מנורמלת השווה לציון ההצעה בעלת התועלת המרבית, הציון של יתר ההצעות קטן באופן יחסי.</a:t>
                      </a:r>
                    </a:p>
                    <a:p>
                      <a:pPr algn="ctr" rtl="1"/>
                      <a:endParaRPr lang="he-IL" sz="14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r>
                        <a:rPr lang="he-IL" sz="1400" b="0" dirty="0">
                          <a:latin typeface="Arial" pitchFamily="34" charset="0"/>
                          <a:cs typeface="Arial" pitchFamily="34" charset="0"/>
                        </a:rPr>
                        <a:t>בשיטה זו ציון עלות מרבי שווה לתועלת המרבית הקיימת. הציון המזערי יכול להתקרב ל-0.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165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1" dirty="0">
                          <a:latin typeface="Arial" pitchFamily="34" charset="0"/>
                          <a:cs typeface="Arial" pitchFamily="34" charset="0"/>
                        </a:rPr>
                        <a:t>ג'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>
                          <a:latin typeface="Arial" pitchFamily="34" charset="0"/>
                          <a:cs typeface="Arial" pitchFamily="34" charset="0"/>
                        </a:rPr>
                        <a:t>ההצעה הזולה ביותר</a:t>
                      </a:r>
                      <a:r>
                        <a:rPr lang="he-IL" sz="1400" baseline="0" dirty="0">
                          <a:latin typeface="Arial" pitchFamily="34" charset="0"/>
                          <a:cs typeface="Arial" pitchFamily="34" charset="0"/>
                        </a:rPr>
                        <a:t> מקבלת ציון עלות מנורמלת השווה לציון ההצעה בעלת התועלת המרבית, </a:t>
                      </a:r>
                      <a:r>
                        <a:rPr lang="he-IL" sz="1400" dirty="0">
                          <a:latin typeface="Arial" pitchFamily="34" charset="0"/>
                          <a:cs typeface="Arial" pitchFamily="34" charset="0"/>
                        </a:rPr>
                        <a:t>ההצעה היקרה ביותר</a:t>
                      </a:r>
                      <a:r>
                        <a:rPr lang="he-IL" sz="1400" baseline="0" dirty="0">
                          <a:latin typeface="Arial" pitchFamily="34" charset="0"/>
                          <a:cs typeface="Arial" pitchFamily="34" charset="0"/>
                        </a:rPr>
                        <a:t> מקבלת ציון עלות מנורמלת השווה לציון ההצעה בעלת התועלת הפחותה ביותר, הציון של היתר הוא בין הקצוות האלו באופן יחסי להפרש בין עלויות ההצעות</a:t>
                      </a:r>
                      <a:endParaRPr lang="he-IL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קבוצה 40"/>
          <p:cNvGrpSpPr/>
          <p:nvPr/>
        </p:nvGrpSpPr>
        <p:grpSpPr>
          <a:xfrm>
            <a:off x="1952597" y="2060570"/>
            <a:ext cx="1584325" cy="665489"/>
            <a:chOff x="2051050" y="5273675"/>
            <a:chExt cx="1584325" cy="665489"/>
          </a:xfrm>
        </p:grpSpPr>
        <p:sp>
          <p:nvSpPr>
            <p:cNvPr id="36" name="Text Box 17"/>
            <p:cNvSpPr txBox="1">
              <a:spLocks noChangeArrowheads="1"/>
            </p:cNvSpPr>
            <p:nvPr/>
          </p:nvSpPr>
          <p:spPr bwMode="auto">
            <a:xfrm>
              <a:off x="2051050" y="5418138"/>
              <a:ext cx="649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rtl="1">
                <a:spcBef>
                  <a:spcPct val="50000"/>
                </a:spcBef>
              </a:pPr>
              <a:r>
                <a:rPr lang="en-US" dirty="0" err="1">
                  <a:solidFill>
                    <a:prstClr val="black"/>
                  </a:solidFill>
                </a:rPr>
                <a:t>CNi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Text Box 18"/>
            <p:cNvSpPr txBox="1">
              <a:spLocks noChangeArrowheads="1"/>
            </p:cNvSpPr>
            <p:nvPr/>
          </p:nvSpPr>
          <p:spPr bwMode="auto">
            <a:xfrm>
              <a:off x="2841625" y="5273675"/>
              <a:ext cx="793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rtl="1">
                <a:spcBef>
                  <a:spcPct val="50000"/>
                </a:spcBef>
              </a:pPr>
              <a:r>
                <a:rPr lang="en-US" dirty="0" err="1">
                  <a:solidFill>
                    <a:prstClr val="black"/>
                  </a:solidFill>
                </a:rPr>
                <a:t>Cmin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2862206" y="5572452"/>
              <a:ext cx="649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rtl="1">
                <a:spcBef>
                  <a:spcPct val="50000"/>
                </a:spcBef>
              </a:pPr>
              <a:r>
                <a:rPr lang="en-US" dirty="0" err="1">
                  <a:solidFill>
                    <a:prstClr val="black"/>
                  </a:solidFill>
                </a:rPr>
                <a:t>Ci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9" name="Text Box 20"/>
            <p:cNvSpPr txBox="1">
              <a:spLocks noChangeArrowheads="1"/>
            </p:cNvSpPr>
            <p:nvPr/>
          </p:nvSpPr>
          <p:spPr bwMode="auto">
            <a:xfrm>
              <a:off x="2627313" y="5443538"/>
              <a:ext cx="2889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=</a:t>
              </a:r>
            </a:p>
          </p:txBody>
        </p:sp>
        <p:sp>
          <p:nvSpPr>
            <p:cNvPr id="40" name="Line 21"/>
            <p:cNvSpPr>
              <a:spLocks noChangeShapeType="1"/>
            </p:cNvSpPr>
            <p:nvPr/>
          </p:nvSpPr>
          <p:spPr bwMode="auto">
            <a:xfrm>
              <a:off x="2889250" y="5624513"/>
              <a:ext cx="649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 rtl="1"/>
              <a:endParaRPr lang="he-IL">
                <a:solidFill>
                  <a:prstClr val="black"/>
                </a:solidFill>
              </a:endParaRPr>
            </a:p>
          </p:txBody>
        </p:sp>
      </p:grp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1952597" y="2986645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en-US" dirty="0" err="1">
                <a:solidFill>
                  <a:prstClr val="black"/>
                </a:solidFill>
              </a:rPr>
              <a:t>CNmin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prstClr val="black"/>
                </a:solidFill>
              </a:rPr>
              <a:t>Bmax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3" name="Text Box 33"/>
          <p:cNvSpPr txBox="1">
            <a:spLocks noChangeArrowheads="1"/>
          </p:cNvSpPr>
          <p:nvPr/>
        </p:nvSpPr>
        <p:spPr bwMode="auto">
          <a:xfrm>
            <a:off x="1952597" y="1630908"/>
            <a:ext cx="12858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rtl="1">
              <a:spcBef>
                <a:spcPct val="50000"/>
              </a:spcBef>
            </a:pPr>
            <a:r>
              <a:rPr lang="en-US" dirty="0" err="1">
                <a:solidFill>
                  <a:prstClr val="black"/>
                </a:solidFill>
              </a:rPr>
              <a:t>CNmin</a:t>
            </a:r>
            <a:r>
              <a:rPr lang="en-US" dirty="0">
                <a:solidFill>
                  <a:prstClr val="black"/>
                </a:solidFill>
              </a:rPr>
              <a:t> = 1</a:t>
            </a:r>
          </a:p>
        </p:txBody>
      </p:sp>
      <p:grpSp>
        <p:nvGrpSpPr>
          <p:cNvPr id="5" name="קבוצה 50"/>
          <p:cNvGrpSpPr/>
          <p:nvPr/>
        </p:nvGrpSpPr>
        <p:grpSpPr>
          <a:xfrm>
            <a:off x="1952596" y="3404164"/>
            <a:ext cx="2571768" cy="667787"/>
            <a:chOff x="428596" y="4703776"/>
            <a:chExt cx="2571768" cy="667787"/>
          </a:xfrm>
        </p:grpSpPr>
        <p:sp>
          <p:nvSpPr>
            <p:cNvPr id="45" name="Text Box 17"/>
            <p:cNvSpPr txBox="1">
              <a:spLocks noChangeArrowheads="1"/>
            </p:cNvSpPr>
            <p:nvPr/>
          </p:nvSpPr>
          <p:spPr bwMode="auto">
            <a:xfrm>
              <a:off x="428596" y="4848239"/>
              <a:ext cx="649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rtl="1">
                <a:spcBef>
                  <a:spcPct val="50000"/>
                </a:spcBef>
              </a:pPr>
              <a:r>
                <a:rPr lang="en-US" dirty="0" err="1">
                  <a:solidFill>
                    <a:prstClr val="black"/>
                  </a:solidFill>
                </a:rPr>
                <a:t>CNi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1219171" y="4703776"/>
              <a:ext cx="793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rtl="1">
                <a:spcBef>
                  <a:spcPct val="50000"/>
                </a:spcBef>
              </a:pPr>
              <a:r>
                <a:rPr lang="en-US" dirty="0" err="1">
                  <a:solidFill>
                    <a:prstClr val="black"/>
                  </a:solidFill>
                </a:rPr>
                <a:t>Cmin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7" name="Text Box 19"/>
            <p:cNvSpPr txBox="1">
              <a:spLocks noChangeArrowheads="1"/>
            </p:cNvSpPr>
            <p:nvPr/>
          </p:nvSpPr>
          <p:spPr bwMode="auto">
            <a:xfrm>
              <a:off x="1246961" y="5004851"/>
              <a:ext cx="6492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rtl="1">
                <a:spcBef>
                  <a:spcPct val="50000"/>
                </a:spcBef>
              </a:pPr>
              <a:r>
                <a:rPr lang="en-US" dirty="0" err="1">
                  <a:solidFill>
                    <a:prstClr val="black"/>
                  </a:solidFill>
                </a:rPr>
                <a:t>Ci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8" name="Text Box 20"/>
            <p:cNvSpPr txBox="1">
              <a:spLocks noChangeArrowheads="1"/>
            </p:cNvSpPr>
            <p:nvPr/>
          </p:nvSpPr>
          <p:spPr bwMode="auto">
            <a:xfrm>
              <a:off x="1004859" y="4873639"/>
              <a:ext cx="2889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=</a:t>
              </a:r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>
              <a:off x="1266796" y="5054614"/>
              <a:ext cx="649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 rtl="1"/>
              <a:endParaRPr lang="he-IL">
                <a:solidFill>
                  <a:prstClr val="black"/>
                </a:solidFill>
              </a:endParaRP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1928795" y="4857760"/>
              <a:ext cx="10715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rtl="1">
                <a:spcBef>
                  <a:spcPct val="500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* </a:t>
              </a:r>
              <a:r>
                <a:rPr lang="en-US" dirty="0" err="1">
                  <a:solidFill>
                    <a:prstClr val="black"/>
                  </a:solidFill>
                </a:rPr>
                <a:t>Bmax</a:t>
              </a:r>
              <a:r>
                <a:rPr lang="en-US" dirty="0">
                  <a:solidFill>
                    <a:prstClr val="black"/>
                  </a:solidFill>
                </a:rPr>
                <a:t> </a:t>
              </a:r>
            </a:p>
          </p:txBody>
        </p:sp>
      </p:grpSp>
      <p:sp>
        <p:nvSpPr>
          <p:cNvPr id="52" name="Text Box 33"/>
          <p:cNvSpPr txBox="1">
            <a:spLocks noChangeArrowheads="1"/>
          </p:cNvSpPr>
          <p:nvPr/>
        </p:nvSpPr>
        <p:spPr bwMode="auto">
          <a:xfrm>
            <a:off x="1952597" y="4214819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en-US" dirty="0" err="1">
                <a:solidFill>
                  <a:prstClr val="black"/>
                </a:solidFill>
              </a:rPr>
              <a:t>CNmin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prstClr val="black"/>
                </a:solidFill>
              </a:rPr>
              <a:t>Bmax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53" name="Text Box 33"/>
          <p:cNvSpPr txBox="1">
            <a:spLocks noChangeArrowheads="1"/>
          </p:cNvSpPr>
          <p:nvPr/>
        </p:nvSpPr>
        <p:spPr bwMode="auto">
          <a:xfrm>
            <a:off x="1952597" y="4705362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en-US" dirty="0" err="1">
                <a:solidFill>
                  <a:prstClr val="black"/>
                </a:solidFill>
              </a:rPr>
              <a:t>CNmax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prstClr val="black"/>
                </a:solidFill>
              </a:rPr>
              <a:t>Bmin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grpSp>
        <p:nvGrpSpPr>
          <p:cNvPr id="6" name="קבוצה 28"/>
          <p:cNvGrpSpPr/>
          <p:nvPr/>
        </p:nvGrpSpPr>
        <p:grpSpPr>
          <a:xfrm>
            <a:off x="1707320" y="5129784"/>
            <a:ext cx="3924334" cy="656670"/>
            <a:chOff x="469072" y="5572140"/>
            <a:chExt cx="3924334" cy="656670"/>
          </a:xfrm>
        </p:grpSpPr>
        <p:sp>
          <p:nvSpPr>
            <p:cNvPr id="58" name="Text Box 20"/>
            <p:cNvSpPr txBox="1">
              <a:spLocks noChangeArrowheads="1"/>
            </p:cNvSpPr>
            <p:nvPr/>
          </p:nvSpPr>
          <p:spPr bwMode="auto">
            <a:xfrm>
              <a:off x="1076297" y="5742003"/>
              <a:ext cx="2889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=</a:t>
              </a:r>
            </a:p>
          </p:txBody>
        </p:sp>
        <p:sp>
          <p:nvSpPr>
            <p:cNvPr id="55" name="Text Box 17"/>
            <p:cNvSpPr txBox="1">
              <a:spLocks noChangeArrowheads="1"/>
            </p:cNvSpPr>
            <p:nvPr/>
          </p:nvSpPr>
          <p:spPr bwMode="auto">
            <a:xfrm>
              <a:off x="469072" y="5716603"/>
              <a:ext cx="6429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rtl="1">
                <a:spcBef>
                  <a:spcPct val="50000"/>
                </a:spcBef>
              </a:pPr>
              <a:r>
                <a:rPr lang="en-US" dirty="0" err="1">
                  <a:solidFill>
                    <a:prstClr val="black"/>
                  </a:solidFill>
                </a:rPr>
                <a:t>CNi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6" name="Text Box 18"/>
            <p:cNvSpPr txBox="1">
              <a:spLocks noChangeArrowheads="1"/>
            </p:cNvSpPr>
            <p:nvPr/>
          </p:nvSpPr>
          <p:spPr bwMode="auto">
            <a:xfrm>
              <a:off x="1219171" y="5572140"/>
              <a:ext cx="242413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rtl="1">
                <a:spcBef>
                  <a:spcPct val="500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(</a:t>
              </a:r>
              <a:r>
                <a:rPr lang="en-US" dirty="0" err="1">
                  <a:solidFill>
                    <a:prstClr val="black"/>
                  </a:solidFill>
                </a:rPr>
                <a:t>Cmax-Ci</a:t>
              </a:r>
              <a:r>
                <a:rPr lang="en-US" dirty="0">
                  <a:solidFill>
                    <a:prstClr val="black"/>
                  </a:solidFill>
                </a:rPr>
                <a:t>)*(</a:t>
              </a:r>
              <a:r>
                <a:rPr lang="en-US" dirty="0" err="1">
                  <a:solidFill>
                    <a:prstClr val="black"/>
                  </a:solidFill>
                </a:rPr>
                <a:t>Bmax-Bmin</a:t>
              </a:r>
              <a:r>
                <a:rPr lang="en-US" dirty="0">
                  <a:solidFill>
                    <a:prstClr val="black"/>
                  </a:solidFill>
                </a:rPr>
                <a:t>)</a:t>
              </a:r>
            </a:p>
          </p:txBody>
        </p:sp>
        <p:sp>
          <p:nvSpPr>
            <p:cNvPr id="57" name="Text Box 19"/>
            <p:cNvSpPr txBox="1">
              <a:spLocks noChangeArrowheads="1"/>
            </p:cNvSpPr>
            <p:nvPr/>
          </p:nvSpPr>
          <p:spPr bwMode="auto">
            <a:xfrm>
              <a:off x="1682723" y="5859478"/>
              <a:ext cx="14605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rtl="1">
                <a:spcBef>
                  <a:spcPct val="500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(</a:t>
              </a:r>
              <a:r>
                <a:rPr lang="en-US" dirty="0" err="1">
                  <a:solidFill>
                    <a:prstClr val="black"/>
                  </a:solidFill>
                </a:rPr>
                <a:t>Cmax-Cmin</a:t>
              </a:r>
              <a:r>
                <a:rPr lang="en-US" dirty="0">
                  <a:solidFill>
                    <a:prstClr val="black"/>
                  </a:solidFill>
                </a:rPr>
                <a:t>)</a:t>
              </a:r>
            </a:p>
          </p:txBody>
        </p:sp>
        <p:sp>
          <p:nvSpPr>
            <p:cNvPr id="60" name="Text Box 33"/>
            <p:cNvSpPr txBox="1">
              <a:spLocks noChangeArrowheads="1"/>
            </p:cNvSpPr>
            <p:nvPr/>
          </p:nvSpPr>
          <p:spPr bwMode="auto">
            <a:xfrm>
              <a:off x="3321837" y="5727771"/>
              <a:ext cx="10715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rtl="1">
                <a:spcBef>
                  <a:spcPct val="500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+ </a:t>
              </a:r>
              <a:r>
                <a:rPr lang="en-US" dirty="0" err="1">
                  <a:solidFill>
                    <a:prstClr val="black"/>
                  </a:solidFill>
                </a:rPr>
                <a:t>Bmin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62" name="מחבר ישר 61"/>
            <p:cNvCxnSpPr/>
            <p:nvPr/>
          </p:nvCxnSpPr>
          <p:spPr>
            <a:xfrm>
              <a:off x="1357291" y="5929330"/>
              <a:ext cx="221457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554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438400" y="-27384"/>
            <a:ext cx="7772400" cy="796950"/>
          </a:xfrm>
        </p:spPr>
        <p:txBody>
          <a:bodyPr>
            <a:normAutofit/>
          </a:bodyPr>
          <a:lstStyle/>
          <a:p>
            <a:pPr algn="ctr"/>
            <a:r>
              <a:rPr lang="he-IL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גרף עלות-תועלת</a:t>
            </a:r>
          </a:p>
        </p:txBody>
      </p:sp>
      <p:pic>
        <p:nvPicPr>
          <p:cNvPr id="5" name="תמונה 4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676"/>
          <a:stretch>
            <a:fillRect/>
          </a:stretch>
        </p:blipFill>
        <p:spPr bwMode="auto">
          <a:xfrm>
            <a:off x="2278906" y="1124744"/>
            <a:ext cx="799355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948682" y="4438436"/>
            <a:ext cx="2568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18986" y="4438436"/>
            <a:ext cx="2808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52258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438400" y="-27384"/>
            <a:ext cx="7772400" cy="796950"/>
          </a:xfrm>
        </p:spPr>
        <p:txBody>
          <a:bodyPr>
            <a:normAutofit/>
          </a:bodyPr>
          <a:lstStyle/>
          <a:p>
            <a:r>
              <a:rPr lang="he-IL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סדר פעולות בתרגילים מסוג זה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>
          <a:xfrm>
            <a:off x="1847528" y="1124744"/>
            <a:ext cx="8363272" cy="4895056"/>
          </a:xfrm>
        </p:spPr>
        <p:txBody>
          <a:bodyPr>
            <a:noAutofit/>
          </a:bodyPr>
          <a:lstStyle/>
          <a:p>
            <a:pPr marL="609600" indent="-609600">
              <a:buFontTx/>
              <a:buAutoNum type="arabicPeriod"/>
            </a:pPr>
            <a:r>
              <a:rPr lang="he-IL" sz="2400" dirty="0">
                <a:latin typeface="Arial" pitchFamily="34" charset="0"/>
                <a:cs typeface="Arial" pitchFamily="34" charset="0"/>
              </a:rPr>
              <a:t>במידה ולא נתון, יש לחשב תועלות משוקללות.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609600" indent="-609600">
              <a:buFontTx/>
              <a:buAutoNum type="arabicPeriod"/>
            </a:pPr>
            <a:r>
              <a:rPr lang="he-IL" sz="2400" dirty="0">
                <a:latin typeface="Arial" pitchFamily="34" charset="0"/>
                <a:cs typeface="Arial" pitchFamily="34" charset="0"/>
              </a:rPr>
              <a:t>במידה ויש עלויות לאורך זמן – נבצע היוון עלויות.</a:t>
            </a:r>
          </a:p>
          <a:p>
            <a:pPr marL="609600" indent="-609600">
              <a:buFontTx/>
              <a:buAutoNum type="arabicPeriod"/>
            </a:pPr>
            <a:r>
              <a:rPr lang="he-IL" sz="2400" dirty="0">
                <a:latin typeface="Arial" pitchFamily="34" charset="0"/>
                <a:cs typeface="Arial" pitchFamily="34" charset="0"/>
              </a:rPr>
              <a:t>ניפוי הצעות נחותות.</a:t>
            </a:r>
          </a:p>
          <a:p>
            <a:pPr marL="609600" indent="-609600">
              <a:buFontTx/>
              <a:buAutoNum type="arabicPeriod"/>
            </a:pPr>
            <a:r>
              <a:rPr lang="he-IL" sz="2400" dirty="0">
                <a:latin typeface="Arial" pitchFamily="34" charset="0"/>
                <a:cs typeface="Arial" pitchFamily="34" charset="0"/>
              </a:rPr>
              <a:t>חישוב עלויות מנורמלות.</a:t>
            </a:r>
          </a:p>
          <a:p>
            <a:pPr marL="609600" indent="-609600">
              <a:buFontTx/>
              <a:buAutoNum type="arabicPeriod"/>
            </a:pPr>
            <a:r>
              <a:rPr lang="he-IL" sz="2400" dirty="0">
                <a:latin typeface="Arial" pitchFamily="34" charset="0"/>
                <a:cs typeface="Arial" pitchFamily="34" charset="0"/>
              </a:rPr>
              <a:t>הצגת גרף עלות-תועלת.</a:t>
            </a:r>
          </a:p>
          <a:p>
            <a:pPr marL="609600" indent="-609600">
              <a:buFontTx/>
              <a:buAutoNum type="arabicPeriod"/>
            </a:pPr>
            <a:r>
              <a:rPr lang="he-IL" sz="2400" dirty="0">
                <a:latin typeface="Arial" pitchFamily="34" charset="0"/>
                <a:cs typeface="Arial" pitchFamily="34" charset="0"/>
              </a:rPr>
              <a:t>מציאת נקודות חיתוך ע"י השוואת תוחלת התועלת של ההצעות ע"פ הנוסחה</a:t>
            </a:r>
            <a:r>
              <a:rPr lang="he-IL" sz="2400" b="1" dirty="0">
                <a:latin typeface="Arial" pitchFamily="34" charset="0"/>
                <a:cs typeface="Arial" pitchFamily="34" charset="0"/>
              </a:rPr>
              <a:t>: 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(1-P)*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CNi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+P*Bi = (1-P)*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CNj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+P*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Bj</a:t>
            </a:r>
            <a:r>
              <a:rPr lang="he-IL" sz="2400" b="1" dirty="0">
                <a:latin typeface="Arial" pitchFamily="34" charset="0"/>
                <a:cs typeface="Arial" pitchFamily="34" charset="0"/>
              </a:rPr>
              <a:t>           </a:t>
            </a:r>
            <a:r>
              <a:rPr lang="he-IL" sz="2400" dirty="0">
                <a:latin typeface="Arial" pitchFamily="34" charset="0"/>
                <a:cs typeface="Arial" pitchFamily="34" charset="0"/>
              </a:rPr>
              <a:t>כאשר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</a:t>
            </a:r>
            <a:r>
              <a:rPr lang="he-IL" sz="2400" dirty="0">
                <a:latin typeface="Arial" pitchFamily="34" charset="0"/>
                <a:cs typeface="Arial" pitchFamily="34" charset="0"/>
              </a:rPr>
              <a:t> זה משקל התועלת.</a:t>
            </a:r>
          </a:p>
          <a:p>
            <a:pPr marL="609600" indent="-609600">
              <a:buFontTx/>
              <a:buAutoNum type="arabicPeriod"/>
            </a:pPr>
            <a:r>
              <a:rPr lang="he-IL" sz="2400" dirty="0">
                <a:latin typeface="Arial" pitchFamily="34" charset="0"/>
                <a:cs typeface="Arial" pitchFamily="34" charset="0"/>
              </a:rPr>
              <a:t>מציאת הצעה אופטימאלית בהינתן משקל העלות/תועלת עפ"י הגרף וחישוב תוחלת תועלת.</a:t>
            </a:r>
          </a:p>
          <a:p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737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9741" t="19485" r="8754" b="21926"/>
          <a:stretch>
            <a:fillRect/>
          </a:stretch>
        </p:blipFill>
        <p:spPr bwMode="auto">
          <a:xfrm>
            <a:off x="1761584" y="1196752"/>
            <a:ext cx="8654896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981200" y="71414"/>
            <a:ext cx="8229600" cy="774720"/>
          </a:xfrm>
        </p:spPr>
        <p:txBody>
          <a:bodyPr>
            <a:normAutofit/>
          </a:bodyPr>
          <a:lstStyle/>
          <a:p>
            <a:pPr algn="ctr"/>
            <a:r>
              <a:rPr lang="he-IL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תרגיל 2</a:t>
            </a:r>
          </a:p>
        </p:txBody>
      </p:sp>
    </p:spTree>
    <p:extLst>
      <p:ext uri="{BB962C8B-B14F-4D97-AF65-F5344CB8AC3E}">
        <p14:creationId xmlns:p14="http://schemas.microsoft.com/office/powerpoint/2010/main" val="1892957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1981200" y="71414"/>
            <a:ext cx="8229600" cy="774720"/>
          </a:xfrm>
        </p:spPr>
        <p:txBody>
          <a:bodyPr>
            <a:normAutofit/>
          </a:bodyPr>
          <a:lstStyle/>
          <a:p>
            <a:pPr algn="ctr"/>
            <a:r>
              <a:rPr lang="he-IL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פתרון תרגיל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B66DE-A262-48EF-B276-5951CF96E0A6}"/>
              </a:ext>
            </a:extLst>
          </p:cNvPr>
          <p:cNvSpPr txBox="1"/>
          <p:nvPr/>
        </p:nvSpPr>
        <p:spPr>
          <a:xfrm>
            <a:off x="320040" y="846134"/>
            <a:ext cx="1136142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א. נבצע ניפוי הצעות ונגיע למסקנה שהצעה א הינה ההצעה הטובה ביותר.</a:t>
            </a:r>
          </a:p>
          <a:p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ב. נשארנו עם הצעות א' וד' בלבד, ננרמל לפי שיטה א':</a:t>
            </a:r>
          </a:p>
          <a:p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לאחר שנשרטט גרף עלות-תועלת - נקודת החיתוך הינה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5/11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– ז"א שעד משקל תועלת של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5/11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נעדיף את הצעה א', ממשקל התועלת של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5/11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נעדיף את הצעה ב'.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FB1F8B-C518-44DA-9A08-BA58472F9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39806"/>
              </p:ext>
            </p:extLst>
          </p:nvPr>
        </p:nvGraphicFramePr>
        <p:xfrm>
          <a:off x="2466340" y="1802504"/>
          <a:ext cx="8127999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45340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91571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47471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הצעה 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הצעה 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3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עלות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he-I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1200</a:t>
                      </a:r>
                      <a:endParaRPr lang="he-I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87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תועלת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he-I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</a:t>
                      </a:r>
                      <a:endParaRPr lang="he-I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he-I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15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עלות מנורמלת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</a:t>
                      </a:r>
                      <a:r>
                        <a:rPr lang="he-IL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5/6</a:t>
                      </a:r>
                      <a:endParaRPr lang="he-I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00850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B98E790-AA11-4DAE-B491-BBEE260A1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662" y="4352049"/>
            <a:ext cx="4638675" cy="866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871F2-12C0-44D6-85C6-9F62E16B3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075" y="5392102"/>
            <a:ext cx="16573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30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81200" y="71414"/>
            <a:ext cx="8229600" cy="774720"/>
          </a:xfrm>
        </p:spPr>
        <p:txBody>
          <a:bodyPr>
            <a:normAutofit/>
          </a:bodyPr>
          <a:lstStyle/>
          <a:p>
            <a:pPr algn="ctr"/>
            <a:r>
              <a:rPr lang="he-IL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תרגיל 3– מועד ב' 2014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/>
        </p:nvGraphicFramePr>
        <p:xfrm>
          <a:off x="2135560" y="4293096"/>
          <a:ext cx="8136904" cy="1219200"/>
        </p:xfrm>
        <a:graphic>
          <a:graphicData uri="http://schemas.openxmlformats.org/drawingml/2006/table">
            <a:tbl>
              <a:tblPr rtl="1"/>
              <a:tblGrid>
                <a:gridCol w="1707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he-IL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הצעה א'</a:t>
                      </a:r>
                      <a:endParaRPr lang="en-US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הצעה ב'</a:t>
                      </a:r>
                      <a:endParaRPr lang="en-US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הצעה ג'</a:t>
                      </a:r>
                      <a:endParaRPr lang="en-US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הצעה ד'</a:t>
                      </a:r>
                      <a:endParaRPr lang="en-US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עלות </a:t>
                      </a:r>
                      <a:r>
                        <a:rPr lang="he-IL" sz="20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מנורמלת</a:t>
                      </a:r>
                      <a:endParaRPr lang="en-US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0.8</a:t>
                      </a:r>
                      <a:endParaRPr lang="en-US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0.73</a:t>
                      </a:r>
                      <a:endParaRPr lang="en-US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0.66</a:t>
                      </a:r>
                      <a:endParaRPr lang="en-US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0.6</a:t>
                      </a:r>
                      <a:endParaRPr lang="en-US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תועלת</a:t>
                      </a:r>
                      <a:endParaRPr lang="en-US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0.6</a:t>
                      </a:r>
                      <a:endParaRPr lang="en-US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0.7</a:t>
                      </a:r>
                      <a:endParaRPr lang="en-US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0.66</a:t>
                      </a:r>
                      <a:endParaRPr lang="en-US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0.8</a:t>
                      </a:r>
                      <a:endParaRPr lang="en-US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תוחלת התועלת</a:t>
                      </a:r>
                      <a:endParaRPr lang="en-US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?</a:t>
                      </a:r>
                      <a:endParaRPr lang="en-US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?</a:t>
                      </a:r>
                      <a:endParaRPr lang="en-US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?</a:t>
                      </a:r>
                      <a:endParaRPr lang="en-US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?</a:t>
                      </a:r>
                      <a:endParaRPr lang="en-US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71276" y="1389950"/>
            <a:ext cx="901721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1600" b="1" u="sng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שאלה 2 (10%)</a:t>
            </a:r>
            <a:endParaRPr lang="en-US" sz="1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16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בתהליך הבחירה בין הצעות למערכת מידע, התקבלו ארבע הצעות.</a:t>
            </a:r>
            <a:endParaRPr lang="en-US" sz="1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16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בטבלה מרוכזים נתוני התועלת והעלות המנורמלת, אשר חושבו לפי אחת השיטות לנרמול עלויות.</a:t>
            </a:r>
            <a:endParaRPr lang="en-US" sz="1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16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א. (3%) האם ישנן הצעות נחותות? אם כן- ציין אילו והסבר. אם לא- הוסף הצעה נחותה והסבר.</a:t>
            </a:r>
            <a:endParaRPr lang="en-US" sz="1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16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ב. (4%) השלם את נתוני תוחלת התועלת של ההצעות בהינתן כי משקל העלות שנקבע ע"י ועדת ההיגוי הינו 30%.</a:t>
            </a:r>
            <a:endParaRPr lang="en-US" sz="1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16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ג. (3%) הסבר כיצד תבחר בהצעה האופטימאלית </a:t>
            </a:r>
            <a:r>
              <a:rPr lang="he-IL" sz="1600" u="sng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מבלי</a:t>
            </a:r>
            <a:r>
              <a:rPr lang="he-IL" sz="16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לצייר גרף עלות-תועלת וציין מיהי ההצעה האופטימאלית.</a:t>
            </a:r>
            <a:endParaRPr lang="he-IL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0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מחבר ישר 25"/>
          <p:cNvCxnSpPr/>
          <p:nvPr/>
        </p:nvCxnSpPr>
        <p:spPr>
          <a:xfrm>
            <a:off x="2166910" y="3643314"/>
            <a:ext cx="8001056" cy="1588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קבוצה 28"/>
          <p:cNvGrpSpPr/>
          <p:nvPr/>
        </p:nvGrpSpPr>
        <p:grpSpPr>
          <a:xfrm>
            <a:off x="4881554" y="857232"/>
            <a:ext cx="3230670" cy="5786478"/>
            <a:chOff x="3571868" y="857232"/>
            <a:chExt cx="3230670" cy="5786478"/>
          </a:xfrm>
        </p:grpSpPr>
        <p:sp>
          <p:nvSpPr>
            <p:cNvPr id="36" name="מלבן מעוגל 35"/>
            <p:cNvSpPr/>
            <p:nvPr/>
          </p:nvSpPr>
          <p:spPr>
            <a:xfrm>
              <a:off x="3571868" y="857232"/>
              <a:ext cx="3230670" cy="4286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2800" b="1" dirty="0">
                  <a:solidFill>
                    <a:prstClr val="white"/>
                  </a:solidFill>
                </a:rPr>
                <a:t>ייזום</a:t>
              </a:r>
              <a:endParaRPr lang="he-IL" sz="2400" b="1" dirty="0">
                <a:solidFill>
                  <a:prstClr val="white"/>
                </a:solidFill>
              </a:endParaRPr>
            </a:p>
          </p:txBody>
        </p:sp>
        <p:sp>
          <p:nvSpPr>
            <p:cNvPr id="37" name="מלבן מעוגל 36"/>
            <p:cNvSpPr/>
            <p:nvPr/>
          </p:nvSpPr>
          <p:spPr>
            <a:xfrm>
              <a:off x="3571868" y="1571612"/>
              <a:ext cx="3230670" cy="4286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2800" b="1" dirty="0">
                  <a:solidFill>
                    <a:prstClr val="white"/>
                  </a:solidFill>
                </a:rPr>
                <a:t>חקר מצב קיים</a:t>
              </a:r>
            </a:p>
          </p:txBody>
        </p:sp>
        <p:sp>
          <p:nvSpPr>
            <p:cNvPr id="38" name="מלבן מעוגל 37"/>
            <p:cNvSpPr/>
            <p:nvPr/>
          </p:nvSpPr>
          <p:spPr>
            <a:xfrm>
              <a:off x="3571868" y="2285992"/>
              <a:ext cx="3230670" cy="4286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2400" b="1" dirty="0">
                  <a:solidFill>
                    <a:prstClr val="white"/>
                  </a:solidFill>
                </a:rPr>
                <a:t>אפיון ראשוני</a:t>
              </a:r>
            </a:p>
          </p:txBody>
        </p:sp>
        <p:sp>
          <p:nvSpPr>
            <p:cNvPr id="39" name="מלבן מעוגל 38"/>
            <p:cNvSpPr/>
            <p:nvPr/>
          </p:nvSpPr>
          <p:spPr>
            <a:xfrm>
              <a:off x="3571868" y="3000372"/>
              <a:ext cx="3230670" cy="428628"/>
            </a:xfrm>
            <a:prstGeom prst="roundRect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2800" b="1" dirty="0">
                  <a:solidFill>
                    <a:prstClr val="white"/>
                  </a:solidFill>
                </a:rPr>
                <a:t>חקר ישימות</a:t>
              </a:r>
            </a:p>
          </p:txBody>
        </p:sp>
        <p:sp>
          <p:nvSpPr>
            <p:cNvPr id="40" name="מלבן מעוגל 39"/>
            <p:cNvSpPr/>
            <p:nvPr/>
          </p:nvSpPr>
          <p:spPr>
            <a:xfrm>
              <a:off x="3571868" y="3857628"/>
              <a:ext cx="3230670" cy="8572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2400" b="1" dirty="0">
                  <a:solidFill>
                    <a:prstClr val="white"/>
                  </a:solidFill>
                </a:rPr>
                <a:t>ניתוח המערכת החדשה</a:t>
              </a:r>
            </a:p>
          </p:txBody>
        </p:sp>
        <p:sp>
          <p:nvSpPr>
            <p:cNvPr id="41" name="מלבן מעוגל 40"/>
            <p:cNvSpPr/>
            <p:nvPr/>
          </p:nvSpPr>
          <p:spPr>
            <a:xfrm>
              <a:off x="3571868" y="4929198"/>
              <a:ext cx="3230670" cy="8572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2400" b="1" dirty="0">
                  <a:solidFill>
                    <a:prstClr val="white"/>
                  </a:solidFill>
                </a:rPr>
                <a:t>עיצוב המערכת החדשה</a:t>
              </a:r>
            </a:p>
          </p:txBody>
        </p:sp>
        <p:sp>
          <p:nvSpPr>
            <p:cNvPr id="42" name="מלבן מעוגל 41"/>
            <p:cNvSpPr/>
            <p:nvPr/>
          </p:nvSpPr>
          <p:spPr>
            <a:xfrm>
              <a:off x="3571868" y="6072206"/>
              <a:ext cx="3230670" cy="57150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2400" b="1" dirty="0">
                  <a:solidFill>
                    <a:prstClr val="white"/>
                  </a:solidFill>
                </a:rPr>
                <a:t>יישום והטמעה</a:t>
              </a:r>
            </a:p>
          </p:txBody>
        </p:sp>
        <p:cxnSp>
          <p:nvCxnSpPr>
            <p:cNvPr id="43" name="מחבר חץ ישר 42"/>
            <p:cNvCxnSpPr>
              <a:stCxn id="36" idx="2"/>
              <a:endCxn id="37" idx="0"/>
            </p:cNvCxnSpPr>
            <p:nvPr/>
          </p:nvCxnSpPr>
          <p:spPr>
            <a:xfrm>
              <a:off x="5187203" y="1285860"/>
              <a:ext cx="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4" name="מחבר חץ ישר 43"/>
            <p:cNvCxnSpPr>
              <a:stCxn id="37" idx="2"/>
              <a:endCxn id="38" idx="0"/>
            </p:cNvCxnSpPr>
            <p:nvPr/>
          </p:nvCxnSpPr>
          <p:spPr>
            <a:xfrm>
              <a:off x="5187203" y="2000240"/>
              <a:ext cx="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5" name="מחבר חץ ישר 44"/>
            <p:cNvCxnSpPr>
              <a:stCxn id="38" idx="2"/>
              <a:endCxn id="39" idx="0"/>
            </p:cNvCxnSpPr>
            <p:nvPr/>
          </p:nvCxnSpPr>
          <p:spPr>
            <a:xfrm>
              <a:off x="5187203" y="2714620"/>
              <a:ext cx="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6" name="מחבר חץ ישר 45"/>
            <p:cNvCxnSpPr>
              <a:stCxn id="39" idx="2"/>
              <a:endCxn id="40" idx="0"/>
            </p:cNvCxnSpPr>
            <p:nvPr/>
          </p:nvCxnSpPr>
          <p:spPr>
            <a:xfrm>
              <a:off x="5187203" y="3429000"/>
              <a:ext cx="0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7" name="מחבר חץ ישר 46"/>
            <p:cNvCxnSpPr>
              <a:stCxn id="40" idx="2"/>
              <a:endCxn id="41" idx="0"/>
            </p:cNvCxnSpPr>
            <p:nvPr/>
          </p:nvCxnSpPr>
          <p:spPr>
            <a:xfrm>
              <a:off x="5187203" y="4714884"/>
              <a:ext cx="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8" name="מחבר חץ ישר 47"/>
            <p:cNvCxnSpPr>
              <a:stCxn id="41" idx="2"/>
              <a:endCxn id="42" idx="0"/>
            </p:cNvCxnSpPr>
            <p:nvPr/>
          </p:nvCxnSpPr>
          <p:spPr>
            <a:xfrm>
              <a:off x="5187203" y="5786454"/>
              <a:ext cx="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55" name="כותרת 1"/>
          <p:cNvSpPr>
            <a:spLocks noGrp="1"/>
          </p:cNvSpPr>
          <p:nvPr>
            <p:ph type="title"/>
          </p:nvPr>
        </p:nvSpPr>
        <p:spPr>
          <a:xfrm>
            <a:off x="1981200" y="-71462"/>
            <a:ext cx="8229600" cy="846158"/>
          </a:xfrm>
        </p:spPr>
        <p:txBody>
          <a:bodyPr>
            <a:normAutofit/>
          </a:bodyPr>
          <a:lstStyle/>
          <a:p>
            <a:pPr algn="ctr"/>
            <a:r>
              <a:rPr lang="he-IL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השלבים בפיתוח מערכת מידע</a:t>
            </a:r>
          </a:p>
        </p:txBody>
      </p:sp>
      <p:graphicFrame>
        <p:nvGraphicFramePr>
          <p:cNvPr id="18" name="דיאגרמה 17"/>
          <p:cNvGraphicFramePr/>
          <p:nvPr/>
        </p:nvGraphicFramePr>
        <p:xfrm>
          <a:off x="1703512" y="3645024"/>
          <a:ext cx="3096344" cy="138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5346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81200" y="71414"/>
            <a:ext cx="8229600" cy="774720"/>
          </a:xfrm>
        </p:spPr>
        <p:txBody>
          <a:bodyPr>
            <a:normAutofit/>
          </a:bodyPr>
          <a:lstStyle/>
          <a:p>
            <a:pPr algn="ctr"/>
            <a:r>
              <a:rPr lang="he-IL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פתרון תרגיל 3– מועד ב' 2014</a:t>
            </a: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52404"/>
              </p:ext>
            </p:extLst>
          </p:nvPr>
        </p:nvGraphicFramePr>
        <p:xfrm>
          <a:off x="2169850" y="5116056"/>
          <a:ext cx="8136904" cy="1219200"/>
        </p:xfrm>
        <a:graphic>
          <a:graphicData uri="http://schemas.openxmlformats.org/drawingml/2006/table">
            <a:tbl>
              <a:tblPr rtl="1"/>
              <a:tblGrid>
                <a:gridCol w="1707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he-IL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הצעה א'</a:t>
                      </a:r>
                      <a:endParaRPr lang="en-US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הצעה ב'</a:t>
                      </a:r>
                      <a:endParaRPr lang="en-US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הצעה ג'</a:t>
                      </a:r>
                      <a:endParaRPr lang="en-US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הצעה ד'</a:t>
                      </a:r>
                      <a:endParaRPr lang="en-US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עלות </a:t>
                      </a:r>
                      <a:r>
                        <a:rPr lang="he-IL" sz="20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מנורמלת</a:t>
                      </a:r>
                      <a:endParaRPr lang="en-US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0.8</a:t>
                      </a:r>
                      <a:endParaRPr lang="en-US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0.73</a:t>
                      </a:r>
                      <a:endParaRPr lang="en-US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0.66</a:t>
                      </a:r>
                      <a:endParaRPr lang="en-US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0.6</a:t>
                      </a:r>
                      <a:endParaRPr lang="en-US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תועלת</a:t>
                      </a:r>
                      <a:endParaRPr lang="en-US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0.6</a:t>
                      </a:r>
                      <a:endParaRPr lang="en-US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0.7</a:t>
                      </a:r>
                      <a:endParaRPr lang="en-US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0.66</a:t>
                      </a:r>
                      <a:endParaRPr lang="en-US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0.8</a:t>
                      </a:r>
                      <a:endParaRPr lang="en-US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תוחלת התועלת</a:t>
                      </a:r>
                      <a:endParaRPr lang="en-US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?</a:t>
                      </a:r>
                      <a:endParaRPr lang="en-US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?</a:t>
                      </a:r>
                      <a:endParaRPr lang="en-US" sz="20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?</a:t>
                      </a:r>
                      <a:endParaRPr lang="en-US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he-IL" sz="20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?</a:t>
                      </a:r>
                      <a:endParaRPr lang="en-US" sz="20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13568" y="835954"/>
            <a:ext cx="907492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1600" b="1" u="sng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שאלה 2 (10%)</a:t>
            </a:r>
            <a:endParaRPr lang="en-US" sz="1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16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בתהליך הבחירה בין הצעות למערכת מידע, התקבלו ארבע הצעות.</a:t>
            </a:r>
            <a:endParaRPr lang="en-US" sz="1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16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בטבלה מרוכזים נתוני התועלת והעלות המנורמלת, אשר חושבו לפי אחת השיטות לנרמול עלויות.</a:t>
            </a:r>
            <a:endParaRPr lang="en-US" sz="1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16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א. (3%) האם ישנן הצעות נחותות? אם כן- ציין אילו והסבר. אם לא- הוסף הצעה נחותה והסבר.</a:t>
            </a:r>
          </a:p>
          <a:p>
            <a:pPr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כן, הצעה ג' נחותה לעומת הצעה ב'.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16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ב. (4%) השלם את נתוני תוחלת התועלת של ההצעות בהינתן כי משקל העלות שנקבע ע"י ועדת ההיגוי הינו 30%.</a:t>
            </a:r>
          </a:p>
          <a:p>
            <a:pPr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P=1-0.3=0.7</a:t>
            </a:r>
            <a:r>
              <a:rPr lang="he-IL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– נציב ערך זה בכל אחת מהמשוואות של ההצעות בשביל להשלים את תוחלת התועלת</a:t>
            </a:r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16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ג. (3%) הסבר כיצד תבחר בהצעה האופטימאלית </a:t>
            </a:r>
            <a:r>
              <a:rPr lang="he-IL" sz="1600" u="sng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מבלי</a:t>
            </a:r>
            <a:r>
              <a:rPr lang="he-IL" sz="16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לצייר גרף עלות-תועלת וציין מיהי ההצעה האופטימאלית.</a:t>
            </a:r>
          </a:p>
          <a:p>
            <a:pPr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על סמך </a:t>
            </a:r>
            <a:r>
              <a:rPr lang="he-IL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התוחלות</a:t>
            </a:r>
            <a:r>
              <a:rPr lang="he-IL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– נבחר בערך תוחלת הגבוה ביותר.</a:t>
            </a:r>
            <a:endParaRPr lang="he-IL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965B4-80EE-4071-9728-A24549CC503A}"/>
              </a:ext>
            </a:extLst>
          </p:cNvPr>
          <p:cNvSpPr txBox="1"/>
          <p:nvPr/>
        </p:nvSpPr>
        <p:spPr>
          <a:xfrm>
            <a:off x="7948992" y="6335256"/>
            <a:ext cx="30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0.3*0.8+0.7*0.6=0.66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05F5031-0809-4253-BBEB-5C48472917D0}"/>
              </a:ext>
            </a:extLst>
          </p:cNvPr>
          <p:cNvCxnSpPr/>
          <p:nvPr/>
        </p:nvCxnSpPr>
        <p:spPr>
          <a:xfrm>
            <a:off x="7829550" y="6335256"/>
            <a:ext cx="822960" cy="1455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155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 txBox="1">
            <a:spLocks/>
          </p:cNvSpPr>
          <p:nvPr/>
        </p:nvSpPr>
        <p:spPr>
          <a:xfrm>
            <a:off x="1878954" y="-387424"/>
            <a:ext cx="821925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e-IL" sz="36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תשע"ו - בוחן</a:t>
            </a:r>
            <a:endParaRPr lang="he-IL" sz="36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09" y="675566"/>
            <a:ext cx="6696745" cy="591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49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 txBox="1">
            <a:spLocks/>
          </p:cNvSpPr>
          <p:nvPr/>
        </p:nvSpPr>
        <p:spPr>
          <a:xfrm>
            <a:off x="1878954" y="-387424"/>
            <a:ext cx="821925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e-IL" sz="36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פתרון תשע"ו - בוחן</a:t>
            </a:r>
            <a:endParaRPr lang="he-IL" sz="36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E7A8B0-664D-4C11-9991-EFCF7ED1C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837247"/>
            <a:ext cx="6153150" cy="5686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64F3BF-5AD8-4ECC-B638-E103CB007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057" y="1344097"/>
            <a:ext cx="1707833" cy="1864875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C58C0D5-CE4C-470B-B917-B26D2D7B6EE0}"/>
              </a:ext>
            </a:extLst>
          </p:cNvPr>
          <p:cNvCxnSpPr>
            <a:cxnSpLocks/>
          </p:cNvCxnSpPr>
          <p:nvPr/>
        </p:nvCxnSpPr>
        <p:spPr>
          <a:xfrm flipV="1">
            <a:off x="6089650" y="2651760"/>
            <a:ext cx="3614420" cy="563562"/>
          </a:xfrm>
          <a:prstGeom prst="bentConnector3">
            <a:avLst>
              <a:gd name="adj1" fmla="val 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3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 txBox="1">
            <a:spLocks/>
          </p:cNvSpPr>
          <p:nvPr/>
        </p:nvSpPr>
        <p:spPr>
          <a:xfrm>
            <a:off x="1878954" y="-387424"/>
            <a:ext cx="821925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e-IL" sz="36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פתרון תשע"ו - בוחן</a:t>
            </a:r>
            <a:endParaRPr lang="he-IL" sz="36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1A5D21-61B8-4DB7-B978-1C7710F08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231" y="1108710"/>
            <a:ext cx="8022979" cy="417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0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52596" y="-24"/>
            <a:ext cx="8229600" cy="785834"/>
          </a:xfrm>
        </p:spPr>
        <p:txBody>
          <a:bodyPr>
            <a:normAutofit/>
          </a:bodyPr>
          <a:lstStyle/>
          <a:p>
            <a:pPr algn="ctr"/>
            <a:r>
              <a:rPr lang="he-IL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חקר ישימות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>
          <a:xfrm>
            <a:off x="1981200" y="857232"/>
            <a:ext cx="8229600" cy="5572164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he-IL" sz="2400" dirty="0">
                <a:latin typeface="Arial" pitchFamily="34" charset="0"/>
                <a:cs typeface="Arial" pitchFamily="34" charset="0"/>
              </a:rPr>
              <a:t>בשלב זה אנו בוחנים את האופציות השונות שברשותנו בהקשר לפיתוח המערכת החדשה.</a:t>
            </a:r>
          </a:p>
          <a:p>
            <a:pPr>
              <a:spcBef>
                <a:spcPct val="50000"/>
              </a:spcBef>
            </a:pPr>
            <a:r>
              <a:rPr lang="he-IL" sz="2400" b="1" u="sng" dirty="0">
                <a:latin typeface="Arial" pitchFamily="34" charset="0"/>
                <a:cs typeface="Arial" pitchFamily="34" charset="0"/>
              </a:rPr>
              <a:t>חקר ישימות – מה הוא כולל?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he-IL" sz="2400" dirty="0">
                <a:latin typeface="Arial" pitchFamily="34" charset="0"/>
                <a:cs typeface="Arial" pitchFamily="34" charset="0"/>
              </a:rPr>
              <a:t>1. תיאור וניתוח דרכי הפעולה האפשריות – </a:t>
            </a:r>
            <a:r>
              <a:rPr lang="he-IL" sz="2400" dirty="0" err="1">
                <a:latin typeface="Arial" pitchFamily="34" charset="0"/>
                <a:cs typeface="Arial" pitchFamily="34" charset="0"/>
              </a:rPr>
              <a:t>דפ"אות</a:t>
            </a:r>
            <a:endParaRPr lang="he-IL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he-IL" sz="2400" dirty="0">
                <a:latin typeface="Arial" pitchFamily="34" charset="0"/>
                <a:cs typeface="Arial" pitchFamily="34" charset="0"/>
              </a:rPr>
              <a:t>2. כתיבת מסמך בקשה לקבלת הצעות לספקים –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he-IL" sz="2400" dirty="0">
                <a:latin typeface="Arial" pitchFamily="34" charset="0"/>
                <a:cs typeface="Arial" pitchFamily="34" charset="0"/>
              </a:rPr>
              <a:t>	מסמך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RFP</a:t>
            </a:r>
            <a:r>
              <a:rPr lang="he-IL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Request For Proposal</a:t>
            </a:r>
            <a:r>
              <a:rPr lang="he-IL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he-IL" sz="2400" dirty="0">
                <a:latin typeface="Arial" pitchFamily="34" charset="0"/>
                <a:cs typeface="Arial" pitchFamily="34" charset="0"/>
              </a:rPr>
              <a:t>3. השוואת הצעות מספקים – השוואת עלות-תועלת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he-IL" sz="2400" dirty="0">
                <a:latin typeface="Arial" pitchFamily="34" charset="0"/>
                <a:cs typeface="Arial" pitchFamily="34" charset="0"/>
              </a:rPr>
              <a:t>4. בחירת ההצעה הטובה ביותר והתקשרות עם הספק הנבחר.</a:t>
            </a:r>
          </a:p>
          <a:p>
            <a:pPr>
              <a:spcBef>
                <a:spcPct val="50000"/>
              </a:spcBef>
              <a:buNone/>
            </a:pPr>
            <a:endParaRPr lang="he-IL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47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52596" y="357150"/>
            <a:ext cx="8229600" cy="785834"/>
          </a:xfrm>
        </p:spPr>
        <p:txBody>
          <a:bodyPr>
            <a:normAutofit/>
          </a:bodyPr>
          <a:lstStyle/>
          <a:p>
            <a:pPr algn="ctr"/>
            <a:r>
              <a:rPr lang="he-IL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תיאור וניתוח </a:t>
            </a:r>
            <a:r>
              <a:rPr lang="he-IL" sz="3600" b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דפ"אות</a:t>
            </a:r>
            <a:endParaRPr lang="he-IL" sz="36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1952596" y="1285836"/>
            <a:ext cx="8229600" cy="5000684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he-IL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דוגמאות לדרכי הפעולה אפשריות:</a:t>
            </a: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§"/>
            </a:pPr>
            <a:r>
              <a:rPr lang="he-IL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הישארות במצב הקיים.</a:t>
            </a: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§"/>
            </a:pPr>
            <a:r>
              <a:rPr lang="he-IL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פיתוח עצמי.</a:t>
            </a: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§"/>
            </a:pPr>
            <a:r>
              <a:rPr lang="he-IL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רכישה של תוכנה ייעודית – תוכנת מדף.</a:t>
            </a: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§"/>
            </a:pPr>
            <a:r>
              <a:rPr lang="he-IL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פיתוח תוכנה ע"י בית תוכנה חיצוני.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he-IL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כל דרך פעולה תפורט בתיאור מילולי ויצוינו היתרונות והחסרונות בכל אחת מהן.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he-IL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ניצור רשימת קריטריונים להשוואה בין דרכי הפעולה שתיארנו קודם לכן. 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he-IL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עבור כל קריטריון ניתן משקל המציין את חשיבותו (המשקלות יסתכמו ל-100%).</a:t>
            </a:r>
          </a:p>
        </p:txBody>
      </p:sp>
    </p:spTree>
    <p:extLst>
      <p:ext uri="{BB962C8B-B14F-4D97-AF65-F5344CB8AC3E}">
        <p14:creationId xmlns:p14="http://schemas.microsoft.com/office/powerpoint/2010/main" val="357904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52596" y="357150"/>
            <a:ext cx="8229600" cy="785834"/>
          </a:xfrm>
        </p:spPr>
        <p:txBody>
          <a:bodyPr>
            <a:normAutofit/>
          </a:bodyPr>
          <a:lstStyle/>
          <a:p>
            <a:pPr algn="ctr"/>
            <a:r>
              <a:rPr lang="he-IL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תיאור וניתוח </a:t>
            </a:r>
            <a:r>
              <a:rPr lang="he-IL" sz="3600" b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דפ"אות</a:t>
            </a:r>
            <a:endParaRPr lang="he-IL" sz="36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1952596" y="1285836"/>
            <a:ext cx="8229600" cy="5572164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he-IL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נערוך ניתוח של דרכי הפעולה האפשריות ביחס לקריטריונים:</a:t>
            </a: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§"/>
            </a:pPr>
            <a:r>
              <a:rPr lang="he-IL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לכל קריטריון בכל </a:t>
            </a:r>
            <a:r>
              <a:rPr lang="he-IL" sz="20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דפ"א</a:t>
            </a:r>
            <a:r>
              <a:rPr lang="he-IL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ניתן ציון על סקלה מסוימת שנחליט עליה וננמק מדוע ניתן ציון זה.</a:t>
            </a: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§"/>
            </a:pPr>
            <a:r>
              <a:rPr lang="he-IL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נשקלל את הציונים של כל </a:t>
            </a:r>
            <a:r>
              <a:rPr lang="he-IL" sz="20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דפ"א</a:t>
            </a:r>
            <a:r>
              <a:rPr lang="he-IL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עם המשקלות של הקריטריונים ונגיע לציון יחיד כללי לכל </a:t>
            </a:r>
            <a:r>
              <a:rPr lang="he-IL" sz="20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דפ"א</a:t>
            </a:r>
            <a:r>
              <a:rPr lang="he-IL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800100" lvl="1" indent="-342900">
              <a:spcBef>
                <a:spcPct val="50000"/>
              </a:spcBef>
              <a:buFont typeface="Wingdings" pitchFamily="2" charset="2"/>
              <a:buChar char="§"/>
            </a:pPr>
            <a:r>
              <a:rPr lang="he-IL" sz="20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הדפ"א</a:t>
            </a:r>
            <a:r>
              <a:rPr lang="he-IL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בעלת הציון המשוקלל הגבוה ביותר היא זו שתבחר – דרך פעולה זו נקראת </a:t>
            </a:r>
            <a:r>
              <a:rPr lang="he-IL" sz="20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דפ"ן</a:t>
            </a:r>
            <a:r>
              <a:rPr lang="he-IL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(דרך פעולה נבחרת).</a:t>
            </a:r>
          </a:p>
        </p:txBody>
      </p:sp>
    </p:spTree>
    <p:extLst>
      <p:ext uri="{BB962C8B-B14F-4D97-AF65-F5344CB8AC3E}">
        <p14:creationId xmlns:p14="http://schemas.microsoft.com/office/powerpoint/2010/main" val="202879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כותרת 1"/>
          <p:cNvSpPr>
            <a:spLocks noGrp="1"/>
          </p:cNvSpPr>
          <p:nvPr>
            <p:ph type="title"/>
          </p:nvPr>
        </p:nvSpPr>
        <p:spPr>
          <a:xfrm>
            <a:off x="1779069" y="2816117"/>
            <a:ext cx="8229600" cy="846158"/>
          </a:xfrm>
        </p:spPr>
        <p:txBody>
          <a:bodyPr>
            <a:normAutofit/>
          </a:bodyPr>
          <a:lstStyle/>
          <a:p>
            <a:pPr algn="ctr"/>
            <a:r>
              <a:rPr lang="he-IL" sz="44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השוואת הצעות עלות תועלת</a:t>
            </a:r>
          </a:p>
        </p:txBody>
      </p:sp>
    </p:spTree>
    <p:extLst>
      <p:ext uri="{BB962C8B-B14F-4D97-AF65-F5344CB8AC3E}">
        <p14:creationId xmlns:p14="http://schemas.microsoft.com/office/powerpoint/2010/main" val="56433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25216" y="260648"/>
            <a:ext cx="9083352" cy="580926"/>
          </a:xfrm>
        </p:spPr>
        <p:txBody>
          <a:bodyPr>
            <a:noAutofit/>
          </a:bodyPr>
          <a:lstStyle/>
          <a:p>
            <a:r>
              <a:rPr lang="he-IL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מדדים להערכת ההצעות והשוואתן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>
          <a:xfrm>
            <a:off x="1981200" y="1052736"/>
            <a:ext cx="8229600" cy="530522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he-IL" sz="2400" b="1" dirty="0">
                <a:latin typeface="Arial" pitchFamily="34" charset="0"/>
                <a:cs typeface="Arial" pitchFamily="34" charset="0"/>
              </a:rPr>
              <a:t>תועלת</a:t>
            </a:r>
          </a:p>
          <a:p>
            <a:pPr lvl="1"/>
            <a:r>
              <a:rPr lang="he-IL" dirty="0">
                <a:latin typeface="Arial" pitchFamily="34" charset="0"/>
                <a:cs typeface="Arial" pitchFamily="34" charset="0"/>
              </a:rPr>
              <a:t>נעריך את התועלת ע"י הכנת רשימת תכונות ומרכיבים.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he-IL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None/>
            </a:pPr>
            <a:r>
              <a:rPr lang="he-IL" dirty="0">
                <a:latin typeface="Arial" pitchFamily="34" charset="0"/>
                <a:cs typeface="Arial" pitchFamily="34" charset="0"/>
              </a:rPr>
              <a:t>   המקור לכך הם מסמכי האפיון הראשוני </a:t>
            </a:r>
            <a:r>
              <a:rPr lang="he-IL" dirty="0" err="1">
                <a:latin typeface="Arial" pitchFamily="34" charset="0"/>
                <a:cs typeface="Arial" pitchFamily="34" charset="0"/>
              </a:rPr>
              <a:t>וה</a:t>
            </a:r>
            <a:r>
              <a:rPr lang="he-IL" dirty="0">
                <a:latin typeface="Arial" pitchFamily="34" charset="0"/>
                <a:cs typeface="Arial" pitchFamily="34" charset="0"/>
              </a:rPr>
              <a:t>-</a:t>
            </a:r>
            <a:r>
              <a:rPr lang="en-US" dirty="0">
                <a:latin typeface="Arial" pitchFamily="34" charset="0"/>
                <a:cs typeface="Arial" pitchFamily="34" charset="0"/>
              </a:rPr>
              <a:t>RFP</a:t>
            </a:r>
            <a:r>
              <a:rPr lang="he-IL" dirty="0">
                <a:latin typeface="Arial" pitchFamily="34" charset="0"/>
                <a:cs typeface="Arial" pitchFamily="34" charset="0"/>
              </a:rPr>
              <a:t> לפני הפצתו לספקים.</a:t>
            </a:r>
          </a:p>
          <a:p>
            <a:pPr lvl="1"/>
            <a:r>
              <a:rPr lang="he-IL" dirty="0">
                <a:latin typeface="Arial" pitchFamily="34" charset="0"/>
                <a:cs typeface="Arial" pitchFamily="34" charset="0"/>
              </a:rPr>
              <a:t>לכל רכיב נקבע </a:t>
            </a:r>
            <a:r>
              <a:rPr lang="he-IL" u="sng" dirty="0">
                <a:latin typeface="Arial" pitchFamily="34" charset="0"/>
                <a:cs typeface="Arial" pitchFamily="34" charset="0"/>
              </a:rPr>
              <a:t>משקל לפי חשיבותו היחסית</a:t>
            </a:r>
            <a:r>
              <a:rPr lang="he-IL" dirty="0"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buNone/>
            </a:pPr>
            <a:endParaRPr lang="he-IL" sz="24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he-IL" sz="2400" b="1" dirty="0">
                <a:latin typeface="Arial" pitchFamily="34" charset="0"/>
                <a:cs typeface="Arial" pitchFamily="34" charset="0"/>
              </a:rPr>
              <a:t>עלות</a:t>
            </a:r>
          </a:p>
          <a:p>
            <a:pPr lvl="1"/>
            <a:r>
              <a:rPr lang="he-IL" dirty="0">
                <a:latin typeface="Arial" pitchFamily="34" charset="0"/>
                <a:cs typeface="Arial" pitchFamily="34" charset="0"/>
              </a:rPr>
              <a:t>ניתן למדוד בצורה כמותית (במונחי כסף)</a:t>
            </a:r>
          </a:p>
          <a:p>
            <a:pPr lvl="1"/>
            <a:r>
              <a:rPr lang="he-IL" dirty="0">
                <a:latin typeface="Arial" pitchFamily="34" charset="0"/>
                <a:cs typeface="Arial" pitchFamily="34" charset="0"/>
              </a:rPr>
              <a:t>יש לבצע </a:t>
            </a:r>
            <a:r>
              <a:rPr lang="he-IL" u="sng" dirty="0">
                <a:latin typeface="Arial" pitchFamily="34" charset="0"/>
                <a:cs typeface="Arial" pitchFamily="34" charset="0"/>
              </a:rPr>
              <a:t>היוון עלויות </a:t>
            </a:r>
            <a:r>
              <a:rPr lang="he-IL" dirty="0">
                <a:latin typeface="Arial" pitchFamily="34" charset="0"/>
                <a:cs typeface="Arial" pitchFamily="34" charset="0"/>
              </a:rPr>
              <a:t>כאשר ישנן 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עלויות</a:t>
            </a:r>
            <a:r>
              <a:rPr lang="he-IL" dirty="0">
                <a:latin typeface="Arial" pitchFamily="34" charset="0"/>
                <a:cs typeface="Arial" pitchFamily="34" charset="0"/>
              </a:rPr>
              <a:t> תחזוקה </a:t>
            </a:r>
          </a:p>
          <a:p>
            <a:pPr lvl="1">
              <a:buNone/>
            </a:pPr>
            <a:r>
              <a:rPr lang="he-IL" dirty="0">
                <a:latin typeface="Arial" pitchFamily="34" charset="0"/>
                <a:cs typeface="Arial" pitchFamily="34" charset="0"/>
              </a:rPr>
              <a:t>  על פני 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תקופה מסוימת </a:t>
            </a:r>
            <a:r>
              <a:rPr lang="he-IL" dirty="0">
                <a:latin typeface="Arial" pitchFamily="34" charset="0"/>
                <a:cs typeface="Arial" pitchFamily="34" charset="0"/>
              </a:rPr>
              <a:t>(למשל: מספר שנים)</a:t>
            </a:r>
          </a:p>
          <a:p>
            <a:pPr lvl="1"/>
            <a:endParaRPr lang="he-IL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he-IL" dirty="0">
                <a:latin typeface="Arial" pitchFamily="34" charset="0"/>
                <a:cs typeface="Arial" pitchFamily="34" charset="0"/>
              </a:rPr>
              <a:t>במונחי עלות ותועלת, הצעה נחשבת טובה יותר ככל שעלותה נמוכה יותר והתועלת הצפויה ממנה רבה יותר.</a:t>
            </a:r>
          </a:p>
          <a:p>
            <a:endParaRPr lang="he-IL" sz="2400" dirty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 descr="http://www.mymoneydesign.com/wp-content/uploads/2014/09/ID-100224540-300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2780928"/>
            <a:ext cx="1944216" cy="1944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396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52596" y="-24"/>
            <a:ext cx="8229600" cy="785834"/>
          </a:xfrm>
        </p:spPr>
        <p:txBody>
          <a:bodyPr/>
          <a:lstStyle/>
          <a:p>
            <a:pPr algn="ctr"/>
            <a:r>
              <a:rPr lang="he-IL" sz="3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תועלת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>
          <a:xfrm>
            <a:off x="1981200" y="857232"/>
            <a:ext cx="8229600" cy="5786478"/>
          </a:xfrm>
        </p:spPr>
        <p:txBody>
          <a:bodyPr>
            <a:normAutofit fontScale="92500" lnSpcReduction="20000"/>
          </a:bodyPr>
          <a:lstStyle/>
          <a:p>
            <a:r>
              <a:rPr lang="he-IL" sz="2800" dirty="0">
                <a:latin typeface="Arial" pitchFamily="34" charset="0"/>
                <a:cs typeface="Arial" pitchFamily="34" charset="0"/>
              </a:rPr>
              <a:t>דוגמא לרכיבים שיכולים להגדיר תועלת:</a:t>
            </a:r>
          </a:p>
          <a:p>
            <a:endParaRPr lang="he-IL" dirty="0">
              <a:latin typeface="Arial" pitchFamily="34" charset="0"/>
              <a:cs typeface="Arial" pitchFamily="34" charset="0"/>
            </a:endParaRPr>
          </a:p>
          <a:p>
            <a:endParaRPr lang="he-IL" dirty="0">
              <a:latin typeface="Arial" pitchFamily="34" charset="0"/>
              <a:cs typeface="Arial" pitchFamily="34" charset="0"/>
            </a:endParaRPr>
          </a:p>
          <a:p>
            <a:endParaRPr lang="he-IL" dirty="0">
              <a:latin typeface="Arial" pitchFamily="34" charset="0"/>
              <a:cs typeface="Arial" pitchFamily="34" charset="0"/>
            </a:endParaRPr>
          </a:p>
          <a:p>
            <a:endParaRPr lang="he-IL" sz="2800" dirty="0">
              <a:latin typeface="Arial" pitchFamily="34" charset="0"/>
              <a:cs typeface="Arial" pitchFamily="34" charset="0"/>
            </a:endParaRPr>
          </a:p>
          <a:p>
            <a:endParaRPr lang="he-IL" sz="2800" dirty="0">
              <a:latin typeface="Arial" pitchFamily="34" charset="0"/>
              <a:cs typeface="Arial" pitchFamily="34" charset="0"/>
            </a:endParaRPr>
          </a:p>
          <a:p>
            <a:r>
              <a:rPr lang="he-IL" sz="2800" dirty="0">
                <a:latin typeface="Arial" pitchFamily="34" charset="0"/>
                <a:cs typeface="Arial" pitchFamily="34" charset="0"/>
              </a:rPr>
              <a:t>מודל השקלול וקביעת התועלת הסופית של כל הצעה:</a:t>
            </a:r>
          </a:p>
          <a:p>
            <a:endParaRPr lang="he-IL" sz="1700" dirty="0">
              <a:latin typeface="Arial" pitchFamily="34" charset="0"/>
              <a:cs typeface="Arial" pitchFamily="34" charset="0"/>
            </a:endParaRPr>
          </a:p>
          <a:p>
            <a:endParaRPr lang="he-IL" sz="17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None/>
            </a:pPr>
            <a:endParaRPr lang="he-IL" sz="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None/>
            </a:pPr>
            <a:endParaRPr lang="he-IL" sz="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None/>
            </a:pPr>
            <a:endParaRPr lang="he-IL" sz="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None/>
            </a:pPr>
            <a:endParaRPr lang="he-IL" sz="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None/>
            </a:pPr>
            <a:endParaRPr lang="he-IL" sz="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None/>
            </a:pPr>
            <a:endParaRPr lang="he-IL" sz="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None/>
            </a:pPr>
            <a:endParaRPr lang="he-IL" sz="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None/>
            </a:pPr>
            <a:endParaRPr lang="he-IL" sz="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None/>
            </a:pPr>
            <a:endParaRPr lang="he-IL" sz="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None/>
            </a:pPr>
            <a:endParaRPr lang="he-IL" sz="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None/>
            </a:pPr>
            <a:endParaRPr lang="he-IL" sz="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None/>
            </a:pPr>
            <a:endParaRPr lang="he-IL" sz="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he-IL" sz="1800" dirty="0">
                <a:latin typeface="Arial" pitchFamily="34" charset="0"/>
                <a:cs typeface="Arial" pitchFamily="34" charset="0"/>
              </a:rPr>
              <a:t>טבלה זו מראה את התועלת של אמינות בלבד. כך נבצע עבור כל אספקט, ונשקלל את הציונים שלהם ע"פ המשקל של כל אספקט ונקבל ציון סופי של התועלת עבור על הצעה.</a:t>
            </a:r>
            <a:r>
              <a:rPr lang="he-IL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 את הציון הסופי נכתוב באחוזים (90% - 0.9).</a:t>
            </a:r>
            <a:endParaRPr lang="he-IL" sz="1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56040" y="1325086"/>
            <a:ext cx="345598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sz="1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נושאי חומרה</a:t>
            </a:r>
            <a:br>
              <a:rPr lang="en-US" sz="1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he-IL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אמינות חומרה</a:t>
            </a:r>
            <a:b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he-IL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טיב שירות התיקונים</a:t>
            </a:r>
            <a:b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he-IL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זמן תגובה של השירות</a:t>
            </a:r>
            <a:b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he-IL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הקיבולת המרבית המושגת</a:t>
            </a:r>
            <a:b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he-IL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אפשרות להרחבה</a:t>
            </a:r>
            <a:endParaRPr 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83632" y="1343670"/>
            <a:ext cx="40322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he-IL" sz="1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נושאי תכנה ותקשורת</a:t>
            </a:r>
            <a:br>
              <a:rPr lang="en-US" sz="1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he-IL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מגוון חבילות בסיסיות</a:t>
            </a:r>
            <a:b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he-IL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מגוון אפשרויות לרכישת חבילות תכנה יישומית</a:t>
            </a:r>
            <a:b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he-IL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רמת אבטחת התוכנה</a:t>
            </a:r>
            <a:endParaRPr 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קבוצה 13"/>
          <p:cNvGrpSpPr/>
          <p:nvPr/>
        </p:nvGrpSpPr>
        <p:grpSpPr>
          <a:xfrm>
            <a:off x="2827362" y="3786191"/>
            <a:ext cx="6769100" cy="1419225"/>
            <a:chOff x="1303362" y="3786190"/>
            <a:chExt cx="6769100" cy="1419225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5624537" y="3786190"/>
              <a:ext cx="2447925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>
                <a:spcBef>
                  <a:spcPct val="50000"/>
                </a:spcBef>
              </a:pPr>
              <a:r>
                <a:rPr lang="he-IL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אמינות (25%)</a:t>
              </a:r>
              <a:endPara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184674" y="3786190"/>
              <a:ext cx="1439863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>
                <a:spcBef>
                  <a:spcPct val="50000"/>
                </a:spcBef>
              </a:pPr>
              <a:r>
                <a:rPr lang="he-IL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משקל(%)</a:t>
              </a:r>
              <a:endPara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744812" y="3786190"/>
              <a:ext cx="1439862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>
                <a:spcBef>
                  <a:spcPct val="50000"/>
                </a:spcBef>
              </a:pPr>
              <a:r>
                <a:rPr lang="he-IL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הצעה א</a:t>
              </a:r>
              <a:endPara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303362" y="3786190"/>
              <a:ext cx="1439862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>
                <a:spcBef>
                  <a:spcPct val="50000"/>
                </a:spcBef>
              </a:pPr>
              <a:r>
                <a:rPr lang="he-IL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הצעה ב</a:t>
              </a:r>
              <a:endPara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624537" y="4125915"/>
              <a:ext cx="2447925" cy="1079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>
                <a:spcBef>
                  <a:spcPct val="50000"/>
                </a:spcBef>
              </a:pPr>
              <a:r>
                <a:rPr lang="he-IL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אמינות </a:t>
              </a:r>
              <a:r>
                <a:rPr lang="en-US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CPU</a:t>
              </a:r>
              <a:br>
                <a:rPr lang="en-US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he-IL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אמינות דיסקים</a:t>
              </a:r>
              <a:br>
                <a:rPr lang="en-US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he-IL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אמינות מדפסות</a:t>
              </a:r>
              <a:br>
                <a:rPr lang="en-US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he-IL" sz="1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ציון משוקלל</a:t>
              </a:r>
              <a:endParaRPr lang="en-US" sz="1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184674" y="4125915"/>
              <a:ext cx="1439863" cy="1079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>
                <a:spcBef>
                  <a:spcPct val="50000"/>
                </a:spcBef>
              </a:pPr>
              <a:r>
                <a:rPr lang="he-IL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50</a:t>
              </a:r>
              <a:br>
                <a:rPr lang="en-US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he-IL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30</a:t>
              </a:r>
              <a:br>
                <a:rPr lang="en-US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he-IL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20</a:t>
              </a:r>
              <a:br>
                <a:rPr lang="en-US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he-IL" sz="1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100</a:t>
              </a:r>
              <a:endParaRPr lang="en-US" sz="1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743224" y="4121152"/>
              <a:ext cx="1439863" cy="1079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>
                <a:spcBef>
                  <a:spcPct val="50000"/>
                </a:spcBef>
              </a:pPr>
              <a:r>
                <a:rPr lang="en-US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90</a:t>
              </a:r>
              <a:br>
                <a:rPr lang="en-US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he-IL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80</a:t>
              </a:r>
              <a:br>
                <a:rPr lang="en-US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he-IL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95</a:t>
              </a:r>
              <a:br>
                <a:rPr lang="en-US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he-IL" sz="1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88</a:t>
              </a:r>
              <a:endParaRPr lang="en-US" sz="1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303362" y="4121152"/>
              <a:ext cx="1439862" cy="1079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>
                <a:spcBef>
                  <a:spcPct val="50000"/>
                </a:spcBef>
              </a:pPr>
              <a:r>
                <a:rPr lang="en-US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100</a:t>
              </a:r>
              <a:br>
                <a:rPr lang="en-US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he-IL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90</a:t>
              </a:r>
              <a:br>
                <a:rPr lang="en-US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he-IL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99</a:t>
              </a:r>
              <a:br>
                <a:rPr lang="en-US" sz="1600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he-IL" sz="1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95</a:t>
              </a:r>
              <a:endParaRPr lang="en-US" sz="1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161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52596" y="-24"/>
            <a:ext cx="8229600" cy="785834"/>
          </a:xfrm>
        </p:spPr>
        <p:txBody>
          <a:bodyPr>
            <a:normAutofit/>
          </a:bodyPr>
          <a:lstStyle/>
          <a:p>
            <a:pPr algn="ctr"/>
            <a:r>
              <a:rPr lang="he-IL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עלות –</a:t>
            </a:r>
            <a:r>
              <a:rPr lang="he-IL" sz="3600" b="1" dirty="0" err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הי</a:t>
            </a:r>
            <a:r>
              <a:rPr lang="he-IL" sz="36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וון עלויות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>
          <a:xfrm>
            <a:off x="1981200" y="857232"/>
            <a:ext cx="8229600" cy="557216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spcBef>
                <a:spcPct val="50000"/>
              </a:spcBef>
            </a:pPr>
            <a:r>
              <a:rPr lang="he-IL" sz="1800" dirty="0">
                <a:latin typeface="Arial" pitchFamily="34" charset="0"/>
                <a:cs typeface="Arial" pitchFamily="34" charset="0"/>
              </a:rPr>
              <a:t>לצורך חישוב עלות מערכת מידע מוצעת, יש להביא בחשבון את כל סוגי ההצעות בגין המערכת על פני תקופת השירות הצפויה שלה. נבחין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he-IL" sz="1800" dirty="0">
                <a:latin typeface="Arial" pitchFamily="34" charset="0"/>
                <a:cs typeface="Arial" pitchFamily="34" charset="0"/>
              </a:rPr>
              <a:t>בין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he-IL" sz="1800" dirty="0">
                <a:latin typeface="Arial" pitchFamily="34" charset="0"/>
                <a:cs typeface="Arial" pitchFamily="34" charset="0"/>
              </a:rPr>
              <a:t>	1. עלות הצטיידות.</a:t>
            </a:r>
            <a:br>
              <a:rPr lang="en-US" sz="1800" dirty="0">
                <a:latin typeface="Arial" pitchFamily="34" charset="0"/>
                <a:cs typeface="Arial" pitchFamily="34" charset="0"/>
              </a:rPr>
            </a:br>
            <a:r>
              <a:rPr lang="he-IL" sz="1800" dirty="0">
                <a:latin typeface="Arial" pitchFamily="34" charset="0"/>
                <a:cs typeface="Arial" pitchFamily="34" charset="0"/>
              </a:rPr>
              <a:t>	2. עלות אחזקה ותפעול שוטף.</a:t>
            </a:r>
          </a:p>
          <a:p>
            <a:pPr>
              <a:lnSpc>
                <a:spcPct val="170000"/>
              </a:lnSpc>
              <a:spcBef>
                <a:spcPct val="50000"/>
              </a:spcBef>
            </a:pPr>
            <a:r>
              <a:rPr lang="he-IL" sz="1800" dirty="0">
                <a:latin typeface="Arial" pitchFamily="34" charset="0"/>
                <a:cs typeface="Arial" pitchFamily="34" charset="0"/>
              </a:rPr>
              <a:t>נאתר את כל מרכיבי העלות של כל מערכת מידע מוצעת ונהוון אותם על בסיס מועד אחד. נכנה אותו ה"מועד הנוכחי". סכום העלויות המהוונות למועד הנוכחי נקרא ערך נוכחי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Present Value</a:t>
            </a:r>
            <a:r>
              <a:rPr lang="he-IL" sz="18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PV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</a:t>
            </a:r>
            <a:r>
              <a:rPr lang="he-IL" sz="1800" dirty="0">
                <a:latin typeface="Arial" pitchFamily="34" charset="0"/>
                <a:cs typeface="Arial" pitchFamily="34" charset="0"/>
              </a:rPr>
              <a:t>  .</a:t>
            </a:r>
          </a:p>
          <a:p>
            <a:pPr>
              <a:lnSpc>
                <a:spcPct val="170000"/>
              </a:lnSpc>
              <a:spcBef>
                <a:spcPct val="50000"/>
              </a:spcBef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70000"/>
              </a:lnSpc>
            </a:pPr>
            <a:r>
              <a:rPr lang="he-IL" sz="1800" dirty="0">
                <a:latin typeface="Arial" pitchFamily="34" charset="0"/>
                <a:cs typeface="Arial" pitchFamily="34" charset="0"/>
              </a:rPr>
              <a:t>הערך הנוכחי של סכום כסף מסוים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K</a:t>
            </a:r>
            <a:r>
              <a:rPr lang="he-IL" sz="1800" dirty="0">
                <a:latin typeface="Arial" pitchFamily="34" charset="0"/>
                <a:cs typeface="Arial" pitchFamily="34" charset="0"/>
              </a:rPr>
              <a:t> בתום תקופה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t</a:t>
            </a:r>
            <a:r>
              <a:rPr lang="he-IL" sz="1800" dirty="0">
                <a:latin typeface="Arial" pitchFamily="34" charset="0"/>
                <a:cs typeface="Arial" pitchFamily="34" charset="0"/>
              </a:rPr>
              <a:t> הוא: 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120150" y="5085815"/>
            <a:ext cx="3478213" cy="674686"/>
            <a:chOff x="1551" y="2240"/>
            <a:chExt cx="2191" cy="425"/>
          </a:xfrm>
        </p:grpSpPr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1551" y="2337"/>
              <a:ext cx="17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PV = </a:t>
              </a:r>
            </a:p>
          </p:txBody>
        </p:sp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2812" y="2240"/>
              <a:ext cx="7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K</a:t>
              </a:r>
            </a:p>
          </p:txBody>
        </p:sp>
        <p:sp>
          <p:nvSpPr>
            <p:cNvPr id="23" name="Text Box 8"/>
            <p:cNvSpPr txBox="1">
              <a:spLocks noChangeArrowheads="1"/>
            </p:cNvSpPr>
            <p:nvPr/>
          </p:nvSpPr>
          <p:spPr bwMode="auto">
            <a:xfrm>
              <a:off x="2926" y="2434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prstClr val="black"/>
                  </a:solidFill>
                </a:rPr>
                <a:t>(1 + r)</a:t>
              </a:r>
              <a:r>
                <a:rPr lang="en-US" baseline="30000" dirty="0">
                  <a:solidFill>
                    <a:prstClr val="black"/>
                  </a:solidFill>
                </a:rPr>
                <a:t>t</a:t>
              </a:r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3275" y="245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 rtl="1"/>
              <a:endParaRPr lang="he-IL">
                <a:solidFill>
                  <a:prstClr val="black"/>
                </a:solidFill>
              </a:endParaRPr>
            </a:p>
          </p:txBody>
        </p:sp>
      </p:grpSp>
      <p:sp>
        <p:nvSpPr>
          <p:cNvPr id="34" name="הסבר מלבני מעוגל 33"/>
          <p:cNvSpPr/>
          <p:nvPr/>
        </p:nvSpPr>
        <p:spPr>
          <a:xfrm>
            <a:off x="4943872" y="5589240"/>
            <a:ext cx="5429288" cy="571504"/>
          </a:xfrm>
          <a:prstGeom prst="wedgeRoundRectCallout">
            <a:avLst>
              <a:gd name="adj1" fmla="val -59902"/>
              <a:gd name="adj2" fmla="val -3750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he-IL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הינו שיעור התשואה/שער הנכון/מחיר הכסף. הוא מבטא את שיעור הריבית שהארגון יכול לקבל בעבור כסף שהוא משקיע</a:t>
            </a:r>
          </a:p>
        </p:txBody>
      </p:sp>
      <p:pic>
        <p:nvPicPr>
          <p:cNvPr id="7170" name="Picture 2" descr="http://seattleliving.org/wp-content/uploads/2009/10/greenbank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65193" y="1415773"/>
            <a:ext cx="1550489" cy="15814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646049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יושר">
  <a:themeElements>
    <a:clrScheme name="יושר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יושר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יושר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רצועות צבע">
  <a:themeElements>
    <a:clrScheme name="רצועות צבע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רצועות צבע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רצועות צב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1351</Words>
  <Application>Microsoft Office PowerPoint</Application>
  <PresentationFormat>Widescreen</PresentationFormat>
  <Paragraphs>254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9" baseType="lpstr">
      <vt:lpstr>Aharoni</vt:lpstr>
      <vt:lpstr>Arial</vt:lpstr>
      <vt:lpstr>Calibri</vt:lpstr>
      <vt:lpstr>Calibri Light</vt:lpstr>
      <vt:lpstr>Corbel</vt:lpstr>
      <vt:lpstr>Franklin Gothic Book</vt:lpstr>
      <vt:lpstr>Gisha</vt:lpstr>
      <vt:lpstr>Open Sans</vt:lpstr>
      <vt:lpstr>Perpetua</vt:lpstr>
      <vt:lpstr>Tahoma</vt:lpstr>
      <vt:lpstr>Times New Roman</vt:lpstr>
      <vt:lpstr>Wingdings</vt:lpstr>
      <vt:lpstr>Wingdings 2</vt:lpstr>
      <vt:lpstr>ערכת נושא Office</vt:lpstr>
      <vt:lpstr>יושר</vt:lpstr>
      <vt:lpstr>רצועות צבע</vt:lpstr>
      <vt:lpstr>תרגול 6 – חקר ישימות והשוואת הצעות עלות תועלת</vt:lpstr>
      <vt:lpstr>השלבים בפיתוח מערכת מידע</vt:lpstr>
      <vt:lpstr>חקר ישימות</vt:lpstr>
      <vt:lpstr>תיאור וניתוח דפ"אות</vt:lpstr>
      <vt:lpstr>תיאור וניתוח דפ"אות</vt:lpstr>
      <vt:lpstr>השוואת הצעות עלות תועלת</vt:lpstr>
      <vt:lpstr>מדדים להערכת ההצעות והשוואתן</vt:lpstr>
      <vt:lpstr>תועלת</vt:lpstr>
      <vt:lpstr>עלות – היוון עלויות</vt:lpstr>
      <vt:lpstr>עלות – היוון עלויות</vt:lpstr>
      <vt:lpstr>עלות – היוון עלויות</vt:lpstr>
      <vt:lpstr>ROI – Return On Investment</vt:lpstr>
      <vt:lpstr>עלות – נרמול עלויות</vt:lpstr>
      <vt:lpstr>עלות – נרמול עלויות</vt:lpstr>
      <vt:lpstr>גרף עלות-תועלת</vt:lpstr>
      <vt:lpstr>סדר פעולות בתרגילים מסוג זה</vt:lpstr>
      <vt:lpstr>תרגיל 2</vt:lpstr>
      <vt:lpstr>פתרון תרגיל 2</vt:lpstr>
      <vt:lpstr>תרגיל 3– מועד ב' 2014</vt:lpstr>
      <vt:lpstr>פתרון תרגיל 3– מועד ב' 2014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השלבים בפיתוח מערכת מידע</dc:title>
  <dc:creator>Adir Solomon</dc:creator>
  <cp:lastModifiedBy>דניאל נחמיאס</cp:lastModifiedBy>
  <cp:revision>32</cp:revision>
  <dcterms:created xsi:type="dcterms:W3CDTF">2016-08-28T16:22:15Z</dcterms:created>
  <dcterms:modified xsi:type="dcterms:W3CDTF">2018-11-10T11:41:32Z</dcterms:modified>
</cp:coreProperties>
</file>