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7"/>
  </p:notesMasterIdLst>
  <p:sldIdLst>
    <p:sldId id="258" r:id="rId4"/>
    <p:sldId id="310" r:id="rId5"/>
    <p:sldId id="309" r:id="rId6"/>
    <p:sldId id="264" r:id="rId7"/>
    <p:sldId id="265" r:id="rId8"/>
    <p:sldId id="267" r:id="rId9"/>
    <p:sldId id="324" r:id="rId10"/>
    <p:sldId id="331" r:id="rId11"/>
    <p:sldId id="329" r:id="rId12"/>
    <p:sldId id="328" r:id="rId13"/>
    <p:sldId id="269" r:id="rId14"/>
    <p:sldId id="270" r:id="rId15"/>
    <p:sldId id="277" r:id="rId16"/>
    <p:sldId id="325" r:id="rId17"/>
    <p:sldId id="279" r:id="rId18"/>
    <p:sldId id="321" r:id="rId19"/>
    <p:sldId id="326" r:id="rId20"/>
    <p:sldId id="308" r:id="rId21"/>
    <p:sldId id="281" r:id="rId22"/>
    <p:sldId id="332" r:id="rId23"/>
    <p:sldId id="282" r:id="rId24"/>
    <p:sldId id="28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Nahmias" initials="DN" lastIdx="1" clrIdx="0">
    <p:extLst>
      <p:ext uri="{19B8F6BF-5375-455C-9EA6-DF929625EA0E}">
        <p15:presenceInfo xmlns:p15="http://schemas.microsoft.com/office/powerpoint/2012/main" userId="2e36e0b43eec0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13" autoAdjust="0"/>
  </p:normalViewPr>
  <p:slideViewPr>
    <p:cSldViewPr snapToGrid="0">
      <p:cViewPr varScale="1">
        <p:scale>
          <a:sx n="67" d="100"/>
          <a:sy n="67" d="100"/>
        </p:scale>
        <p:origin x="12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ACD0F-E1E2-4B55-91D9-8DB301CE05DB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9DF080C-9FFD-44CD-BED6-F4EFB8E1841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/>
            <a:t>גישה פונקציונאלית</a:t>
          </a:r>
        </a:p>
      </dgm:t>
    </dgm:pt>
    <dgm:pt modelId="{B3941AD9-4C4B-4D0D-AE33-8B7E02DEE754}" type="parTrans" cxnId="{C16547B2-E4C1-4176-8F11-9EF4D81335B8}">
      <dgm:prSet/>
      <dgm:spPr/>
      <dgm:t>
        <a:bodyPr/>
        <a:lstStyle/>
        <a:p>
          <a:pPr rtl="1"/>
          <a:endParaRPr lang="he-IL"/>
        </a:p>
      </dgm:t>
    </dgm:pt>
    <dgm:pt modelId="{C046A5C3-7E51-4E80-B44E-00602C446E4F}" type="sibTrans" cxnId="{C16547B2-E4C1-4176-8F11-9EF4D81335B8}">
      <dgm:prSet/>
      <dgm:spPr/>
      <dgm:t>
        <a:bodyPr/>
        <a:lstStyle/>
        <a:p>
          <a:pPr rtl="1"/>
          <a:endParaRPr lang="he-IL"/>
        </a:p>
      </dgm:t>
    </dgm:pt>
    <dgm:pt modelId="{A778DEDE-95D3-4EA9-8C55-92994BB45643}">
      <dgm:prSet phldrT="[טקסט]"/>
      <dgm:spPr>
        <a:solidFill>
          <a:srgbClr val="FFCC00"/>
        </a:solidFill>
      </dgm:spPr>
      <dgm:t>
        <a:bodyPr/>
        <a:lstStyle/>
        <a:p>
          <a:pPr rtl="1"/>
          <a:r>
            <a:rPr lang="he-IL" dirty="0"/>
            <a:t>גישה מונחית עצמים</a:t>
          </a:r>
        </a:p>
      </dgm:t>
    </dgm:pt>
    <dgm:pt modelId="{EF27CFB7-58A5-455A-9E1A-5EE00FD76B6E}" type="parTrans" cxnId="{E5EE0736-5875-4243-B474-46FCB1F3B5CB}">
      <dgm:prSet/>
      <dgm:spPr/>
      <dgm:t>
        <a:bodyPr/>
        <a:lstStyle/>
        <a:p>
          <a:pPr rtl="1"/>
          <a:endParaRPr lang="he-IL"/>
        </a:p>
      </dgm:t>
    </dgm:pt>
    <dgm:pt modelId="{E83AAD3F-DCAA-4B39-AB44-C499E5E209A1}" type="sibTrans" cxnId="{E5EE0736-5875-4243-B474-46FCB1F3B5CB}">
      <dgm:prSet/>
      <dgm:spPr/>
      <dgm:t>
        <a:bodyPr/>
        <a:lstStyle/>
        <a:p>
          <a:pPr rtl="1"/>
          <a:endParaRPr lang="he-IL"/>
        </a:p>
      </dgm:t>
    </dgm:pt>
    <dgm:pt modelId="{558770D5-53DF-47D2-B813-2C685664EC91}" type="pres">
      <dgm:prSet presAssocID="{575ACD0F-E1E2-4B55-91D9-8DB301CE05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729246-20BC-4EB5-8D09-A7C9955B3A56}" type="pres">
      <dgm:prSet presAssocID="{69DF080C-9FFD-44CD-BED6-F4EFB8E1841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776A9-DB8D-44F0-971E-70F4CA2E00BE}" type="pres">
      <dgm:prSet presAssocID="{C046A5C3-7E51-4E80-B44E-00602C446E4F}" presName="sibTrans" presStyleCnt="0"/>
      <dgm:spPr/>
    </dgm:pt>
    <dgm:pt modelId="{C49C4FB7-BCA9-4A26-B187-E7E4925B024D}" type="pres">
      <dgm:prSet presAssocID="{A778DEDE-95D3-4EA9-8C55-92994BB4564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F15A3D-41FA-4602-9873-EEDC492A844E}" type="presOf" srcId="{575ACD0F-E1E2-4B55-91D9-8DB301CE05DB}" destId="{558770D5-53DF-47D2-B813-2C685664EC91}" srcOrd="0" destOrd="0" presId="urn:microsoft.com/office/officeart/2005/8/layout/default#1"/>
    <dgm:cxn modelId="{E5EE0736-5875-4243-B474-46FCB1F3B5CB}" srcId="{575ACD0F-E1E2-4B55-91D9-8DB301CE05DB}" destId="{A778DEDE-95D3-4EA9-8C55-92994BB45643}" srcOrd="1" destOrd="0" parTransId="{EF27CFB7-58A5-455A-9E1A-5EE00FD76B6E}" sibTransId="{E83AAD3F-DCAA-4B39-AB44-C499E5E209A1}"/>
    <dgm:cxn modelId="{C16547B2-E4C1-4176-8F11-9EF4D81335B8}" srcId="{575ACD0F-E1E2-4B55-91D9-8DB301CE05DB}" destId="{69DF080C-9FFD-44CD-BED6-F4EFB8E1841B}" srcOrd="0" destOrd="0" parTransId="{B3941AD9-4C4B-4D0D-AE33-8B7E02DEE754}" sibTransId="{C046A5C3-7E51-4E80-B44E-00602C446E4F}"/>
    <dgm:cxn modelId="{3AD3A6F6-69AE-4EE3-8243-44B9B1AE6347}" type="presOf" srcId="{A778DEDE-95D3-4EA9-8C55-92994BB45643}" destId="{C49C4FB7-BCA9-4A26-B187-E7E4925B024D}" srcOrd="0" destOrd="0" presId="urn:microsoft.com/office/officeart/2005/8/layout/default#1"/>
    <dgm:cxn modelId="{E4C6F042-9799-4D62-94AB-3E6CE3C5F1AE}" type="presOf" srcId="{69DF080C-9FFD-44CD-BED6-F4EFB8E1841B}" destId="{10729246-20BC-4EB5-8D09-A7C9955B3A56}" srcOrd="0" destOrd="0" presId="urn:microsoft.com/office/officeart/2005/8/layout/default#1"/>
    <dgm:cxn modelId="{A2005550-87A9-429A-A7C6-E74B43AA4E4D}" type="presParOf" srcId="{558770D5-53DF-47D2-B813-2C685664EC91}" destId="{10729246-20BC-4EB5-8D09-A7C9955B3A56}" srcOrd="0" destOrd="0" presId="urn:microsoft.com/office/officeart/2005/8/layout/default#1"/>
    <dgm:cxn modelId="{2813E211-7701-4A51-8D4F-CF0E7A6CB825}" type="presParOf" srcId="{558770D5-53DF-47D2-B813-2C685664EC91}" destId="{B2D776A9-DB8D-44F0-971E-70F4CA2E00BE}" srcOrd="1" destOrd="0" presId="urn:microsoft.com/office/officeart/2005/8/layout/default#1"/>
    <dgm:cxn modelId="{0AB21A1A-E778-40B6-8A39-D6DBDB0EBF0F}" type="presParOf" srcId="{558770D5-53DF-47D2-B813-2C685664EC91}" destId="{C49C4FB7-BCA9-4A26-B187-E7E4925B024D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9246-20BC-4EB5-8D09-A7C9955B3A56}">
      <dsp:nvSpPr>
        <dsp:cNvPr id="0" name=""/>
        <dsp:cNvSpPr/>
      </dsp:nvSpPr>
      <dsp:spPr>
        <a:xfrm>
          <a:off x="377" y="249737"/>
          <a:ext cx="1474089" cy="88445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גישה פונקציונאלית</a:t>
          </a:r>
        </a:p>
      </dsp:txBody>
      <dsp:txXfrm>
        <a:off x="377" y="249737"/>
        <a:ext cx="1474089" cy="884453"/>
      </dsp:txXfrm>
    </dsp:sp>
    <dsp:sp modelId="{C49C4FB7-BCA9-4A26-B187-E7E4925B024D}">
      <dsp:nvSpPr>
        <dsp:cNvPr id="0" name=""/>
        <dsp:cNvSpPr/>
      </dsp:nvSpPr>
      <dsp:spPr>
        <a:xfrm>
          <a:off x="1621876" y="249737"/>
          <a:ext cx="1474089" cy="884453"/>
        </a:xfrm>
        <a:prstGeom prst="rect">
          <a:avLst/>
        </a:prstGeom>
        <a:solidFill>
          <a:srgbClr val="FFCC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/>
            <a:t>גישה מונחית עצמים</a:t>
          </a:r>
        </a:p>
      </dsp:txBody>
      <dsp:txXfrm>
        <a:off x="1621876" y="249737"/>
        <a:ext cx="1474089" cy="88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6.emf"/><Relationship Id="rId4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9C7-B6C5-4F93-AD99-99EF2AC04C2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ECA9A-62CD-4E05-A860-33BB274A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5E74D-DAA8-47CF-A032-E2104168737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he-IL" dirty="0"/>
              <a:t>בדוגמא </a:t>
            </a:r>
            <a:r>
              <a:rPr lang="en-US" dirty="0"/>
              <a:t>a</a:t>
            </a:r>
            <a:r>
              <a:rPr lang="he-IL" dirty="0"/>
              <a:t>, למדינה יכולות להיות ערים רבות. זה מצב תקין, אולם ייתכן שלשתיים (או יותר) מן הערים הללו יהיו אותו שם. זה כבר מצב פחות רצוי.</a:t>
            </a:r>
          </a:p>
          <a:p>
            <a:pPr algn="r" rtl="1"/>
            <a:r>
              <a:rPr lang="he-IL" dirty="0"/>
              <a:t>בדוגמא </a:t>
            </a:r>
            <a:r>
              <a:rPr lang="en-US" dirty="0"/>
              <a:t>b</a:t>
            </a:r>
            <a:r>
              <a:rPr lang="he-IL" dirty="0"/>
              <a:t>, פתרנו את הבעיה: ישנה רק עיר אחת, כך שאין שתי ערים עם אותו שם. ואין עוד ערים בכלל. כלומר: פגענו במה שהתכוון המודל לייצג (מדינה אחת – ערים רבות).</a:t>
            </a:r>
          </a:p>
          <a:p>
            <a:pPr algn="r" rtl="1"/>
            <a:r>
              <a:rPr lang="he-IL" dirty="0"/>
              <a:t>בדוגמא </a:t>
            </a:r>
            <a:r>
              <a:rPr lang="en-US" dirty="0"/>
              <a:t>c</a:t>
            </a:r>
            <a:r>
              <a:rPr lang="he-IL" dirty="0"/>
              <a:t> אנו משתמשים ב-</a:t>
            </a:r>
            <a:r>
              <a:rPr lang="en-US" dirty="0"/>
              <a:t>qualifier</a:t>
            </a:r>
            <a:r>
              <a:rPr lang="he-IL" dirty="0"/>
              <a:t> כדי לומר: "הצירוף &lt;מדינה, שם-עיר&gt; הוא צירוף יחיד המזהה עיר אחת בלבד. ולכן בצד ה-</a:t>
            </a:r>
            <a:r>
              <a:rPr lang="en-US" dirty="0"/>
              <a:t>multiplicity</a:t>
            </a:r>
            <a:r>
              <a:rPr lang="he-IL" dirty="0"/>
              <a:t> של העיר, ישנה רק עיר אחת" – עיר אחת במדינה המזוהה עם השם </a:t>
            </a:r>
            <a:r>
              <a:rPr lang="en-US" dirty="0"/>
              <a:t>city name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חידדנו את המודל והפכנו אותו למובן </a:t>
            </a:r>
            <a:r>
              <a:rPr lang="he-IL" dirty="0" err="1"/>
              <a:t>ומדוייק</a:t>
            </a:r>
            <a:r>
              <a:rPr lang="he-IL" dirty="0"/>
              <a:t> יותר באמצעות </a:t>
            </a:r>
            <a:r>
              <a:rPr lang="en-US" dirty="0"/>
              <a:t>Qualifiers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לדוגמאות נוספות, ראו </a:t>
            </a:r>
            <a:r>
              <a:rPr lang="en-US" dirty="0" err="1"/>
              <a:t>Blaha</a:t>
            </a:r>
            <a:r>
              <a:rPr lang="he-IL" dirty="0"/>
              <a:t>, </a:t>
            </a:r>
            <a:r>
              <a:rPr lang="he-IL" dirty="0" err="1"/>
              <a:t>עמ</a:t>
            </a:r>
            <a:r>
              <a:rPr lang="he-IL" dirty="0"/>
              <a:t>' 36-37</a:t>
            </a: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F41EF-324E-41DB-A6E7-BC5B98E7A60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r>
              <a:rPr lang="en-US"/>
              <a:t>Example taken from Rumbaugh and Blaha, p.34.</a:t>
            </a:r>
          </a:p>
          <a:p>
            <a:pPr algn="l" rtl="0"/>
            <a:endParaRPr lang="he-IL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C9D107-A508-428A-B90F-826627EB5A66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דיאגרמה </a:t>
            </a:r>
            <a:r>
              <a:rPr lang="en-US" dirty="0"/>
              <a:t>a</a:t>
            </a:r>
            <a:r>
              <a:rPr lang="he-IL" dirty="0"/>
              <a:t>: כל קשר בין סטודנט לקורס מתאפיין בעבודת בית אחת ויחידה. מצב נחמד מאוד אבל לא מספיק.</a:t>
            </a:r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r>
              <a:rPr lang="he-IL" dirty="0"/>
              <a:t>דיאגרמה </a:t>
            </a:r>
            <a:r>
              <a:rPr lang="en-US" dirty="0"/>
              <a:t>b</a:t>
            </a:r>
            <a:r>
              <a:rPr lang="he-IL" dirty="0"/>
              <a:t>: מלבד העובדה שאין אילוצי ריבוי בין עבודת-הבית לקורס ולסטודנט, קשה </a:t>
            </a:r>
            <a:r>
              <a:rPr lang="he-IL" u="sng" dirty="0"/>
              <a:t>להבטיח</a:t>
            </a:r>
            <a:r>
              <a:rPr lang="he-IL" dirty="0"/>
              <a:t> לפי הדיאגרמה כי יהיה קשר בין כל מופע של עבודת בית לצמד מופעים סטודנט-וקורס. זה לא שלא ניתן ליצור מופעים נכונים של המערכת – נכונים לפי התפיסה המקובלת; אולם דיאגרמת מחלקות זו מאפשרת גם יצירת מופעים לא עקביים (שוב – לפי ההיגיון שבין סטודנט לקורס מחברות כמה עבודות-בית מסויימות).</a:t>
            </a:r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r>
              <a:rPr lang="he-IL" dirty="0"/>
              <a:t>דיאגרמה </a:t>
            </a:r>
            <a:r>
              <a:rPr lang="en-US" dirty="0"/>
              <a:t>c</a:t>
            </a:r>
            <a:r>
              <a:rPr lang="he-IL" dirty="0"/>
              <a:t>: משתמשים בקישור משולש (</a:t>
            </a:r>
            <a:r>
              <a:rPr lang="en-US" dirty="0"/>
              <a:t>3-ary</a:t>
            </a:r>
            <a:r>
              <a:rPr lang="he-IL" dirty="0"/>
              <a:t> – מקרה פרטי של </a:t>
            </a:r>
            <a:r>
              <a:rPr lang="en-US" dirty="0"/>
              <a:t>n-ary association</a:t>
            </a:r>
            <a:r>
              <a:rPr lang="he-IL" dirty="0"/>
              <a:t>). יש לקרוא מכל-אחד משלושת הזוגות האפשריים לכיוון כל אחד מהבודדים שנותרו.</a:t>
            </a:r>
          </a:p>
          <a:p>
            <a:pPr marL="228600" indent="-228600" algn="r" rtl="1">
              <a:buFontTx/>
              <a:buAutoNum type="arabicPeriod"/>
              <a:defRPr/>
            </a:pPr>
            <a:r>
              <a:rPr lang="he-IL" dirty="0"/>
              <a:t>עבור כל צמד מופעי {קורס, סטודנט} קיימים *..0 מופעים של עבודות-בית.</a:t>
            </a:r>
          </a:p>
          <a:p>
            <a:pPr marL="228600" indent="-228600" algn="r" rtl="1">
              <a:buFontTx/>
              <a:buAutoNum type="arabicPeriod"/>
              <a:defRPr/>
            </a:pPr>
            <a:r>
              <a:rPr lang="he-IL" dirty="0"/>
              <a:t>עבור כל צמד מופעי {סטודנט, עבודת בית} קיים רק קורס אחד הקושר בין העבודת בית והסטודנט.</a:t>
            </a:r>
          </a:p>
          <a:p>
            <a:pPr marL="228600" indent="-228600" algn="r" rtl="1">
              <a:buFontTx/>
              <a:buAutoNum type="arabicPeriod"/>
              <a:defRPr/>
            </a:pPr>
            <a:r>
              <a:rPr lang="he-IL" dirty="0"/>
              <a:t>עבור כל צמד מופעי {קורס, עבודת בית} קיים רק סטודנט אחד (שהגיש את העבודה הספציפית בקורס הספציפי).</a:t>
            </a:r>
          </a:p>
        </p:txBody>
      </p:sp>
      <p:sp>
        <p:nvSpPr>
          <p:cNvPr id="54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C741C9-02A6-42D3-9F48-5BF113BE2910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algn="l" rtl="0"/>
            <a:r>
              <a:rPr lang="en-US" sz="2000"/>
              <a:t>From the UML user guide</a:t>
            </a:r>
          </a:p>
          <a:p>
            <a:pPr algn="l" rtl="0"/>
            <a:endParaRPr lang="he-IL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4614A-F738-41AE-A39B-E27967666CC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426C2-289D-4756-ABE5-9FAC61C1C1C2}" type="slidenum">
              <a:rPr lang="he-IL" smtClean="0">
                <a:latin typeface="Times New Roman" pitchFamily="18" charset="0"/>
              </a:rPr>
              <a:pPr eaLnBrk="1" hangingPunct="1"/>
              <a:t>4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ECA9A-62CD-4E05-A860-33BB274A6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he-IL" dirty="0"/>
              <a:t>האם סטודנט יכול להיות מתרגל בקורס שהוא עצמו משתתף בו כתלמיד?</a:t>
            </a:r>
          </a:p>
          <a:p>
            <a:pPr algn="r" rtl="1"/>
            <a:r>
              <a:rPr lang="he-IL" dirty="0"/>
              <a:t>מדיאגרמה זו – עולה שכן. </a:t>
            </a:r>
          </a:p>
        </p:txBody>
      </p:sp>
      <p:sp>
        <p:nvSpPr>
          <p:cNvPr id="47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FDCF81-AC28-44FB-BB59-22EB53B69E3C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DCBFDC-82C9-427F-897A-A6BC19FEC2C1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>
              <a:buFontTx/>
              <a:buChar char="•"/>
            </a:pPr>
            <a:r>
              <a:rPr lang="he-IL" dirty="0"/>
              <a:t> </a:t>
            </a:r>
            <a:r>
              <a:rPr lang="he-IL" dirty="0" err="1"/>
              <a:t>הדיאגרמה</a:t>
            </a:r>
            <a:r>
              <a:rPr lang="he-IL" dirty="0"/>
              <a:t> המופיעה ב-</a:t>
            </a:r>
            <a:r>
              <a:rPr lang="en-US" dirty="0"/>
              <a:t>b</a:t>
            </a:r>
            <a:r>
              <a:rPr lang="he-IL" dirty="0"/>
              <a:t> שגויה, היות ולא מופיע </a:t>
            </a:r>
            <a:r>
              <a:rPr lang="en-US" dirty="0"/>
              <a:t>link</a:t>
            </a:r>
            <a:r>
              <a:rPr lang="he-IL" dirty="0"/>
              <a:t> המתאר את היחס </a:t>
            </a:r>
            <a:r>
              <a:rPr lang="en-US" dirty="0"/>
              <a:t>takes</a:t>
            </a:r>
            <a:r>
              <a:rPr lang="he-IL" dirty="0"/>
              <a:t> בין סטודנט לסמינר.</a:t>
            </a:r>
          </a:p>
          <a:p>
            <a:pPr algn="r" rtl="1">
              <a:buFontTx/>
              <a:buChar char="•"/>
            </a:pPr>
            <a:r>
              <a:rPr lang="he-IL" dirty="0"/>
              <a:t> במידה והיינו מוסיפים לינק שכזה בין </a:t>
            </a:r>
            <a:r>
              <a:rPr lang="en-US" dirty="0" err="1"/>
              <a:t>amir</a:t>
            </a:r>
            <a:r>
              <a:rPr lang="he-IL" dirty="0"/>
              <a:t> ל-</a:t>
            </a:r>
            <a:r>
              <a:rPr lang="en-US" dirty="0"/>
              <a:t>sem1</a:t>
            </a:r>
            <a:r>
              <a:rPr lang="he-IL" dirty="0"/>
              <a:t> </a:t>
            </a:r>
            <a:r>
              <a:rPr lang="he-IL" dirty="0" err="1"/>
              <a:t>הדיאגרמה</a:t>
            </a:r>
            <a:r>
              <a:rPr lang="he-IL" dirty="0"/>
              <a:t> הייתה נכונה ביחס לתרשים המחלקות.</a:t>
            </a:r>
          </a:p>
          <a:p>
            <a:pPr algn="r" rtl="1">
              <a:buFontTx/>
              <a:buChar char="•"/>
            </a:pPr>
            <a:r>
              <a:rPr lang="he-IL" dirty="0"/>
              <a:t> אבל – הייתה כאן שגיאה לוגית: שהרי לא יתכן שסטודנט ייקח סמינר שאותו הוא מתרגל.</a:t>
            </a:r>
          </a:p>
          <a:p>
            <a:pPr algn="r" rtl="1">
              <a:buFontTx/>
              <a:buChar char="•"/>
            </a:pPr>
            <a:r>
              <a:rPr lang="he-IL" dirty="0"/>
              <a:t> אחת הדוגמאות הבאות תראה כיצד ניתן לתאר אילוץ זה במסגרת </a:t>
            </a:r>
            <a:r>
              <a:rPr lang="en-US" dirty="0"/>
              <a:t>UML</a:t>
            </a:r>
            <a:r>
              <a:rPr lang="he-IL" dirty="0"/>
              <a:t>.</a:t>
            </a: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477BDC-029F-4E49-8081-4532254E367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כיצד ייראה הדבר בקוד?</a:t>
            </a:r>
          </a:p>
          <a:p>
            <a:pPr algn="r" rtl="1">
              <a:defRPr/>
            </a:pPr>
            <a:r>
              <a:rPr lang="he-IL" dirty="0"/>
              <a:t>(זהו כמובן מימוש אחד אפשרי והגנתי מאוד (</a:t>
            </a:r>
            <a:r>
              <a:rPr lang="en-US" dirty="0"/>
              <a:t>defensive coding</a:t>
            </a:r>
            <a:r>
              <a:rPr lang="he-IL" dirty="0"/>
              <a:t>) – אולם הרעיון הכללי הוא שהמערכת תגן על האינווריאנטה לפיה למופע של </a:t>
            </a:r>
            <a:r>
              <a:rPr lang="en-US" dirty="0"/>
              <a:t>Student</a:t>
            </a:r>
            <a:r>
              <a:rPr lang="he-IL" dirty="0"/>
              <a:t> יש לפחות קישור (</a:t>
            </a:r>
            <a:r>
              <a:rPr lang="en-US" dirty="0"/>
              <a:t>link</a:t>
            </a:r>
            <a:r>
              <a:rPr lang="he-IL" dirty="0"/>
              <a:t>) אחד עם מופע אחד של המחלקה </a:t>
            </a:r>
            <a:r>
              <a:rPr lang="en-US" dirty="0"/>
              <a:t>Seminar</a:t>
            </a:r>
            <a:r>
              <a:rPr lang="he-IL" dirty="0"/>
              <a:t>.</a:t>
            </a:r>
          </a:p>
          <a:p>
            <a:pPr algn="l" rtl="0">
              <a:defRPr/>
            </a:pPr>
            <a:r>
              <a:rPr lang="en-US" dirty="0"/>
              <a:t>public class Student{</a:t>
            </a:r>
          </a:p>
          <a:p>
            <a:pPr algn="l" rtl="0">
              <a:defRPr/>
            </a:pPr>
            <a:r>
              <a:rPr lang="en-US" dirty="0"/>
              <a:t>	Collection&lt;Seminar&gt; _takes = new HashSet&lt;Seminar&gt;();</a:t>
            </a:r>
          </a:p>
          <a:p>
            <a:pPr algn="l" rtl="0">
              <a:defRPr/>
            </a:pPr>
            <a:r>
              <a:rPr lang="en-US" dirty="0"/>
              <a:t>	Collection&lt;Seminar&gt; _assists = new HashSet&lt;Seminar&gt;();</a:t>
            </a:r>
          </a:p>
          <a:p>
            <a:pPr algn="l" rtl="0">
              <a:defRPr/>
            </a:pPr>
            <a:r>
              <a:rPr lang="en-US" dirty="0"/>
              <a:t>	</a:t>
            </a:r>
          </a:p>
          <a:p>
            <a:pPr algn="l" rtl="0">
              <a:defRPr/>
            </a:pPr>
            <a:r>
              <a:rPr lang="en-US" dirty="0"/>
              <a:t>	public Student(Seminar _mandatoryOne){</a:t>
            </a:r>
          </a:p>
          <a:p>
            <a:pPr algn="l" rtl="0">
              <a:defRPr/>
            </a:pPr>
            <a:r>
              <a:rPr lang="en-US" dirty="0"/>
              <a:t>		if (_mandatoryOne == null){</a:t>
            </a:r>
          </a:p>
          <a:p>
            <a:pPr algn="l" rtl="0">
              <a:defRPr/>
            </a:pPr>
            <a:r>
              <a:rPr lang="en-US" dirty="0"/>
              <a:t>			throw new AtLeastOneException();		</a:t>
            </a:r>
          </a:p>
          <a:p>
            <a:pPr algn="l" rtl="0">
              <a:defRPr/>
            </a:pPr>
            <a:r>
              <a:rPr lang="en-US" dirty="0"/>
              <a:t>		} else {</a:t>
            </a:r>
          </a:p>
          <a:p>
            <a:pPr algn="l" rtl="0">
              <a:defRPr/>
            </a:pPr>
            <a:r>
              <a:rPr lang="en-US" dirty="0"/>
              <a:t>		takes.add(_mandatoryOne);</a:t>
            </a:r>
          </a:p>
          <a:p>
            <a:pPr algn="l" rtl="0">
              <a:defRPr/>
            </a:pPr>
            <a:r>
              <a:rPr lang="en-US" dirty="0"/>
              <a:t>		}</a:t>
            </a:r>
          </a:p>
          <a:p>
            <a:pPr algn="l" rtl="0">
              <a:defRPr/>
            </a:pPr>
            <a:r>
              <a:rPr lang="en-US" dirty="0"/>
              <a:t>	}</a:t>
            </a:r>
          </a:p>
          <a:p>
            <a:pPr algn="l" rtl="0">
              <a:defRPr/>
            </a:pPr>
            <a:r>
              <a:rPr lang="en-US" dirty="0"/>
              <a:t>	...</a:t>
            </a:r>
          </a:p>
          <a:p>
            <a:pPr algn="l" rtl="0">
              <a:defRPr/>
            </a:pPr>
            <a:r>
              <a:rPr lang="en-US" dirty="0"/>
              <a:t>}</a:t>
            </a:r>
          </a:p>
          <a:p>
            <a:pPr algn="r" rtl="1">
              <a:defRPr/>
            </a:pPr>
            <a:r>
              <a:rPr lang="en-US" dirty="0"/>
              <a:t>	</a:t>
            </a:r>
            <a:endParaRPr lang="he-IL" dirty="0"/>
          </a:p>
        </p:txBody>
      </p:sp>
      <p:sp>
        <p:nvSpPr>
          <p:cNvPr id="50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990877-3240-4ED9-924D-99F555247002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e-IL" dirty="0"/>
              <a:t>רצ"ב טבלת האמת של </a:t>
            </a:r>
            <a:r>
              <a:rPr lang="en-US" dirty="0"/>
              <a:t>NAND</a:t>
            </a:r>
            <a:r>
              <a:rPr lang="he-IL" dirty="0"/>
              <a:t>. עם אילוץ כזה בין הקשרים </a:t>
            </a:r>
            <a:r>
              <a:rPr lang="en-US" dirty="0"/>
              <a:t>takes, assists</a:t>
            </a:r>
            <a:r>
              <a:rPr lang="he-IL" dirty="0"/>
              <a:t>, אנו מקבלים דיאגרמת מחלקות מדוייקת יותר. כמובן שתרשים המחלקות שקודם ייצג בצורה נכונה את הדיאגרמה איבד מנכונותו.</a:t>
            </a:r>
          </a:p>
          <a:p>
            <a:pPr algn="l" rtl="0">
              <a:defRPr/>
            </a:pPr>
            <a:r>
              <a:rPr lang="en-US" dirty="0"/>
              <a:t>X | Y | X AND Y | X NAND Y</a:t>
            </a:r>
          </a:p>
          <a:p>
            <a:pPr algn="l" rtl="0">
              <a:defRPr/>
            </a:pPr>
            <a:r>
              <a:rPr lang="en-US" dirty="0"/>
              <a:t>0   0        0               1</a:t>
            </a:r>
          </a:p>
          <a:p>
            <a:pPr algn="l" rtl="0">
              <a:defRPr/>
            </a:pPr>
            <a:r>
              <a:rPr lang="en-US" dirty="0"/>
              <a:t>0   1        0               1</a:t>
            </a:r>
          </a:p>
          <a:p>
            <a:pPr marL="228600" indent="-228600" algn="l" rtl="0">
              <a:buFontTx/>
              <a:buAutoNum type="arabicPlain"/>
              <a:defRPr/>
            </a:pPr>
            <a:r>
              <a:rPr lang="en-US" dirty="0"/>
              <a:t>0        0               1</a:t>
            </a:r>
          </a:p>
          <a:p>
            <a:pPr marL="228600" indent="-228600" algn="l" rtl="0">
              <a:defRPr/>
            </a:pPr>
            <a:r>
              <a:rPr lang="en-US" dirty="0"/>
              <a:t>1   1        1               0</a:t>
            </a:r>
            <a:endParaRPr lang="he-IL" dirty="0"/>
          </a:p>
        </p:txBody>
      </p:sp>
      <p:sp>
        <p:nvSpPr>
          <p:cNvPr id="51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318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CE4BB2-DC16-4FDC-86AD-9BBAC542ED63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l" defTabSz="931863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D8C3-8DD3-46CC-AE98-71441DD7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4090-7A37-4C1E-8AB5-EDFEB9898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60F5-5CC3-4BBA-810D-3585684D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DDD0-7A95-49C6-A38F-1940EAD2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A95-38CF-439E-98D1-3074182C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9ED1-0542-403F-AB07-F4BCA26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D3221-AA70-4B6C-AF30-C7B7F9843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F145-F86A-4B18-902F-FA65BD7A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215E-5EA2-46CD-95CD-F3692EA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183F-2027-40E8-B5FC-E27AA148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DEDCF-46E6-4159-8BD8-FD51AE905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344E9-FD9C-480C-9A22-C23D87035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59B72-8D0E-4D06-A5AF-5B3460A5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0EC8-07B6-4887-A348-51C30C4F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32D7-978F-4626-9883-3AA3A932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13" name="מלבן מעוגל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194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75743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10" name="מלבן מעוגל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93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69690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24347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681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3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9" name="מלבן מעוגל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16731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A87B-7AEE-432D-B58B-D3CED20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2B8A-0F0C-445B-B4CB-C2CAE786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9D8-AEF4-485D-9BEB-786A54AF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6D85-CA8A-4A89-83C0-8DCA230B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BCA2-DCA9-482E-B4D5-951E4C8C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13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1" name="מלבן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86094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7951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789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Arial" pitchFamily="34" charset="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 rot="10800000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Arial" pitchFamily="34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 rot="10800000">
            <a:off x="-25399" y="6026150"/>
            <a:ext cx="12240684" cy="649288"/>
            <a:chOff x="-19045" y="216550"/>
            <a:chExt cx="9180548" cy="649224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10871200" cy="2743200"/>
          </a:xfrm>
        </p:spPr>
        <p:txBody>
          <a:bodyPr>
            <a:normAutofit fontScale="90000"/>
          </a:bodyPr>
          <a:lstStyle/>
          <a:p>
            <a:r>
              <a:rPr lang="he-IL"/>
              <a:t>לחץ כדי לערוך סגנון כותרת של תבנית בסיס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065287"/>
      </p:ext>
    </p:extLst>
  </p:cSld>
  <p:clrMapOvr>
    <a:masterClrMapping/>
  </p:clrMapOvr>
  <p:transition>
    <p:fade thruBlk="1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 rot="10800000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sz="1800">
              <a:latin typeface="+mn-lt"/>
              <a:cs typeface="+mn-cs"/>
            </a:endParaRPr>
          </a:p>
        </p:txBody>
      </p:sp>
      <p:grpSp>
        <p:nvGrpSpPr>
          <p:cNvPr id="7" name="Group 14"/>
          <p:cNvGrpSpPr>
            <a:grpSpLocks/>
          </p:cNvGrpSpPr>
          <p:nvPr userDrawn="1"/>
        </p:nvGrpSpPr>
        <p:grpSpPr bwMode="auto">
          <a:xfrm rot="10800000">
            <a:off x="-25399" y="6026150"/>
            <a:ext cx="12240684" cy="649288"/>
            <a:chOff x="-19045" y="216550"/>
            <a:chExt cx="9180548" cy="649224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>
                <a:defRPr/>
              </a:pPr>
              <a:endParaRPr 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>
                <a:defRPr/>
              </a:pPr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4267200" cy="1185204"/>
          </a:xfrm>
        </p:spPr>
        <p:txBody>
          <a:bodyPr lIns="45720" rIns="45720" bIns="45720">
            <a:normAutofit/>
          </a:bodyPr>
          <a:lstStyle>
            <a:lvl1pPr algn="l">
              <a:lnSpc>
                <a:spcPct val="100000"/>
              </a:lnSpc>
              <a:buNone/>
              <a:defRPr kumimoji="0" lang="en-US" sz="2800" b="1" kern="120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42672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286787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19912"/>
          </a:xfrm>
        </p:spPr>
        <p:txBody>
          <a:bodyPr>
            <a:noAutofit/>
          </a:bodyPr>
          <a:lstStyle>
            <a:lvl1pPr algn="l" rtl="0">
              <a:lnSpc>
                <a:spcPct val="100000"/>
              </a:lnSpc>
              <a:defRPr sz="3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648200"/>
          </a:xfrm>
        </p:spPr>
        <p:txBody>
          <a:bodyPr/>
          <a:lstStyle>
            <a:lvl1pPr algn="l" rtl="0">
              <a:defRPr sz="2400" baseline="0">
                <a:latin typeface="Calibri" pitchFamily="34" charset="0"/>
                <a:cs typeface="Arial" pitchFamily="34" charset="0"/>
              </a:defRPr>
            </a:lvl1pPr>
            <a:lvl2pPr algn="l" rtl="0">
              <a:defRPr sz="2000" baseline="0">
                <a:latin typeface="Calibri" pitchFamily="34" charset="0"/>
                <a:cs typeface="Arial" pitchFamily="34" charset="0"/>
              </a:defRPr>
            </a:lvl2pPr>
            <a:lvl3pPr algn="l" rtl="0">
              <a:defRPr sz="2000" baseline="0">
                <a:latin typeface="Calibri" pitchFamily="34" charset="0"/>
                <a:cs typeface="Arial" pitchFamily="34" charset="0"/>
              </a:defRPr>
            </a:lvl3pPr>
            <a:lvl4pPr algn="l" rtl="0">
              <a:defRPr sz="1800" baseline="0">
                <a:latin typeface="Calibri" pitchFamily="34" charset="0"/>
                <a:cs typeface="Arial" pitchFamily="34" charset="0"/>
              </a:defRPr>
            </a:lvl4pPr>
            <a:lvl5pPr algn="l" rtl="0">
              <a:defRPr sz="1800" baseline="0">
                <a:latin typeface="Calibri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176000" y="6400800"/>
            <a:ext cx="101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36A01-9953-4EF7-BF4B-8C98808D4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5256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Autofit/>
          </a:bodyPr>
          <a:lstStyle>
            <a:lvl1pPr algn="l" rtl="0" eaLnBrk="1" latinLnBrk="0" hangingPunct="1">
              <a:lnSpc>
                <a:spcPct val="200000"/>
              </a:lnSpc>
              <a:spcBef>
                <a:spcPct val="0"/>
              </a:spcBef>
              <a:buNone/>
              <a:defRPr kumimoji="0" lang="en-US" sz="3200" b="1" kern="120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176000" y="6477000"/>
            <a:ext cx="1016000" cy="228600"/>
          </a:xfrm>
        </p:spPr>
        <p:txBody>
          <a:bodyPr/>
          <a:lstStyle>
            <a:lvl1pPr algn="ctr" rtl="0">
              <a:defRPr sz="1400"/>
            </a:lvl1pPr>
          </a:lstStyle>
          <a:p>
            <a:pPr>
              <a:defRPr/>
            </a:pPr>
            <a:fld id="{E7BFA749-829D-4836-9CEA-C91F5B433B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83592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lnSpc>
                <a:spcPct val="200000"/>
              </a:lnSpc>
              <a:spcBef>
                <a:spcPct val="0"/>
              </a:spcBef>
              <a:buNone/>
              <a:defRPr kumimoji="0" lang="en-US" sz="4000" b="1" kern="120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01481-4EA9-44D9-9C43-066DF2270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9926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4BC94-52DE-4E11-BFB9-1250AE2F7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74318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lnSpc>
                <a:spcPct val="100000"/>
              </a:lnSpc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l" rtl="0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08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DE39-F2EE-4C4D-9139-C75CCC26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03615-311B-4BD2-A242-9D237C55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9832-8684-4A84-84DB-05979712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BC2CB-0FF3-4E6F-A4E3-D010995A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7021-5CC7-4F47-AFB2-C46148E9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52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762000"/>
            <a:ext cx="5689600" cy="5715000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762000"/>
            <a:ext cx="5689600" cy="5715000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8288946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762000"/>
            <a:ext cx="56896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762000"/>
            <a:ext cx="56896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695700"/>
            <a:ext cx="56896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3695700"/>
            <a:ext cx="5689600" cy="278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965200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Oded Kramer</a:t>
            </a:r>
          </a:p>
        </p:txBody>
      </p:sp>
    </p:spTree>
    <p:extLst>
      <p:ext uri="{BB962C8B-B14F-4D97-AF65-F5344CB8AC3E}">
        <p14:creationId xmlns:p14="http://schemas.microsoft.com/office/powerpoint/2010/main" val="287513160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C609-06D4-4714-892C-612C91CA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03E6-2187-41A3-ABB4-36F87A99A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2121-40C6-4DD8-AF22-D092BD392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C813-5044-43E9-A103-87CD5C16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893CB-6DEB-48C8-B2B2-8DE07A84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B707C-9C16-41CC-B683-4A6B624B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CA35-98C5-4DA5-9964-9880FA9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AF5E-A41D-484E-B268-CAFC5A0B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E5527-E0CB-4F17-BA03-04DEB966C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C8E26-0A52-4794-AF3D-A64C27847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ECEAB-FEBD-42A6-944A-DC830A398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A7E8E-5A83-4FB1-8DC1-D4747374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B9ACA-C92D-4CDA-81F8-18E1E347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8C2C1-CCBA-4630-AF57-E0116D89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888C-90EA-4B6F-884F-F622B84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5EF22-7119-48BB-B29A-2C8EB446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4C326-2F11-43D6-8746-13E71CC2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B38C5-8211-4F88-8293-1B70C200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C6940-D9EF-4AEC-B266-35D0EF71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DA508-3A2F-4AFE-A12F-F8F22D0B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2A2F9-7166-42DE-A657-F77EADF6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955B-6351-4C73-95B1-C6C0002B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EA2C-8EDE-4ED5-9C2E-971A45E1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78F9B-42BB-46B8-A9F5-66CA60F0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66162-BEF4-4343-A288-CDD0A05C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F07BF-8AB6-4E3B-B0BB-B2CFD08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82814-1C68-495E-91C2-326CDF8F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2164-A55D-49A8-8861-A81D2507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AF73D-DB1A-43E8-A65E-5504ADBDC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E62C2-D26F-4B3F-B4B9-0238ED373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BED6-C425-4237-B5D5-435A1C23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0F8DD-CEE9-4EA4-BD65-FEC74AE8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8F16-FDE2-4CB7-BEDF-4B2BC797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0902B-7A96-4250-AE93-1E4D9E58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C2B97-3F4A-4468-8D84-93D6F8F1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82D9-C079-4AE3-B42B-D7A5E7703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DC9F-7179-4A60-9B29-16AB802FC36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931B-11AA-4EFF-8AD9-0E74BBDD4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0E75-635E-4E1D-A4FE-F416E2597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45139-44DB-414B-B4B0-25D0665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מלבן מעוגל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4CF2E0-CCC4-4E1E-9902-C3C36AB3FDA4}" type="datetimeFigureOut">
              <a:rPr lang="en-US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12/5/2018</a:t>
            </a:fld>
            <a:endParaRPr lang="en-US" dirty="0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13009-5437-45A9-BA47-B0D1E6A32828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30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>
                <a:defRPr/>
              </a:pPr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>
                <a:defRPr/>
              </a:pPr>
              <a:endParaRPr lang="en-US" sz="1800"/>
            </a:p>
          </p:txBody>
        </p:sp>
      </p:grp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000" y="6553200"/>
            <a:ext cx="1016000" cy="228600"/>
          </a:xfrm>
          <a:prstGeom prst="rect">
            <a:avLst/>
          </a:prstGeom>
        </p:spPr>
        <p:txBody>
          <a:bodyPr/>
          <a:lstStyle>
            <a:lvl1pPr algn="ctr" rtl="0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ED12D42-DC9F-4D8B-9038-37369FC36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ransition>
    <p:fade thruBlk="1"/>
  </p:transition>
  <p:hf hdr="0" ftr="0" dt="0"/>
  <p:txStyles>
    <p:titleStyle>
      <a:lvl1pPr algn="l" rtl="0" eaLnBrk="0" fontAlgn="base" hangingPunct="0">
        <a:lnSpc>
          <a:spcPct val="200000"/>
        </a:lnSpc>
        <a:spcBef>
          <a:spcPct val="0"/>
        </a:spcBef>
        <a:spcAft>
          <a:spcPct val="0"/>
        </a:spcAft>
        <a:defRPr lang="en-US" sz="4000" b="1" kern="1200" dirty="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lnSpc>
          <a:spcPct val="20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lnSpc>
          <a:spcPct val="20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lnSpc>
          <a:spcPct val="20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lnSpc>
          <a:spcPct val="20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lnSpc>
          <a:spcPct val="20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l" rtl="0" fontAlgn="base">
        <a:lnSpc>
          <a:spcPct val="20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l" rtl="0" fontAlgn="base">
        <a:lnSpc>
          <a:spcPct val="20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l" rtl="0" fontAlgn="base">
        <a:lnSpc>
          <a:spcPct val="20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4.e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6.w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5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6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מחבר ישר 25"/>
          <p:cNvCxnSpPr/>
          <p:nvPr/>
        </p:nvCxnSpPr>
        <p:spPr>
          <a:xfrm>
            <a:off x="2166910" y="3643314"/>
            <a:ext cx="8001056" cy="1588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קבוצה 28"/>
          <p:cNvGrpSpPr/>
          <p:nvPr/>
        </p:nvGrpSpPr>
        <p:grpSpPr>
          <a:xfrm>
            <a:off x="4881554" y="857232"/>
            <a:ext cx="3230670" cy="5786478"/>
            <a:chOff x="3571868" y="857232"/>
            <a:chExt cx="3230670" cy="5786478"/>
          </a:xfrm>
        </p:grpSpPr>
        <p:sp>
          <p:nvSpPr>
            <p:cNvPr id="36" name="מלבן מעוגל 35"/>
            <p:cNvSpPr/>
            <p:nvPr/>
          </p:nvSpPr>
          <p:spPr>
            <a:xfrm>
              <a:off x="3571868" y="857232"/>
              <a:ext cx="3230670" cy="4286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ייזום</a:t>
              </a:r>
              <a:endPara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Aharoni" panose="02010803020104030203" pitchFamily="2" charset="-79"/>
              </a:endParaRPr>
            </a:p>
          </p:txBody>
        </p:sp>
        <p:sp>
          <p:nvSpPr>
            <p:cNvPr id="37" name="מלבן מעוגל 36"/>
            <p:cNvSpPr/>
            <p:nvPr/>
          </p:nvSpPr>
          <p:spPr>
            <a:xfrm>
              <a:off x="3571868" y="1571612"/>
              <a:ext cx="3230670" cy="4286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חקר מצב קיים</a:t>
              </a:r>
            </a:p>
          </p:txBody>
        </p:sp>
        <p:sp>
          <p:nvSpPr>
            <p:cNvPr id="38" name="מלבן מעוגל 37"/>
            <p:cNvSpPr/>
            <p:nvPr/>
          </p:nvSpPr>
          <p:spPr>
            <a:xfrm>
              <a:off x="3571868" y="2285992"/>
              <a:ext cx="3230670" cy="4286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אפיון ראשוני</a:t>
              </a:r>
            </a:p>
          </p:txBody>
        </p:sp>
        <p:sp>
          <p:nvSpPr>
            <p:cNvPr id="39" name="מלבן מעוגל 38"/>
            <p:cNvSpPr/>
            <p:nvPr/>
          </p:nvSpPr>
          <p:spPr>
            <a:xfrm>
              <a:off x="3571868" y="3000372"/>
              <a:ext cx="3230670" cy="4286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חקר ישימות</a:t>
              </a:r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3571868" y="3857628"/>
              <a:ext cx="3230670" cy="857256"/>
            </a:xfrm>
            <a:prstGeom prst="roundRect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ניתוח המערכת החדשה</a:t>
              </a:r>
            </a:p>
          </p:txBody>
        </p:sp>
        <p:sp>
          <p:nvSpPr>
            <p:cNvPr id="41" name="מלבן מעוגל 40"/>
            <p:cNvSpPr/>
            <p:nvPr/>
          </p:nvSpPr>
          <p:spPr>
            <a:xfrm>
              <a:off x="3571868" y="4929198"/>
              <a:ext cx="3230670" cy="8572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עיצוב המערכת החדשה</a:t>
              </a:r>
            </a:p>
          </p:txBody>
        </p:sp>
        <p:sp>
          <p:nvSpPr>
            <p:cNvPr id="42" name="מלבן מעוגל 41"/>
            <p:cNvSpPr/>
            <p:nvPr/>
          </p:nvSpPr>
          <p:spPr>
            <a:xfrm>
              <a:off x="3571868" y="6072206"/>
              <a:ext cx="3230670" cy="571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יישום והטמעה</a:t>
              </a:r>
            </a:p>
          </p:txBody>
        </p:sp>
        <p:cxnSp>
          <p:nvCxnSpPr>
            <p:cNvPr id="43" name="מחבר חץ ישר 42"/>
            <p:cNvCxnSpPr>
              <a:stCxn id="36" idx="2"/>
              <a:endCxn id="37" idx="0"/>
            </p:cNvCxnSpPr>
            <p:nvPr/>
          </p:nvCxnSpPr>
          <p:spPr>
            <a:xfrm>
              <a:off x="5187203" y="1285860"/>
              <a:ext cx="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4" name="מחבר חץ ישר 43"/>
            <p:cNvCxnSpPr>
              <a:stCxn id="37" idx="2"/>
              <a:endCxn id="38" idx="0"/>
            </p:cNvCxnSpPr>
            <p:nvPr/>
          </p:nvCxnSpPr>
          <p:spPr>
            <a:xfrm>
              <a:off x="5187203" y="2000240"/>
              <a:ext cx="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5" name="מחבר חץ ישר 44"/>
            <p:cNvCxnSpPr>
              <a:stCxn id="38" idx="2"/>
              <a:endCxn id="39" idx="0"/>
            </p:cNvCxnSpPr>
            <p:nvPr/>
          </p:nvCxnSpPr>
          <p:spPr>
            <a:xfrm>
              <a:off x="5187203" y="2714620"/>
              <a:ext cx="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6" name="מחבר חץ ישר 45"/>
            <p:cNvCxnSpPr>
              <a:stCxn id="39" idx="2"/>
              <a:endCxn id="40" idx="0"/>
            </p:cNvCxnSpPr>
            <p:nvPr/>
          </p:nvCxnSpPr>
          <p:spPr>
            <a:xfrm>
              <a:off x="5187203" y="3429000"/>
              <a:ext cx="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מחבר חץ ישר 46"/>
            <p:cNvCxnSpPr>
              <a:stCxn id="40" idx="2"/>
              <a:endCxn id="41" idx="0"/>
            </p:cNvCxnSpPr>
            <p:nvPr/>
          </p:nvCxnSpPr>
          <p:spPr>
            <a:xfrm>
              <a:off x="5187203" y="4714884"/>
              <a:ext cx="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8" name="מחבר חץ ישר 47"/>
            <p:cNvCxnSpPr>
              <a:stCxn id="41" idx="2"/>
              <a:endCxn id="42" idx="0"/>
            </p:cNvCxnSpPr>
            <p:nvPr/>
          </p:nvCxnSpPr>
          <p:spPr>
            <a:xfrm>
              <a:off x="5187203" y="5786454"/>
              <a:ext cx="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55" name="כותרת 1"/>
          <p:cNvSpPr>
            <a:spLocks noGrp="1"/>
          </p:cNvSpPr>
          <p:nvPr>
            <p:ph type="title"/>
          </p:nvPr>
        </p:nvSpPr>
        <p:spPr>
          <a:xfrm>
            <a:off x="1981200" y="-71462"/>
            <a:ext cx="8229600" cy="846158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השלבים בפיתוח מערכת מידע</a:t>
            </a:r>
          </a:p>
        </p:txBody>
      </p:sp>
      <p:graphicFrame>
        <p:nvGraphicFramePr>
          <p:cNvPr id="18" name="דיאגרמה 17"/>
          <p:cNvGraphicFramePr/>
          <p:nvPr/>
        </p:nvGraphicFramePr>
        <p:xfrm>
          <a:off x="1703512" y="3645024"/>
          <a:ext cx="3096344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29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981200" y="628650"/>
            <a:ext cx="8229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l" rtl="0">
              <a:defRPr/>
            </a:pPr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Class Diagram Basic Elements: </a:t>
            </a:r>
            <a:br>
              <a:rPr lang="en-US" sz="24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</a:br>
            <a:r>
              <a:rPr lang="en-US" sz="32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Aggregation</a:t>
            </a:r>
            <a:endParaRPr lang="ru-RU" sz="3200" b="1" dirty="0">
              <a:solidFill>
                <a:schemeClr val="tx2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05000"/>
            <a:ext cx="4038600" cy="3200400"/>
          </a:xfrm>
        </p:spPr>
        <p:txBody>
          <a:bodyPr/>
          <a:lstStyle/>
          <a:p>
            <a:pPr eaLnBrk="1" hangingPunct="1"/>
            <a:r>
              <a:rPr lang="en-US">
                <a:cs typeface="David" pitchFamily="34" charset="-79"/>
              </a:rPr>
              <a:t>Aggregation…</a:t>
            </a:r>
          </a:p>
          <a:p>
            <a:pPr lvl="1" eaLnBrk="1" hangingPunct="1"/>
            <a:r>
              <a:rPr lang="en-US">
                <a:cs typeface="David" pitchFamily="34" charset="-79"/>
              </a:rPr>
              <a:t>… is a “Modeling Placebo” – does not have any actual semantics.</a:t>
            </a:r>
          </a:p>
          <a:p>
            <a:pPr lvl="1" eaLnBrk="1" hangingPunct="1"/>
            <a:r>
              <a:rPr lang="en-US">
                <a:cs typeface="David" pitchFamily="34" charset="-79"/>
              </a:rPr>
              <a:t>…would be treated just like association in code generation, model analysis, etc.</a:t>
            </a:r>
          </a:p>
          <a:p>
            <a:pPr lvl="1" eaLnBrk="1" hangingPunct="1"/>
            <a:endParaRPr lang="en-US">
              <a:cs typeface="David" pitchFamily="34" charset="-79"/>
            </a:endParaRPr>
          </a:p>
        </p:txBody>
      </p:sp>
      <p:sp>
        <p:nvSpPr>
          <p:cNvPr id="19460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BE67EC7-33E1-4DA4-8A27-5F5703FBEA28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5943600" y="1981201"/>
            <a:ext cx="0" cy="2771775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he-IL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828800"/>
            <a:ext cx="42862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5486401"/>
            <a:ext cx="50450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lowchart: Decision 23"/>
          <p:cNvSpPr/>
          <p:nvPr/>
        </p:nvSpPr>
        <p:spPr>
          <a:xfrm>
            <a:off x="7827963" y="914400"/>
            <a:ext cx="1219200" cy="7239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3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algn="r" rtl="1" eaLnBrk="1" hangingPunct="1"/>
            <a:r>
              <a:rPr lang="he-IL" sz="2000" dirty="0"/>
              <a:t>חברת טיולים מארגנת טיולים מסוגים שונים. לכל </a:t>
            </a:r>
            <a:r>
              <a:rPr lang="he-IL" sz="2000" u="sng" dirty="0"/>
              <a:t>טיול</a:t>
            </a:r>
            <a:r>
              <a:rPr lang="he-IL" sz="2000" dirty="0"/>
              <a:t> יש </a:t>
            </a:r>
            <a:r>
              <a:rPr lang="he-IL" sz="2000" u="sng" dirty="0"/>
              <a:t>שם</a:t>
            </a:r>
            <a:r>
              <a:rPr lang="he-IL" sz="2000" dirty="0"/>
              <a:t>, רשימת ערים לביקור, </a:t>
            </a:r>
            <a:r>
              <a:rPr lang="he-IL" sz="2000" u="sng" dirty="0"/>
              <a:t>תאריך יציאה</a:t>
            </a:r>
            <a:r>
              <a:rPr lang="he-IL" sz="2000" dirty="0"/>
              <a:t> </a:t>
            </a:r>
            <a:r>
              <a:rPr lang="he-IL" sz="2000" u="sng" dirty="0"/>
              <a:t>ותאריך חזרה</a:t>
            </a:r>
            <a:r>
              <a:rPr lang="he-IL" sz="2000" dirty="0"/>
              <a:t>. </a:t>
            </a:r>
            <a:r>
              <a:rPr lang="he-IL" sz="2000" u="sng" dirty="0"/>
              <a:t>עיר</a:t>
            </a:r>
            <a:r>
              <a:rPr lang="he-IL" sz="2000" dirty="0"/>
              <a:t> מוגדרת ע"י </a:t>
            </a:r>
            <a:r>
              <a:rPr lang="he-IL" sz="2000" u="sng" dirty="0"/>
              <a:t>שם</a:t>
            </a:r>
            <a:r>
              <a:rPr lang="he-IL" sz="2000" dirty="0"/>
              <a:t> העיר, </a:t>
            </a:r>
            <a:r>
              <a:rPr lang="he-IL" sz="2000" u="sng" dirty="0"/>
              <a:t>מדינה</a:t>
            </a:r>
            <a:r>
              <a:rPr lang="he-IL" sz="2000" dirty="0"/>
              <a:t>, </a:t>
            </a:r>
            <a:r>
              <a:rPr lang="he-IL" sz="2000" u="sng" dirty="0"/>
              <a:t>מספר ימי ביקור</a:t>
            </a:r>
            <a:r>
              <a:rPr lang="he-IL" sz="2000" dirty="0"/>
              <a:t> ופרטיו של </a:t>
            </a:r>
            <a:r>
              <a:rPr lang="he-IL" sz="2000" u="sng" dirty="0"/>
              <a:t>המדריך</a:t>
            </a:r>
            <a:r>
              <a:rPr lang="he-IL" sz="2000" dirty="0"/>
              <a:t> (</a:t>
            </a:r>
            <a:r>
              <a:rPr lang="he-IL" sz="2000" u="sng" dirty="0"/>
              <a:t>ת.ז</a:t>
            </a:r>
            <a:r>
              <a:rPr lang="he-IL" sz="2000" dirty="0"/>
              <a:t>, </a:t>
            </a:r>
            <a:r>
              <a:rPr lang="he-IL" sz="2000" u="sng" dirty="0"/>
              <a:t>שם</a:t>
            </a:r>
            <a:r>
              <a:rPr lang="he-IL" sz="2000" dirty="0"/>
              <a:t> ו</a:t>
            </a:r>
            <a:r>
              <a:rPr lang="he-IL" sz="2000" u="sng" dirty="0"/>
              <a:t>כתובת</a:t>
            </a:r>
            <a:r>
              <a:rPr lang="he-IL" sz="2000" dirty="0"/>
              <a:t> ). מדריך יכול להדריך בערים שונות, אך לכל עיר יכול להיות מדריך אחד בלבד. עבור כל טיול מנהלים רשימת מטיילים. </a:t>
            </a:r>
            <a:r>
              <a:rPr lang="he-IL" sz="2000" u="sng" dirty="0"/>
              <a:t>מטייל</a:t>
            </a:r>
            <a:r>
              <a:rPr lang="he-IL" sz="2000" dirty="0"/>
              <a:t> מוגדר ע"י </a:t>
            </a:r>
            <a:r>
              <a:rPr lang="he-IL" sz="2000" u="sng" dirty="0"/>
              <a:t>ת.ז</a:t>
            </a:r>
            <a:r>
              <a:rPr lang="he-IL" sz="2000" dirty="0"/>
              <a:t>, </a:t>
            </a:r>
            <a:r>
              <a:rPr lang="he-IL" sz="2000" u="sng" dirty="0"/>
              <a:t>שם</a:t>
            </a:r>
            <a:r>
              <a:rPr lang="he-IL" sz="2000" dirty="0"/>
              <a:t>, רשימת </a:t>
            </a:r>
            <a:r>
              <a:rPr lang="he-IL" sz="2000" u="sng" dirty="0"/>
              <a:t>טלפונים</a:t>
            </a:r>
            <a:r>
              <a:rPr lang="he-IL" sz="2000" dirty="0"/>
              <a:t> </a:t>
            </a:r>
            <a:r>
              <a:rPr lang="he-IL" sz="2000" u="sng" dirty="0"/>
              <a:t>(קוד,מספר)</a:t>
            </a:r>
            <a:r>
              <a:rPr lang="he-IL" sz="2000" dirty="0"/>
              <a:t> ו</a:t>
            </a:r>
            <a:r>
              <a:rPr lang="he-IL" sz="2000" u="sng" dirty="0"/>
              <a:t>מחיר</a:t>
            </a:r>
            <a:r>
              <a:rPr lang="he-IL" sz="2000" dirty="0"/>
              <a:t> לטיול. </a:t>
            </a:r>
          </a:p>
          <a:p>
            <a:pPr algn="r" rtl="1" eaLnBrk="1" hangingPunct="1"/>
            <a:endParaRPr lang="he-IL" sz="2000" dirty="0"/>
          </a:p>
          <a:p>
            <a:pPr algn="r" rtl="1" eaLnBrk="1" hangingPunct="1"/>
            <a:endParaRPr lang="he-IL" sz="2000" dirty="0"/>
          </a:p>
          <a:p>
            <a:pPr algn="r" rtl="1" eaLnBrk="1" hangingPunct="1"/>
            <a:endParaRPr lang="he-IL" sz="2000" dirty="0"/>
          </a:p>
          <a:p>
            <a:pPr algn="r" rtl="1" eaLnBrk="1" hangingPunct="1"/>
            <a:endParaRPr lang="he-IL" sz="2000" dirty="0"/>
          </a:p>
          <a:p>
            <a:pPr algn="r" rtl="1" eaLnBrk="1" hangingPunct="1"/>
            <a:endParaRPr lang="he-IL" sz="2000" dirty="0"/>
          </a:p>
          <a:p>
            <a:pPr algn="r" rtl="1" eaLnBrk="1" hangingPunct="1"/>
            <a:endParaRPr lang="he-IL" sz="2000" dirty="0"/>
          </a:p>
          <a:p>
            <a:pPr algn="r" rtl="1" eaLnBrk="1" hangingPunct="1"/>
            <a:endParaRPr lang="he-IL" sz="2000" dirty="0"/>
          </a:p>
          <a:p>
            <a:pPr algn="r" rtl="1" eaLnBrk="1" hangingPunct="1"/>
            <a:endParaRPr lang="he-IL" sz="2000" dirty="0"/>
          </a:p>
          <a:p>
            <a:pPr algn="r" rtl="1" eaLnBrk="1" hangingPunct="1"/>
            <a:r>
              <a:rPr lang="he-IL" sz="1600" dirty="0"/>
              <a:t>מה יותר מובן (הסיפור או הדיאגראמה)?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124200" y="3200400"/>
            <a:ext cx="6180138" cy="2774950"/>
            <a:chOff x="960" y="2099"/>
            <a:chExt cx="3893" cy="1748"/>
          </a:xfrm>
        </p:grpSpPr>
        <p:pic>
          <p:nvPicPr>
            <p:cNvPr id="2253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147"/>
              <a:ext cx="637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" y="2099"/>
              <a:ext cx="637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" y="3168"/>
              <a:ext cx="637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Rectangle 7"/>
            <p:cNvSpPr>
              <a:spLocks noChangeArrowheads="1"/>
            </p:cNvSpPr>
            <p:nvPr/>
          </p:nvSpPr>
          <p:spPr bwMode="auto">
            <a:xfrm>
              <a:off x="3538" y="2257"/>
              <a:ext cx="499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8" name="Rectangle 8"/>
            <p:cNvSpPr>
              <a:spLocks noChangeArrowheads="1"/>
            </p:cNvSpPr>
            <p:nvPr/>
          </p:nvSpPr>
          <p:spPr bwMode="auto">
            <a:xfrm>
              <a:off x="2857" y="2257"/>
              <a:ext cx="499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9" name="Line 9"/>
            <p:cNvSpPr>
              <a:spLocks noChangeShapeType="1"/>
            </p:cNvSpPr>
            <p:nvPr/>
          </p:nvSpPr>
          <p:spPr bwMode="auto">
            <a:xfrm>
              <a:off x="2857" y="2439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Rectangle 10"/>
            <p:cNvSpPr>
              <a:spLocks noChangeArrowheads="1"/>
            </p:cNvSpPr>
            <p:nvPr/>
          </p:nvSpPr>
          <p:spPr bwMode="auto">
            <a:xfrm>
              <a:off x="2404" y="2756"/>
              <a:ext cx="499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Rectangle 11"/>
            <p:cNvSpPr>
              <a:spLocks noChangeArrowheads="1"/>
            </p:cNvSpPr>
            <p:nvPr/>
          </p:nvSpPr>
          <p:spPr bwMode="auto">
            <a:xfrm>
              <a:off x="2404" y="3074"/>
              <a:ext cx="499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2" name="Rectangle 12"/>
            <p:cNvSpPr>
              <a:spLocks noChangeArrowheads="1"/>
            </p:cNvSpPr>
            <p:nvPr/>
          </p:nvSpPr>
          <p:spPr bwMode="auto">
            <a:xfrm>
              <a:off x="4445" y="3074"/>
              <a:ext cx="227" cy="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3" name="Rectangle 13"/>
            <p:cNvSpPr>
              <a:spLocks noChangeArrowheads="1"/>
            </p:cNvSpPr>
            <p:nvPr/>
          </p:nvSpPr>
          <p:spPr bwMode="auto">
            <a:xfrm>
              <a:off x="4354" y="2711"/>
              <a:ext cx="499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4" name="Line 14"/>
            <p:cNvSpPr>
              <a:spLocks noChangeShapeType="1"/>
            </p:cNvSpPr>
            <p:nvPr/>
          </p:nvSpPr>
          <p:spPr bwMode="auto">
            <a:xfrm>
              <a:off x="4399" y="271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Rectangle 15"/>
            <p:cNvSpPr>
              <a:spLocks noChangeArrowheads="1"/>
            </p:cNvSpPr>
            <p:nvPr/>
          </p:nvSpPr>
          <p:spPr bwMode="auto">
            <a:xfrm>
              <a:off x="1451" y="3391"/>
              <a:ext cx="499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2546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299"/>
              <a:ext cx="637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7" name="Rectangle 17"/>
            <p:cNvSpPr>
              <a:spLocks noChangeArrowheads="1"/>
            </p:cNvSpPr>
            <p:nvPr/>
          </p:nvSpPr>
          <p:spPr bwMode="auto">
            <a:xfrm>
              <a:off x="1950" y="3436"/>
              <a:ext cx="227" cy="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8" name="Line 18"/>
            <p:cNvSpPr>
              <a:spLocks noChangeShapeType="1"/>
            </p:cNvSpPr>
            <p:nvPr/>
          </p:nvSpPr>
          <p:spPr bwMode="auto">
            <a:xfrm>
              <a:off x="1542" y="357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2549" name="Picture 1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" y="3210"/>
              <a:ext cx="637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Line 20"/>
            <p:cNvSpPr>
              <a:spLocks noChangeShapeType="1"/>
            </p:cNvSpPr>
            <p:nvPr/>
          </p:nvSpPr>
          <p:spPr bwMode="auto">
            <a:xfrm>
              <a:off x="2494" y="275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532" name="Title 24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666750"/>
          </a:xfrm>
        </p:spPr>
        <p:txBody>
          <a:bodyPr/>
          <a:lstStyle/>
          <a:p>
            <a:pPr algn="r" rtl="1" eaLnBrk="1" hangingPunct="1"/>
            <a:r>
              <a:rPr lang="he-IL" sz="2800">
                <a:solidFill>
                  <a:srgbClr val="0070C0"/>
                </a:solidFill>
                <a:latin typeface="Impact" pitchFamily="34" charset="0"/>
              </a:rPr>
              <a:t>דוגמה 1 - חברת טיולים</a:t>
            </a:r>
            <a:endParaRPr lang="he-IL" sz="2800">
              <a:solidFill>
                <a:srgbClr val="0070C0"/>
              </a:solidFill>
            </a:endParaRPr>
          </a:p>
        </p:txBody>
      </p:sp>
      <p:sp>
        <p:nvSpPr>
          <p:cNvPr id="22533" name="Slide Number Placeholder 2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513028C-FD6F-450C-834A-CBF757A4690D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4"/>
          <p:cNvSpPr>
            <a:spLocks noGrp="1"/>
          </p:cNvSpPr>
          <p:nvPr>
            <p:ph idx="1"/>
          </p:nvPr>
        </p:nvSpPr>
        <p:spPr>
          <a:xfrm>
            <a:off x="1676400" y="1524000"/>
            <a:ext cx="8534400" cy="4800600"/>
          </a:xfrm>
        </p:spPr>
        <p:txBody>
          <a:bodyPr/>
          <a:lstStyle/>
          <a:p>
            <a:pPr algn="r" rtl="1" eaLnBrk="1" hangingPunct="1">
              <a:spcBef>
                <a:spcPts val="600"/>
              </a:spcBef>
            </a:pPr>
            <a:r>
              <a:rPr lang="he-IL" sz="2000" dirty="0"/>
              <a:t>באוניברסיטה ניתנים קורסים. כל </a:t>
            </a:r>
            <a:r>
              <a:rPr lang="he-IL" sz="2000" u="sng" dirty="0"/>
              <a:t>קורס</a:t>
            </a:r>
            <a:r>
              <a:rPr lang="he-IL" sz="2000" dirty="0"/>
              <a:t> </a:t>
            </a:r>
            <a:r>
              <a:rPr lang="he-IL" sz="2000" b="1" dirty="0"/>
              <a:t>יכול</a:t>
            </a:r>
            <a:r>
              <a:rPr lang="he-IL" sz="2000" dirty="0"/>
              <a:t> להיות מורכב ממספר </a:t>
            </a:r>
            <a:r>
              <a:rPr lang="he-IL" sz="2000" u="sng" dirty="0"/>
              <a:t>סמינרים</a:t>
            </a:r>
            <a:r>
              <a:rPr lang="he-IL" sz="2000" dirty="0"/>
              <a:t> </a:t>
            </a:r>
            <a:r>
              <a:rPr lang="he-IL" sz="2000" u="sng" dirty="0"/>
              <a:t>(אך לא חייב)</a:t>
            </a:r>
            <a:r>
              <a:rPr lang="he-IL" sz="2000" dirty="0"/>
              <a:t>. לסמינר משובצים סטודנטים. כל </a:t>
            </a:r>
            <a:r>
              <a:rPr lang="he-IL" sz="2000" u="sng" dirty="0"/>
              <a:t>סטודנט</a:t>
            </a:r>
            <a:r>
              <a:rPr lang="he-IL" sz="2000" dirty="0"/>
              <a:t> חייב להשתתף לפחות בסמינר אחד. </a:t>
            </a:r>
            <a:r>
              <a:rPr lang="he-IL" sz="2000" u="sng" dirty="0"/>
              <a:t>עוזר ההוראה</a:t>
            </a:r>
            <a:r>
              <a:rPr lang="he-IL" sz="2000" dirty="0"/>
              <a:t> של הסמינר הוא </a:t>
            </a:r>
            <a:r>
              <a:rPr lang="he-IL" sz="2000" u="sng" dirty="0"/>
              <a:t>סטודנט</a:t>
            </a:r>
            <a:r>
              <a:rPr lang="he-IL" sz="2000" dirty="0"/>
              <a:t>. </a:t>
            </a:r>
          </a:p>
          <a:p>
            <a:pPr algn="r" rtl="1" eaLnBrk="1" hangingPunct="1">
              <a:spcBef>
                <a:spcPts val="600"/>
              </a:spcBef>
            </a:pPr>
            <a:endParaRPr lang="he-IL" sz="2000" dirty="0"/>
          </a:p>
          <a:p>
            <a:pPr algn="r" rtl="1" eaLnBrk="1" hangingPunct="1">
              <a:spcBef>
                <a:spcPts val="600"/>
              </a:spcBef>
            </a:pPr>
            <a:endParaRPr lang="he-IL" sz="2000" dirty="0"/>
          </a:p>
          <a:p>
            <a:pPr algn="r" rtl="1" eaLnBrk="1" hangingPunct="1">
              <a:spcBef>
                <a:spcPts val="600"/>
              </a:spcBef>
            </a:pPr>
            <a:endParaRPr lang="he-IL" sz="2000" dirty="0"/>
          </a:p>
          <a:p>
            <a:pPr algn="r" rtl="1" eaLnBrk="1" hangingPunct="1">
              <a:spcBef>
                <a:spcPts val="600"/>
              </a:spcBef>
            </a:pPr>
            <a:endParaRPr lang="he-IL" sz="2000" dirty="0"/>
          </a:p>
          <a:p>
            <a:pPr algn="r" rtl="1" eaLnBrk="1" hangingPunct="1">
              <a:spcBef>
                <a:spcPts val="600"/>
              </a:spcBef>
            </a:pPr>
            <a:endParaRPr lang="he-IL" sz="2000" dirty="0"/>
          </a:p>
          <a:p>
            <a:pPr algn="r" rtl="1" eaLnBrk="1" hangingPunct="1">
              <a:spcBef>
                <a:spcPts val="600"/>
              </a:spcBef>
            </a:pPr>
            <a:endParaRPr lang="he-IL" sz="2000" dirty="0"/>
          </a:p>
          <a:p>
            <a:pPr eaLnBrk="1" hangingPunct="1">
              <a:spcBef>
                <a:spcPts val="600"/>
              </a:spcBef>
            </a:pPr>
            <a:endParaRPr lang="en-US" sz="2000" dirty="0"/>
          </a:p>
          <a:p>
            <a:pPr algn="r" rtl="1" eaLnBrk="1" hangingPunct="1">
              <a:spcBef>
                <a:spcPts val="600"/>
              </a:spcBef>
            </a:pPr>
            <a:r>
              <a:rPr lang="en-US" sz="2000" dirty="0"/>
              <a:t>roles</a:t>
            </a:r>
            <a:r>
              <a:rPr lang="he-IL" sz="2000" dirty="0"/>
              <a:t> </a:t>
            </a:r>
            <a:r>
              <a:rPr lang="he-IL" sz="1800" dirty="0"/>
              <a:t>ו-</a:t>
            </a:r>
            <a:r>
              <a:rPr lang="en-US" sz="1800" dirty="0"/>
              <a:t> </a:t>
            </a:r>
            <a:r>
              <a:rPr lang="en-US" sz="2000" dirty="0"/>
              <a:t>associations</a:t>
            </a:r>
            <a:r>
              <a:rPr lang="he-IL" sz="1800" dirty="0"/>
              <a:t> מאוד חשובים להבנת התרשים והמערכת </a:t>
            </a:r>
            <a:r>
              <a:rPr lang="he-IL" sz="1800" dirty="0">
                <a:latin typeface="Cambria Math" pitchFamily="18" charset="0"/>
                <a:ea typeface="Cambria Math" pitchFamily="18" charset="0"/>
              </a:rPr>
              <a:t>⇐</a:t>
            </a:r>
            <a:r>
              <a:rPr lang="he-IL" sz="1800" dirty="0"/>
              <a:t> השתמשו בהם. </a:t>
            </a:r>
          </a:p>
          <a:p>
            <a:pPr algn="r" rtl="1" eaLnBrk="1" hangingPunct="1">
              <a:spcBef>
                <a:spcPts val="600"/>
              </a:spcBef>
            </a:pPr>
            <a:r>
              <a:rPr lang="he-IL" sz="1800" dirty="0"/>
              <a:t>ברירות המחדל של </a:t>
            </a:r>
            <a:r>
              <a:rPr lang="en-US" sz="2000" dirty="0"/>
              <a:t>multiplicity</a:t>
            </a:r>
            <a:r>
              <a:rPr lang="he-IL" sz="2000" dirty="0"/>
              <a:t> </a:t>
            </a:r>
            <a:r>
              <a:rPr lang="he-IL" sz="1800" dirty="0"/>
              <a:t>מבלבלות ובעייתיות </a:t>
            </a:r>
            <a:r>
              <a:rPr lang="he-IL" sz="1800" dirty="0">
                <a:latin typeface="Cambria Math" pitchFamily="18" charset="0"/>
              </a:rPr>
              <a:t>⇐ ציינו במפורש את ה-</a:t>
            </a:r>
            <a:r>
              <a:rPr lang="en-US" sz="2000" dirty="0"/>
              <a:t>multiplicity</a:t>
            </a:r>
            <a:r>
              <a:rPr lang="he-IL" sz="1800" dirty="0"/>
              <a:t>.</a:t>
            </a:r>
            <a:endParaRPr lang="en-US" sz="1800" dirty="0"/>
          </a:p>
        </p:txBody>
      </p:sp>
      <p:grpSp>
        <p:nvGrpSpPr>
          <p:cNvPr id="23555" name="Group 24"/>
          <p:cNvGrpSpPr>
            <a:grpSpLocks/>
          </p:cNvGrpSpPr>
          <p:nvPr/>
        </p:nvGrpSpPr>
        <p:grpSpPr bwMode="auto">
          <a:xfrm>
            <a:off x="1905000" y="2819401"/>
            <a:ext cx="8229600" cy="1831975"/>
            <a:chOff x="381000" y="2819400"/>
            <a:chExt cx="8229600" cy="1831777"/>
          </a:xfrm>
        </p:grpSpPr>
        <p:sp>
          <p:nvSpPr>
            <p:cNvPr id="23558" name="Rectangle 4"/>
            <p:cNvSpPr>
              <a:spLocks noChangeArrowheads="1"/>
            </p:cNvSpPr>
            <p:nvPr/>
          </p:nvSpPr>
          <p:spPr bwMode="auto">
            <a:xfrm>
              <a:off x="6032560" y="3382667"/>
              <a:ext cx="635000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3946555" y="3017188"/>
              <a:ext cx="740339" cy="194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2574183" y="2979924"/>
              <a:ext cx="740339" cy="26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3272980" y="2992823"/>
              <a:ext cx="740339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takes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auto">
            <a:xfrm>
              <a:off x="6234335" y="3057319"/>
              <a:ext cx="633516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 section of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1994078" y="3838440"/>
              <a:ext cx="403551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1994078" y="4358710"/>
              <a:ext cx="370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>
              <a:off x="381000" y="3657600"/>
              <a:ext cx="1555751" cy="579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-teaching assistant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>
              <a:off x="3305707" y="4343400"/>
              <a:ext cx="7328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7" name="Rectangle 13"/>
            <p:cNvSpPr>
              <a:spLocks noChangeArrowheads="1"/>
            </p:cNvSpPr>
            <p:nvPr/>
          </p:nvSpPr>
          <p:spPr bwMode="auto">
            <a:xfrm>
              <a:off x="5090445" y="3773944"/>
              <a:ext cx="740339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568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19400"/>
              <a:ext cx="1612722" cy="103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9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118" y="2862397"/>
              <a:ext cx="1682453" cy="90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0" name="Line 16"/>
            <p:cNvSpPr>
              <a:spLocks noChangeShapeType="1"/>
            </p:cNvSpPr>
            <p:nvPr/>
          </p:nvSpPr>
          <p:spPr bwMode="auto">
            <a:xfrm>
              <a:off x="2547478" y="3252241"/>
              <a:ext cx="2004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2590800" y="3318171"/>
              <a:ext cx="740339" cy="26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-student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>
              <a:off x="1994078" y="3708015"/>
              <a:ext cx="0" cy="650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 flipH="1" flipV="1">
              <a:off x="5680936" y="3646385"/>
              <a:ext cx="14836" cy="71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574" name="Picture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767" y="2846607"/>
              <a:ext cx="1424833" cy="91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5" name="Line 21"/>
            <p:cNvSpPr>
              <a:spLocks noChangeShapeType="1"/>
            </p:cNvSpPr>
            <p:nvPr/>
          </p:nvSpPr>
          <p:spPr bwMode="auto">
            <a:xfrm>
              <a:off x="6032559" y="3382667"/>
              <a:ext cx="115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556" name="Title 25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666750"/>
          </a:xfrm>
        </p:spPr>
        <p:txBody>
          <a:bodyPr/>
          <a:lstStyle/>
          <a:p>
            <a:pPr algn="r" rtl="1" eaLnBrk="1" hangingPunct="1"/>
            <a:r>
              <a:rPr lang="he-IL" sz="2800">
                <a:solidFill>
                  <a:srgbClr val="0070C0"/>
                </a:solidFill>
                <a:latin typeface="Impact" pitchFamily="34" charset="0"/>
              </a:rPr>
              <a:t>דוגמה 2 - קורסים באוניברסיטה</a:t>
            </a:r>
          </a:p>
        </p:txBody>
      </p:sp>
      <p:sp>
        <p:nvSpPr>
          <p:cNvPr id="23557" name="Slide Number Placeholder 2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852E358-86B0-4741-8D49-46325326B4BE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AC7279-722E-41DC-B072-20E147254EBB}"/>
              </a:ext>
            </a:extLst>
          </p:cNvPr>
          <p:cNvCxnSpPr>
            <a:cxnSpLocks/>
          </p:cNvCxnSpPr>
          <p:nvPr/>
        </p:nvCxnSpPr>
        <p:spPr>
          <a:xfrm flipV="1">
            <a:off x="8316859" y="3507322"/>
            <a:ext cx="316708" cy="107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D673D9-EE9F-4E34-84E1-D40E48F64D66}"/>
              </a:ext>
            </a:extLst>
          </p:cNvPr>
          <p:cNvSpPr txBox="1"/>
          <p:nvPr/>
        </p:nvSpPr>
        <p:spPr>
          <a:xfrm>
            <a:off x="6125673" y="4583860"/>
            <a:ext cx="299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טעות! מתואר כאן קשר </a:t>
            </a:r>
            <a:r>
              <a:rPr lang="he-IL" b="1" dirty="0" err="1">
                <a:solidFill>
                  <a:srgbClr val="FF0000"/>
                </a:solidFill>
              </a:rPr>
              <a:t>אגרגציה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pPr eaLnBrk="1" hangingPunct="1"/>
            <a:r>
              <a:t>Object Diagram</a:t>
            </a:r>
            <a:endParaRPr lang="ru-RU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It depicts objects and their relationships at a </a:t>
            </a:r>
            <a:r>
              <a:rPr lang="en-US" b="1" dirty="0"/>
              <a:t>certain point in time</a:t>
            </a:r>
            <a:r>
              <a:rPr lang="en-US" dirty="0"/>
              <a:t>, typically a special case of either a class diagram or a communication diagram [Scott </a:t>
            </a:r>
            <a:r>
              <a:rPr lang="en-US" dirty="0" err="1"/>
              <a:t>W.Ambler</a:t>
            </a:r>
            <a:r>
              <a:rPr lang="en-US" dirty="0"/>
              <a:t>]. 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shows </a:t>
            </a:r>
            <a:r>
              <a:rPr lang="en-US" b="1" dirty="0"/>
              <a:t>instances</a:t>
            </a:r>
            <a:r>
              <a:rPr lang="en-US" dirty="0"/>
              <a:t> instead of classes.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They are useful for explaining small pieces with complicated relationships, especially recursive relationships. [Randy Miller]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is closely linked to class diagram. Just as an object is an instance of a class, an object diagram could be viewed as an </a:t>
            </a:r>
            <a:r>
              <a:rPr lang="en-US" b="1" dirty="0"/>
              <a:t>instance</a:t>
            </a:r>
            <a:r>
              <a:rPr lang="en-US" dirty="0"/>
              <a:t> of a class diagram.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is used for </a:t>
            </a:r>
            <a:r>
              <a:rPr lang="en-US" b="1" dirty="0"/>
              <a:t>testing</a:t>
            </a:r>
            <a:r>
              <a:rPr lang="en-US" dirty="0"/>
              <a:t> and </a:t>
            </a:r>
            <a:r>
              <a:rPr lang="en-US" b="1" dirty="0"/>
              <a:t>refining</a:t>
            </a:r>
            <a:r>
              <a:rPr lang="en-US" dirty="0"/>
              <a:t> class diagram.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67438E-4D29-4B15-AE4C-0776D690CEBC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828801"/>
            <a:ext cx="4038600" cy="4283075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>
                <a:solidFill>
                  <a:schemeClr val="tx2"/>
                </a:solidFill>
                <a:cs typeface="David" pitchFamily="34" charset="-79"/>
              </a:rPr>
              <a:t>Elements</a:t>
            </a:r>
            <a:endParaRPr lang="ru-RU" sz="2800" b="1" dirty="0">
              <a:solidFill>
                <a:schemeClr val="tx2"/>
              </a:solidFill>
              <a:cs typeface="David" pitchFamily="34" charset="-79"/>
            </a:endParaRPr>
          </a:p>
          <a:p>
            <a:pPr eaLnBrk="1" hangingPunct="1"/>
            <a:r>
              <a:rPr lang="en-US" dirty="0">
                <a:cs typeface="David" pitchFamily="34" charset="-79"/>
              </a:rPr>
              <a:t>Object</a:t>
            </a:r>
          </a:p>
          <a:p>
            <a:pPr lvl="1" eaLnBrk="1" hangingPunct="1"/>
            <a:r>
              <a:rPr lang="en-US" dirty="0">
                <a:cs typeface="David" pitchFamily="34" charset="-79"/>
              </a:rPr>
              <a:t>Name</a:t>
            </a:r>
          </a:p>
          <a:p>
            <a:pPr lvl="1" eaLnBrk="1" hangingPunct="1"/>
            <a:r>
              <a:rPr lang="en-US" dirty="0">
                <a:cs typeface="David" pitchFamily="34" charset="-79"/>
              </a:rPr>
              <a:t>Attributes</a:t>
            </a:r>
          </a:p>
          <a:p>
            <a:pPr eaLnBrk="1" hangingPunct="1"/>
            <a:r>
              <a:rPr lang="en-US" dirty="0">
                <a:cs typeface="David" pitchFamily="34" charset="-79"/>
              </a:rPr>
              <a:t>Links</a:t>
            </a:r>
          </a:p>
          <a:p>
            <a:pPr lvl="1" eaLnBrk="1" hangingPunct="1"/>
            <a:r>
              <a:rPr lang="en-US" dirty="0">
                <a:cs typeface="David" pitchFamily="34" charset="-79"/>
              </a:rPr>
              <a:t>Name</a:t>
            </a:r>
          </a:p>
          <a:p>
            <a:pPr lvl="1" eaLnBrk="1" hangingPunct="1"/>
            <a:r>
              <a:rPr lang="en-US" dirty="0">
                <a:cs typeface="David" pitchFamily="34" charset="-79"/>
              </a:rPr>
              <a:t>Type</a:t>
            </a:r>
          </a:p>
          <a:p>
            <a:pPr lvl="2" eaLnBrk="1" hangingPunct="1"/>
            <a:r>
              <a:rPr lang="en-US" dirty="0">
                <a:cs typeface="David" pitchFamily="34" charset="-79"/>
              </a:rPr>
              <a:t>Association</a:t>
            </a:r>
          </a:p>
          <a:p>
            <a:pPr lvl="2" eaLnBrk="1" hangingPunct="1"/>
            <a:r>
              <a:rPr lang="en-US" dirty="0">
                <a:cs typeface="David" pitchFamily="34" charset="-79"/>
              </a:rPr>
              <a:t>Aggregation</a:t>
            </a:r>
          </a:p>
          <a:p>
            <a:pPr lvl="2" eaLnBrk="1" hangingPunct="1"/>
            <a:r>
              <a:rPr lang="en-US" dirty="0">
                <a:cs typeface="David" pitchFamily="34" charset="-79"/>
              </a:rPr>
              <a:t>Composition</a:t>
            </a:r>
          </a:p>
        </p:txBody>
      </p:sp>
      <p:sp>
        <p:nvSpPr>
          <p:cNvPr id="25603" name="Content Placeholder 11"/>
          <p:cNvSpPr>
            <a:spLocks noGrp="1"/>
          </p:cNvSpPr>
          <p:nvPr>
            <p:ph sz="half" idx="2"/>
          </p:nvPr>
        </p:nvSpPr>
        <p:spPr>
          <a:xfrm>
            <a:off x="6172200" y="1828801"/>
            <a:ext cx="4038600" cy="4283075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b="1">
                <a:solidFill>
                  <a:schemeClr val="tx2"/>
                </a:solidFill>
                <a:cs typeface="David" pitchFamily="34" charset="-79"/>
              </a:rPr>
              <a:t>Visual Presentation</a:t>
            </a:r>
          </a:p>
          <a:p>
            <a:pPr algn="ctr" eaLnBrk="1" hangingPunct="1"/>
            <a:endParaRPr lang="en-US">
              <a:cs typeface="David" pitchFamily="34" charset="-79"/>
            </a:endParaRPr>
          </a:p>
          <a:p>
            <a:pPr algn="ctr" eaLnBrk="1" hangingPunct="1"/>
            <a:endParaRPr lang="en-US">
              <a:cs typeface="David" pitchFamily="34" charset="-79"/>
            </a:endParaRPr>
          </a:p>
          <a:p>
            <a:pPr algn="ctr" eaLnBrk="1" hangingPunct="1"/>
            <a:endParaRPr lang="en-US">
              <a:cs typeface="David" pitchFamily="34" charset="-79"/>
            </a:endParaRPr>
          </a:p>
          <a:p>
            <a:pPr algn="ctr" eaLnBrk="1" hangingPunct="1"/>
            <a:endParaRPr lang="en-US">
              <a:cs typeface="David" pitchFamily="34" charset="-79"/>
            </a:endParaRPr>
          </a:p>
          <a:p>
            <a:pPr algn="ctr" eaLnBrk="1" hangingPunct="1"/>
            <a:endParaRPr lang="en-US">
              <a:cs typeface="David" pitchFamily="34" charset="-79"/>
            </a:endParaRPr>
          </a:p>
          <a:p>
            <a:pPr algn="ctr" eaLnBrk="1" hangingPunct="1"/>
            <a:endParaRPr lang="en-US">
              <a:cs typeface="David" pitchFamily="34" charset="-79"/>
            </a:endParaRPr>
          </a:p>
          <a:p>
            <a:pPr algn="ctr" eaLnBrk="1" hangingPunct="1"/>
            <a:endParaRPr lang="en-US">
              <a:cs typeface="David" pitchFamily="34" charset="-79"/>
            </a:endParaRPr>
          </a:p>
          <a:p>
            <a:pPr algn="ctr" eaLnBrk="1" hangingPunct="1"/>
            <a:endParaRPr lang="en-US">
              <a:cs typeface="David" pitchFamily="34" charset="-79"/>
            </a:endParaRPr>
          </a:p>
          <a:p>
            <a:pPr algn="ctr" eaLnBrk="1" hangingPunct="1"/>
            <a:r>
              <a:rPr lang="en-US">
                <a:cs typeface="David" pitchFamily="34" charset="-79"/>
              </a:rPr>
              <a:t>Why there is no multiplicity?</a:t>
            </a:r>
            <a:endParaRPr lang="he-IL"/>
          </a:p>
        </p:txBody>
      </p:sp>
      <p:sp>
        <p:nvSpPr>
          <p:cNvPr id="25604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F1B8DE-4050-4681-9941-B3734B859117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5867400" y="1897064"/>
            <a:ext cx="0" cy="4427537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606" name="Object 12"/>
          <p:cNvGraphicFramePr>
            <a:graphicFrameLocks noChangeAspect="1"/>
          </p:cNvGraphicFramePr>
          <p:nvPr/>
        </p:nvGraphicFramePr>
        <p:xfrm>
          <a:off x="6477001" y="2832100"/>
          <a:ext cx="3438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2895905" imgH="898246" progId="">
                  <p:embed/>
                </p:oleObj>
              </mc:Choice>
              <mc:Fallback>
                <p:oleObj name="Visio" r:id="rId3" imgW="2895905" imgH="898246" progId="">
                  <p:embed/>
                  <p:pic>
                    <p:nvPicPr>
                      <p:cNvPr id="2560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832100"/>
                        <a:ext cx="34385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Line 4"/>
          <p:cNvSpPr>
            <a:spLocks noChangeShapeType="1"/>
          </p:cNvSpPr>
          <p:nvPr/>
        </p:nvSpPr>
        <p:spPr bwMode="auto">
          <a:xfrm>
            <a:off x="6311901" y="4572000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7896225" y="4283075"/>
            <a:ext cx="865188" cy="217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name</a:t>
            </a:r>
            <a:endParaRPr lang="ru-RU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 flipV="1">
            <a:off x="8001000" y="4572000"/>
            <a:ext cx="18415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7467600" y="5041900"/>
            <a:ext cx="93345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link</a:t>
            </a:r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4"/>
          <p:cNvSpPr>
            <a:spLocks noChangeArrowheads="1"/>
          </p:cNvSpPr>
          <p:nvPr/>
        </p:nvSpPr>
        <p:spPr bwMode="auto">
          <a:xfrm>
            <a:off x="6172200" y="4268789"/>
            <a:ext cx="865188" cy="217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-role</a:t>
            </a:r>
            <a:endParaRPr lang="ru-RU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9498014" y="4268789"/>
            <a:ext cx="865187" cy="217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-role</a:t>
            </a:r>
            <a:endParaRPr lang="ru-RU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981200" y="628650"/>
            <a:ext cx="8229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4617B"/>
                </a:solidFill>
                <a:latin typeface="Tahoma" pitchFamily="34" charset="0"/>
                <a:cs typeface="Tahoma" pitchFamily="34" charset="0"/>
              </a:rPr>
              <a:t>Object Diagram Basic Elements: </a:t>
            </a:r>
            <a:br>
              <a:rPr lang="en-US" sz="2400" b="1" dirty="0">
                <a:solidFill>
                  <a:srgbClr val="04617B"/>
                </a:solidFill>
                <a:latin typeface="Tahoma" pitchFamily="34" charset="0"/>
                <a:cs typeface="Tahoma" pitchFamily="34" charset="0"/>
              </a:rPr>
            </a:br>
            <a:r>
              <a:rPr lang="en-US" sz="3200" b="1" dirty="0">
                <a:solidFill>
                  <a:srgbClr val="04617B"/>
                </a:solidFill>
                <a:latin typeface="Tahoma" pitchFamily="34" charset="0"/>
                <a:cs typeface="Tahoma" pitchFamily="34" charset="0"/>
              </a:rPr>
              <a:t>Links and Associations</a:t>
            </a:r>
            <a:endParaRPr lang="ru-RU" sz="3200" b="1" dirty="0">
              <a:solidFill>
                <a:srgbClr val="04617B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590550"/>
          </a:xfrm>
        </p:spPr>
        <p:txBody>
          <a:bodyPr/>
          <a:lstStyle/>
          <a:p>
            <a:pPr algn="r" rtl="1" eaLnBrk="1" hangingPunct="1"/>
            <a:r>
              <a:rPr lang="he-IL" sz="2800">
                <a:solidFill>
                  <a:srgbClr val="0070C0"/>
                </a:solidFill>
                <a:latin typeface="Impact" pitchFamily="34" charset="0"/>
              </a:rPr>
              <a:t>דוגמה 3 </a:t>
            </a:r>
            <a:r>
              <a:rPr lang="he-IL" sz="1800">
                <a:solidFill>
                  <a:srgbClr val="0070C0"/>
                </a:solidFill>
                <a:latin typeface="Impact" pitchFamily="34" charset="0"/>
              </a:rPr>
              <a:t>(המשך מדוגמא 2)</a:t>
            </a:r>
            <a:endParaRPr lang="ru-RU" sz="280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146456" name="Text Box 24"/>
          <p:cNvSpPr txBox="1">
            <a:spLocks noChangeArrowheads="1"/>
          </p:cNvSpPr>
          <p:nvPr/>
        </p:nvSpPr>
        <p:spPr bwMode="auto">
          <a:xfrm>
            <a:off x="3810001" y="3206751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</a:rPr>
              <a:t>a) Right OD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146457" name="Text Box 25"/>
          <p:cNvSpPr txBox="1">
            <a:spLocks noChangeArrowheads="1"/>
          </p:cNvSpPr>
          <p:nvPr/>
        </p:nvSpPr>
        <p:spPr bwMode="auto">
          <a:xfrm>
            <a:off x="8305801" y="3206751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70C0"/>
                </a:solidFill>
              </a:rPr>
              <a:t>b) Wrong OD</a:t>
            </a:r>
            <a:endParaRPr lang="ru-RU" b="1">
              <a:solidFill>
                <a:srgbClr val="0070C0"/>
              </a:solidFill>
            </a:endParaRPr>
          </a:p>
        </p:txBody>
      </p:sp>
      <p:grpSp>
        <p:nvGrpSpPr>
          <p:cNvPr id="26629" name="Group 53"/>
          <p:cNvGrpSpPr>
            <a:grpSpLocks/>
          </p:cNvGrpSpPr>
          <p:nvPr/>
        </p:nvGrpSpPr>
        <p:grpSpPr bwMode="auto">
          <a:xfrm>
            <a:off x="1703389" y="3587750"/>
            <a:ext cx="6048375" cy="2808288"/>
            <a:chOff x="113" y="2160"/>
            <a:chExt cx="3810" cy="1769"/>
          </a:xfrm>
        </p:grpSpPr>
        <p:sp>
          <p:nvSpPr>
            <p:cNvPr id="26658" name="Rectangle 3"/>
            <p:cNvSpPr>
              <a:spLocks noChangeArrowheads="1"/>
            </p:cNvSpPr>
            <p:nvPr/>
          </p:nvSpPr>
          <p:spPr bwMode="auto">
            <a:xfrm>
              <a:off x="113" y="2160"/>
              <a:ext cx="3810" cy="176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6659" name="Object 7"/>
            <p:cNvGraphicFramePr>
              <a:graphicFrameLocks noChangeAspect="1"/>
            </p:cNvGraphicFramePr>
            <p:nvPr/>
          </p:nvGraphicFramePr>
          <p:xfrm>
            <a:off x="2971" y="3607"/>
            <a:ext cx="84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Visio" r:id="rId4" imgW="1117702" imgH="325831" progId="">
                    <p:embed/>
                  </p:oleObj>
                </mc:Choice>
                <mc:Fallback>
                  <p:oleObj name="Visio" r:id="rId4" imgW="1117702" imgH="325831" progId="">
                    <p:embed/>
                    <p:pic>
                      <p:nvPicPr>
                        <p:cNvPr id="266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607"/>
                          <a:ext cx="84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0" name="Object 9"/>
            <p:cNvGraphicFramePr>
              <a:graphicFrameLocks noChangeAspect="1"/>
            </p:cNvGraphicFramePr>
            <p:nvPr/>
          </p:nvGraphicFramePr>
          <p:xfrm>
            <a:off x="3061" y="2650"/>
            <a:ext cx="70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Visio" r:id="rId6" imgW="1117702" imgH="325831" progId="">
                    <p:embed/>
                  </p:oleObj>
                </mc:Choice>
                <mc:Fallback>
                  <p:oleObj name="Visio" r:id="rId6" imgW="1117702" imgH="325831" progId="">
                    <p:embed/>
                    <p:pic>
                      <p:nvPicPr>
                        <p:cNvPr id="2666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650"/>
                          <a:ext cx="70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1" name="Line 10"/>
            <p:cNvSpPr>
              <a:spLocks noChangeShapeType="1"/>
            </p:cNvSpPr>
            <p:nvPr/>
          </p:nvSpPr>
          <p:spPr bwMode="auto">
            <a:xfrm>
              <a:off x="2544" y="2444"/>
              <a:ext cx="517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2" name="Line 11"/>
            <p:cNvSpPr>
              <a:spLocks noChangeShapeType="1"/>
            </p:cNvSpPr>
            <p:nvPr/>
          </p:nvSpPr>
          <p:spPr bwMode="auto">
            <a:xfrm flipV="1">
              <a:off x="2688" y="2876"/>
              <a:ext cx="373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3" name="Rectangle 12"/>
            <p:cNvSpPr>
              <a:spLocks noChangeArrowheads="1"/>
            </p:cNvSpPr>
            <p:nvPr/>
          </p:nvSpPr>
          <p:spPr bwMode="auto">
            <a:xfrm>
              <a:off x="1152" y="2448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takes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4" name="Line 13"/>
            <p:cNvSpPr>
              <a:spLocks noChangeShapeType="1"/>
            </p:cNvSpPr>
            <p:nvPr/>
          </p:nvSpPr>
          <p:spPr bwMode="auto">
            <a:xfrm flipV="1">
              <a:off x="1156" y="2496"/>
              <a:ext cx="66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5" name="Line 14"/>
            <p:cNvSpPr>
              <a:spLocks noChangeShapeType="1"/>
            </p:cNvSpPr>
            <p:nvPr/>
          </p:nvSpPr>
          <p:spPr bwMode="auto">
            <a:xfrm>
              <a:off x="2426" y="3692"/>
              <a:ext cx="5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6" name="Rectangle 15"/>
            <p:cNvSpPr>
              <a:spLocks noChangeArrowheads="1"/>
            </p:cNvSpPr>
            <p:nvPr/>
          </p:nvSpPr>
          <p:spPr bwMode="auto">
            <a:xfrm>
              <a:off x="1093" y="3030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7" name="Line 16"/>
            <p:cNvSpPr>
              <a:spLocks noChangeShapeType="1"/>
            </p:cNvSpPr>
            <p:nvPr/>
          </p:nvSpPr>
          <p:spPr bwMode="auto">
            <a:xfrm flipV="1">
              <a:off x="1066" y="3120"/>
              <a:ext cx="61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8" name="Rectangle 17"/>
            <p:cNvSpPr>
              <a:spLocks noChangeArrowheads="1"/>
            </p:cNvSpPr>
            <p:nvPr/>
          </p:nvSpPr>
          <p:spPr bwMode="auto">
            <a:xfrm>
              <a:off x="521" y="296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9" name="Line 18"/>
            <p:cNvSpPr>
              <a:spLocks noChangeShapeType="1"/>
            </p:cNvSpPr>
            <p:nvPr/>
          </p:nvSpPr>
          <p:spPr bwMode="auto">
            <a:xfrm flipV="1">
              <a:off x="748" y="2496"/>
              <a:ext cx="1220" cy="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6670" name="Object 19"/>
            <p:cNvGraphicFramePr>
              <a:graphicFrameLocks noChangeAspect="1"/>
            </p:cNvGraphicFramePr>
            <p:nvPr/>
          </p:nvGraphicFramePr>
          <p:xfrm>
            <a:off x="204" y="2596"/>
            <a:ext cx="9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Visio" r:id="rId8" imgW="1045769" imgH="325831" progId="">
                    <p:embed/>
                  </p:oleObj>
                </mc:Choice>
                <mc:Fallback>
                  <p:oleObj name="Visio" r:id="rId8" imgW="1045769" imgH="325831" progId="">
                    <p:embed/>
                    <p:pic>
                      <p:nvPicPr>
                        <p:cNvPr id="2667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596"/>
                          <a:ext cx="9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1" name="Rectangle 20"/>
            <p:cNvSpPr>
              <a:spLocks noChangeArrowheads="1"/>
            </p:cNvSpPr>
            <p:nvPr/>
          </p:nvSpPr>
          <p:spPr bwMode="auto">
            <a:xfrm>
              <a:off x="1296" y="3312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takes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2" name="Line 21"/>
            <p:cNvSpPr>
              <a:spLocks noChangeShapeType="1"/>
            </p:cNvSpPr>
            <p:nvPr/>
          </p:nvSpPr>
          <p:spPr bwMode="auto">
            <a:xfrm>
              <a:off x="1056" y="336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3" name="Line 22"/>
            <p:cNvSpPr>
              <a:spLocks noChangeShapeType="1"/>
            </p:cNvSpPr>
            <p:nvPr/>
          </p:nvSpPr>
          <p:spPr bwMode="auto">
            <a:xfrm>
              <a:off x="612" y="3466"/>
              <a:ext cx="828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74" name="Rectangle 23"/>
            <p:cNvSpPr>
              <a:spLocks noChangeArrowheads="1"/>
            </p:cNvSpPr>
            <p:nvPr/>
          </p:nvSpPr>
          <p:spPr bwMode="auto">
            <a:xfrm>
              <a:off x="624" y="3648"/>
              <a:ext cx="4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6675" name="Object 5"/>
            <p:cNvGraphicFramePr>
              <a:graphicFrameLocks noChangeAspect="1"/>
            </p:cNvGraphicFramePr>
            <p:nvPr/>
          </p:nvGraphicFramePr>
          <p:xfrm>
            <a:off x="1780" y="2208"/>
            <a:ext cx="110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Visio" r:id="rId10" imgW="1297838" imgH="325831" progId="">
                    <p:embed/>
                  </p:oleObj>
                </mc:Choice>
                <mc:Fallback>
                  <p:oleObj name="Visio" r:id="rId10" imgW="1297838" imgH="325831" progId="">
                    <p:embed/>
                    <p:pic>
                      <p:nvPicPr>
                        <p:cNvPr id="2667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208"/>
                          <a:ext cx="110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6" name="Object 4"/>
            <p:cNvGraphicFramePr>
              <a:graphicFrameLocks noChangeAspect="1"/>
            </p:cNvGraphicFramePr>
            <p:nvPr/>
          </p:nvGraphicFramePr>
          <p:xfrm>
            <a:off x="204" y="3213"/>
            <a:ext cx="90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Visio" r:id="rId12" imgW="1117702" imgH="325831" progId="">
                    <p:embed/>
                  </p:oleObj>
                </mc:Choice>
                <mc:Fallback>
                  <p:oleObj name="Visio" r:id="rId12" imgW="1117702" imgH="325831" progId="">
                    <p:embed/>
                    <p:pic>
                      <p:nvPicPr>
                        <p:cNvPr id="266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213"/>
                          <a:ext cx="90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7" name="Object 8"/>
            <p:cNvGraphicFramePr>
              <a:graphicFrameLocks noChangeAspect="1"/>
            </p:cNvGraphicFramePr>
            <p:nvPr/>
          </p:nvGraphicFramePr>
          <p:xfrm>
            <a:off x="1383" y="3602"/>
            <a:ext cx="104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" name="Visio" r:id="rId14" imgW="1297838" imgH="325831" progId="">
                    <p:embed/>
                  </p:oleObj>
                </mc:Choice>
                <mc:Fallback>
                  <p:oleObj name="Visio" r:id="rId14" imgW="1297838" imgH="325831" progId="">
                    <p:embed/>
                    <p:pic>
                      <p:nvPicPr>
                        <p:cNvPr id="2667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602"/>
                          <a:ext cx="104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8" name="Object 6"/>
            <p:cNvGraphicFramePr>
              <a:graphicFrameLocks noChangeAspect="1"/>
            </p:cNvGraphicFramePr>
            <p:nvPr/>
          </p:nvGraphicFramePr>
          <p:xfrm>
            <a:off x="1655" y="2978"/>
            <a:ext cx="10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" name="Visio" r:id="rId16" imgW="1297838" imgH="325831" progId="">
                    <p:embed/>
                  </p:oleObj>
                </mc:Choice>
                <mc:Fallback>
                  <p:oleObj name="Visio" r:id="rId16" imgW="1297838" imgH="325831" progId="">
                    <p:embed/>
                    <p:pic>
                      <p:nvPicPr>
                        <p:cNvPr id="266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978"/>
                          <a:ext cx="108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0" name="Group 54"/>
          <p:cNvGrpSpPr>
            <a:grpSpLocks/>
          </p:cNvGrpSpPr>
          <p:nvPr/>
        </p:nvGrpSpPr>
        <p:grpSpPr bwMode="auto">
          <a:xfrm>
            <a:off x="8001000" y="3587750"/>
            <a:ext cx="2376488" cy="2813050"/>
            <a:chOff x="4150" y="2160"/>
            <a:chExt cx="1497" cy="1724"/>
          </a:xfrm>
        </p:grpSpPr>
        <p:sp>
          <p:nvSpPr>
            <p:cNvPr id="26651" name="Rectangle 26"/>
            <p:cNvSpPr>
              <a:spLocks noChangeArrowheads="1"/>
            </p:cNvSpPr>
            <p:nvPr/>
          </p:nvSpPr>
          <p:spPr bwMode="auto">
            <a:xfrm>
              <a:off x="4150" y="2160"/>
              <a:ext cx="1497" cy="172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6652" name="Object 28"/>
            <p:cNvGraphicFramePr>
              <a:graphicFrameLocks noChangeAspect="1"/>
            </p:cNvGraphicFramePr>
            <p:nvPr/>
          </p:nvGraphicFramePr>
          <p:xfrm>
            <a:off x="4468" y="3503"/>
            <a:ext cx="84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" name="Visio" r:id="rId18" imgW="1117702" imgH="325831" progId="">
                    <p:embed/>
                  </p:oleObj>
                </mc:Choice>
                <mc:Fallback>
                  <p:oleObj name="Visio" r:id="rId18" imgW="1117702" imgH="325831" progId="">
                    <p:embed/>
                    <p:pic>
                      <p:nvPicPr>
                        <p:cNvPr id="2665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503"/>
                          <a:ext cx="84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Line 30"/>
            <p:cNvSpPr>
              <a:spLocks noChangeShapeType="1"/>
            </p:cNvSpPr>
            <p:nvPr/>
          </p:nvSpPr>
          <p:spPr bwMode="auto">
            <a:xfrm>
              <a:off x="4876" y="297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4" name="Line 31"/>
            <p:cNvSpPr>
              <a:spLocks noChangeShapeType="1"/>
            </p:cNvSpPr>
            <p:nvPr/>
          </p:nvSpPr>
          <p:spPr bwMode="auto">
            <a:xfrm>
              <a:off x="4876" y="2478"/>
              <a:ext cx="0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5" name="Rectangle 32"/>
            <p:cNvSpPr>
              <a:spLocks noChangeArrowheads="1"/>
            </p:cNvSpPr>
            <p:nvPr/>
          </p:nvSpPr>
          <p:spPr bwMode="auto">
            <a:xfrm>
              <a:off x="4438" y="2592"/>
              <a:ext cx="4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6656" name="Object 27"/>
            <p:cNvGraphicFramePr>
              <a:graphicFrameLocks noChangeAspect="1"/>
            </p:cNvGraphicFramePr>
            <p:nvPr/>
          </p:nvGraphicFramePr>
          <p:xfrm>
            <a:off x="4513" y="2296"/>
            <a:ext cx="77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" name="Visio" r:id="rId19" imgW="1117702" imgH="325831" progId="">
                    <p:embed/>
                  </p:oleObj>
                </mc:Choice>
                <mc:Fallback>
                  <p:oleObj name="Visio" r:id="rId19" imgW="1117702" imgH="325831" progId="">
                    <p:embed/>
                    <p:pic>
                      <p:nvPicPr>
                        <p:cNvPr id="26656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296"/>
                          <a:ext cx="77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Object 29"/>
            <p:cNvGraphicFramePr>
              <a:graphicFrameLocks noChangeAspect="1"/>
            </p:cNvGraphicFramePr>
            <p:nvPr/>
          </p:nvGraphicFramePr>
          <p:xfrm>
            <a:off x="4468" y="2840"/>
            <a:ext cx="9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" name="Visio" r:id="rId20" imgW="1297838" imgH="325831" progId="">
                    <p:embed/>
                  </p:oleObj>
                </mc:Choice>
                <mc:Fallback>
                  <p:oleObj name="Visio" r:id="rId20" imgW="1297838" imgH="325831" progId="">
                    <p:embed/>
                    <p:pic>
                      <p:nvPicPr>
                        <p:cNvPr id="2665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840"/>
                          <a:ext cx="90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Slide Number Placeholder 5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0151574-6D19-4C15-A163-8DABFA580B28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6632" name="Group 55"/>
          <p:cNvGrpSpPr>
            <a:grpSpLocks/>
          </p:cNvGrpSpPr>
          <p:nvPr/>
        </p:nvGrpSpPr>
        <p:grpSpPr bwMode="auto">
          <a:xfrm>
            <a:off x="1981200" y="1371601"/>
            <a:ext cx="7924800" cy="1768545"/>
            <a:chOff x="301101" y="2819400"/>
            <a:chExt cx="8309499" cy="1845100"/>
          </a:xfrm>
        </p:grpSpPr>
        <p:sp>
          <p:nvSpPr>
            <p:cNvPr id="26633" name="Rectangle 4"/>
            <p:cNvSpPr>
              <a:spLocks noChangeArrowheads="1"/>
            </p:cNvSpPr>
            <p:nvPr/>
          </p:nvSpPr>
          <p:spPr bwMode="auto">
            <a:xfrm>
              <a:off x="6032560" y="3382667"/>
              <a:ext cx="635000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4" name="Rectangle 5"/>
            <p:cNvSpPr>
              <a:spLocks noChangeArrowheads="1"/>
            </p:cNvSpPr>
            <p:nvPr/>
          </p:nvSpPr>
          <p:spPr bwMode="auto">
            <a:xfrm>
              <a:off x="3946555" y="3017188"/>
              <a:ext cx="740339" cy="194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5" name="Rectangle 6"/>
            <p:cNvSpPr>
              <a:spLocks noChangeArrowheads="1"/>
            </p:cNvSpPr>
            <p:nvPr/>
          </p:nvSpPr>
          <p:spPr bwMode="auto">
            <a:xfrm>
              <a:off x="2574183" y="2979924"/>
              <a:ext cx="740339" cy="26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6" name="Rectangle 7"/>
            <p:cNvSpPr>
              <a:spLocks noChangeArrowheads="1"/>
            </p:cNvSpPr>
            <p:nvPr/>
          </p:nvSpPr>
          <p:spPr bwMode="auto">
            <a:xfrm>
              <a:off x="3272980" y="2992823"/>
              <a:ext cx="740339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takes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7" name="Rectangle 8"/>
            <p:cNvSpPr>
              <a:spLocks noChangeArrowheads="1"/>
            </p:cNvSpPr>
            <p:nvPr/>
          </p:nvSpPr>
          <p:spPr bwMode="auto">
            <a:xfrm>
              <a:off x="6234335" y="3057319"/>
              <a:ext cx="633516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 section of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8" name="Rectangle 9"/>
            <p:cNvSpPr>
              <a:spLocks noChangeArrowheads="1"/>
            </p:cNvSpPr>
            <p:nvPr/>
          </p:nvSpPr>
          <p:spPr bwMode="auto">
            <a:xfrm>
              <a:off x="1994078" y="3838440"/>
              <a:ext cx="403551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9" name="Line 10"/>
            <p:cNvSpPr>
              <a:spLocks noChangeShapeType="1"/>
            </p:cNvSpPr>
            <p:nvPr/>
          </p:nvSpPr>
          <p:spPr bwMode="auto">
            <a:xfrm>
              <a:off x="1994078" y="4358710"/>
              <a:ext cx="370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0" name="Rectangle 11"/>
            <p:cNvSpPr>
              <a:spLocks noChangeArrowheads="1"/>
            </p:cNvSpPr>
            <p:nvPr/>
          </p:nvSpPr>
          <p:spPr bwMode="auto">
            <a:xfrm>
              <a:off x="301101" y="3693982"/>
              <a:ext cx="1555750" cy="579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-teaching assistant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1" name="Rectangle 12"/>
            <p:cNvSpPr>
              <a:spLocks noChangeArrowheads="1"/>
            </p:cNvSpPr>
            <p:nvPr/>
          </p:nvSpPr>
          <p:spPr bwMode="auto">
            <a:xfrm>
              <a:off x="3305707" y="4343400"/>
              <a:ext cx="768470" cy="32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2" name="Rectangle 13"/>
            <p:cNvSpPr>
              <a:spLocks noChangeArrowheads="1"/>
            </p:cNvSpPr>
            <p:nvPr/>
          </p:nvSpPr>
          <p:spPr bwMode="auto">
            <a:xfrm>
              <a:off x="5090445" y="3773944"/>
              <a:ext cx="740339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6643" name="Picture 14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19400"/>
              <a:ext cx="1612722" cy="103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4" name="Picture 15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118" y="2862397"/>
              <a:ext cx="1682453" cy="90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5" name="Line 16"/>
            <p:cNvSpPr>
              <a:spLocks noChangeShapeType="1"/>
            </p:cNvSpPr>
            <p:nvPr/>
          </p:nvSpPr>
          <p:spPr bwMode="auto">
            <a:xfrm>
              <a:off x="2547478" y="3252241"/>
              <a:ext cx="2004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6" name="Rectangle 17"/>
            <p:cNvSpPr>
              <a:spLocks noChangeArrowheads="1"/>
            </p:cNvSpPr>
            <p:nvPr/>
          </p:nvSpPr>
          <p:spPr bwMode="auto">
            <a:xfrm>
              <a:off x="2590800" y="3318171"/>
              <a:ext cx="740339" cy="26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-student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7" name="Line 18"/>
            <p:cNvSpPr>
              <a:spLocks noChangeShapeType="1"/>
            </p:cNvSpPr>
            <p:nvPr/>
          </p:nvSpPr>
          <p:spPr bwMode="auto">
            <a:xfrm>
              <a:off x="1994078" y="3708015"/>
              <a:ext cx="0" cy="650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8" name="Line 19"/>
            <p:cNvSpPr>
              <a:spLocks noChangeShapeType="1"/>
            </p:cNvSpPr>
            <p:nvPr/>
          </p:nvSpPr>
          <p:spPr bwMode="auto">
            <a:xfrm flipH="1" flipV="1">
              <a:off x="5680936" y="3646385"/>
              <a:ext cx="14836" cy="71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6649" name="Picture 20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767" y="2846607"/>
              <a:ext cx="1424833" cy="91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0" name="Line 21"/>
            <p:cNvSpPr>
              <a:spLocks noChangeShapeType="1"/>
            </p:cNvSpPr>
            <p:nvPr/>
          </p:nvSpPr>
          <p:spPr bwMode="auto">
            <a:xfrm>
              <a:off x="6032559" y="3382667"/>
              <a:ext cx="115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6" grpId="0"/>
      <p:bldP spid="266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en-US" b="1"/>
              <a:t> 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n-US" b="1"/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n-US" b="1"/>
          </a:p>
          <a:p>
            <a:pPr algn="r" rtl="1"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he-IL" sz="1600" b="1"/>
          </a:p>
          <a:p>
            <a:pPr algn="r" rt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/>
              <a:t>OD</a:t>
            </a:r>
            <a:r>
              <a:rPr lang="he-IL" sz="2000" b="1"/>
              <a:t> שגוי</a:t>
            </a:r>
            <a:r>
              <a:rPr lang="en-US" sz="2000" b="1"/>
              <a:t>/</a:t>
            </a:r>
            <a:r>
              <a:rPr lang="he-IL" sz="2000" b="1"/>
              <a:t>תקין?</a:t>
            </a:r>
          </a:p>
          <a:p>
            <a:pPr algn="r" rtl="1" eaLnBrk="1" hangingPunct="1">
              <a:spcBef>
                <a:spcPct val="50000"/>
              </a:spcBef>
              <a:buFont typeface="Wingdings 2" pitchFamily="18" charset="2"/>
              <a:buNone/>
            </a:pPr>
            <a:endParaRPr lang="en-US" sz="2000" b="1"/>
          </a:p>
          <a:p>
            <a:pPr marL="2509838" lvl="1" indent="-266700" algn="r" rt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he-IL" sz="1800"/>
              <a:t>כמות ה-</a:t>
            </a:r>
            <a:r>
              <a:rPr lang="en-US" sz="1800"/>
              <a:t>links</a:t>
            </a:r>
            <a:r>
              <a:rPr lang="he-IL" sz="1800"/>
              <a:t> לא יכולה לעלות</a:t>
            </a:r>
            <a:r>
              <a:rPr lang="en-US" sz="1800"/>
              <a:t>/</a:t>
            </a:r>
            <a:r>
              <a:rPr lang="he-IL" sz="1800"/>
              <a:t>לגרוע על כמות ה-</a:t>
            </a:r>
            <a:r>
              <a:rPr lang="en-US" sz="1800"/>
              <a:t> associations</a:t>
            </a:r>
            <a:r>
              <a:rPr lang="he-IL" sz="1800"/>
              <a:t>.</a:t>
            </a:r>
          </a:p>
        </p:txBody>
      </p:sp>
      <p:sp>
        <p:nvSpPr>
          <p:cNvPr id="27651" name="Slide Number Placeholder 2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85AF00F-4B53-4306-9845-516EFD92046E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27652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886200"/>
            <a:ext cx="17700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3" name="Group 25"/>
          <p:cNvGrpSpPr>
            <a:grpSpLocks/>
          </p:cNvGrpSpPr>
          <p:nvPr/>
        </p:nvGrpSpPr>
        <p:grpSpPr bwMode="auto">
          <a:xfrm>
            <a:off x="1828800" y="1524001"/>
            <a:ext cx="7924800" cy="1768545"/>
            <a:chOff x="301101" y="2819400"/>
            <a:chExt cx="8309499" cy="1845100"/>
          </a:xfrm>
        </p:grpSpPr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6032560" y="3382667"/>
              <a:ext cx="635000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3946555" y="3017188"/>
              <a:ext cx="740339" cy="194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7" name="Rectangle 6"/>
            <p:cNvSpPr>
              <a:spLocks noChangeArrowheads="1"/>
            </p:cNvSpPr>
            <p:nvPr/>
          </p:nvSpPr>
          <p:spPr bwMode="auto">
            <a:xfrm>
              <a:off x="2574183" y="2979924"/>
              <a:ext cx="740339" cy="26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8" name="Rectangle 7"/>
            <p:cNvSpPr>
              <a:spLocks noChangeArrowheads="1"/>
            </p:cNvSpPr>
            <p:nvPr/>
          </p:nvSpPr>
          <p:spPr bwMode="auto">
            <a:xfrm>
              <a:off x="3272980" y="2992823"/>
              <a:ext cx="740339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takes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6234335" y="3057319"/>
              <a:ext cx="633516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 section of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0" name="Rectangle 9"/>
            <p:cNvSpPr>
              <a:spLocks noChangeArrowheads="1"/>
            </p:cNvSpPr>
            <p:nvPr/>
          </p:nvSpPr>
          <p:spPr bwMode="auto">
            <a:xfrm>
              <a:off x="1994078" y="3838440"/>
              <a:ext cx="403551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>
              <a:off x="1994078" y="4358710"/>
              <a:ext cx="370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2" name="Rectangle 11"/>
            <p:cNvSpPr>
              <a:spLocks noChangeArrowheads="1"/>
            </p:cNvSpPr>
            <p:nvPr/>
          </p:nvSpPr>
          <p:spPr bwMode="auto">
            <a:xfrm>
              <a:off x="301101" y="3693982"/>
              <a:ext cx="1555750" cy="579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-teaching assistant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3" name="Rectangle 12"/>
            <p:cNvSpPr>
              <a:spLocks noChangeArrowheads="1"/>
            </p:cNvSpPr>
            <p:nvPr/>
          </p:nvSpPr>
          <p:spPr bwMode="auto">
            <a:xfrm>
              <a:off x="3305707" y="4343400"/>
              <a:ext cx="768470" cy="32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4" name="Rectangle 13"/>
            <p:cNvSpPr>
              <a:spLocks noChangeArrowheads="1"/>
            </p:cNvSpPr>
            <p:nvPr/>
          </p:nvSpPr>
          <p:spPr bwMode="auto">
            <a:xfrm>
              <a:off x="5090445" y="3773944"/>
              <a:ext cx="740339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7665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19400"/>
              <a:ext cx="1612722" cy="103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6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118" y="2862397"/>
              <a:ext cx="1682453" cy="90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7" name="Line 16"/>
            <p:cNvSpPr>
              <a:spLocks noChangeShapeType="1"/>
            </p:cNvSpPr>
            <p:nvPr/>
          </p:nvSpPr>
          <p:spPr bwMode="auto">
            <a:xfrm>
              <a:off x="2547478" y="3252241"/>
              <a:ext cx="2004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Rectangle 17"/>
            <p:cNvSpPr>
              <a:spLocks noChangeArrowheads="1"/>
            </p:cNvSpPr>
            <p:nvPr/>
          </p:nvSpPr>
          <p:spPr bwMode="auto">
            <a:xfrm>
              <a:off x="2590800" y="3318171"/>
              <a:ext cx="740339" cy="26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-student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9" name="Line 18"/>
            <p:cNvSpPr>
              <a:spLocks noChangeShapeType="1"/>
            </p:cNvSpPr>
            <p:nvPr/>
          </p:nvSpPr>
          <p:spPr bwMode="auto">
            <a:xfrm>
              <a:off x="1994078" y="3708015"/>
              <a:ext cx="0" cy="650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0" name="Line 19"/>
            <p:cNvSpPr>
              <a:spLocks noChangeShapeType="1"/>
            </p:cNvSpPr>
            <p:nvPr/>
          </p:nvSpPr>
          <p:spPr bwMode="auto">
            <a:xfrm flipH="1" flipV="1">
              <a:off x="5680936" y="3646385"/>
              <a:ext cx="14836" cy="71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7671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767" y="2846607"/>
              <a:ext cx="1424833" cy="91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6032559" y="3382667"/>
              <a:ext cx="115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1981200" y="7048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2800" b="1" dirty="0">
                <a:solidFill>
                  <a:srgbClr val="0070C0"/>
                </a:solidFill>
                <a:latin typeface="Impact" pitchFamily="34" charset="0"/>
                <a:cs typeface="Tahoma" pitchFamily="34" charset="0"/>
              </a:rPr>
              <a:t>דוגמה 3 </a:t>
            </a:r>
            <a:r>
              <a:rPr lang="he-IL" b="1" dirty="0">
                <a:solidFill>
                  <a:srgbClr val="0070C0"/>
                </a:solidFill>
                <a:latin typeface="Impact" pitchFamily="34" charset="0"/>
                <a:cs typeface="Tahoma" pitchFamily="34" charset="0"/>
              </a:rPr>
              <a:t>(המשך)</a:t>
            </a:r>
            <a:endParaRPr lang="ru-RU" sz="2800" b="1" dirty="0">
              <a:solidFill>
                <a:srgbClr val="0070C0"/>
              </a:solidFill>
              <a:latin typeface="Impact" pitchFamily="34" charset="0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D2928-50C5-477E-8160-6EA91B0FB512}"/>
              </a:ext>
            </a:extLst>
          </p:cNvPr>
          <p:cNvSpPr txBox="1"/>
          <p:nvPr/>
        </p:nvSpPr>
        <p:spPr>
          <a:xfrm>
            <a:off x="1695305" y="2754441"/>
            <a:ext cx="863248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public class Student{</a:t>
            </a:r>
          </a:p>
          <a:p>
            <a:pPr>
              <a:defRPr/>
            </a:pPr>
            <a:r>
              <a:rPr lang="en-US" dirty="0"/>
              <a:t>	Collection&lt;Seminar&gt; _takes = new HashSet&lt;Seminar&gt;();</a:t>
            </a:r>
          </a:p>
          <a:p>
            <a:pPr>
              <a:defRPr/>
            </a:pPr>
            <a:r>
              <a:rPr lang="en-US" dirty="0"/>
              <a:t>	Collection&lt;Seminar&gt; _assists = new HashSet&lt;Seminar&gt;();</a:t>
            </a:r>
          </a:p>
          <a:p>
            <a:pPr>
              <a:defRPr/>
            </a:pPr>
            <a:r>
              <a:rPr lang="en-US" dirty="0"/>
              <a:t>	</a:t>
            </a:r>
          </a:p>
          <a:p>
            <a:pPr>
              <a:defRPr/>
            </a:pPr>
            <a:r>
              <a:rPr lang="en-US" dirty="0"/>
              <a:t>	public Student(Seminar _</a:t>
            </a:r>
            <a:r>
              <a:rPr lang="en-US" dirty="0" err="1"/>
              <a:t>mandatoryOne</a:t>
            </a:r>
            <a:r>
              <a:rPr lang="en-US" dirty="0"/>
              <a:t>){</a:t>
            </a:r>
          </a:p>
          <a:p>
            <a:pPr>
              <a:defRPr/>
            </a:pPr>
            <a:r>
              <a:rPr lang="en-US" dirty="0"/>
              <a:t>		if (_</a:t>
            </a:r>
            <a:r>
              <a:rPr lang="en-US" dirty="0" err="1"/>
              <a:t>mandatoryOne</a:t>
            </a:r>
            <a:r>
              <a:rPr lang="en-US" dirty="0"/>
              <a:t> == null){</a:t>
            </a:r>
          </a:p>
          <a:p>
            <a:pPr>
              <a:defRPr/>
            </a:pPr>
            <a:r>
              <a:rPr lang="en-US" dirty="0"/>
              <a:t>			throw new </a:t>
            </a:r>
            <a:r>
              <a:rPr lang="en-US" dirty="0" err="1"/>
              <a:t>AtLeastOneException</a:t>
            </a:r>
            <a:r>
              <a:rPr lang="en-US" dirty="0"/>
              <a:t>();		</a:t>
            </a:r>
          </a:p>
          <a:p>
            <a:pPr>
              <a:defRPr/>
            </a:pPr>
            <a:r>
              <a:rPr lang="en-US" dirty="0"/>
              <a:t>		} else {</a:t>
            </a:r>
          </a:p>
          <a:p>
            <a:pPr>
              <a:defRPr/>
            </a:pPr>
            <a:r>
              <a:rPr lang="en-US" dirty="0"/>
              <a:t>		</a:t>
            </a:r>
            <a:r>
              <a:rPr lang="en-US" dirty="0" err="1"/>
              <a:t>takes.add</a:t>
            </a:r>
            <a:r>
              <a:rPr lang="en-US" dirty="0"/>
              <a:t>(_</a:t>
            </a:r>
            <a:r>
              <a:rPr lang="en-US" dirty="0" err="1"/>
              <a:t>mandatoryOne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		}</a:t>
            </a:r>
          </a:p>
          <a:p>
            <a:pPr>
              <a:defRPr/>
            </a:pPr>
            <a:r>
              <a:rPr lang="en-US" dirty="0"/>
              <a:t>	}</a:t>
            </a:r>
          </a:p>
          <a:p>
            <a:pPr>
              <a:defRPr/>
            </a:pPr>
            <a:r>
              <a:rPr lang="en-US" dirty="0"/>
              <a:t>	...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en-US" b="1"/>
              <a:t> 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n-US" b="1"/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n-US" b="1"/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endParaRPr lang="en-US" b="1"/>
          </a:p>
          <a:p>
            <a:pPr algn="r" rt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b="1"/>
              <a:t>OD</a:t>
            </a:r>
            <a:r>
              <a:rPr lang="he-IL" b="1"/>
              <a:t> שגוי</a:t>
            </a:r>
            <a:r>
              <a:rPr lang="en-US" b="1"/>
              <a:t>/</a:t>
            </a:r>
            <a:r>
              <a:rPr lang="he-IL" b="1"/>
              <a:t>תקין?</a:t>
            </a: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endParaRPr lang="ru-RU" b="1"/>
          </a:p>
        </p:txBody>
      </p:sp>
      <p:sp>
        <p:nvSpPr>
          <p:cNvPr id="28675" name="Slide Number Placeholder 2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3DD5C67-EE9E-4B77-B9AE-C0BD166E902D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8676" name="Group 25"/>
          <p:cNvGrpSpPr>
            <a:grpSpLocks/>
          </p:cNvGrpSpPr>
          <p:nvPr/>
        </p:nvGrpSpPr>
        <p:grpSpPr bwMode="auto">
          <a:xfrm>
            <a:off x="1828800" y="1524001"/>
            <a:ext cx="7924800" cy="1768545"/>
            <a:chOff x="301101" y="2819400"/>
            <a:chExt cx="8309499" cy="1845100"/>
          </a:xfrm>
        </p:grpSpPr>
        <p:sp>
          <p:nvSpPr>
            <p:cNvPr id="28702" name="Rectangle 4"/>
            <p:cNvSpPr>
              <a:spLocks noChangeArrowheads="1"/>
            </p:cNvSpPr>
            <p:nvPr/>
          </p:nvSpPr>
          <p:spPr bwMode="auto">
            <a:xfrm>
              <a:off x="6032560" y="3382667"/>
              <a:ext cx="635000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3" name="Rectangle 5"/>
            <p:cNvSpPr>
              <a:spLocks noChangeArrowheads="1"/>
            </p:cNvSpPr>
            <p:nvPr/>
          </p:nvSpPr>
          <p:spPr bwMode="auto">
            <a:xfrm>
              <a:off x="3946555" y="3017188"/>
              <a:ext cx="740339" cy="194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4" name="Rectangle 6"/>
            <p:cNvSpPr>
              <a:spLocks noChangeArrowheads="1"/>
            </p:cNvSpPr>
            <p:nvPr/>
          </p:nvSpPr>
          <p:spPr bwMode="auto">
            <a:xfrm>
              <a:off x="2574183" y="2979924"/>
              <a:ext cx="740339" cy="26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5" name="Rectangle 7"/>
            <p:cNvSpPr>
              <a:spLocks noChangeArrowheads="1"/>
            </p:cNvSpPr>
            <p:nvPr/>
          </p:nvSpPr>
          <p:spPr bwMode="auto">
            <a:xfrm>
              <a:off x="3272980" y="2992823"/>
              <a:ext cx="740339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takes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6" name="Rectangle 8"/>
            <p:cNvSpPr>
              <a:spLocks noChangeArrowheads="1"/>
            </p:cNvSpPr>
            <p:nvPr/>
          </p:nvSpPr>
          <p:spPr bwMode="auto">
            <a:xfrm>
              <a:off x="6234335" y="3057319"/>
              <a:ext cx="633516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  section of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7" name="Rectangle 9"/>
            <p:cNvSpPr>
              <a:spLocks noChangeArrowheads="1"/>
            </p:cNvSpPr>
            <p:nvPr/>
          </p:nvSpPr>
          <p:spPr bwMode="auto">
            <a:xfrm>
              <a:off x="1994078" y="3838440"/>
              <a:ext cx="403551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0..1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8" name="Line 10"/>
            <p:cNvSpPr>
              <a:spLocks noChangeShapeType="1"/>
            </p:cNvSpPr>
            <p:nvPr/>
          </p:nvSpPr>
          <p:spPr bwMode="auto">
            <a:xfrm>
              <a:off x="1994078" y="4358710"/>
              <a:ext cx="370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9" name="Rectangle 11"/>
            <p:cNvSpPr>
              <a:spLocks noChangeArrowheads="1"/>
            </p:cNvSpPr>
            <p:nvPr/>
          </p:nvSpPr>
          <p:spPr bwMode="auto">
            <a:xfrm>
              <a:off x="301101" y="3693982"/>
              <a:ext cx="1555750" cy="579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-teaching assistant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0" name="Rectangle 12"/>
            <p:cNvSpPr>
              <a:spLocks noChangeArrowheads="1"/>
            </p:cNvSpPr>
            <p:nvPr/>
          </p:nvSpPr>
          <p:spPr bwMode="auto">
            <a:xfrm>
              <a:off x="3305707" y="4343400"/>
              <a:ext cx="768470" cy="32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1" name="Rectangle 13"/>
            <p:cNvSpPr>
              <a:spLocks noChangeArrowheads="1"/>
            </p:cNvSpPr>
            <p:nvPr/>
          </p:nvSpPr>
          <p:spPr bwMode="auto">
            <a:xfrm>
              <a:off x="5090445" y="3773944"/>
              <a:ext cx="740339" cy="25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0..*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8712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19400"/>
              <a:ext cx="1612722" cy="103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13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118" y="2862397"/>
              <a:ext cx="1682453" cy="90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14" name="Line 16"/>
            <p:cNvSpPr>
              <a:spLocks noChangeShapeType="1"/>
            </p:cNvSpPr>
            <p:nvPr/>
          </p:nvSpPr>
          <p:spPr bwMode="auto">
            <a:xfrm>
              <a:off x="2547478" y="3252241"/>
              <a:ext cx="2004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5" name="Rectangle 17"/>
            <p:cNvSpPr>
              <a:spLocks noChangeArrowheads="1"/>
            </p:cNvSpPr>
            <p:nvPr/>
          </p:nvSpPr>
          <p:spPr bwMode="auto">
            <a:xfrm>
              <a:off x="2590800" y="3318171"/>
              <a:ext cx="740339" cy="260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-student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6" name="Line 18"/>
            <p:cNvSpPr>
              <a:spLocks noChangeShapeType="1"/>
            </p:cNvSpPr>
            <p:nvPr/>
          </p:nvSpPr>
          <p:spPr bwMode="auto">
            <a:xfrm>
              <a:off x="1994078" y="3708015"/>
              <a:ext cx="0" cy="650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7" name="Line 19"/>
            <p:cNvSpPr>
              <a:spLocks noChangeShapeType="1"/>
            </p:cNvSpPr>
            <p:nvPr/>
          </p:nvSpPr>
          <p:spPr bwMode="auto">
            <a:xfrm flipH="1" flipV="1">
              <a:off x="5680936" y="3646385"/>
              <a:ext cx="14836" cy="71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8718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767" y="2846607"/>
              <a:ext cx="1424833" cy="91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19" name="Line 21"/>
            <p:cNvSpPr>
              <a:spLocks noChangeShapeType="1"/>
            </p:cNvSpPr>
            <p:nvPr/>
          </p:nvSpPr>
          <p:spPr bwMode="auto">
            <a:xfrm>
              <a:off x="6032559" y="3382667"/>
              <a:ext cx="115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1981200" y="7048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2800" b="1" dirty="0">
                <a:solidFill>
                  <a:srgbClr val="0070C0"/>
                </a:solidFill>
                <a:latin typeface="Impact" pitchFamily="34" charset="0"/>
                <a:cs typeface="Tahoma" pitchFamily="34" charset="0"/>
              </a:rPr>
              <a:t>דוגמה 4</a:t>
            </a:r>
            <a:endParaRPr lang="ru-RU" sz="2800" b="1" dirty="0">
              <a:solidFill>
                <a:srgbClr val="0070C0"/>
              </a:solidFill>
              <a:latin typeface="Impact" pitchFamily="34" charset="0"/>
              <a:cs typeface="Tahoma" pitchFamily="34" charset="0"/>
            </a:endParaRPr>
          </a:p>
        </p:txBody>
      </p:sp>
      <p:sp>
        <p:nvSpPr>
          <p:cNvPr id="28678" name="Line 42"/>
          <p:cNvSpPr>
            <a:spLocks noChangeShapeType="1"/>
          </p:cNvSpPr>
          <p:nvPr/>
        </p:nvSpPr>
        <p:spPr bwMode="auto">
          <a:xfrm>
            <a:off x="4943475" y="19637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9" name="Rectangle 43"/>
          <p:cNvSpPr>
            <a:spLocks noChangeArrowheads="1"/>
          </p:cNvSpPr>
          <p:nvPr/>
        </p:nvSpPr>
        <p:spPr bwMode="auto">
          <a:xfrm>
            <a:off x="4953001" y="2286001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{NAND}</a:t>
            </a:r>
            <a:endParaRPr lang="ru-RU" sz="120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680" name="Group 67"/>
          <p:cNvGrpSpPr>
            <a:grpSpLocks/>
          </p:cNvGrpSpPr>
          <p:nvPr/>
        </p:nvGrpSpPr>
        <p:grpSpPr bwMode="auto">
          <a:xfrm>
            <a:off x="3276600" y="4114800"/>
            <a:ext cx="5410200" cy="2362200"/>
            <a:chOff x="1020" y="2069"/>
            <a:chExt cx="3810" cy="1769"/>
          </a:xfrm>
        </p:grpSpPr>
        <p:sp>
          <p:nvSpPr>
            <p:cNvPr id="28681" name="Rectangle 68"/>
            <p:cNvSpPr>
              <a:spLocks noChangeArrowheads="1"/>
            </p:cNvSpPr>
            <p:nvPr/>
          </p:nvSpPr>
          <p:spPr bwMode="auto">
            <a:xfrm>
              <a:off x="1020" y="2069"/>
              <a:ext cx="3810" cy="17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8682" name="Object 69"/>
            <p:cNvGraphicFramePr>
              <a:graphicFrameLocks noChangeAspect="1"/>
            </p:cNvGraphicFramePr>
            <p:nvPr/>
          </p:nvGraphicFramePr>
          <p:xfrm>
            <a:off x="3878" y="3344"/>
            <a:ext cx="84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Visio" r:id="rId7" imgW="1117702" imgH="325831" progId="">
                    <p:embed/>
                  </p:oleObj>
                </mc:Choice>
                <mc:Fallback>
                  <p:oleObj name="Visio" r:id="rId7" imgW="1117702" imgH="325831" progId="">
                    <p:embed/>
                    <p:pic>
                      <p:nvPicPr>
                        <p:cNvPr id="28682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44"/>
                          <a:ext cx="84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70"/>
            <p:cNvGraphicFramePr>
              <a:graphicFrameLocks noChangeAspect="1"/>
            </p:cNvGraphicFramePr>
            <p:nvPr/>
          </p:nvGraphicFramePr>
          <p:xfrm>
            <a:off x="3968" y="2387"/>
            <a:ext cx="70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Visio" r:id="rId9" imgW="1117702" imgH="325831" progId="">
                    <p:embed/>
                  </p:oleObj>
                </mc:Choice>
                <mc:Fallback>
                  <p:oleObj name="Visio" r:id="rId9" imgW="1117702" imgH="325831" progId="">
                    <p:embed/>
                    <p:pic>
                      <p:nvPicPr>
                        <p:cNvPr id="28683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387"/>
                          <a:ext cx="70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4" name="Line 71"/>
            <p:cNvSpPr>
              <a:spLocks noChangeShapeType="1"/>
            </p:cNvSpPr>
            <p:nvPr/>
          </p:nvSpPr>
          <p:spPr bwMode="auto">
            <a:xfrm>
              <a:off x="3606" y="2251"/>
              <a:ext cx="36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5" name="Line 72"/>
            <p:cNvSpPr>
              <a:spLocks noChangeShapeType="1"/>
            </p:cNvSpPr>
            <p:nvPr/>
          </p:nvSpPr>
          <p:spPr bwMode="auto">
            <a:xfrm flipV="1">
              <a:off x="3606" y="2613"/>
              <a:ext cx="36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6" name="Rectangle 73"/>
            <p:cNvSpPr>
              <a:spLocks noChangeArrowheads="1"/>
            </p:cNvSpPr>
            <p:nvPr/>
          </p:nvSpPr>
          <p:spPr bwMode="auto">
            <a:xfrm>
              <a:off x="1973" y="2205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takes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7" name="Line 74"/>
            <p:cNvSpPr>
              <a:spLocks noChangeShapeType="1"/>
            </p:cNvSpPr>
            <p:nvPr/>
          </p:nvSpPr>
          <p:spPr bwMode="auto">
            <a:xfrm flipV="1">
              <a:off x="2063" y="2251"/>
              <a:ext cx="59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8" name="Line 75"/>
            <p:cNvSpPr>
              <a:spLocks noChangeShapeType="1"/>
            </p:cNvSpPr>
            <p:nvPr/>
          </p:nvSpPr>
          <p:spPr bwMode="auto">
            <a:xfrm>
              <a:off x="3288" y="343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9" name="Rectangle 76"/>
            <p:cNvSpPr>
              <a:spLocks noChangeArrowheads="1"/>
            </p:cNvSpPr>
            <p:nvPr/>
          </p:nvSpPr>
          <p:spPr bwMode="auto">
            <a:xfrm>
              <a:off x="2000" y="276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0" name="Line 77"/>
            <p:cNvSpPr>
              <a:spLocks noChangeShapeType="1"/>
            </p:cNvSpPr>
            <p:nvPr/>
          </p:nvSpPr>
          <p:spPr bwMode="auto">
            <a:xfrm flipV="1">
              <a:off x="1973" y="2886"/>
              <a:ext cx="63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1" name="Rectangle 78"/>
            <p:cNvSpPr>
              <a:spLocks noChangeArrowheads="1"/>
            </p:cNvSpPr>
            <p:nvPr/>
          </p:nvSpPr>
          <p:spPr bwMode="auto">
            <a:xfrm>
              <a:off x="1428" y="2704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takes</a:t>
              </a:r>
              <a:endParaRPr lang="ru-RU" sz="1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2" name="Line 79"/>
            <p:cNvSpPr>
              <a:spLocks noChangeShapeType="1"/>
            </p:cNvSpPr>
            <p:nvPr/>
          </p:nvSpPr>
          <p:spPr bwMode="auto">
            <a:xfrm flipV="1">
              <a:off x="1655" y="2387"/>
              <a:ext cx="1089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8693" name="Object 80"/>
            <p:cNvGraphicFramePr>
              <a:graphicFrameLocks noChangeAspect="1"/>
            </p:cNvGraphicFramePr>
            <p:nvPr/>
          </p:nvGraphicFramePr>
          <p:xfrm>
            <a:off x="1111" y="2333"/>
            <a:ext cx="9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Visio" r:id="rId11" imgW="1045769" imgH="325831" progId="">
                    <p:embed/>
                  </p:oleObj>
                </mc:Choice>
                <mc:Fallback>
                  <p:oleObj name="Visio" r:id="rId11" imgW="1045769" imgH="325831" progId="">
                    <p:embed/>
                    <p:pic>
                      <p:nvPicPr>
                        <p:cNvPr id="28693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333"/>
                          <a:ext cx="9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Rectangle 81"/>
            <p:cNvSpPr>
              <a:spLocks noChangeArrowheads="1"/>
            </p:cNvSpPr>
            <p:nvPr/>
          </p:nvSpPr>
          <p:spPr bwMode="auto">
            <a:xfrm>
              <a:off x="2201" y="306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takes</a:t>
              </a:r>
              <a:endParaRPr lang="ru-RU" sz="1400">
                <a:solidFill>
                  <a:srgbClr val="FF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5" name="Line 82"/>
            <p:cNvSpPr>
              <a:spLocks noChangeShapeType="1"/>
            </p:cNvSpPr>
            <p:nvPr/>
          </p:nvSpPr>
          <p:spPr bwMode="auto">
            <a:xfrm>
              <a:off x="1973" y="3113"/>
              <a:ext cx="680" cy="2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6" name="Line 83"/>
            <p:cNvSpPr>
              <a:spLocks noChangeShapeType="1"/>
            </p:cNvSpPr>
            <p:nvPr/>
          </p:nvSpPr>
          <p:spPr bwMode="auto">
            <a:xfrm>
              <a:off x="1474" y="3158"/>
              <a:ext cx="862" cy="36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he-IL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7" name="Rectangle 84"/>
            <p:cNvSpPr>
              <a:spLocks noChangeArrowheads="1"/>
            </p:cNvSpPr>
            <p:nvPr/>
          </p:nvSpPr>
          <p:spPr bwMode="auto">
            <a:xfrm>
              <a:off x="1519" y="3324"/>
              <a:ext cx="5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assists</a:t>
              </a:r>
              <a:endParaRPr lang="ru-RU" sz="1400">
                <a:solidFill>
                  <a:srgbClr val="FF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8698" name="Object 85"/>
            <p:cNvGraphicFramePr>
              <a:graphicFrameLocks noChangeAspect="1"/>
            </p:cNvGraphicFramePr>
            <p:nvPr/>
          </p:nvGraphicFramePr>
          <p:xfrm>
            <a:off x="2608" y="2149"/>
            <a:ext cx="104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Visio" r:id="rId13" imgW="1297838" imgH="325831" progId="">
                    <p:embed/>
                  </p:oleObj>
                </mc:Choice>
                <mc:Fallback>
                  <p:oleObj name="Visio" r:id="rId13" imgW="1297838" imgH="325831" progId="">
                    <p:embed/>
                    <p:pic>
                      <p:nvPicPr>
                        <p:cNvPr id="28698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149"/>
                          <a:ext cx="104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9" name="Object 86"/>
            <p:cNvGraphicFramePr>
              <a:graphicFrameLocks noChangeAspect="1"/>
            </p:cNvGraphicFramePr>
            <p:nvPr/>
          </p:nvGraphicFramePr>
          <p:xfrm>
            <a:off x="2562" y="2715"/>
            <a:ext cx="10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Visio" r:id="rId15" imgW="1297838" imgH="325831" progId="">
                    <p:embed/>
                  </p:oleObj>
                </mc:Choice>
                <mc:Fallback>
                  <p:oleObj name="Visio" r:id="rId15" imgW="1297838" imgH="325831" progId="">
                    <p:embed/>
                    <p:pic>
                      <p:nvPicPr>
                        <p:cNvPr id="28699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715"/>
                          <a:ext cx="108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0" name="Object 87"/>
            <p:cNvGraphicFramePr>
              <a:graphicFrameLocks noChangeAspect="1"/>
            </p:cNvGraphicFramePr>
            <p:nvPr/>
          </p:nvGraphicFramePr>
          <p:xfrm>
            <a:off x="2290" y="3339"/>
            <a:ext cx="104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Visio" r:id="rId17" imgW="1297838" imgH="325831" progId="">
                    <p:embed/>
                  </p:oleObj>
                </mc:Choice>
                <mc:Fallback>
                  <p:oleObj name="Visio" r:id="rId17" imgW="1297838" imgH="325831" progId="">
                    <p:embed/>
                    <p:pic>
                      <p:nvPicPr>
                        <p:cNvPr id="2870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339"/>
                          <a:ext cx="104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1" name="Object 88"/>
            <p:cNvGraphicFramePr>
              <a:graphicFrameLocks noChangeAspect="1"/>
            </p:cNvGraphicFramePr>
            <p:nvPr/>
          </p:nvGraphicFramePr>
          <p:xfrm>
            <a:off x="1111" y="2950"/>
            <a:ext cx="90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Visio" r:id="rId19" imgW="1117702" imgH="325831" progId="">
                    <p:embed/>
                  </p:oleObj>
                </mc:Choice>
                <mc:Fallback>
                  <p:oleObj name="Visio" r:id="rId19" imgW="1117702" imgH="325831" progId="">
                    <p:embed/>
                    <p:pic>
                      <p:nvPicPr>
                        <p:cNvPr id="28701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950"/>
                          <a:ext cx="90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pPr eaLnBrk="1" hangingPunct="1"/>
            <a:r>
              <a:t>Class Diagram: Qualifiers</a:t>
            </a:r>
          </a:p>
        </p:txBody>
      </p:sp>
      <p:sp>
        <p:nvSpPr>
          <p:cNvPr id="2867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>
              <a:defRPr/>
            </a:pPr>
            <a:r>
              <a:rPr lang="he-IL" dirty="0">
                <a:cs typeface="Arial" charset="0"/>
              </a:rPr>
              <a:t>במדינה יש כמה ערים ולכולם שמות שונים - מה מהבאים הכי נכון?</a:t>
            </a:r>
            <a:endParaRPr lang="en-US" dirty="0">
              <a:cs typeface="Arial" charset="0"/>
            </a:endParaRPr>
          </a:p>
          <a:p>
            <a:pPr algn="r" rtl="1" eaLnBrk="1" hangingPunct="1">
              <a:defRPr/>
            </a:pPr>
            <a:endParaRPr lang="en-US" dirty="0">
              <a:cs typeface="Arial" charset="0"/>
            </a:endParaRPr>
          </a:p>
          <a:p>
            <a:pPr marL="1435100" indent="-446088" algn="r" rtl="1" eaLnBrk="1" hangingPunct="1">
              <a:defRPr/>
            </a:pPr>
            <a:endParaRPr lang="en-US" dirty="0">
              <a:cs typeface="Arial" charset="0"/>
            </a:endParaRP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r>
              <a:rPr lang="en-US" b="1" dirty="0">
                <a:cs typeface="Arial" charset="0"/>
              </a:rPr>
              <a:t> </a:t>
            </a: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endParaRPr lang="en-US" dirty="0">
              <a:cs typeface="Arial" charset="0"/>
            </a:endParaRP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r>
              <a:rPr lang="en-US" b="1" dirty="0">
                <a:cs typeface="Arial" charset="0"/>
              </a:rPr>
              <a:t> </a:t>
            </a: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endParaRPr lang="en-US" dirty="0">
              <a:cs typeface="Arial" charset="0"/>
            </a:endParaRPr>
          </a:p>
          <a:p>
            <a:pPr marL="1435100" indent="-446088" algn="r" rtl="1" eaLnBrk="1" hangingPunct="1">
              <a:buFont typeface="+mj-lt"/>
              <a:buAutoNum type="alphaLcPeriod"/>
              <a:defRPr/>
            </a:pPr>
            <a:r>
              <a:rPr lang="en-US" b="1" dirty="0">
                <a:cs typeface="Arial" charset="0"/>
              </a:rPr>
              <a:t> </a:t>
            </a:r>
          </a:p>
        </p:txBody>
      </p:sp>
      <p:pic>
        <p:nvPicPr>
          <p:cNvPr id="2970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79714"/>
            <a:ext cx="51054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51816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24400"/>
            <a:ext cx="518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999E3EC-032B-4883-897F-A7218F9A6442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8DB82-5B3F-4485-B70F-41DECE2C4EE3}"/>
              </a:ext>
            </a:extLst>
          </p:cNvPr>
          <p:cNvSpPr txBox="1"/>
          <p:nvPr/>
        </p:nvSpPr>
        <p:spPr>
          <a:xfrm>
            <a:off x="1540701" y="5774499"/>
            <a:ext cx="867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הצירוף &lt;מדינה, שם-עיר&gt; הוא צירוף יחיד המזהה עיר אחת בלבד. ולכן בצד ה-</a:t>
            </a:r>
            <a:r>
              <a:rPr lang="en-US" dirty="0">
                <a:solidFill>
                  <a:srgbClr val="FF0000"/>
                </a:solidFill>
              </a:rPr>
              <a:t>multiplicity</a:t>
            </a:r>
            <a:r>
              <a:rPr lang="he-IL" dirty="0">
                <a:solidFill>
                  <a:srgbClr val="FF0000"/>
                </a:solidFill>
              </a:rPr>
              <a:t> של העיר, ישנה רק עיר אחת.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pPr eaLnBrk="1" hangingPunct="1"/>
            <a:r>
              <a:t>Class Diagram: Association Class</a:t>
            </a: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 association class is an association whose links have identities.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It is possible to define a association class if relationship between classes has additional properties.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Association class constraint: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single instance of the association between any 2 instances of the associated class (the regular association constraint).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 association class can have attributes.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5926A5A-3456-4919-98C9-7B6663A50B04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pPr eaLnBrk="1" hangingPunct="1"/>
            <a:r>
              <a:t>UML Introdcution - Modeling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 eaLnBrk="1" hangingPunct="1"/>
            <a:r>
              <a:rPr lang="en-US"/>
              <a:t>A model is a simplification of reality.</a:t>
            </a:r>
          </a:p>
          <a:p>
            <a:pPr marL="361950" indent="-361950" eaLnBrk="1" hangingPunct="1"/>
            <a:endParaRPr lang="en-US"/>
          </a:p>
          <a:p>
            <a:pPr marL="361950" indent="-361950" eaLnBrk="1" hangingPunct="1"/>
            <a:r>
              <a:rPr lang="en-US"/>
              <a:t>Through modeling we achieve four aims:</a:t>
            </a:r>
          </a:p>
          <a:p>
            <a:pPr marL="722313" lvl="1" indent="-360363" eaLnBrk="1" hangingPunct="1">
              <a:buFontTx/>
              <a:buAutoNum type="arabicPeriod"/>
            </a:pPr>
            <a:r>
              <a:rPr lang="en-US"/>
              <a:t>Models help us to </a:t>
            </a:r>
            <a:r>
              <a:rPr lang="en-US" b="1"/>
              <a:t>visualize</a:t>
            </a:r>
            <a:r>
              <a:rPr lang="en-US"/>
              <a:t> a system as it is or as we want it to be.</a:t>
            </a:r>
          </a:p>
          <a:p>
            <a:pPr marL="722313" lvl="1" indent="-360363" eaLnBrk="1" hangingPunct="1">
              <a:buFontTx/>
              <a:buAutoNum type="arabicPeriod"/>
            </a:pPr>
            <a:r>
              <a:rPr lang="en-US"/>
              <a:t>Models permit us to </a:t>
            </a:r>
            <a:r>
              <a:rPr lang="en-US" b="1"/>
              <a:t>specify</a:t>
            </a:r>
            <a:r>
              <a:rPr lang="en-US"/>
              <a:t> the structure or behavior of a system.</a:t>
            </a:r>
          </a:p>
          <a:p>
            <a:pPr marL="722313" lvl="1" indent="-360363" eaLnBrk="1" hangingPunct="1">
              <a:buFontTx/>
              <a:buAutoNum type="arabicPeriod"/>
            </a:pPr>
            <a:r>
              <a:rPr lang="en-US"/>
              <a:t>Models give us a </a:t>
            </a:r>
            <a:r>
              <a:rPr lang="en-US" b="1"/>
              <a:t>template</a:t>
            </a:r>
            <a:r>
              <a:rPr lang="en-US"/>
              <a:t> that guides us in constructing a system.</a:t>
            </a:r>
          </a:p>
          <a:p>
            <a:pPr marL="722313" lvl="1" indent="-360363" eaLnBrk="1" hangingPunct="1">
              <a:buFontTx/>
              <a:buAutoNum type="arabicPeriod"/>
            </a:pPr>
            <a:r>
              <a:rPr lang="en-US"/>
              <a:t>Models </a:t>
            </a:r>
            <a:r>
              <a:rPr lang="en-US" b="1"/>
              <a:t>document</a:t>
            </a:r>
            <a:r>
              <a:rPr lang="en-US"/>
              <a:t> the decisions we have made.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23D36FB-F3EB-499E-B7B7-5C048CB0B05C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pPr eaLnBrk="1" hangingPunct="1"/>
            <a:r>
              <a:t>Association Class – Definitive Example</a:t>
            </a:r>
            <a:endParaRPr lang="ru-RU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 rule of thumb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Association classes are better for many to many relationships.</a:t>
            </a:r>
          </a:p>
          <a:p>
            <a:pPr eaLnBrk="1" hangingPunct="1"/>
            <a:endParaRPr lang="ru-RU"/>
          </a:p>
        </p:txBody>
      </p:sp>
      <p:sp>
        <p:nvSpPr>
          <p:cNvPr id="31748" name="Slide Number Placeholder 10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529697-5224-40E2-9BE0-C51FEEE5E16F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749" name="TextBox 1"/>
          <p:cNvSpPr txBox="1">
            <a:spLocks noChangeArrowheads="1"/>
          </p:cNvSpPr>
          <p:nvPr/>
        </p:nvSpPr>
        <p:spPr bwMode="auto">
          <a:xfrm>
            <a:off x="3505200" y="3581400"/>
            <a:ext cx="525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/etc/termcap	read		John Doe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/etc/termcap	read-write	Mary Brown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/usr/does/.login	read-write	John Doe</a:t>
            </a:r>
            <a:br>
              <a:rPr lang="en-US">
                <a:solidFill>
                  <a:prstClr val="black"/>
                </a:solidFill>
              </a:rPr>
            </a:br>
            <a:endParaRPr lang="en-US">
              <a:solidFill>
                <a:prstClr val="black"/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6" y="1676400"/>
            <a:ext cx="41624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 txBox="1">
            <a:spLocks noChangeArrowheads="1"/>
          </p:cNvSpPr>
          <p:nvPr/>
        </p:nvSpPr>
        <p:spPr bwMode="auto">
          <a:xfrm>
            <a:off x="1981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000">
                <a:solidFill>
                  <a:prstClr val="black"/>
                </a:solidFill>
              </a:rPr>
              <a:t>עובדים משובצים לפרויקטים שונים בתפקידים שונים. יש לשמור את תיאור התפקיד ומשכורת של עובד פר פרויקט עליו הוא עובד.</a:t>
            </a:r>
          </a:p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2000">
              <a:solidFill>
                <a:prstClr val="black"/>
              </a:solidFill>
            </a:endParaRPr>
          </a:p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2000">
              <a:solidFill>
                <a:prstClr val="black"/>
              </a:solidFill>
            </a:endParaRPr>
          </a:p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2000">
              <a:solidFill>
                <a:prstClr val="black"/>
              </a:solidFill>
            </a:endParaRPr>
          </a:p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2000">
              <a:solidFill>
                <a:prstClr val="black"/>
              </a:solidFill>
            </a:endParaRPr>
          </a:p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2000">
              <a:solidFill>
                <a:prstClr val="black"/>
              </a:solidFill>
            </a:endParaRPr>
          </a:p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2000">
              <a:solidFill>
                <a:prstClr val="black"/>
              </a:solidFill>
            </a:endParaRPr>
          </a:p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2000">
              <a:solidFill>
                <a:prstClr val="black"/>
              </a:solidFill>
            </a:endParaRPr>
          </a:p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2000">
              <a:solidFill>
                <a:prstClr val="black"/>
              </a:solidFill>
            </a:endParaRPr>
          </a:p>
          <a:p>
            <a:pPr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he-IL" sz="20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0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000">
                <a:solidFill>
                  <a:prstClr val="black"/>
                </a:solidFill>
              </a:rPr>
              <a:t>The constraint comes from the association semantics.</a:t>
            </a:r>
            <a:br>
              <a:rPr lang="en-US" sz="2000">
                <a:solidFill>
                  <a:prstClr val="black"/>
                </a:solidFill>
              </a:rPr>
            </a:br>
            <a:endParaRPr lang="en-US" sz="2000">
              <a:solidFill>
                <a:prstClr val="black"/>
              </a:solidFill>
              <a:latin typeface="Calibri" pitchFamily="34" charset="0"/>
            </a:endParaRPr>
          </a:p>
        </p:txBody>
      </p:sp>
      <p:graphicFrame>
        <p:nvGraphicFramePr>
          <p:cNvPr id="1495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6300788" y="2743201"/>
          <a:ext cx="39116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4213860" imgH="3203448" progId="">
                  <p:embed/>
                </p:oleObj>
              </mc:Choice>
              <mc:Fallback>
                <p:oleObj name="Visio" r:id="rId3" imgW="4213860" imgH="3203448" progId="">
                  <p:embed/>
                  <p:pic>
                    <p:nvPicPr>
                      <p:cNvPr id="149514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743201"/>
                        <a:ext cx="39116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A18B91C-70EE-4D95-A476-B1683160B4DA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2762250" y="2300288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a) Class Diagram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7219950" y="2300288"/>
            <a:ext cx="215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b) Object Diagram</a:t>
            </a:r>
          </a:p>
        </p:txBody>
      </p:sp>
      <p:pic>
        <p:nvPicPr>
          <p:cNvPr id="1495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3467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81200" y="70485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2800" b="1" dirty="0">
                <a:solidFill>
                  <a:srgbClr val="0070C0"/>
                </a:solidFill>
                <a:latin typeface="Impact" pitchFamily="34" charset="0"/>
                <a:cs typeface="Tahoma" pitchFamily="34" charset="0"/>
              </a:rPr>
              <a:t>דוגמה 5 – עובדים בפרויקט</a:t>
            </a:r>
            <a:endParaRPr lang="ru-RU" sz="2800" b="1" dirty="0">
              <a:solidFill>
                <a:srgbClr val="0070C0"/>
              </a:solidFill>
              <a:latin typeface="Impact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/>
      <p:bldP spid="1495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pPr eaLnBrk="1" hangingPunct="1"/>
            <a:r>
              <a:t>What do the diagrams describe ? 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1"/>
            <a:ext cx="33528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1"/>
            <a:ext cx="4267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14801"/>
            <a:ext cx="4495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057400" y="182880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</a:rPr>
              <a:t>a)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943600" y="190500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</a:rPr>
              <a:t>b)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581400" y="426720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</a:rPr>
              <a:t>c)</a:t>
            </a:r>
          </a:p>
        </p:txBody>
      </p:sp>
      <p:sp>
        <p:nvSpPr>
          <p:cNvPr id="33801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75B5124-0C10-486B-996C-CA5F8014B2D6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/>
      <p:bldP spid="150535" grpId="0"/>
      <p:bldP spid="1505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pPr eaLnBrk="1" hangingPunct="1"/>
            <a:r>
              <a:t>Class Diagram: Inheritance </a:t>
            </a:r>
            <a:r>
              <a:rPr sz="2400"/>
              <a:t>(Generalization)</a:t>
            </a:r>
            <a:endParaRPr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Inheritance models “is a” and “is like” relationship, enabling you to reuse existing data and code easily.</a:t>
            </a:r>
          </a:p>
          <a:p>
            <a:pPr eaLnBrk="1" hangingPunct="1"/>
            <a:r>
              <a:rPr lang="en-US"/>
              <a:t>The subclass inherits from super-class:</a:t>
            </a:r>
          </a:p>
          <a:p>
            <a:pPr lvl="1" eaLnBrk="1" hangingPunct="1"/>
            <a:r>
              <a:rPr lang="en-US"/>
              <a:t>Attribute</a:t>
            </a:r>
          </a:p>
          <a:p>
            <a:pPr lvl="1" eaLnBrk="1" hangingPunct="1"/>
            <a:r>
              <a:rPr lang="en-US"/>
              <a:t>Operation</a:t>
            </a:r>
          </a:p>
          <a:p>
            <a:pPr lvl="1" eaLnBrk="1" hangingPunct="1"/>
            <a:r>
              <a:rPr lang="en-US"/>
              <a:t>Relationship</a:t>
            </a:r>
          </a:p>
          <a:p>
            <a:pPr lvl="1" eaLnBrk="1" hangingPunct="1"/>
            <a:r>
              <a:rPr lang="en-US"/>
              <a:t>Interface</a:t>
            </a:r>
          </a:p>
          <a:p>
            <a:pPr lvl="1" eaLnBrk="1" hangingPunct="1"/>
            <a:endParaRPr lang="en-US"/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419601"/>
            <a:ext cx="295116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4114801"/>
            <a:ext cx="38655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21559AE-1291-452C-A938-0FA6C53B44E8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pPr eaLnBrk="1" hangingPunct="1"/>
            <a:r>
              <a:t>UML </a:t>
            </a:r>
            <a:r>
              <a:rPr>
                <a:latin typeface="Arial" pitchFamily="34" charset="0"/>
              </a:rPr>
              <a:t>–</a:t>
            </a:r>
            <a:r>
              <a:rPr lang="he-IL">
                <a:latin typeface="Arial" pitchFamily="34" charset="0"/>
              </a:rPr>
              <a:t> </a:t>
            </a:r>
            <a:r>
              <a:t>Unified Modeling Language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/>
            <a:r>
              <a:rPr lang="en-US"/>
              <a:t>Visualizing, specifying, constructing, and documenting object-oriented systems is exactly the purpose of the UML.</a:t>
            </a:r>
            <a:endParaRPr lang="he-IL"/>
          </a:p>
          <a:p>
            <a:pPr marL="990600" lvl="1" indent="-533400" eaLnBrk="1" hangingPunct="1">
              <a:buNone/>
            </a:pPr>
            <a:endParaRPr lang="en-US"/>
          </a:p>
          <a:p>
            <a:pPr marL="990600" lvl="1" indent="-533400" eaLnBrk="1" hangingPunct="1">
              <a:buNone/>
            </a:pPr>
            <a:endParaRPr lang="en-US"/>
          </a:p>
          <a:p>
            <a:pPr marL="990600" lvl="1" indent="-533400" eaLnBrk="1" hangingPunct="1">
              <a:buNone/>
            </a:pPr>
            <a:endParaRPr lang="en-US"/>
          </a:p>
          <a:p>
            <a:pPr marL="990600" lvl="1" indent="-533400" eaLnBrk="1" hangingPunct="1">
              <a:buNone/>
            </a:pPr>
            <a:endParaRPr lang="en-US"/>
          </a:p>
          <a:p>
            <a:pPr marL="357188" indent="-357188" eaLnBrk="1" hangingPunct="1"/>
            <a:endParaRPr lang="en-US"/>
          </a:p>
          <a:p>
            <a:pPr marL="357188" indent="-357188" eaLnBrk="1" hangingPunct="1"/>
            <a:r>
              <a:rPr lang="en-US"/>
              <a:t>Exactly like architects blueprints. </a:t>
            </a:r>
          </a:p>
          <a:p>
            <a:pPr marL="357188" indent="-357188" eaLnBrk="1" hangingPunct="1"/>
            <a:r>
              <a:rPr lang="en-US"/>
              <a:t>The </a:t>
            </a:r>
            <a:r>
              <a:rPr lang="en-US" i="1"/>
              <a:t>constructing </a:t>
            </a:r>
            <a:r>
              <a:rPr lang="en-US"/>
              <a:t>part is debatable.</a:t>
            </a:r>
          </a:p>
          <a:p>
            <a:pPr marL="357188" indent="-357188" eaLnBrk="1" hangingPunct="1"/>
            <a:r>
              <a:rPr lang="en-US"/>
              <a:t>You already know how to </a:t>
            </a:r>
            <a:r>
              <a:rPr lang="en-US" b="1"/>
              <a:t>speak</a:t>
            </a:r>
            <a:r>
              <a:rPr lang="en-US"/>
              <a:t> it (Object-Oriented); here you will learn to </a:t>
            </a:r>
            <a:r>
              <a:rPr lang="en-US" b="1"/>
              <a:t>read</a:t>
            </a:r>
            <a:r>
              <a:rPr lang="en-US"/>
              <a:t> and exercise </a:t>
            </a:r>
            <a:r>
              <a:rPr lang="en-US" b="1"/>
              <a:t>writing </a:t>
            </a:r>
            <a:r>
              <a:rPr lang="en-US"/>
              <a:t>it.</a:t>
            </a:r>
            <a:endParaRPr lang="he-IL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A940A76-1BDA-469B-AD14-7E7850F2E829}" type="slidenum">
              <a:rPr lang="en-US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71800"/>
            <a:ext cx="14668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r>
              <a:t>The Diagrams of UML 2.0</a:t>
            </a:r>
            <a:endParaRPr lang="ru-RU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676400"/>
            <a:ext cx="4038600" cy="3278188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>
                <a:solidFill>
                  <a:schemeClr val="accent2"/>
                </a:solidFill>
                <a:cs typeface="David" pitchFamily="34" charset="-79"/>
              </a:rPr>
              <a:t>Class diagram (s)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solidFill>
                  <a:schemeClr val="accent2"/>
                </a:solidFill>
                <a:cs typeface="David" pitchFamily="34" charset="-79"/>
              </a:rPr>
              <a:t>Object diagram (s)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solidFill>
                  <a:schemeClr val="accent2"/>
                </a:solidFill>
                <a:cs typeface="David" pitchFamily="34" charset="-79"/>
              </a:rPr>
              <a:t>Sequence diagram (</a:t>
            </a:r>
            <a:r>
              <a:rPr lang="en-US" dirty="0" err="1">
                <a:solidFill>
                  <a:schemeClr val="accent2"/>
                </a:solidFill>
                <a:cs typeface="David" pitchFamily="34" charset="-79"/>
              </a:rPr>
              <a:t>i</a:t>
            </a:r>
            <a:r>
              <a:rPr lang="en-US" dirty="0">
                <a:solidFill>
                  <a:schemeClr val="accent2"/>
                </a:solidFill>
                <a:cs typeface="David" pitchFamily="34" charset="-79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solidFill>
                  <a:schemeClr val="accent2"/>
                </a:solidFill>
                <a:cs typeface="David" pitchFamily="34" charset="-79"/>
              </a:rPr>
              <a:t>State machine (b)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solidFill>
                  <a:schemeClr val="accent2"/>
                </a:solidFill>
                <a:cs typeface="David" pitchFamily="34" charset="-79"/>
              </a:rPr>
              <a:t>Use Case diagram (f)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solidFill>
                  <a:schemeClr val="accent2"/>
                </a:solidFill>
                <a:cs typeface="David" pitchFamily="34" charset="-79"/>
              </a:rPr>
              <a:t>Package diagram (s)</a:t>
            </a:r>
          </a:p>
        </p:txBody>
      </p:sp>
      <p:sp>
        <p:nvSpPr>
          <p:cNvPr id="13316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676400"/>
            <a:ext cx="4038600" cy="3657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>
                <a:cs typeface="David" pitchFamily="34" charset="-79"/>
              </a:rPr>
              <a:t>Interaction diagram (</a:t>
            </a:r>
            <a:r>
              <a:rPr lang="en-US" dirty="0" err="1">
                <a:cs typeface="David" pitchFamily="34" charset="-79"/>
              </a:rPr>
              <a:t>i</a:t>
            </a:r>
            <a:r>
              <a:rPr lang="en-US" dirty="0">
                <a:cs typeface="David" pitchFamily="34" charset="-79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cs typeface="David" pitchFamily="34" charset="-79"/>
              </a:rPr>
              <a:t>Communication diagram (</a:t>
            </a:r>
            <a:r>
              <a:rPr lang="en-US" dirty="0" err="1">
                <a:cs typeface="David" pitchFamily="34" charset="-79"/>
              </a:rPr>
              <a:t>i</a:t>
            </a:r>
            <a:r>
              <a:rPr lang="en-US" dirty="0">
                <a:cs typeface="David" pitchFamily="34" charset="-79"/>
              </a:rPr>
              <a:t>) 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cs typeface="David" pitchFamily="34" charset="-79"/>
              </a:rPr>
              <a:t>Timing diagram (</a:t>
            </a:r>
            <a:r>
              <a:rPr lang="en-US" dirty="0" err="1">
                <a:cs typeface="David" pitchFamily="34" charset="-79"/>
              </a:rPr>
              <a:t>i</a:t>
            </a:r>
            <a:r>
              <a:rPr lang="en-US" dirty="0">
                <a:cs typeface="David" pitchFamily="34" charset="-79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cs typeface="David" pitchFamily="34" charset="-79"/>
              </a:rPr>
              <a:t>Activity diagram (f)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cs typeface="David" pitchFamily="34" charset="-79"/>
              </a:rPr>
              <a:t>Component diagram (s)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cs typeface="David" pitchFamily="34" charset="-79"/>
              </a:rPr>
              <a:t>Composite diagram (s)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cs typeface="David" pitchFamily="34" charset="-79"/>
              </a:rPr>
              <a:t>Deployment diagram (s)</a:t>
            </a:r>
          </a:p>
          <a:p>
            <a:pPr eaLnBrk="1" hangingPunct="1">
              <a:spcBef>
                <a:spcPts val="600"/>
              </a:spcBef>
            </a:pPr>
            <a:endParaRPr lang="he-IL" dirty="0"/>
          </a:p>
        </p:txBody>
      </p:sp>
      <p:sp>
        <p:nvSpPr>
          <p:cNvPr id="13317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CD1F84-A073-48BD-8C5D-96FE3F551B2F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867400" y="1676400"/>
            <a:ext cx="0" cy="3124200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1981201" y="4954588"/>
            <a:ext cx="85074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sz="1600" b="1"/>
              <a:t>Classification of diagrams: 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sz="1600" b="1"/>
              <a:t>(s) </a:t>
            </a:r>
            <a:r>
              <a:rPr lang="en-US" sz="1600"/>
              <a:t>– structure 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sz="1600" b="1"/>
              <a:t>(b) </a:t>
            </a:r>
            <a:r>
              <a:rPr lang="en-US" sz="1600"/>
              <a:t>– behavior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sz="1600" b="1"/>
              <a:t> (f) </a:t>
            </a:r>
            <a:r>
              <a:rPr lang="en-US" sz="1600"/>
              <a:t>– functional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sz="1600" b="1"/>
              <a:t> (i) </a:t>
            </a:r>
            <a:r>
              <a:rPr lang="en-US" sz="1600"/>
              <a:t>– interaction</a:t>
            </a:r>
            <a:endParaRPr lang="ru-RU" sz="16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819150"/>
          </a:xfrm>
        </p:spPr>
        <p:txBody>
          <a:bodyPr/>
          <a:lstStyle/>
          <a:p>
            <a:pPr eaLnBrk="1" hangingPunct="1"/>
            <a:r>
              <a:t>Class Diagram</a:t>
            </a:r>
            <a:endParaRPr lang="ru-RU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/>
              <a:t>Definition: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class diagram is a graphic presentation of the </a:t>
            </a:r>
            <a:r>
              <a:rPr lang="en-US" sz="3200" b="1" u="sng" dirty="0"/>
              <a:t>static view</a:t>
            </a:r>
            <a:r>
              <a:rPr lang="en-US" sz="2400" b="1" dirty="0"/>
              <a:t> </a:t>
            </a:r>
            <a:r>
              <a:rPr lang="en-US" sz="2400" dirty="0"/>
              <a:t>that shows a collection of declarative (static) model elements, such as classes, types, and their content, and relationships.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6FCD1BE-8DC1-4C67-93E1-4358DF5FE0DE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28650"/>
            <a:ext cx="8229600" cy="11239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sz="2400"/>
              <a:t>Class Diagram Basic Elements: </a:t>
            </a:r>
            <a:br>
              <a:rPr sz="2400"/>
            </a:br>
            <a:r>
              <a:t>Class</a:t>
            </a: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600200" y="1828800"/>
            <a:ext cx="2819400" cy="30480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2800" b="1">
                <a:solidFill>
                  <a:schemeClr val="tx2"/>
                </a:solidFill>
                <a:cs typeface="David" pitchFamily="34" charset="-79"/>
              </a:rPr>
              <a:t>Elements</a:t>
            </a:r>
            <a:endParaRPr lang="ru-RU" sz="2800" b="1">
              <a:solidFill>
                <a:schemeClr val="tx2"/>
              </a:solidFill>
              <a:cs typeface="David" pitchFamily="34" charset="-79"/>
            </a:endParaRPr>
          </a:p>
          <a:p>
            <a:pPr eaLnBrk="1" hangingPunct="1"/>
            <a:r>
              <a:rPr lang="en-US">
                <a:cs typeface="David" pitchFamily="34" charset="-79"/>
              </a:rPr>
              <a:t>Class</a:t>
            </a:r>
            <a:endParaRPr lang="en-US" sz="2800">
              <a:cs typeface="David" pitchFamily="34" charset="-79"/>
            </a:endParaRPr>
          </a:p>
          <a:p>
            <a:pPr lvl="1" eaLnBrk="1" hangingPunct="1"/>
            <a:r>
              <a:rPr lang="en-US">
                <a:cs typeface="David" pitchFamily="34" charset="-79"/>
              </a:rPr>
              <a:t>Name</a:t>
            </a:r>
          </a:p>
          <a:p>
            <a:pPr lvl="1" eaLnBrk="1" hangingPunct="1"/>
            <a:r>
              <a:rPr lang="en-US">
                <a:cs typeface="David" pitchFamily="34" charset="-79"/>
              </a:rPr>
              <a:t>Typed Attributes</a:t>
            </a:r>
          </a:p>
          <a:p>
            <a:pPr lvl="1" eaLnBrk="1" hangingPunct="1"/>
            <a:r>
              <a:rPr lang="en-US">
                <a:cs typeface="David" pitchFamily="34" charset="-79"/>
              </a:rPr>
              <a:t>Typed Methods</a:t>
            </a:r>
          </a:p>
          <a:p>
            <a:pPr lvl="1" eaLnBrk="1" hangingPunct="1"/>
            <a:endParaRPr lang="en-US">
              <a:cs typeface="David" pitchFamily="34" charset="-79"/>
            </a:endParaRPr>
          </a:p>
          <a:p>
            <a:pPr lvl="1" eaLnBrk="1" hangingPunct="1"/>
            <a:endParaRPr lang="en-US">
              <a:cs typeface="David" pitchFamily="34" charset="-79"/>
            </a:endParaRPr>
          </a:p>
        </p:txBody>
      </p:sp>
      <p:sp>
        <p:nvSpPr>
          <p:cNvPr id="15364" name="Content Placeholder 11"/>
          <p:cNvSpPr>
            <a:spLocks noGrp="1"/>
          </p:cNvSpPr>
          <p:nvPr>
            <p:ph sz="half" idx="2"/>
          </p:nvPr>
        </p:nvSpPr>
        <p:spPr>
          <a:xfrm>
            <a:off x="4829175" y="1828800"/>
            <a:ext cx="5505450" cy="30480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b="1">
                <a:solidFill>
                  <a:schemeClr val="tx2"/>
                </a:solidFill>
                <a:cs typeface="David" pitchFamily="34" charset="-79"/>
              </a:rPr>
              <a:t>Visual Representation</a:t>
            </a:r>
            <a:endParaRPr lang="ru-RU" b="1">
              <a:solidFill>
                <a:schemeClr val="tx2"/>
              </a:solidFill>
              <a:cs typeface="David" pitchFamily="34" charset="-79"/>
            </a:endParaRPr>
          </a:p>
          <a:p>
            <a:pPr eaLnBrk="1" hangingPunct="1"/>
            <a:endParaRPr lang="he-IL"/>
          </a:p>
        </p:txBody>
      </p:sp>
      <p:sp>
        <p:nvSpPr>
          <p:cNvPr id="15365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E0C4125-BEBF-463D-9029-2FAF117B7278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572000" y="2057400"/>
            <a:ext cx="0" cy="2592388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981200" y="5181601"/>
            <a:ext cx="80010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400" dirty="0">
                <a:latin typeface="+mj-lt"/>
              </a:rPr>
              <a:t>A class is a description of a set of objects that share the same attributes, operations, relationships, and semantics.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sz="2000" dirty="0">
              <a:latin typeface="+mj-lt"/>
            </a:endParaRPr>
          </a:p>
        </p:txBody>
      </p:sp>
      <p:pic>
        <p:nvPicPr>
          <p:cNvPr id="1536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371726"/>
            <a:ext cx="5505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981200" y="628650"/>
            <a:ext cx="8229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l" rtl="0">
              <a:defRPr/>
            </a:pPr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Class Diagram Basic Elements: </a:t>
            </a:r>
            <a:br>
              <a:rPr lang="en-US" sz="24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</a:br>
            <a:r>
              <a:rPr lang="en-US" sz="32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Association</a:t>
            </a:r>
            <a:endParaRPr lang="ru-RU" sz="3200" b="1" dirty="0">
              <a:solidFill>
                <a:schemeClr val="tx2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05000"/>
            <a:ext cx="4038600" cy="32004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2800" b="1">
                <a:solidFill>
                  <a:schemeClr val="tx2"/>
                </a:solidFill>
                <a:cs typeface="David" pitchFamily="34" charset="-79"/>
              </a:rPr>
              <a:t>Elements</a:t>
            </a:r>
            <a:endParaRPr lang="ru-RU" sz="2800" b="1">
              <a:solidFill>
                <a:schemeClr val="tx2"/>
              </a:solidFill>
              <a:cs typeface="David" pitchFamily="34" charset="-79"/>
            </a:endParaRPr>
          </a:p>
          <a:p>
            <a:pPr eaLnBrk="1" hangingPunct="1"/>
            <a:r>
              <a:rPr lang="en-US">
                <a:cs typeface="David" pitchFamily="34" charset="-79"/>
              </a:rPr>
              <a:t>Association</a:t>
            </a:r>
          </a:p>
          <a:p>
            <a:pPr lvl="1" eaLnBrk="1" hangingPunct="1"/>
            <a:r>
              <a:rPr lang="en-US">
                <a:cs typeface="David" pitchFamily="34" charset="-79"/>
              </a:rPr>
              <a:t>Name</a:t>
            </a:r>
          </a:p>
          <a:p>
            <a:pPr lvl="1" eaLnBrk="1" hangingPunct="1"/>
            <a:r>
              <a:rPr lang="en-US">
                <a:cs typeface="David" pitchFamily="34" charset="-79"/>
              </a:rPr>
              <a:t>Roles’ name </a:t>
            </a:r>
          </a:p>
          <a:p>
            <a:pPr lvl="1" eaLnBrk="1" hangingPunct="1"/>
            <a:r>
              <a:rPr lang="en-US">
                <a:cs typeface="David" pitchFamily="34" charset="-79"/>
              </a:rPr>
              <a:t>Multiplicity</a:t>
            </a:r>
          </a:p>
          <a:p>
            <a:pPr lvl="2" eaLnBrk="1" hangingPunct="1"/>
            <a:r>
              <a:rPr lang="en-US">
                <a:cs typeface="David" pitchFamily="34" charset="-79"/>
              </a:rPr>
              <a:t>a </a:t>
            </a:r>
          </a:p>
          <a:p>
            <a:pPr lvl="2" eaLnBrk="1" hangingPunct="1"/>
            <a:r>
              <a:rPr lang="en-US">
                <a:cs typeface="David" pitchFamily="34" charset="-79"/>
              </a:rPr>
              <a:t>a..b </a:t>
            </a:r>
          </a:p>
          <a:p>
            <a:pPr lvl="2" eaLnBrk="1" hangingPunct="1"/>
            <a:r>
              <a:rPr lang="en-US">
                <a:cs typeface="David" pitchFamily="34" charset="-79"/>
              </a:rPr>
              <a:t>a..*</a:t>
            </a:r>
          </a:p>
          <a:p>
            <a:pPr lvl="1" eaLnBrk="1" hangingPunct="1"/>
            <a:endParaRPr lang="en-US">
              <a:cs typeface="David" pitchFamily="34" charset="-79"/>
            </a:endParaRPr>
          </a:p>
          <a:p>
            <a:pPr lvl="1" eaLnBrk="1" hangingPunct="1"/>
            <a:endParaRPr lang="en-US">
              <a:cs typeface="David" pitchFamily="34" charset="-79"/>
            </a:endParaRPr>
          </a:p>
        </p:txBody>
      </p:sp>
      <p:sp>
        <p:nvSpPr>
          <p:cNvPr id="16388" name="Content Placeholder 11"/>
          <p:cNvSpPr>
            <a:spLocks noGrp="1"/>
          </p:cNvSpPr>
          <p:nvPr>
            <p:ph sz="half" idx="2"/>
          </p:nvPr>
        </p:nvSpPr>
        <p:spPr>
          <a:xfrm>
            <a:off x="6172200" y="1905000"/>
            <a:ext cx="4038600" cy="32004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b="1">
                <a:solidFill>
                  <a:schemeClr val="tx2"/>
                </a:solidFill>
                <a:cs typeface="David" pitchFamily="34" charset="-79"/>
              </a:rPr>
              <a:t>Visual Presentation</a:t>
            </a:r>
            <a:endParaRPr lang="ru-RU" b="1">
              <a:solidFill>
                <a:schemeClr val="tx2"/>
              </a:solidFill>
              <a:cs typeface="David" pitchFamily="34" charset="-79"/>
            </a:endParaRPr>
          </a:p>
          <a:p>
            <a:pPr eaLnBrk="1" hangingPunct="1"/>
            <a:endParaRPr lang="he-IL"/>
          </a:p>
        </p:txBody>
      </p:sp>
      <p:sp>
        <p:nvSpPr>
          <p:cNvPr id="16389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97016C-4D4C-4D87-8AD4-760A1C03B4F8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5943600" y="1981201"/>
            <a:ext cx="0" cy="2771775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981200" y="49530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b="1" dirty="0">
                <a:latin typeface="+mj-lt"/>
              </a:rPr>
              <a:t>Association</a:t>
            </a:r>
            <a:r>
              <a:rPr lang="en-US" sz="2000" dirty="0">
                <a:latin typeface="+mj-lt"/>
              </a:rPr>
              <a:t> - a structural relationship that specifies that objects of one thing (class) are connected to objects of another.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b="1" dirty="0">
                <a:latin typeface="+mj-lt"/>
              </a:rPr>
              <a:t>Aggregation</a:t>
            </a:r>
            <a:r>
              <a:rPr lang="en-US" sz="2000" dirty="0">
                <a:latin typeface="+mj-lt"/>
              </a:rPr>
              <a:t> - an association between two classes or components defined as “is part of”.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b="1" dirty="0">
                <a:latin typeface="+mj-lt"/>
              </a:rPr>
              <a:t>Composition</a:t>
            </a:r>
            <a:r>
              <a:rPr lang="en-US" sz="2000" dirty="0">
                <a:latin typeface="+mj-lt"/>
              </a:rPr>
              <a:t> - a strong form of aggregation.</a:t>
            </a:r>
            <a:endParaRPr lang="en-US" dirty="0">
              <a:latin typeface="+mj-lt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096001" y="3187700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he-IL">
              <a:latin typeface="+mj-lt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08889" y="2898775"/>
            <a:ext cx="865187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>
              <a:defRPr/>
            </a:pPr>
            <a:r>
              <a:rPr lang="en-US" dirty="0">
                <a:latin typeface="+mj-lt"/>
              </a:rPr>
              <a:t>name</a:t>
            </a:r>
            <a:endParaRPr lang="ru-RU" dirty="0">
              <a:latin typeface="+mj-lt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096000" y="3332164"/>
            <a:ext cx="865188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>
              <a:defRPr/>
            </a:pPr>
            <a:r>
              <a:rPr lang="en-US">
                <a:latin typeface="+mj-lt"/>
              </a:rPr>
              <a:t>-role</a:t>
            </a:r>
            <a:endParaRPr lang="ru-RU">
              <a:latin typeface="+mj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120189" y="3332164"/>
            <a:ext cx="865187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>
              <a:defRPr/>
            </a:pPr>
            <a:r>
              <a:rPr lang="en-US">
                <a:latin typeface="+mj-lt"/>
              </a:rPr>
              <a:t>-role</a:t>
            </a:r>
            <a:endParaRPr lang="ru-RU">
              <a:latin typeface="+mj-lt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096001" y="2827339"/>
            <a:ext cx="122396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>
              <a:defRPr/>
            </a:pPr>
            <a:r>
              <a:rPr lang="en-US" dirty="0">
                <a:latin typeface="+mj-lt"/>
              </a:rPr>
              <a:t>multiplicity</a:t>
            </a:r>
            <a:endParaRPr lang="ru-RU" dirty="0">
              <a:latin typeface="+mj-lt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8759826" y="2827339"/>
            <a:ext cx="122396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>
              <a:defRPr/>
            </a:pPr>
            <a:r>
              <a:rPr lang="en-US">
                <a:latin typeface="+mj-lt"/>
              </a:rPr>
              <a:t>multiplicity</a:t>
            </a:r>
            <a:endParaRPr lang="ru-RU">
              <a:latin typeface="+mj-lt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7751764" y="3187700"/>
            <a:ext cx="2174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e-IL">
              <a:latin typeface="+mj-lt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959600" y="4051300"/>
            <a:ext cx="122555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Association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981200" y="628650"/>
            <a:ext cx="8229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l" rtl="0">
              <a:defRPr/>
            </a:pPr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Class Diagram Basic Elements: </a:t>
            </a:r>
            <a:br>
              <a:rPr lang="en-US" sz="24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</a:br>
            <a:r>
              <a:rPr lang="en-US" sz="32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Self Association</a:t>
            </a:r>
            <a:endParaRPr lang="ru-RU" sz="3200" b="1" dirty="0">
              <a:solidFill>
                <a:schemeClr val="tx2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05000"/>
            <a:ext cx="4038600" cy="3200400"/>
          </a:xfrm>
        </p:spPr>
        <p:txBody>
          <a:bodyPr/>
          <a:lstStyle/>
          <a:p>
            <a:pPr eaLnBrk="1" hangingPunct="1"/>
            <a:r>
              <a:rPr lang="en-US">
                <a:cs typeface="David" pitchFamily="34" charset="-79"/>
              </a:rPr>
              <a:t>Association can be between a class and itself.</a:t>
            </a:r>
          </a:p>
          <a:p>
            <a:pPr eaLnBrk="1" hangingPunct="1"/>
            <a:r>
              <a:rPr lang="en-US">
                <a:cs typeface="David" pitchFamily="34" charset="-79"/>
              </a:rPr>
              <a:t>Recursive data structures, self-reference…</a:t>
            </a:r>
          </a:p>
          <a:p>
            <a:pPr eaLnBrk="1" hangingPunct="1"/>
            <a:r>
              <a:rPr lang="en-US">
                <a:cs typeface="David" pitchFamily="34" charset="-79"/>
              </a:rPr>
              <a:t>Examples: Class Inheritance and Polymorphism, University Courses with Pre-Requisites.</a:t>
            </a:r>
          </a:p>
          <a:p>
            <a:pPr eaLnBrk="1" hangingPunct="1"/>
            <a:r>
              <a:rPr lang="en-US">
                <a:cs typeface="David" pitchFamily="34" charset="-79"/>
              </a:rPr>
              <a:t>How would you model a nodes-and-edges graph?</a:t>
            </a:r>
          </a:p>
        </p:txBody>
      </p:sp>
      <p:sp>
        <p:nvSpPr>
          <p:cNvPr id="17412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9CE3722-99AD-4ECB-AF2C-267258E4A7BA}" type="slidenum">
              <a:rPr lang="en-US" smtClean="0"/>
              <a:pPr eaLnBrk="1" hangingPunct="1"/>
              <a:t>8</a:t>
            </a:fld>
            <a:endParaRPr lang="en-US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6" y="3505200"/>
            <a:ext cx="2574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1905000"/>
            <a:ext cx="2451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7223125" y="1295400"/>
            <a:ext cx="24511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5943600" y="1981201"/>
            <a:ext cx="0" cy="2771775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he-IL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981200" y="628650"/>
            <a:ext cx="8229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l" rtl="0">
              <a:defRPr/>
            </a:pPr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Class Diagram Basic Elements: </a:t>
            </a:r>
            <a:br>
              <a:rPr lang="en-US" sz="24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</a:br>
            <a:r>
              <a:rPr lang="en-US" sz="3200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Composition</a:t>
            </a:r>
            <a:endParaRPr lang="ru-RU" sz="3200" b="1" dirty="0">
              <a:solidFill>
                <a:schemeClr val="tx2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05000"/>
            <a:ext cx="4038600" cy="3200400"/>
          </a:xfrm>
        </p:spPr>
        <p:txBody>
          <a:bodyPr/>
          <a:lstStyle/>
          <a:p>
            <a:pPr eaLnBrk="1" hangingPunct="1"/>
            <a:r>
              <a:rPr lang="en-US" dirty="0">
                <a:cs typeface="David" pitchFamily="34" charset="-79"/>
              </a:rPr>
              <a:t>Composition has </a:t>
            </a:r>
            <a:r>
              <a:rPr lang="en-US" b="1" dirty="0">
                <a:cs typeface="David" pitchFamily="34" charset="-79"/>
              </a:rPr>
              <a:t>exactly</a:t>
            </a:r>
            <a:r>
              <a:rPr lang="en-US" dirty="0">
                <a:cs typeface="David" pitchFamily="34" charset="-79"/>
              </a:rPr>
              <a:t> two rules which </a:t>
            </a:r>
            <a:r>
              <a:rPr lang="en-US" b="1" dirty="0">
                <a:cs typeface="David" pitchFamily="34" charset="-79"/>
              </a:rPr>
              <a:t>differ</a:t>
            </a:r>
            <a:r>
              <a:rPr lang="en-US" dirty="0">
                <a:cs typeface="David" pitchFamily="34" charset="-79"/>
              </a:rPr>
              <a:t> it from ordinary associations:</a:t>
            </a:r>
          </a:p>
          <a:p>
            <a:pPr lvl="1" eaLnBrk="1" hangingPunct="1"/>
            <a:r>
              <a:rPr lang="en-US" dirty="0">
                <a:cs typeface="Arial" pitchFamily="34" charset="0"/>
              </a:rPr>
              <a:t>A constituent part can belong to </a:t>
            </a:r>
            <a:r>
              <a:rPr lang="en-US" b="1" dirty="0">
                <a:cs typeface="Arial" pitchFamily="34" charset="0"/>
              </a:rPr>
              <a:t>exactly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b="1" dirty="0">
                <a:cs typeface="Arial" pitchFamily="34" charset="0"/>
              </a:rPr>
              <a:t>one</a:t>
            </a:r>
            <a:r>
              <a:rPr lang="en-US" dirty="0">
                <a:cs typeface="Arial" pitchFamily="34" charset="0"/>
              </a:rPr>
              <a:t> assembly. </a:t>
            </a:r>
          </a:p>
        </p:txBody>
      </p:sp>
      <p:sp>
        <p:nvSpPr>
          <p:cNvPr id="18436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92D9AF1-901B-4D35-85FE-DCF271307FCE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3" name="Flowchart: Decision 2"/>
          <p:cNvSpPr/>
          <p:nvPr/>
        </p:nvSpPr>
        <p:spPr>
          <a:xfrm>
            <a:off x="7827963" y="914400"/>
            <a:ext cx="1219200" cy="7239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>
            <a:fillRect/>
          </a:stretch>
        </p:blipFill>
        <p:spPr bwMode="auto">
          <a:xfrm>
            <a:off x="3675063" y="5474493"/>
            <a:ext cx="53721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828800"/>
            <a:ext cx="419576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5943600" y="1981201"/>
            <a:ext cx="0" cy="2771775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he-IL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יושר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יושר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יושר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jenn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1661</Words>
  <Application>Microsoft Office PowerPoint</Application>
  <PresentationFormat>Widescreen</PresentationFormat>
  <Paragraphs>364</Paragraphs>
  <Slides>23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Aharoni</vt:lpstr>
      <vt:lpstr>Arial</vt:lpstr>
      <vt:lpstr>Calibri</vt:lpstr>
      <vt:lpstr>Calibri Light</vt:lpstr>
      <vt:lpstr>Cambria Math</vt:lpstr>
      <vt:lpstr>Constantia</vt:lpstr>
      <vt:lpstr>David</vt:lpstr>
      <vt:lpstr>Franklin Gothic Book</vt:lpstr>
      <vt:lpstr>Impact</vt:lpstr>
      <vt:lpstr>Perpetua</vt:lpstr>
      <vt:lpstr>Tahoma</vt:lpstr>
      <vt:lpstr>Times New Roman</vt:lpstr>
      <vt:lpstr>Wingdings 2</vt:lpstr>
      <vt:lpstr>Office Theme</vt:lpstr>
      <vt:lpstr>יושר</vt:lpstr>
      <vt:lpstr>jenny</vt:lpstr>
      <vt:lpstr>Visio</vt:lpstr>
      <vt:lpstr>השלבים בפיתוח מערכת מידע</vt:lpstr>
      <vt:lpstr>UML Introdcution - Modeling</vt:lpstr>
      <vt:lpstr>UML – Unified Modeling Language</vt:lpstr>
      <vt:lpstr>The Diagrams of UML 2.0</vt:lpstr>
      <vt:lpstr>Class Diagram</vt:lpstr>
      <vt:lpstr>Class Diagram Basic Elements:  Class</vt:lpstr>
      <vt:lpstr>PowerPoint Presentation</vt:lpstr>
      <vt:lpstr>PowerPoint Presentation</vt:lpstr>
      <vt:lpstr>PowerPoint Presentation</vt:lpstr>
      <vt:lpstr>PowerPoint Presentation</vt:lpstr>
      <vt:lpstr>דוגמה 1 - חברת טיולים</vt:lpstr>
      <vt:lpstr>דוגמה 2 - קורסים באוניברסיטה</vt:lpstr>
      <vt:lpstr>Object Diagram</vt:lpstr>
      <vt:lpstr>PowerPoint Presentation</vt:lpstr>
      <vt:lpstr>דוגמה 3 (המשך מדוגמא 2)</vt:lpstr>
      <vt:lpstr>PowerPoint Presentation</vt:lpstr>
      <vt:lpstr>PowerPoint Presentation</vt:lpstr>
      <vt:lpstr>Class Diagram: Qualifiers</vt:lpstr>
      <vt:lpstr>Class Diagram: Association Class</vt:lpstr>
      <vt:lpstr>Association Class – Definitive Example</vt:lpstr>
      <vt:lpstr>PowerPoint Presentation</vt:lpstr>
      <vt:lpstr>What do the diagrams describe ? </vt:lpstr>
      <vt:lpstr>Class Diagram: Inheritance (Generalization)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השלבים בפיתוח מערכת מידע</dc:title>
  <dc:creator>Daniel Nahmias</dc:creator>
  <cp:lastModifiedBy>דניאל נחמיאס</cp:lastModifiedBy>
  <cp:revision>10</cp:revision>
  <dcterms:created xsi:type="dcterms:W3CDTF">2018-12-01T13:12:12Z</dcterms:created>
  <dcterms:modified xsi:type="dcterms:W3CDTF">2018-12-05T12:09:48Z</dcterms:modified>
</cp:coreProperties>
</file>