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34"/>
  </p:notesMasterIdLst>
  <p:handoutMasterIdLst>
    <p:handoutMasterId r:id="rId35"/>
  </p:handoutMasterIdLst>
  <p:sldIdLst>
    <p:sldId id="368" r:id="rId2"/>
    <p:sldId id="412" r:id="rId3"/>
    <p:sldId id="371" r:id="rId4"/>
    <p:sldId id="373" r:id="rId5"/>
    <p:sldId id="374" r:id="rId6"/>
    <p:sldId id="375" r:id="rId7"/>
    <p:sldId id="376" r:id="rId8"/>
    <p:sldId id="380" r:id="rId9"/>
    <p:sldId id="381" r:id="rId10"/>
    <p:sldId id="377" r:id="rId11"/>
    <p:sldId id="378" r:id="rId12"/>
    <p:sldId id="382" r:id="rId13"/>
    <p:sldId id="383" r:id="rId14"/>
    <p:sldId id="365" r:id="rId15"/>
    <p:sldId id="384" r:id="rId16"/>
    <p:sldId id="385" r:id="rId17"/>
    <p:sldId id="386" r:id="rId18"/>
    <p:sldId id="387" r:id="rId19"/>
    <p:sldId id="392" r:id="rId20"/>
    <p:sldId id="393" r:id="rId21"/>
    <p:sldId id="394" r:id="rId22"/>
    <p:sldId id="388" r:id="rId23"/>
    <p:sldId id="389" r:id="rId24"/>
    <p:sldId id="391" r:id="rId25"/>
    <p:sldId id="395" r:id="rId26"/>
    <p:sldId id="399" r:id="rId27"/>
    <p:sldId id="369" r:id="rId28"/>
    <p:sldId id="401" r:id="rId29"/>
    <p:sldId id="402" r:id="rId30"/>
    <p:sldId id="403" r:id="rId31"/>
    <p:sldId id="404" r:id="rId32"/>
    <p:sldId id="407" r:id="rId33"/>
  </p:sldIdLst>
  <p:sldSz cx="9144000" cy="6858000" type="screen4x3"/>
  <p:notesSz cx="7010400" cy="9296400"/>
  <p:defaultTextStyle>
    <a:defPPr>
      <a:defRPr lang="he-IL"/>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EEFE"/>
    <a:srgbClr val="96EAFE"/>
    <a:srgbClr val="7C5989"/>
    <a:srgbClr val="000066"/>
    <a:srgbClr val="4D6B89"/>
    <a:srgbClr val="384E64"/>
    <a:srgbClr val="274E7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03" autoAdjust="0"/>
    <p:restoredTop sz="77128" autoAdjust="0"/>
  </p:normalViewPr>
  <p:slideViewPr>
    <p:cSldViewPr>
      <p:cViewPr varScale="1">
        <p:scale>
          <a:sx n="52" d="100"/>
          <a:sy n="52" d="100"/>
        </p:scale>
        <p:origin x="1548"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218"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9202" name="Rectangle 2"/>
          <p:cNvSpPr>
            <a:spLocks noGrp="1" noChangeArrowheads="1"/>
          </p:cNvSpPr>
          <p:nvPr>
            <p:ph type="hdr" sz="quarter"/>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atin typeface="Times New Roman" pitchFamily="18" charset="0"/>
                <a:cs typeface="Arial" pitchFamily="34" charset="0"/>
              </a:defRPr>
            </a:lvl1pPr>
          </a:lstStyle>
          <a:p>
            <a:pPr>
              <a:defRPr/>
            </a:pPr>
            <a:endParaRPr lang="en-US"/>
          </a:p>
        </p:txBody>
      </p:sp>
      <p:sp>
        <p:nvSpPr>
          <p:cNvPr id="179203" name="Rectangle 3"/>
          <p:cNvSpPr>
            <a:spLocks noGrp="1" noChangeArrowheads="1"/>
          </p:cNvSpPr>
          <p:nvPr>
            <p:ph type="dt" sz="quarter" idx="1"/>
          </p:nvPr>
        </p:nvSpPr>
        <p:spPr bwMode="auto">
          <a:xfrm>
            <a:off x="158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atin typeface="Times New Roman" pitchFamily="18" charset="0"/>
                <a:cs typeface="Arial" pitchFamily="34" charset="0"/>
              </a:defRPr>
            </a:lvl1pPr>
          </a:lstStyle>
          <a:p>
            <a:pPr>
              <a:defRPr/>
            </a:pPr>
            <a:endParaRPr lang="en-US"/>
          </a:p>
        </p:txBody>
      </p:sp>
      <p:sp>
        <p:nvSpPr>
          <p:cNvPr id="179204" name="Rectangle 4"/>
          <p:cNvSpPr>
            <a:spLocks noGrp="1" noChangeArrowheads="1"/>
          </p:cNvSpPr>
          <p:nvPr>
            <p:ph type="ftr" sz="quarter" idx="2"/>
          </p:nvPr>
        </p:nvSpPr>
        <p:spPr bwMode="auto">
          <a:xfrm>
            <a:off x="3971925"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atin typeface="Times New Roman" pitchFamily="18" charset="0"/>
                <a:cs typeface="Arial" pitchFamily="34" charset="0"/>
              </a:defRPr>
            </a:lvl1pPr>
          </a:lstStyle>
          <a:p>
            <a:pPr>
              <a:defRPr/>
            </a:pPr>
            <a:endParaRPr lang="en-US"/>
          </a:p>
        </p:txBody>
      </p:sp>
      <p:sp>
        <p:nvSpPr>
          <p:cNvPr id="179205" name="Rectangle 5"/>
          <p:cNvSpPr>
            <a:spLocks noGrp="1" noChangeArrowheads="1"/>
          </p:cNvSpPr>
          <p:nvPr>
            <p:ph type="sldNum" sz="quarter" idx="3"/>
          </p:nvPr>
        </p:nvSpPr>
        <p:spPr bwMode="auto">
          <a:xfrm>
            <a:off x="158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atin typeface="Times New Roman" pitchFamily="18" charset="0"/>
                <a:cs typeface="Arial" pitchFamily="34" charset="0"/>
              </a:defRPr>
            </a:lvl1pPr>
          </a:lstStyle>
          <a:p>
            <a:pPr>
              <a:defRPr/>
            </a:pPr>
            <a:fld id="{C3362FDE-0931-4C4C-9E41-1F4043BCBAC2}" type="slidenum">
              <a:rPr lang="he-IL"/>
              <a:pPr>
                <a:defRPr/>
              </a:pPr>
              <a:t>‹#›</a:t>
            </a:fld>
            <a:endParaRPr lang="en-US"/>
          </a:p>
        </p:txBody>
      </p:sp>
    </p:spTree>
    <p:extLst>
      <p:ext uri="{BB962C8B-B14F-4D97-AF65-F5344CB8AC3E}">
        <p14:creationId xmlns:p14="http://schemas.microsoft.com/office/powerpoint/2010/main" val="4286283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atin typeface="Times New Roman" pitchFamily="18" charset="0"/>
                <a:cs typeface="Arial" pitchFamily="34" charset="0"/>
              </a:defRPr>
            </a:lvl1pPr>
          </a:lstStyle>
          <a:p>
            <a:pPr>
              <a:defRPr/>
            </a:pPr>
            <a:endParaRPr lang="en-US"/>
          </a:p>
        </p:txBody>
      </p:sp>
      <p:sp>
        <p:nvSpPr>
          <p:cNvPr id="97283" name="Rectangle 3"/>
          <p:cNvSpPr>
            <a:spLocks noGrp="1" noChangeArrowheads="1"/>
          </p:cNvSpPr>
          <p:nvPr>
            <p:ph type="dt" idx="1"/>
          </p:nvPr>
        </p:nvSpPr>
        <p:spPr bwMode="auto">
          <a:xfrm>
            <a:off x="158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atin typeface="Times New Roman" pitchFamily="18" charset="0"/>
                <a:cs typeface="Arial" pitchFamily="34" charset="0"/>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5"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7286" name="Rectangle 6"/>
          <p:cNvSpPr>
            <a:spLocks noGrp="1" noChangeArrowheads="1"/>
          </p:cNvSpPr>
          <p:nvPr>
            <p:ph type="ftr" sz="quarter" idx="4"/>
          </p:nvPr>
        </p:nvSpPr>
        <p:spPr bwMode="auto">
          <a:xfrm>
            <a:off x="3971925"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atin typeface="Times New Roman" pitchFamily="18" charset="0"/>
                <a:cs typeface="Arial" pitchFamily="34" charset="0"/>
              </a:defRPr>
            </a:lvl1pPr>
          </a:lstStyle>
          <a:p>
            <a:pPr>
              <a:defRPr/>
            </a:pPr>
            <a:endParaRPr lang="en-US"/>
          </a:p>
        </p:txBody>
      </p:sp>
      <p:sp>
        <p:nvSpPr>
          <p:cNvPr id="97287" name="Rectangle 7"/>
          <p:cNvSpPr>
            <a:spLocks noGrp="1" noChangeArrowheads="1"/>
          </p:cNvSpPr>
          <p:nvPr>
            <p:ph type="sldNum" sz="quarter" idx="5"/>
          </p:nvPr>
        </p:nvSpPr>
        <p:spPr bwMode="auto">
          <a:xfrm>
            <a:off x="158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atin typeface="Times New Roman" pitchFamily="18" charset="0"/>
                <a:cs typeface="Arial" pitchFamily="34" charset="0"/>
              </a:defRPr>
            </a:lvl1pPr>
          </a:lstStyle>
          <a:p>
            <a:pPr>
              <a:defRPr/>
            </a:pPr>
            <a:fld id="{4B9D3DDE-48D8-44ED-BD5E-C7E141539C97}" type="slidenum">
              <a:rPr lang="he-IL"/>
              <a:pPr>
                <a:defRPr/>
              </a:pPr>
              <a:t>‹#›</a:t>
            </a:fld>
            <a:endParaRPr lang="en-US"/>
          </a:p>
        </p:txBody>
      </p:sp>
    </p:spTree>
    <p:extLst>
      <p:ext uri="{BB962C8B-B14F-4D97-AF65-F5344CB8AC3E}">
        <p14:creationId xmlns:p14="http://schemas.microsoft.com/office/powerpoint/2010/main" val="2543575963"/>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1pPr>
    <a:lvl2pPr marL="457200" algn="r" rtl="1"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2pPr>
    <a:lvl3pPr marL="914400" algn="r" rtl="1"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3pPr>
    <a:lvl4pPr marL="1371600" algn="r" rtl="1"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4pPr>
    <a:lvl5pPr marL="1828800" algn="r" rtl="1"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itchFamily="34" charset="0"/>
                <a:cs typeface="Arial" pitchFamily="34" charset="0"/>
              </a:defRPr>
            </a:lvl1pPr>
            <a:lvl2pPr marL="742950" indent="-285750" defTabSz="931863" eaLnBrk="0" hangingPunct="0">
              <a:defRPr>
                <a:solidFill>
                  <a:schemeClr val="tx1"/>
                </a:solidFill>
                <a:latin typeface="Arial" pitchFamily="34" charset="0"/>
                <a:cs typeface="Arial" pitchFamily="34" charset="0"/>
              </a:defRPr>
            </a:lvl2pPr>
            <a:lvl3pPr marL="1143000" indent="-228600" defTabSz="931863" eaLnBrk="0" hangingPunct="0">
              <a:defRPr>
                <a:solidFill>
                  <a:schemeClr val="tx1"/>
                </a:solidFill>
                <a:latin typeface="Arial" pitchFamily="34" charset="0"/>
                <a:cs typeface="Arial" pitchFamily="34" charset="0"/>
              </a:defRPr>
            </a:lvl3pPr>
            <a:lvl4pPr marL="1600200" indent="-228600" defTabSz="931863" eaLnBrk="0" hangingPunct="0">
              <a:defRPr>
                <a:solidFill>
                  <a:schemeClr val="tx1"/>
                </a:solidFill>
                <a:latin typeface="Arial" pitchFamily="34" charset="0"/>
                <a:cs typeface="Arial" pitchFamily="34" charset="0"/>
              </a:defRPr>
            </a:lvl4pPr>
            <a:lvl5pPr marL="2057400" indent="-228600" defTabSz="931863" eaLnBrk="0" hangingPunct="0">
              <a:defRPr>
                <a:solidFill>
                  <a:schemeClr val="tx1"/>
                </a:solidFill>
                <a:latin typeface="Arial" pitchFamily="34" charset="0"/>
                <a:cs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AEB528B-C934-49A4-89A4-ABF117FE687D}" type="slidenum">
              <a:rPr lang="he-IL" smtClean="0">
                <a:latin typeface="Times New Roman" pitchFamily="18" charset="0"/>
              </a:rPr>
              <a:pPr eaLnBrk="1" hangingPunct="1"/>
              <a:t>1</a:t>
            </a:fld>
            <a:endParaRPr lang="en-US">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itchFamily="34" charset="0"/>
                <a:cs typeface="Arial" pitchFamily="34" charset="0"/>
              </a:defRPr>
            </a:lvl1pPr>
            <a:lvl2pPr marL="742950" indent="-285750" defTabSz="931863" eaLnBrk="0" hangingPunct="0">
              <a:defRPr>
                <a:solidFill>
                  <a:schemeClr val="tx1"/>
                </a:solidFill>
                <a:latin typeface="Arial" pitchFamily="34" charset="0"/>
                <a:cs typeface="Arial" pitchFamily="34" charset="0"/>
              </a:defRPr>
            </a:lvl2pPr>
            <a:lvl3pPr marL="1143000" indent="-228600" defTabSz="931863" eaLnBrk="0" hangingPunct="0">
              <a:defRPr>
                <a:solidFill>
                  <a:schemeClr val="tx1"/>
                </a:solidFill>
                <a:latin typeface="Arial" pitchFamily="34" charset="0"/>
                <a:cs typeface="Arial" pitchFamily="34" charset="0"/>
              </a:defRPr>
            </a:lvl3pPr>
            <a:lvl4pPr marL="1600200" indent="-228600" defTabSz="931863" eaLnBrk="0" hangingPunct="0">
              <a:defRPr>
                <a:solidFill>
                  <a:schemeClr val="tx1"/>
                </a:solidFill>
                <a:latin typeface="Arial" pitchFamily="34" charset="0"/>
                <a:cs typeface="Arial" pitchFamily="34" charset="0"/>
              </a:defRPr>
            </a:lvl4pPr>
            <a:lvl5pPr marL="2057400" indent="-228600" defTabSz="931863" eaLnBrk="0" hangingPunct="0">
              <a:defRPr>
                <a:solidFill>
                  <a:schemeClr val="tx1"/>
                </a:solidFill>
                <a:latin typeface="Arial" pitchFamily="34" charset="0"/>
                <a:cs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6683105-BAFF-43D1-A518-ADFBE32CD899}" type="slidenum">
              <a:rPr lang="he-IL" smtClean="0">
                <a:latin typeface="Times New Roman" pitchFamily="18" charset="0"/>
              </a:rPr>
              <a:pPr eaLnBrk="1" hangingPunct="1"/>
              <a:t>21</a:t>
            </a:fld>
            <a:endParaRPr lang="en-US">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itchFamily="34" charset="0"/>
                <a:cs typeface="Arial" pitchFamily="34" charset="0"/>
              </a:defRPr>
            </a:lvl1pPr>
            <a:lvl2pPr marL="742950" indent="-285750" defTabSz="931863" eaLnBrk="0" hangingPunct="0">
              <a:defRPr>
                <a:solidFill>
                  <a:schemeClr val="tx1"/>
                </a:solidFill>
                <a:latin typeface="Arial" pitchFamily="34" charset="0"/>
                <a:cs typeface="Arial" pitchFamily="34" charset="0"/>
              </a:defRPr>
            </a:lvl2pPr>
            <a:lvl3pPr marL="1143000" indent="-228600" defTabSz="931863" eaLnBrk="0" hangingPunct="0">
              <a:defRPr>
                <a:solidFill>
                  <a:schemeClr val="tx1"/>
                </a:solidFill>
                <a:latin typeface="Arial" pitchFamily="34" charset="0"/>
                <a:cs typeface="Arial" pitchFamily="34" charset="0"/>
              </a:defRPr>
            </a:lvl3pPr>
            <a:lvl4pPr marL="1600200" indent="-228600" defTabSz="931863" eaLnBrk="0" hangingPunct="0">
              <a:defRPr>
                <a:solidFill>
                  <a:schemeClr val="tx1"/>
                </a:solidFill>
                <a:latin typeface="Arial" pitchFamily="34" charset="0"/>
                <a:cs typeface="Arial" pitchFamily="34" charset="0"/>
              </a:defRPr>
            </a:lvl4pPr>
            <a:lvl5pPr marL="2057400" indent="-228600" defTabSz="931863" eaLnBrk="0" hangingPunct="0">
              <a:defRPr>
                <a:solidFill>
                  <a:schemeClr val="tx1"/>
                </a:solidFill>
                <a:latin typeface="Arial" pitchFamily="34" charset="0"/>
                <a:cs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9B1CC15-BA75-4D1D-8379-1E3AA7FFC56D}" type="slidenum">
              <a:rPr lang="he-IL" smtClean="0">
                <a:latin typeface="Times New Roman" pitchFamily="18" charset="0"/>
              </a:rPr>
              <a:pPr eaLnBrk="1" hangingPunct="1"/>
              <a:t>22</a:t>
            </a:fld>
            <a:endParaRPr lang="en-US">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itchFamily="34" charset="0"/>
                <a:cs typeface="Arial" pitchFamily="34" charset="0"/>
              </a:defRPr>
            </a:lvl1pPr>
            <a:lvl2pPr marL="742950" indent="-285750" defTabSz="931863" eaLnBrk="0" hangingPunct="0">
              <a:defRPr>
                <a:solidFill>
                  <a:schemeClr val="tx1"/>
                </a:solidFill>
                <a:latin typeface="Arial" pitchFamily="34" charset="0"/>
                <a:cs typeface="Arial" pitchFamily="34" charset="0"/>
              </a:defRPr>
            </a:lvl2pPr>
            <a:lvl3pPr marL="1143000" indent="-228600" defTabSz="931863" eaLnBrk="0" hangingPunct="0">
              <a:defRPr>
                <a:solidFill>
                  <a:schemeClr val="tx1"/>
                </a:solidFill>
                <a:latin typeface="Arial" pitchFamily="34" charset="0"/>
                <a:cs typeface="Arial" pitchFamily="34" charset="0"/>
              </a:defRPr>
            </a:lvl3pPr>
            <a:lvl4pPr marL="1600200" indent="-228600" defTabSz="931863" eaLnBrk="0" hangingPunct="0">
              <a:defRPr>
                <a:solidFill>
                  <a:schemeClr val="tx1"/>
                </a:solidFill>
                <a:latin typeface="Arial" pitchFamily="34" charset="0"/>
                <a:cs typeface="Arial" pitchFamily="34" charset="0"/>
              </a:defRPr>
            </a:lvl4pPr>
            <a:lvl5pPr marL="2057400" indent="-228600" defTabSz="931863" eaLnBrk="0" hangingPunct="0">
              <a:defRPr>
                <a:solidFill>
                  <a:schemeClr val="tx1"/>
                </a:solidFill>
                <a:latin typeface="Arial" pitchFamily="34" charset="0"/>
                <a:cs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CB3AEA6-E8FF-4A55-880A-2E311AA54CF5}" type="slidenum">
              <a:rPr lang="he-IL" smtClean="0">
                <a:latin typeface="Times New Roman" pitchFamily="18" charset="0"/>
              </a:rPr>
              <a:pPr eaLnBrk="1" hangingPunct="1"/>
              <a:t>23</a:t>
            </a:fld>
            <a:endParaRPr lang="en-US">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itchFamily="34" charset="0"/>
                <a:cs typeface="Arial" pitchFamily="34" charset="0"/>
              </a:defRPr>
            </a:lvl1pPr>
            <a:lvl2pPr marL="742950" indent="-285750" defTabSz="931863" eaLnBrk="0" hangingPunct="0">
              <a:defRPr>
                <a:solidFill>
                  <a:schemeClr val="tx1"/>
                </a:solidFill>
                <a:latin typeface="Arial" pitchFamily="34" charset="0"/>
                <a:cs typeface="Arial" pitchFamily="34" charset="0"/>
              </a:defRPr>
            </a:lvl2pPr>
            <a:lvl3pPr marL="1143000" indent="-228600" defTabSz="931863" eaLnBrk="0" hangingPunct="0">
              <a:defRPr>
                <a:solidFill>
                  <a:schemeClr val="tx1"/>
                </a:solidFill>
                <a:latin typeface="Arial" pitchFamily="34" charset="0"/>
                <a:cs typeface="Arial" pitchFamily="34" charset="0"/>
              </a:defRPr>
            </a:lvl3pPr>
            <a:lvl4pPr marL="1600200" indent="-228600" defTabSz="931863" eaLnBrk="0" hangingPunct="0">
              <a:defRPr>
                <a:solidFill>
                  <a:schemeClr val="tx1"/>
                </a:solidFill>
                <a:latin typeface="Arial" pitchFamily="34" charset="0"/>
                <a:cs typeface="Arial" pitchFamily="34" charset="0"/>
              </a:defRPr>
            </a:lvl4pPr>
            <a:lvl5pPr marL="2057400" indent="-228600" defTabSz="931863" eaLnBrk="0" hangingPunct="0">
              <a:defRPr>
                <a:solidFill>
                  <a:schemeClr val="tx1"/>
                </a:solidFill>
                <a:latin typeface="Arial" pitchFamily="34" charset="0"/>
                <a:cs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A638415-78AA-44FE-A5C5-983ECDEB30F0}" type="slidenum">
              <a:rPr lang="he-IL" smtClean="0">
                <a:latin typeface="Times New Roman" pitchFamily="18" charset="0"/>
              </a:rPr>
              <a:pPr eaLnBrk="1" hangingPunct="1"/>
              <a:t>24</a:t>
            </a:fld>
            <a:endParaRPr lang="en-US">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itchFamily="34" charset="0"/>
                <a:cs typeface="Arial" pitchFamily="34" charset="0"/>
              </a:defRPr>
            </a:lvl1pPr>
            <a:lvl2pPr marL="742950" indent="-285750" defTabSz="931863" eaLnBrk="0" hangingPunct="0">
              <a:defRPr>
                <a:solidFill>
                  <a:schemeClr val="tx1"/>
                </a:solidFill>
                <a:latin typeface="Arial" pitchFamily="34" charset="0"/>
                <a:cs typeface="Arial" pitchFamily="34" charset="0"/>
              </a:defRPr>
            </a:lvl2pPr>
            <a:lvl3pPr marL="1143000" indent="-228600" defTabSz="931863" eaLnBrk="0" hangingPunct="0">
              <a:defRPr>
                <a:solidFill>
                  <a:schemeClr val="tx1"/>
                </a:solidFill>
                <a:latin typeface="Arial" pitchFamily="34" charset="0"/>
                <a:cs typeface="Arial" pitchFamily="34" charset="0"/>
              </a:defRPr>
            </a:lvl3pPr>
            <a:lvl4pPr marL="1600200" indent="-228600" defTabSz="931863" eaLnBrk="0" hangingPunct="0">
              <a:defRPr>
                <a:solidFill>
                  <a:schemeClr val="tx1"/>
                </a:solidFill>
                <a:latin typeface="Arial" pitchFamily="34" charset="0"/>
                <a:cs typeface="Arial" pitchFamily="34" charset="0"/>
              </a:defRPr>
            </a:lvl4pPr>
            <a:lvl5pPr marL="2057400" indent="-228600" defTabSz="931863" eaLnBrk="0" hangingPunct="0">
              <a:defRPr>
                <a:solidFill>
                  <a:schemeClr val="tx1"/>
                </a:solidFill>
                <a:latin typeface="Arial" pitchFamily="34" charset="0"/>
                <a:cs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7010617-5280-4AF9-B1C8-BEAB247122BB}" type="slidenum">
              <a:rPr lang="he-IL" smtClean="0">
                <a:latin typeface="Times New Roman" pitchFamily="18" charset="0"/>
              </a:rPr>
              <a:pPr eaLnBrk="1" hangingPunct="1"/>
              <a:t>25</a:t>
            </a:fld>
            <a:endParaRPr lang="en-US">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itchFamily="34" charset="0"/>
                <a:cs typeface="Arial" pitchFamily="34" charset="0"/>
              </a:defRPr>
            </a:lvl1pPr>
            <a:lvl2pPr marL="742950" indent="-285750" defTabSz="931863" eaLnBrk="0" hangingPunct="0">
              <a:defRPr>
                <a:solidFill>
                  <a:schemeClr val="tx1"/>
                </a:solidFill>
                <a:latin typeface="Arial" pitchFamily="34" charset="0"/>
                <a:cs typeface="Arial" pitchFamily="34" charset="0"/>
              </a:defRPr>
            </a:lvl2pPr>
            <a:lvl3pPr marL="1143000" indent="-228600" defTabSz="931863" eaLnBrk="0" hangingPunct="0">
              <a:defRPr>
                <a:solidFill>
                  <a:schemeClr val="tx1"/>
                </a:solidFill>
                <a:latin typeface="Arial" pitchFamily="34" charset="0"/>
                <a:cs typeface="Arial" pitchFamily="34" charset="0"/>
              </a:defRPr>
            </a:lvl3pPr>
            <a:lvl4pPr marL="1600200" indent="-228600" defTabSz="931863" eaLnBrk="0" hangingPunct="0">
              <a:defRPr>
                <a:solidFill>
                  <a:schemeClr val="tx1"/>
                </a:solidFill>
                <a:latin typeface="Arial" pitchFamily="34" charset="0"/>
                <a:cs typeface="Arial" pitchFamily="34" charset="0"/>
              </a:defRPr>
            </a:lvl4pPr>
            <a:lvl5pPr marL="2057400" indent="-228600" defTabSz="931863" eaLnBrk="0" hangingPunct="0">
              <a:defRPr>
                <a:solidFill>
                  <a:schemeClr val="tx1"/>
                </a:solidFill>
                <a:latin typeface="Arial" pitchFamily="34" charset="0"/>
                <a:cs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B308048-B9AF-474F-BE8A-BE9D3149507E}" type="slidenum">
              <a:rPr lang="he-IL" smtClean="0">
                <a:latin typeface="Times New Roman" pitchFamily="18" charset="0"/>
              </a:rPr>
              <a:pPr eaLnBrk="1" hangingPunct="1"/>
              <a:t>26</a:t>
            </a:fld>
            <a:endParaRPr lang="en-US">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itchFamily="34" charset="0"/>
                <a:cs typeface="Arial" pitchFamily="34" charset="0"/>
              </a:defRPr>
            </a:lvl1pPr>
            <a:lvl2pPr marL="742950" indent="-285750" defTabSz="931863" eaLnBrk="0" hangingPunct="0">
              <a:defRPr>
                <a:solidFill>
                  <a:schemeClr val="tx1"/>
                </a:solidFill>
                <a:latin typeface="Arial" pitchFamily="34" charset="0"/>
                <a:cs typeface="Arial" pitchFamily="34" charset="0"/>
              </a:defRPr>
            </a:lvl2pPr>
            <a:lvl3pPr marL="1143000" indent="-228600" defTabSz="931863" eaLnBrk="0" hangingPunct="0">
              <a:defRPr>
                <a:solidFill>
                  <a:schemeClr val="tx1"/>
                </a:solidFill>
                <a:latin typeface="Arial" pitchFamily="34" charset="0"/>
                <a:cs typeface="Arial" pitchFamily="34" charset="0"/>
              </a:defRPr>
            </a:lvl3pPr>
            <a:lvl4pPr marL="1600200" indent="-228600" defTabSz="931863" eaLnBrk="0" hangingPunct="0">
              <a:defRPr>
                <a:solidFill>
                  <a:schemeClr val="tx1"/>
                </a:solidFill>
                <a:latin typeface="Arial" pitchFamily="34" charset="0"/>
                <a:cs typeface="Arial" pitchFamily="34" charset="0"/>
              </a:defRPr>
            </a:lvl4pPr>
            <a:lvl5pPr marL="2057400" indent="-228600" defTabSz="931863" eaLnBrk="0" hangingPunct="0">
              <a:defRPr>
                <a:solidFill>
                  <a:schemeClr val="tx1"/>
                </a:solidFill>
                <a:latin typeface="Arial" pitchFamily="34" charset="0"/>
                <a:cs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429B449-EE4E-4BD2-8043-FE0078E956AC}" type="slidenum">
              <a:rPr lang="he-IL" smtClean="0">
                <a:latin typeface="Times New Roman" pitchFamily="18" charset="0"/>
              </a:rPr>
              <a:pPr eaLnBrk="1" hangingPunct="1"/>
              <a:t>2</a:t>
            </a:fld>
            <a:endParaRPr lang="en-U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itchFamily="34" charset="0"/>
                <a:cs typeface="Arial" pitchFamily="34" charset="0"/>
              </a:defRPr>
            </a:lvl1pPr>
            <a:lvl2pPr marL="742950" indent="-285750" defTabSz="931863" eaLnBrk="0" hangingPunct="0">
              <a:defRPr>
                <a:solidFill>
                  <a:schemeClr val="tx1"/>
                </a:solidFill>
                <a:latin typeface="Arial" pitchFamily="34" charset="0"/>
                <a:cs typeface="Arial" pitchFamily="34" charset="0"/>
              </a:defRPr>
            </a:lvl2pPr>
            <a:lvl3pPr marL="1143000" indent="-228600" defTabSz="931863" eaLnBrk="0" hangingPunct="0">
              <a:defRPr>
                <a:solidFill>
                  <a:schemeClr val="tx1"/>
                </a:solidFill>
                <a:latin typeface="Arial" pitchFamily="34" charset="0"/>
                <a:cs typeface="Arial" pitchFamily="34" charset="0"/>
              </a:defRPr>
            </a:lvl3pPr>
            <a:lvl4pPr marL="1600200" indent="-228600" defTabSz="931863" eaLnBrk="0" hangingPunct="0">
              <a:defRPr>
                <a:solidFill>
                  <a:schemeClr val="tx1"/>
                </a:solidFill>
                <a:latin typeface="Arial" pitchFamily="34" charset="0"/>
                <a:cs typeface="Arial" pitchFamily="34" charset="0"/>
              </a:defRPr>
            </a:lvl4pPr>
            <a:lvl5pPr marL="2057400" indent="-228600" defTabSz="931863" eaLnBrk="0" hangingPunct="0">
              <a:defRPr>
                <a:solidFill>
                  <a:schemeClr val="tx1"/>
                </a:solidFill>
                <a:latin typeface="Arial" pitchFamily="34" charset="0"/>
                <a:cs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8EF4D1B-B1F8-4454-9923-2004268BD78F}" type="slidenum">
              <a:rPr lang="he-IL" smtClean="0">
                <a:latin typeface="Times New Roman" pitchFamily="18" charset="0"/>
              </a:rPr>
              <a:pPr eaLnBrk="1" hangingPunct="1"/>
              <a:t>14</a:t>
            </a:fld>
            <a:endParaRPr lang="en-U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itchFamily="34" charset="0"/>
                <a:cs typeface="Arial" pitchFamily="34" charset="0"/>
              </a:defRPr>
            </a:lvl1pPr>
            <a:lvl2pPr marL="742950" indent="-285750" defTabSz="931863" eaLnBrk="0" hangingPunct="0">
              <a:defRPr>
                <a:solidFill>
                  <a:schemeClr val="tx1"/>
                </a:solidFill>
                <a:latin typeface="Arial" pitchFamily="34" charset="0"/>
                <a:cs typeface="Arial" pitchFamily="34" charset="0"/>
              </a:defRPr>
            </a:lvl2pPr>
            <a:lvl3pPr marL="1143000" indent="-228600" defTabSz="931863" eaLnBrk="0" hangingPunct="0">
              <a:defRPr>
                <a:solidFill>
                  <a:schemeClr val="tx1"/>
                </a:solidFill>
                <a:latin typeface="Arial" pitchFamily="34" charset="0"/>
                <a:cs typeface="Arial" pitchFamily="34" charset="0"/>
              </a:defRPr>
            </a:lvl3pPr>
            <a:lvl4pPr marL="1600200" indent="-228600" defTabSz="931863" eaLnBrk="0" hangingPunct="0">
              <a:defRPr>
                <a:solidFill>
                  <a:schemeClr val="tx1"/>
                </a:solidFill>
                <a:latin typeface="Arial" pitchFamily="34" charset="0"/>
                <a:cs typeface="Arial" pitchFamily="34" charset="0"/>
              </a:defRPr>
            </a:lvl4pPr>
            <a:lvl5pPr marL="2057400" indent="-228600" defTabSz="931863" eaLnBrk="0" hangingPunct="0">
              <a:defRPr>
                <a:solidFill>
                  <a:schemeClr val="tx1"/>
                </a:solidFill>
                <a:latin typeface="Arial" pitchFamily="34" charset="0"/>
                <a:cs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2699894-37BF-4D89-9353-818BF2E5AB37}" type="slidenum">
              <a:rPr lang="he-IL" smtClean="0">
                <a:latin typeface="Times New Roman" pitchFamily="18" charset="0"/>
              </a:rPr>
              <a:pPr eaLnBrk="1" hangingPunct="1"/>
              <a:t>15</a:t>
            </a:fld>
            <a:endParaRPr lang="en-U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itchFamily="34" charset="0"/>
                <a:cs typeface="Arial" pitchFamily="34" charset="0"/>
              </a:defRPr>
            </a:lvl1pPr>
            <a:lvl2pPr marL="742950" indent="-285750" defTabSz="931863" eaLnBrk="0" hangingPunct="0">
              <a:defRPr>
                <a:solidFill>
                  <a:schemeClr val="tx1"/>
                </a:solidFill>
                <a:latin typeface="Arial" pitchFamily="34" charset="0"/>
                <a:cs typeface="Arial" pitchFamily="34" charset="0"/>
              </a:defRPr>
            </a:lvl2pPr>
            <a:lvl3pPr marL="1143000" indent="-228600" defTabSz="931863" eaLnBrk="0" hangingPunct="0">
              <a:defRPr>
                <a:solidFill>
                  <a:schemeClr val="tx1"/>
                </a:solidFill>
                <a:latin typeface="Arial" pitchFamily="34" charset="0"/>
                <a:cs typeface="Arial" pitchFamily="34" charset="0"/>
              </a:defRPr>
            </a:lvl3pPr>
            <a:lvl4pPr marL="1600200" indent="-228600" defTabSz="931863" eaLnBrk="0" hangingPunct="0">
              <a:defRPr>
                <a:solidFill>
                  <a:schemeClr val="tx1"/>
                </a:solidFill>
                <a:latin typeface="Arial" pitchFamily="34" charset="0"/>
                <a:cs typeface="Arial" pitchFamily="34" charset="0"/>
              </a:defRPr>
            </a:lvl4pPr>
            <a:lvl5pPr marL="2057400" indent="-228600" defTabSz="931863" eaLnBrk="0" hangingPunct="0">
              <a:defRPr>
                <a:solidFill>
                  <a:schemeClr val="tx1"/>
                </a:solidFill>
                <a:latin typeface="Arial" pitchFamily="34" charset="0"/>
                <a:cs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BE80485-19D6-4A36-BBEC-C40AF97F49EF}" type="slidenum">
              <a:rPr lang="he-IL" smtClean="0">
                <a:latin typeface="Times New Roman" pitchFamily="18" charset="0"/>
              </a:rPr>
              <a:pPr eaLnBrk="1" hangingPunct="1"/>
              <a:t>16</a:t>
            </a:fld>
            <a:endParaRPr lang="en-US">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itchFamily="34" charset="0"/>
                <a:cs typeface="Arial" pitchFamily="34" charset="0"/>
              </a:defRPr>
            </a:lvl1pPr>
            <a:lvl2pPr marL="742950" indent="-285750" defTabSz="931863" eaLnBrk="0" hangingPunct="0">
              <a:defRPr>
                <a:solidFill>
                  <a:schemeClr val="tx1"/>
                </a:solidFill>
                <a:latin typeface="Arial" pitchFamily="34" charset="0"/>
                <a:cs typeface="Arial" pitchFamily="34" charset="0"/>
              </a:defRPr>
            </a:lvl2pPr>
            <a:lvl3pPr marL="1143000" indent="-228600" defTabSz="931863" eaLnBrk="0" hangingPunct="0">
              <a:defRPr>
                <a:solidFill>
                  <a:schemeClr val="tx1"/>
                </a:solidFill>
                <a:latin typeface="Arial" pitchFamily="34" charset="0"/>
                <a:cs typeface="Arial" pitchFamily="34" charset="0"/>
              </a:defRPr>
            </a:lvl3pPr>
            <a:lvl4pPr marL="1600200" indent="-228600" defTabSz="931863" eaLnBrk="0" hangingPunct="0">
              <a:defRPr>
                <a:solidFill>
                  <a:schemeClr val="tx1"/>
                </a:solidFill>
                <a:latin typeface="Arial" pitchFamily="34" charset="0"/>
                <a:cs typeface="Arial" pitchFamily="34" charset="0"/>
              </a:defRPr>
            </a:lvl4pPr>
            <a:lvl5pPr marL="2057400" indent="-228600" defTabSz="931863" eaLnBrk="0" hangingPunct="0">
              <a:defRPr>
                <a:solidFill>
                  <a:schemeClr val="tx1"/>
                </a:solidFill>
                <a:latin typeface="Arial" pitchFamily="34" charset="0"/>
                <a:cs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F1E22BA-1368-473A-8F3C-A8446A64BF24}" type="slidenum">
              <a:rPr lang="he-IL" smtClean="0">
                <a:latin typeface="Times New Roman" pitchFamily="18" charset="0"/>
              </a:rPr>
              <a:pPr eaLnBrk="1" hangingPunct="1"/>
              <a:t>17</a:t>
            </a:fld>
            <a:endParaRPr lang="en-U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itchFamily="34" charset="0"/>
                <a:cs typeface="Arial" pitchFamily="34" charset="0"/>
              </a:defRPr>
            </a:lvl1pPr>
            <a:lvl2pPr marL="742950" indent="-285750" defTabSz="931863" eaLnBrk="0" hangingPunct="0">
              <a:defRPr>
                <a:solidFill>
                  <a:schemeClr val="tx1"/>
                </a:solidFill>
                <a:latin typeface="Arial" pitchFamily="34" charset="0"/>
                <a:cs typeface="Arial" pitchFamily="34" charset="0"/>
              </a:defRPr>
            </a:lvl2pPr>
            <a:lvl3pPr marL="1143000" indent="-228600" defTabSz="931863" eaLnBrk="0" hangingPunct="0">
              <a:defRPr>
                <a:solidFill>
                  <a:schemeClr val="tx1"/>
                </a:solidFill>
                <a:latin typeface="Arial" pitchFamily="34" charset="0"/>
                <a:cs typeface="Arial" pitchFamily="34" charset="0"/>
              </a:defRPr>
            </a:lvl3pPr>
            <a:lvl4pPr marL="1600200" indent="-228600" defTabSz="931863" eaLnBrk="0" hangingPunct="0">
              <a:defRPr>
                <a:solidFill>
                  <a:schemeClr val="tx1"/>
                </a:solidFill>
                <a:latin typeface="Arial" pitchFamily="34" charset="0"/>
                <a:cs typeface="Arial" pitchFamily="34" charset="0"/>
              </a:defRPr>
            </a:lvl4pPr>
            <a:lvl5pPr marL="2057400" indent="-228600" defTabSz="931863" eaLnBrk="0" hangingPunct="0">
              <a:defRPr>
                <a:solidFill>
                  <a:schemeClr val="tx1"/>
                </a:solidFill>
                <a:latin typeface="Arial" pitchFamily="34" charset="0"/>
                <a:cs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C1B281D-EE6D-4E2C-8CD9-297DA00D9B75}" type="slidenum">
              <a:rPr lang="he-IL" smtClean="0">
                <a:latin typeface="Times New Roman" pitchFamily="18" charset="0"/>
              </a:rPr>
              <a:pPr eaLnBrk="1" hangingPunct="1"/>
              <a:t>18</a:t>
            </a:fld>
            <a:endParaRPr lang="en-US">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itchFamily="34" charset="0"/>
                <a:cs typeface="Arial" pitchFamily="34" charset="0"/>
              </a:defRPr>
            </a:lvl1pPr>
            <a:lvl2pPr marL="742950" indent="-285750" defTabSz="931863" eaLnBrk="0" hangingPunct="0">
              <a:defRPr>
                <a:solidFill>
                  <a:schemeClr val="tx1"/>
                </a:solidFill>
                <a:latin typeface="Arial" pitchFamily="34" charset="0"/>
                <a:cs typeface="Arial" pitchFamily="34" charset="0"/>
              </a:defRPr>
            </a:lvl2pPr>
            <a:lvl3pPr marL="1143000" indent="-228600" defTabSz="931863" eaLnBrk="0" hangingPunct="0">
              <a:defRPr>
                <a:solidFill>
                  <a:schemeClr val="tx1"/>
                </a:solidFill>
                <a:latin typeface="Arial" pitchFamily="34" charset="0"/>
                <a:cs typeface="Arial" pitchFamily="34" charset="0"/>
              </a:defRPr>
            </a:lvl3pPr>
            <a:lvl4pPr marL="1600200" indent="-228600" defTabSz="931863" eaLnBrk="0" hangingPunct="0">
              <a:defRPr>
                <a:solidFill>
                  <a:schemeClr val="tx1"/>
                </a:solidFill>
                <a:latin typeface="Arial" pitchFamily="34" charset="0"/>
                <a:cs typeface="Arial" pitchFamily="34" charset="0"/>
              </a:defRPr>
            </a:lvl4pPr>
            <a:lvl5pPr marL="2057400" indent="-228600" defTabSz="931863" eaLnBrk="0" hangingPunct="0">
              <a:defRPr>
                <a:solidFill>
                  <a:schemeClr val="tx1"/>
                </a:solidFill>
                <a:latin typeface="Arial" pitchFamily="34" charset="0"/>
                <a:cs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4705E66A-5978-4106-98AB-1859CF115CFE}" type="slidenum">
              <a:rPr lang="he-IL" smtClean="0">
                <a:latin typeface="Times New Roman" pitchFamily="18" charset="0"/>
              </a:rPr>
              <a:pPr eaLnBrk="1" hangingPunct="1"/>
              <a:t>19</a:t>
            </a:fld>
            <a:endParaRPr lang="en-US">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itchFamily="34" charset="0"/>
                <a:cs typeface="Arial" pitchFamily="34" charset="0"/>
              </a:defRPr>
            </a:lvl1pPr>
            <a:lvl2pPr marL="742950" indent="-285750" defTabSz="931863" eaLnBrk="0" hangingPunct="0">
              <a:defRPr>
                <a:solidFill>
                  <a:schemeClr val="tx1"/>
                </a:solidFill>
                <a:latin typeface="Arial" pitchFamily="34" charset="0"/>
                <a:cs typeface="Arial" pitchFamily="34" charset="0"/>
              </a:defRPr>
            </a:lvl2pPr>
            <a:lvl3pPr marL="1143000" indent="-228600" defTabSz="931863" eaLnBrk="0" hangingPunct="0">
              <a:defRPr>
                <a:solidFill>
                  <a:schemeClr val="tx1"/>
                </a:solidFill>
                <a:latin typeface="Arial" pitchFamily="34" charset="0"/>
                <a:cs typeface="Arial" pitchFamily="34" charset="0"/>
              </a:defRPr>
            </a:lvl3pPr>
            <a:lvl4pPr marL="1600200" indent="-228600" defTabSz="931863" eaLnBrk="0" hangingPunct="0">
              <a:defRPr>
                <a:solidFill>
                  <a:schemeClr val="tx1"/>
                </a:solidFill>
                <a:latin typeface="Arial" pitchFamily="34" charset="0"/>
                <a:cs typeface="Arial" pitchFamily="34" charset="0"/>
              </a:defRPr>
            </a:lvl4pPr>
            <a:lvl5pPr marL="2057400" indent="-228600" defTabSz="931863" eaLnBrk="0" hangingPunct="0">
              <a:defRPr>
                <a:solidFill>
                  <a:schemeClr val="tx1"/>
                </a:solidFill>
                <a:latin typeface="Arial" pitchFamily="34" charset="0"/>
                <a:cs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5AC9E16-28D2-4BAF-AD9A-01BAAE9E1C7E}" type="slidenum">
              <a:rPr lang="he-IL" smtClean="0">
                <a:latin typeface="Times New Roman" pitchFamily="18" charset="0"/>
              </a:rPr>
              <a:pPr eaLnBrk="1" hangingPunct="1"/>
              <a:t>20</a:t>
            </a:fld>
            <a:endParaRPr 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4" name="Freeform 3"/>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rtl="0">
              <a:defRPr/>
            </a:pPr>
            <a:endParaRPr lang="en-US">
              <a:latin typeface="+mn-lt"/>
              <a:cs typeface="+mn-cs"/>
            </a:endParaRPr>
          </a:p>
        </p:txBody>
      </p:sp>
      <p:sp>
        <p:nvSpPr>
          <p:cNvPr id="5" name="Freeform 4"/>
          <p:cNvSpPr>
            <a:spLocks/>
          </p:cNvSpPr>
          <p:nvPr/>
        </p:nvSpPr>
        <p:spPr bwMode="auto">
          <a:xfrm rot="10800000">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rtl="0">
              <a:defRPr/>
            </a:pPr>
            <a:endParaRPr lang="en-US">
              <a:latin typeface="+mn-lt"/>
              <a:cs typeface="+mn-cs"/>
            </a:endParaRPr>
          </a:p>
        </p:txBody>
      </p:sp>
      <p:grpSp>
        <p:nvGrpSpPr>
          <p:cNvPr id="6" name="Group 14"/>
          <p:cNvGrpSpPr>
            <a:grpSpLocks/>
          </p:cNvGrpSpPr>
          <p:nvPr/>
        </p:nvGrpSpPr>
        <p:grpSpPr bwMode="auto">
          <a:xfrm rot="10800000">
            <a:off x="-19050" y="6026150"/>
            <a:ext cx="9180513" cy="649288"/>
            <a:chOff x="-19045" y="216550"/>
            <a:chExt cx="9180548" cy="649224"/>
          </a:xfrm>
        </p:grpSpPr>
        <p:sp>
          <p:nvSpPr>
            <p:cNvPr id="7" name="Freeform 6"/>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lgn="l" rtl="0">
                <a:defRPr/>
              </a:pPr>
              <a:endParaRPr lang="en-US"/>
            </a:p>
          </p:txBody>
        </p:sp>
        <p:sp>
          <p:nvSpPr>
            <p:cNvPr id="8" name="Freeform 7"/>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lgn="l" rtl="0">
                <a:defRPr/>
              </a:pPr>
              <a:endParaRPr lang="en-US"/>
            </a:p>
          </p:txBody>
        </p:sp>
      </p:grpSp>
      <p:sp>
        <p:nvSpPr>
          <p:cNvPr id="9" name="Rectangle 3"/>
          <p:cNvSpPr txBox="1">
            <a:spLocks noChangeArrowheads="1"/>
          </p:cNvSpPr>
          <p:nvPr/>
        </p:nvSpPr>
        <p:spPr bwMode="auto">
          <a:xfrm>
            <a:off x="0" y="6553200"/>
            <a:ext cx="914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rIns="45720"/>
          <a:lstStyle>
            <a:lvl1pPr marL="342900" indent="-342900"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marL="0" lvl="1" algn="l" rtl="0" eaLnBrk="1" hangingPunct="1">
              <a:spcBef>
                <a:spcPct val="20000"/>
              </a:spcBef>
              <a:buClr>
                <a:schemeClr val="accent1"/>
              </a:buClr>
              <a:buSzPct val="85000"/>
              <a:defRPr/>
            </a:pPr>
            <a:r>
              <a:rPr lang="en-US" sz="1200" b="1">
                <a:latin typeface="Calibri" pitchFamily="34" charset="0"/>
              </a:rPr>
              <a:t>© These slides were written by Oded Kramer and edited by Jenny Abramov</a:t>
            </a:r>
          </a:p>
        </p:txBody>
      </p:sp>
      <p:sp>
        <p:nvSpPr>
          <p:cNvPr id="10" name="Rectangle 2"/>
          <p:cNvSpPr>
            <a:spLocks noGrp="1" noChangeArrowheads="1"/>
          </p:cNvSpPr>
          <p:nvPr>
            <p:ph type="title"/>
          </p:nvPr>
        </p:nvSpPr>
        <p:spPr>
          <a:xfrm>
            <a:off x="457200" y="685800"/>
            <a:ext cx="8153400" cy="2743200"/>
          </a:xfrm>
        </p:spPr>
        <p:txBody>
          <a:bodyPr>
            <a:normAutofit fontScale="90000"/>
          </a:bodyPr>
          <a:lstStyle/>
          <a:p>
            <a:r>
              <a:rPr lang="en-US"/>
              <a:t>Click to edit Master title style</a:t>
            </a:r>
            <a:endParaRPr lang="ru-RU" dirty="0"/>
          </a:p>
        </p:txBody>
      </p:sp>
      <p:sp>
        <p:nvSpPr>
          <p:cNvPr id="11" name="Rectangle 3"/>
          <p:cNvSpPr>
            <a:spLocks noGrp="1" noChangeArrowheads="1"/>
          </p:cNvSpPr>
          <p:nvPr>
            <p:ph type="body" sz="half" idx="2"/>
          </p:nvPr>
        </p:nvSpPr>
        <p:spPr>
          <a:xfrm>
            <a:off x="1752600" y="3810000"/>
            <a:ext cx="5562600" cy="1371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49291093"/>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Autofit/>
          </a:bodyPr>
          <a:lstStyle>
            <a:lvl1pPr algn="l" rtl="0">
              <a:lnSpc>
                <a:spcPct val="100000"/>
              </a:lnSpc>
              <a:defRPr sz="3200" b="1">
                <a:latin typeface="Tahoma" pitchFamily="34" charset="0"/>
                <a:cs typeface="Tahoma" pitchFamily="34" charset="0"/>
              </a:defRPr>
            </a:lvl1pPr>
          </a:lstStyle>
          <a:p>
            <a:r>
              <a:rPr lang="en-US" dirty="0"/>
              <a:t>Click to edit Master title style</a:t>
            </a:r>
          </a:p>
        </p:txBody>
      </p:sp>
      <p:sp>
        <p:nvSpPr>
          <p:cNvPr id="3" name="Content Placeholder 2"/>
          <p:cNvSpPr>
            <a:spLocks noGrp="1"/>
          </p:cNvSpPr>
          <p:nvPr>
            <p:ph idx="1"/>
          </p:nvPr>
        </p:nvSpPr>
        <p:spPr>
          <a:xfrm>
            <a:off x="457200" y="1676400"/>
            <a:ext cx="8229600" cy="4648200"/>
          </a:xfrm>
        </p:spPr>
        <p:txBody>
          <a:bodyPr/>
          <a:lstStyle>
            <a:lvl1pPr algn="l" rtl="0">
              <a:defRPr sz="2400" baseline="0">
                <a:latin typeface="Calibri" pitchFamily="34" charset="0"/>
                <a:cs typeface="Arial" pitchFamily="34" charset="0"/>
              </a:defRPr>
            </a:lvl1pPr>
            <a:lvl2pPr algn="l" rtl="0">
              <a:defRPr sz="2000" baseline="0">
                <a:latin typeface="Calibri" pitchFamily="34" charset="0"/>
                <a:cs typeface="Arial" pitchFamily="34" charset="0"/>
              </a:defRPr>
            </a:lvl2pPr>
            <a:lvl3pPr algn="l" rtl="0">
              <a:defRPr sz="2000" baseline="0">
                <a:latin typeface="Calibri" pitchFamily="34" charset="0"/>
                <a:cs typeface="Arial" pitchFamily="34" charset="0"/>
              </a:defRPr>
            </a:lvl3pPr>
            <a:lvl4pPr algn="l" rtl="0">
              <a:defRPr sz="1800" baseline="0">
                <a:latin typeface="Calibri" pitchFamily="34" charset="0"/>
                <a:cs typeface="Arial" pitchFamily="34" charset="0"/>
              </a:defRPr>
            </a:lvl4pPr>
            <a:lvl5pPr algn="l" rtl="0">
              <a:defRPr sz="1800" baseline="0">
                <a:latin typeface="Calibri"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lgn="ctr">
              <a:defRPr sz="1400"/>
            </a:lvl1pPr>
          </a:lstStyle>
          <a:p>
            <a:pPr>
              <a:defRPr/>
            </a:pPr>
            <a:fld id="{D6589DD1-542B-426D-95F8-BD1D74F90ECD}" type="slidenum">
              <a:rPr lang="en-US"/>
              <a:pPr>
                <a:defRPr/>
              </a:pPr>
              <a:t>‹#›</a:t>
            </a:fld>
            <a:endParaRPr lang="en-US"/>
          </a:p>
        </p:txBody>
      </p:sp>
    </p:spTree>
    <p:extLst>
      <p:ext uri="{BB962C8B-B14F-4D97-AF65-F5344CB8AC3E}">
        <p14:creationId xmlns:p14="http://schemas.microsoft.com/office/powerpoint/2010/main" val="3832573205"/>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Autofit/>
          </a:bodyPr>
          <a:lstStyle>
            <a:lvl1pPr algn="l" rtl="0" eaLnBrk="1" latinLnBrk="0" hangingPunct="1">
              <a:lnSpc>
                <a:spcPct val="100000"/>
              </a:lnSpc>
              <a:spcBef>
                <a:spcPct val="0"/>
              </a:spcBef>
              <a:buNone/>
              <a:defRPr kumimoji="0" lang="en-US" sz="3200" b="1" kern="1200" dirty="0">
                <a:ln>
                  <a:noFill/>
                </a:ln>
                <a:solidFill>
                  <a:schemeClr val="tx2"/>
                </a:solidFill>
                <a:effectLst/>
                <a:latin typeface="Tahoma" pitchFamily="34" charset="0"/>
                <a:ea typeface="+mj-ea"/>
                <a:cs typeface="Tahoma"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457200" y="1676400"/>
            <a:ext cx="4038600" cy="4678525"/>
          </a:xfrm>
        </p:spPr>
        <p:txBody>
          <a:bodyPr/>
          <a:lstStyle>
            <a:lvl1pPr algn="l" rtl="0">
              <a:defRPr sz="2400"/>
            </a:lvl1pPr>
            <a:lvl2pPr algn="l" rtl="0">
              <a:defRPr sz="2000"/>
            </a:lvl2pPr>
            <a:lvl3pPr algn="l" rtl="0">
              <a:defRPr sz="1800"/>
            </a:lvl3pPr>
            <a:lvl4pPr algn="l" rtl="0">
              <a:defRPr sz="1600"/>
            </a:lvl4pPr>
            <a:lvl5pPr algn="l" rtl="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4038600" cy="4678525"/>
          </a:xfrm>
        </p:spPr>
        <p:txBody>
          <a:bodyPr/>
          <a:lstStyle>
            <a:lvl1pPr algn="l" rtl="0">
              <a:defRPr sz="2400"/>
            </a:lvl1pPr>
            <a:lvl2pPr algn="l" rtl="0">
              <a:defRPr sz="2000"/>
            </a:lvl2pPr>
            <a:lvl3pPr algn="l" rtl="0">
              <a:defRPr sz="1800"/>
            </a:lvl3pPr>
            <a:lvl4pPr algn="l" rtl="0">
              <a:defRPr sz="1600"/>
            </a:lvl4pPr>
            <a:lvl5pPr algn="l" rtl="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0"/>
          </p:nvPr>
        </p:nvSpPr>
        <p:spPr/>
        <p:txBody>
          <a:bodyPr/>
          <a:lstStyle>
            <a:lvl1pPr algn="ctr">
              <a:defRPr sz="1400"/>
            </a:lvl1pPr>
          </a:lstStyle>
          <a:p>
            <a:pPr>
              <a:defRPr/>
            </a:pPr>
            <a:fld id="{6FDB685F-602C-4C86-83B7-0898A93F0024}" type="slidenum">
              <a:rPr lang="en-US"/>
              <a:pPr>
                <a:defRPr/>
              </a:pPr>
              <a:t>‹#›</a:t>
            </a:fld>
            <a:endParaRPr lang="en-US"/>
          </a:p>
        </p:txBody>
      </p:sp>
    </p:spTree>
    <p:extLst>
      <p:ext uri="{BB962C8B-B14F-4D97-AF65-F5344CB8AC3E}">
        <p14:creationId xmlns:p14="http://schemas.microsoft.com/office/powerpoint/2010/main" val="523326651"/>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19912"/>
          </a:xfrm>
        </p:spPr>
        <p:txBody>
          <a:bodyPr>
            <a:noAutofit/>
            <a:scene3d>
              <a:camera prst="orthographicFront"/>
              <a:lightRig rig="freezing" dir="t">
                <a:rot lat="0" lon="0" rev="5640000"/>
              </a:lightRig>
            </a:scene3d>
            <a:sp3d prstMaterial="flat">
              <a:contourClr>
                <a:schemeClr val="tx2"/>
              </a:contourClr>
            </a:sp3d>
          </a:bodyPr>
          <a:lstStyle>
            <a:lvl1pPr algn="l" rtl="0" eaLnBrk="1" latinLnBrk="0" hangingPunct="1">
              <a:lnSpc>
                <a:spcPct val="100000"/>
              </a:lnSpc>
              <a:spcBef>
                <a:spcPct val="0"/>
              </a:spcBef>
              <a:buNone/>
              <a:defRPr kumimoji="0" lang="en-US" sz="3200" b="1" kern="1200" dirty="0">
                <a:ln>
                  <a:noFill/>
                </a:ln>
                <a:solidFill>
                  <a:schemeClr val="tx2"/>
                </a:solidFill>
                <a:effectLst/>
                <a:latin typeface="Tahoma" pitchFamily="34" charset="0"/>
                <a:ea typeface="+mj-ea"/>
                <a:cs typeface="Tahoma" pitchFamily="34" charset="0"/>
              </a:defRPr>
            </a:lvl1pPr>
          </a:lstStyle>
          <a:p>
            <a:r>
              <a:rPr lang="en-US"/>
              <a:t>Click to edit Master title style</a:t>
            </a:r>
            <a:endParaRPr lang="en-US" dirty="0"/>
          </a:p>
        </p:txBody>
      </p:sp>
      <p:sp>
        <p:nvSpPr>
          <p:cNvPr id="3" name="Slide Number Placeholder 5"/>
          <p:cNvSpPr>
            <a:spLocks noGrp="1"/>
          </p:cNvSpPr>
          <p:nvPr>
            <p:ph type="sldNum" sz="quarter" idx="10"/>
          </p:nvPr>
        </p:nvSpPr>
        <p:spPr/>
        <p:txBody>
          <a:bodyPr/>
          <a:lstStyle>
            <a:lvl1pPr algn="ctr">
              <a:defRPr sz="1400"/>
            </a:lvl1pPr>
          </a:lstStyle>
          <a:p>
            <a:pPr>
              <a:defRPr/>
            </a:pPr>
            <a:fld id="{A8D7B496-7967-470F-A0DB-B50740D06CEB}" type="slidenum">
              <a:rPr lang="en-US"/>
              <a:pPr>
                <a:defRPr/>
              </a:pPr>
              <a:t>‹#›</a:t>
            </a:fld>
            <a:endParaRPr lang="en-US"/>
          </a:p>
        </p:txBody>
      </p:sp>
    </p:spTree>
    <p:extLst>
      <p:ext uri="{BB962C8B-B14F-4D97-AF65-F5344CB8AC3E}">
        <p14:creationId xmlns:p14="http://schemas.microsoft.com/office/powerpoint/2010/main" val="1422609688"/>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lgn="ctr">
              <a:defRPr sz="1400"/>
            </a:lvl1pPr>
          </a:lstStyle>
          <a:p>
            <a:pPr>
              <a:defRPr/>
            </a:pPr>
            <a:fld id="{7C052595-4C10-4030-B580-D97D80F302D0}" type="slidenum">
              <a:rPr lang="en-US"/>
              <a:pPr>
                <a:defRPr/>
              </a:pPr>
              <a:t>‹#›</a:t>
            </a:fld>
            <a:endParaRPr lang="en-US"/>
          </a:p>
        </p:txBody>
      </p:sp>
    </p:spTree>
    <p:extLst>
      <p:ext uri="{BB962C8B-B14F-4D97-AF65-F5344CB8AC3E}">
        <p14:creationId xmlns:p14="http://schemas.microsoft.com/office/powerpoint/2010/main" val="2109541430"/>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l" rtl="0">
              <a:lnSpc>
                <a:spcPct val="100000"/>
              </a:lnSpc>
              <a:spcBef>
                <a:spcPct val="0"/>
              </a:spcBef>
              <a:buNone/>
              <a:defRPr sz="4000" b="1">
                <a:ln>
                  <a:noFill/>
                </a:ln>
                <a:solidFill>
                  <a:schemeClr val="accent3">
                    <a:tint val="90000"/>
                    <a:satMod val="120000"/>
                  </a:schemeClr>
                </a:solidFill>
                <a:effectLst>
                  <a:outerShdw blurRad="38100" dist="25400" dir="5400000" algn="tl" rotWithShape="0">
                    <a:srgbClr val="000000">
                      <a:alpha val="43000"/>
                    </a:srgbClr>
                  </a:outerShdw>
                </a:effectLst>
                <a:latin typeface="Tahoma" pitchFamily="34" charset="0"/>
                <a:ea typeface="+mj-ea"/>
                <a:cs typeface="Tahoma" pitchFamily="34" charset="0"/>
              </a:defRPr>
            </a:lvl1pPr>
          </a:lstStyle>
          <a:p>
            <a:r>
              <a:rPr lang="en-US"/>
              <a:t>Click to edit Master title style</a:t>
            </a:r>
            <a:endParaRPr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l" rtl="0">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Tree>
    <p:extLst>
      <p:ext uri="{BB962C8B-B14F-4D97-AF65-F5344CB8AC3E}">
        <p14:creationId xmlns:p14="http://schemas.microsoft.com/office/powerpoint/2010/main" val="3392407000"/>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rtl="0">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rtl="0">
              <a:defRPr/>
            </a:pPr>
            <a:endParaRPr lang="en-US">
              <a:latin typeface="+mn-lt"/>
              <a:cs typeface="+mn-cs"/>
            </a:endParaRPr>
          </a:p>
        </p:txBody>
      </p:sp>
      <p:sp>
        <p:nvSpPr>
          <p:cNvPr id="1028" name="Title Placeholder 8"/>
          <p:cNvSpPr>
            <a:spLocks noGrp="1"/>
          </p:cNvSpPr>
          <p:nvPr>
            <p:ph type="title"/>
          </p:nvPr>
        </p:nvSpPr>
        <p:spPr bwMode="auto">
          <a:xfrm>
            <a:off x="457200" y="704850"/>
            <a:ext cx="82296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676400"/>
            <a:ext cx="8229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30"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lgn="l" rtl="0">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lgn="l" rtl="0">
                <a:defRPr/>
              </a:pPr>
              <a:endParaRPr lang="en-US"/>
            </a:p>
          </p:txBody>
        </p:sp>
      </p:grpSp>
      <p:sp>
        <p:nvSpPr>
          <p:cNvPr id="9" name="Slide Number Placeholder 5"/>
          <p:cNvSpPr>
            <a:spLocks noGrp="1"/>
          </p:cNvSpPr>
          <p:nvPr>
            <p:ph type="sldNum" sz="quarter" idx="4"/>
          </p:nvPr>
        </p:nvSpPr>
        <p:spPr>
          <a:xfrm>
            <a:off x="8382000" y="6400800"/>
            <a:ext cx="762000" cy="228600"/>
          </a:xfrm>
          <a:prstGeom prst="rect">
            <a:avLst/>
          </a:prstGeom>
        </p:spPr>
        <p:txBody>
          <a:bodyPr/>
          <a:lstStyle>
            <a:lvl1pPr>
              <a:defRPr>
                <a:latin typeface="Arial" pitchFamily="34" charset="0"/>
                <a:cs typeface="Arial" pitchFamily="34" charset="0"/>
              </a:defRPr>
            </a:lvl1pPr>
          </a:lstStyle>
          <a:p>
            <a:pPr>
              <a:defRPr/>
            </a:pPr>
            <a:fld id="{767465C0-578B-4FBC-8252-A39D2788370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Lst>
  <p:transition>
    <p:fade thruBlk="1"/>
  </p:transition>
  <p:hf hdr="0" ftr="0" dt="0"/>
  <p:txStyles>
    <p:titleStyle>
      <a:lvl1pPr algn="l" rtl="0" eaLnBrk="0" fontAlgn="base" hangingPunct="0">
        <a:spcBef>
          <a:spcPct val="0"/>
        </a:spcBef>
        <a:spcAft>
          <a:spcPct val="0"/>
        </a:spcAft>
        <a:defRPr lang="en-US" sz="3200" b="1" kern="1200" dirty="0">
          <a:solidFill>
            <a:schemeClr val="tx2"/>
          </a:solidFill>
          <a:latin typeface="Tahoma" pitchFamily="34" charset="0"/>
          <a:ea typeface="+mj-ea"/>
          <a:cs typeface="Tahoma" pitchFamily="34" charset="0"/>
        </a:defRPr>
      </a:lvl1pPr>
      <a:lvl2pPr algn="l" rtl="0" eaLnBrk="0" fontAlgn="base" hangingPunct="0">
        <a:spcBef>
          <a:spcPct val="0"/>
        </a:spcBef>
        <a:spcAft>
          <a:spcPct val="0"/>
        </a:spcAft>
        <a:defRPr sz="3200" b="1">
          <a:solidFill>
            <a:schemeClr val="tx2"/>
          </a:solidFill>
          <a:latin typeface="Tahoma" pitchFamily="34" charset="0"/>
          <a:cs typeface="Tahoma" pitchFamily="34" charset="0"/>
        </a:defRPr>
      </a:lvl2pPr>
      <a:lvl3pPr algn="l" rtl="0" eaLnBrk="0" fontAlgn="base" hangingPunct="0">
        <a:spcBef>
          <a:spcPct val="0"/>
        </a:spcBef>
        <a:spcAft>
          <a:spcPct val="0"/>
        </a:spcAft>
        <a:defRPr sz="3200" b="1">
          <a:solidFill>
            <a:schemeClr val="tx2"/>
          </a:solidFill>
          <a:latin typeface="Tahoma" pitchFamily="34" charset="0"/>
          <a:cs typeface="Tahoma" pitchFamily="34" charset="0"/>
        </a:defRPr>
      </a:lvl3pPr>
      <a:lvl4pPr algn="l" rtl="0" eaLnBrk="0" fontAlgn="base" hangingPunct="0">
        <a:spcBef>
          <a:spcPct val="0"/>
        </a:spcBef>
        <a:spcAft>
          <a:spcPct val="0"/>
        </a:spcAft>
        <a:defRPr sz="3200" b="1">
          <a:solidFill>
            <a:schemeClr val="tx2"/>
          </a:solidFill>
          <a:latin typeface="Tahoma" pitchFamily="34" charset="0"/>
          <a:cs typeface="Tahoma" pitchFamily="34" charset="0"/>
        </a:defRPr>
      </a:lvl4pPr>
      <a:lvl5pPr algn="l" rtl="0" eaLnBrk="0" fontAlgn="base" hangingPunct="0">
        <a:spcBef>
          <a:spcPct val="0"/>
        </a:spcBef>
        <a:spcAft>
          <a:spcPct val="0"/>
        </a:spcAft>
        <a:defRPr sz="3200" b="1">
          <a:solidFill>
            <a:schemeClr val="tx2"/>
          </a:solidFill>
          <a:latin typeface="Tahoma" pitchFamily="34" charset="0"/>
          <a:cs typeface="Tahoma" pitchFamily="34" charset="0"/>
        </a:defRPr>
      </a:lvl5pPr>
      <a:lvl6pPr marL="457200" algn="l" rtl="1" eaLnBrk="1" fontAlgn="base" hangingPunct="1">
        <a:lnSpc>
          <a:spcPct val="200000"/>
        </a:lnSpc>
        <a:spcBef>
          <a:spcPct val="0"/>
        </a:spcBef>
        <a:spcAft>
          <a:spcPct val="0"/>
        </a:spcAft>
        <a:defRPr sz="4000" b="1">
          <a:solidFill>
            <a:schemeClr val="tx2"/>
          </a:solidFill>
          <a:latin typeface="Tahoma" pitchFamily="34" charset="0"/>
          <a:cs typeface="Tahoma" pitchFamily="34" charset="0"/>
        </a:defRPr>
      </a:lvl6pPr>
      <a:lvl7pPr marL="914400" algn="l" rtl="1" eaLnBrk="1" fontAlgn="base" hangingPunct="1">
        <a:lnSpc>
          <a:spcPct val="200000"/>
        </a:lnSpc>
        <a:spcBef>
          <a:spcPct val="0"/>
        </a:spcBef>
        <a:spcAft>
          <a:spcPct val="0"/>
        </a:spcAft>
        <a:defRPr sz="4000" b="1">
          <a:solidFill>
            <a:schemeClr val="tx2"/>
          </a:solidFill>
          <a:latin typeface="Tahoma" pitchFamily="34" charset="0"/>
          <a:cs typeface="Tahoma" pitchFamily="34" charset="0"/>
        </a:defRPr>
      </a:lvl7pPr>
      <a:lvl8pPr marL="1371600" algn="l" rtl="1" eaLnBrk="1" fontAlgn="base" hangingPunct="1">
        <a:lnSpc>
          <a:spcPct val="200000"/>
        </a:lnSpc>
        <a:spcBef>
          <a:spcPct val="0"/>
        </a:spcBef>
        <a:spcAft>
          <a:spcPct val="0"/>
        </a:spcAft>
        <a:defRPr sz="4000" b="1">
          <a:solidFill>
            <a:schemeClr val="tx2"/>
          </a:solidFill>
          <a:latin typeface="Tahoma" pitchFamily="34" charset="0"/>
          <a:cs typeface="Tahoma" pitchFamily="34" charset="0"/>
        </a:defRPr>
      </a:lvl8pPr>
      <a:lvl9pPr marL="1828800" algn="l" rtl="1" eaLnBrk="1" fontAlgn="base" hangingPunct="1">
        <a:lnSpc>
          <a:spcPct val="200000"/>
        </a:lnSpc>
        <a:spcBef>
          <a:spcPct val="0"/>
        </a:spcBef>
        <a:spcAft>
          <a:spcPct val="0"/>
        </a:spcAft>
        <a:defRPr sz="4000" b="1">
          <a:solidFill>
            <a:schemeClr val="tx2"/>
          </a:solidFill>
          <a:latin typeface="Tahoma" pitchFamily="34" charset="0"/>
          <a:cs typeface="Tahoma"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400" kern="1200">
          <a:solidFill>
            <a:schemeClr val="tx1"/>
          </a:solidFill>
          <a:latin typeface="+mj-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000" kern="1200">
          <a:solidFill>
            <a:schemeClr val="tx1"/>
          </a:solidFill>
          <a:latin typeface="+mj-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000" kern="1200">
          <a:solidFill>
            <a:schemeClr val="tx1"/>
          </a:solidFill>
          <a:latin typeface="+mj-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j-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j-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704850"/>
            <a:ext cx="8229600" cy="819150"/>
          </a:xfrm>
        </p:spPr>
        <p:txBody>
          <a:bodyPr/>
          <a:lstStyle/>
          <a:p>
            <a:pPr eaLnBrk="1" hangingPunct="1"/>
            <a:r>
              <a:t>A Reminder: </a:t>
            </a:r>
            <a:br>
              <a:rPr lang="he-IL"/>
            </a:br>
            <a:r>
              <a:t>What's In Our Modeller's Toolbox?</a:t>
            </a:r>
            <a:endParaRPr lang="ru-RU"/>
          </a:p>
        </p:txBody>
      </p:sp>
      <p:sp>
        <p:nvSpPr>
          <p:cNvPr id="9219" name="Rectangle 3"/>
          <p:cNvSpPr>
            <a:spLocks noGrp="1" noChangeArrowheads="1"/>
          </p:cNvSpPr>
          <p:nvPr>
            <p:ph idx="1"/>
          </p:nvPr>
        </p:nvSpPr>
        <p:spPr/>
        <p:txBody>
          <a:bodyPr/>
          <a:lstStyle/>
          <a:p>
            <a:pPr eaLnBrk="1" hangingPunct="1"/>
            <a:r>
              <a:rPr lang="en-US" dirty="0"/>
              <a:t>Class Diagram</a:t>
            </a:r>
          </a:p>
          <a:p>
            <a:pPr lvl="1" eaLnBrk="1" hangingPunct="1"/>
            <a:r>
              <a:rPr lang="en-US" dirty="0"/>
              <a:t>Class</a:t>
            </a:r>
          </a:p>
          <a:p>
            <a:pPr lvl="1" eaLnBrk="1" hangingPunct="1"/>
            <a:r>
              <a:rPr lang="en-US" dirty="0"/>
              <a:t>Association</a:t>
            </a:r>
          </a:p>
          <a:p>
            <a:pPr lvl="2" eaLnBrk="1" hangingPunct="1"/>
            <a:r>
              <a:rPr lang="en-US" dirty="0"/>
              <a:t>Self association</a:t>
            </a:r>
          </a:p>
          <a:p>
            <a:pPr lvl="2" eaLnBrk="1" hangingPunct="1"/>
            <a:r>
              <a:rPr lang="en-US" dirty="0"/>
              <a:t>Aggregation</a:t>
            </a:r>
          </a:p>
          <a:p>
            <a:pPr lvl="2" eaLnBrk="1" hangingPunct="1"/>
            <a:r>
              <a:rPr lang="en-US" dirty="0"/>
              <a:t>Composition</a:t>
            </a:r>
          </a:p>
          <a:p>
            <a:pPr eaLnBrk="1" hangingPunct="1"/>
            <a:r>
              <a:rPr lang="en-US" dirty="0"/>
              <a:t>Object Diagram</a:t>
            </a:r>
          </a:p>
          <a:p>
            <a:pPr lvl="1" eaLnBrk="1" hangingPunct="1"/>
            <a:r>
              <a:rPr lang="en-US" dirty="0"/>
              <a:t>Links</a:t>
            </a:r>
          </a:p>
          <a:p>
            <a:pPr eaLnBrk="1" hangingPunct="1"/>
            <a:r>
              <a:rPr lang="en-US" dirty="0"/>
              <a:t>Qualifiers</a:t>
            </a:r>
          </a:p>
          <a:p>
            <a:pPr eaLnBrk="1" hangingPunct="1"/>
            <a:r>
              <a:rPr lang="en-US" dirty="0"/>
              <a:t>Association Class</a:t>
            </a:r>
          </a:p>
          <a:p>
            <a:pPr eaLnBrk="1" hangingPunct="1"/>
            <a:r>
              <a:rPr lang="en-US" dirty="0"/>
              <a:t>Inheritance </a:t>
            </a:r>
            <a:r>
              <a:rPr lang="en-US" sz="1800" dirty="0"/>
              <a:t>(Generalization)</a:t>
            </a:r>
            <a:endParaRPr lang="en-US" dirty="0"/>
          </a:p>
        </p:txBody>
      </p:sp>
      <p:sp>
        <p:nvSpPr>
          <p:cNvPr id="922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E93AFE1-70FD-445E-9349-305633CD7187}" type="slidenum">
              <a:rPr lang="en-US" smtClean="0"/>
              <a:pPr eaLnBrk="1" hangingPunct="1"/>
              <a:t>1</a:t>
            </a:fld>
            <a:endParaRPr lang="en-US"/>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457200" y="704850"/>
            <a:ext cx="8229600" cy="819150"/>
          </a:xfrm>
        </p:spPr>
        <p:txBody>
          <a:bodyPr/>
          <a:lstStyle/>
          <a:p>
            <a:pPr eaLnBrk="1" hangingPunct="1"/>
            <a:r>
              <a:t> </a:t>
            </a:r>
          </a:p>
        </p:txBody>
      </p:sp>
      <p:sp>
        <p:nvSpPr>
          <p:cNvPr id="10243" name="Rectangle 2"/>
          <p:cNvSpPr>
            <a:spLocks noGrp="1" noChangeArrowheads="1"/>
          </p:cNvSpPr>
          <p:nvPr>
            <p:ph idx="1"/>
          </p:nvPr>
        </p:nvSpPr>
        <p:spPr>
          <a:xfrm>
            <a:off x="457200" y="1447800"/>
            <a:ext cx="8229600" cy="4933950"/>
          </a:xfrm>
        </p:spPr>
        <p:txBody>
          <a:bodyPr/>
          <a:lstStyle/>
          <a:p>
            <a:pPr algn="r" rtl="1" eaLnBrk="1" hangingPunct="1">
              <a:lnSpc>
                <a:spcPct val="90000"/>
              </a:lnSpc>
              <a:defRPr/>
            </a:pPr>
            <a:r>
              <a:rPr lang="he-IL" sz="1800" dirty="0">
                <a:cs typeface="Arial" charset="0"/>
              </a:rPr>
              <a:t>המרשם של תרופה מסוימת כולל את זיהויה, תיאורה וכן את המינון הנדרש. </a:t>
            </a:r>
          </a:p>
          <a:p>
            <a:pPr algn="r" rtl="1" eaLnBrk="1" hangingPunct="1">
              <a:lnSpc>
                <a:spcPct val="90000"/>
              </a:lnSpc>
              <a:buClr>
                <a:schemeClr val="bg1">
                  <a:lumMod val="85000"/>
                </a:schemeClr>
              </a:buClr>
              <a:defRPr/>
            </a:pPr>
            <a:r>
              <a:rPr lang="he-IL" sz="1800" dirty="0">
                <a:solidFill>
                  <a:schemeClr val="bg1">
                    <a:lumMod val="85000"/>
                  </a:schemeClr>
                </a:solidFill>
                <a:cs typeface="Arial" charset="0"/>
              </a:rPr>
              <a:t>מנהל השירות של קופת החולים יכול להפיק דוחות שונים על ההזמנות והביקורים.</a:t>
            </a:r>
            <a:endParaRPr lang="en-US" sz="1800" dirty="0">
              <a:solidFill>
                <a:schemeClr val="bg1">
                  <a:lumMod val="85000"/>
                </a:schemeClr>
              </a:solidFill>
              <a:cs typeface="Arial" charset="0"/>
            </a:endParaRPr>
          </a:p>
        </p:txBody>
      </p:sp>
      <p:sp>
        <p:nvSpPr>
          <p:cNvPr id="5" name="Title 24"/>
          <p:cNvSpPr txBox="1">
            <a:spLocks/>
          </p:cNvSpPr>
          <p:nvPr/>
        </p:nvSpPr>
        <p:spPr bwMode="auto">
          <a:xfrm>
            <a:off x="457200" y="704850"/>
            <a:ext cx="8229600" cy="666750"/>
          </a:xfrm>
          <a:prstGeom prst="rect">
            <a:avLst/>
          </a:prstGeom>
          <a:noFill/>
          <a:ln w="9525">
            <a:noFill/>
            <a:miter lim="800000"/>
            <a:headEnd/>
            <a:tailEnd/>
          </a:ln>
        </p:spPr>
        <p:txBody>
          <a:bodyPr lIns="0" rIns="0" bIns="0" anchor="b"/>
          <a:lstStyle/>
          <a:p>
            <a:pPr>
              <a:defRPr/>
            </a:pPr>
            <a:r>
              <a:rPr lang="he-IL" sz="2800" b="1" dirty="0">
                <a:solidFill>
                  <a:srgbClr val="0070C0"/>
                </a:solidFill>
                <a:latin typeface="Impact" pitchFamily="34" charset="0"/>
                <a:ea typeface="+mj-ea"/>
                <a:cs typeface="Tahoma" pitchFamily="34" charset="0"/>
              </a:rPr>
              <a:t>קופת חולים</a:t>
            </a:r>
            <a:endParaRPr lang="he-IL" sz="2800" b="1" dirty="0">
              <a:solidFill>
                <a:srgbClr val="0070C0"/>
              </a:solidFill>
              <a:latin typeface="Tahoma" pitchFamily="34" charset="0"/>
              <a:ea typeface="+mj-ea"/>
              <a:cs typeface="Tahoma" pitchFamily="34" charset="0"/>
            </a:endParaRPr>
          </a:p>
        </p:txBody>
      </p:sp>
      <p:sp>
        <p:nvSpPr>
          <p:cNvPr id="22533"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4A7DE49-90D9-4CEB-B931-F0900E4DA816}" type="slidenum">
              <a:rPr lang="en-US" smtClean="0"/>
              <a:pPr eaLnBrk="1" hangingPunct="1"/>
              <a:t>10</a:t>
            </a:fld>
            <a:endParaRPr lang="en-US"/>
          </a:p>
        </p:txBody>
      </p:sp>
      <p:pic>
        <p:nvPicPr>
          <p:cNvPr id="22534"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743075"/>
            <a:ext cx="7772400" cy="494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5" name="Picture 7" descr="http://4.bp.blogspot.com/_jUAaH9qqHrE/TPSB4wP_J6I/AAAAAAAAA9c/VWr9mdo0y98/s640/cartoon-airplan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4244975"/>
            <a:ext cx="2287588"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TextBox 1"/>
          <p:cNvSpPr txBox="1">
            <a:spLocks noChangeArrowheads="1"/>
          </p:cNvSpPr>
          <p:nvPr/>
        </p:nvSpPr>
        <p:spPr bwMode="auto">
          <a:xfrm>
            <a:off x="457200" y="2514600"/>
            <a:ext cx="2514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he-IL"/>
              <a:t>כמו קו-תעופה וטיסה ספציפית, נפריד בין תרופה לבין מרשם לתרופה.</a:t>
            </a:r>
            <a:endParaRPr lang="en-US"/>
          </a:p>
          <a:p>
            <a:pPr eaLnBrk="1" hangingPunct="1"/>
            <a:r>
              <a:rPr lang="he-IL"/>
              <a:t>נייצג את המינון באמצעות </a:t>
            </a:r>
            <a:r>
              <a:rPr lang="en-US"/>
              <a:t>int</a:t>
            </a:r>
            <a:r>
              <a:rPr lang="he-IL"/>
              <a:t> – באין הגדרה פורמלית יותר למינון.</a:t>
            </a:r>
            <a:endParaRPr lang="en-US"/>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a:xfrm>
            <a:off x="457200" y="704850"/>
            <a:ext cx="8229600" cy="819150"/>
          </a:xfrm>
        </p:spPr>
        <p:txBody>
          <a:bodyPr/>
          <a:lstStyle/>
          <a:p>
            <a:pPr eaLnBrk="1" hangingPunct="1"/>
            <a:r>
              <a:t> </a:t>
            </a:r>
          </a:p>
        </p:txBody>
      </p:sp>
      <p:sp>
        <p:nvSpPr>
          <p:cNvPr id="23555" name="Rectangle 2"/>
          <p:cNvSpPr>
            <a:spLocks noGrp="1" noChangeArrowheads="1"/>
          </p:cNvSpPr>
          <p:nvPr>
            <p:ph idx="1"/>
          </p:nvPr>
        </p:nvSpPr>
        <p:spPr>
          <a:xfrm>
            <a:off x="457200" y="1447800"/>
            <a:ext cx="8229600" cy="4933950"/>
          </a:xfrm>
        </p:spPr>
        <p:txBody>
          <a:bodyPr/>
          <a:lstStyle/>
          <a:p>
            <a:pPr algn="r" rtl="1" eaLnBrk="1" hangingPunct="1">
              <a:lnSpc>
                <a:spcPct val="90000"/>
              </a:lnSpc>
            </a:pPr>
            <a:r>
              <a:rPr lang="he-IL" sz="1800"/>
              <a:t>מנהל השירות של קופת החולים יכול להפיק דו"חות שונים על ההזמנות והביקורים.</a:t>
            </a:r>
            <a:endParaRPr lang="en-US" sz="1800"/>
          </a:p>
        </p:txBody>
      </p:sp>
      <p:sp>
        <p:nvSpPr>
          <p:cNvPr id="5" name="Title 24"/>
          <p:cNvSpPr txBox="1">
            <a:spLocks/>
          </p:cNvSpPr>
          <p:nvPr/>
        </p:nvSpPr>
        <p:spPr bwMode="auto">
          <a:xfrm>
            <a:off x="457200" y="704850"/>
            <a:ext cx="8229600" cy="666750"/>
          </a:xfrm>
          <a:prstGeom prst="rect">
            <a:avLst/>
          </a:prstGeom>
          <a:noFill/>
          <a:ln w="9525">
            <a:noFill/>
            <a:miter lim="800000"/>
            <a:headEnd/>
            <a:tailEnd/>
          </a:ln>
        </p:spPr>
        <p:txBody>
          <a:bodyPr lIns="0" rIns="0" bIns="0" anchor="b"/>
          <a:lstStyle/>
          <a:p>
            <a:pPr>
              <a:defRPr/>
            </a:pPr>
            <a:r>
              <a:rPr lang="he-IL" sz="2800" b="1" dirty="0">
                <a:solidFill>
                  <a:srgbClr val="0070C0"/>
                </a:solidFill>
                <a:latin typeface="Impact" pitchFamily="34" charset="0"/>
                <a:ea typeface="+mj-ea"/>
                <a:cs typeface="Tahoma" pitchFamily="34" charset="0"/>
              </a:rPr>
              <a:t>קופת חולים</a:t>
            </a:r>
            <a:endParaRPr lang="he-IL" sz="2800" b="1" dirty="0">
              <a:solidFill>
                <a:srgbClr val="0070C0"/>
              </a:solidFill>
              <a:latin typeface="Tahoma" pitchFamily="34" charset="0"/>
              <a:ea typeface="+mj-ea"/>
              <a:cs typeface="Tahoma" pitchFamily="34" charset="0"/>
            </a:endParaRPr>
          </a:p>
        </p:txBody>
      </p:sp>
      <p:sp>
        <p:nvSpPr>
          <p:cNvPr id="23557"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C70FC76-A5CB-43C4-822B-5870475A2C65}" type="slidenum">
              <a:rPr lang="en-US" smtClean="0"/>
              <a:pPr eaLnBrk="1" hangingPunct="1"/>
              <a:t>11</a:t>
            </a:fld>
            <a:endParaRPr lang="en-US"/>
          </a:p>
        </p:txBody>
      </p:sp>
      <p:pic>
        <p:nvPicPr>
          <p:cNvPr id="23558"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743075"/>
            <a:ext cx="7772400" cy="494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9" name="TextBox 1"/>
          <p:cNvSpPr txBox="1">
            <a:spLocks noChangeArrowheads="1"/>
          </p:cNvSpPr>
          <p:nvPr/>
        </p:nvSpPr>
        <p:spPr bwMode="auto">
          <a:xfrm>
            <a:off x="381000" y="2590800"/>
            <a:ext cx="2743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he-IL"/>
              <a:t>לא כתוב שהדו"חות נשמרים במערכת ולכן לא נייצג אותם (או את מנהל השירות, ובכלל את מערך המשתמשים).</a:t>
            </a:r>
          </a:p>
          <a:p>
            <a:pPr eaLnBrk="1" hangingPunct="1"/>
            <a:r>
              <a:rPr lang="he-IL"/>
              <a:t>"יכול להפיק דו"חות" – המשמעות: המידע צריך להיות קשור באופן שיאפשר שאילתות בסיסיות.</a:t>
            </a:r>
            <a:endParaRPr lang="en-US"/>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title"/>
          </p:nvPr>
        </p:nvSpPr>
        <p:spPr>
          <a:xfrm>
            <a:off x="457200" y="704850"/>
            <a:ext cx="8229600" cy="819150"/>
          </a:xfrm>
        </p:spPr>
        <p:txBody>
          <a:bodyPr/>
          <a:lstStyle/>
          <a:p>
            <a:pPr eaLnBrk="1" hangingPunct="1"/>
            <a:r>
              <a:t> </a:t>
            </a:r>
          </a:p>
        </p:txBody>
      </p:sp>
      <p:sp>
        <p:nvSpPr>
          <p:cNvPr id="24579" name="Rectangle 2"/>
          <p:cNvSpPr>
            <a:spLocks noGrp="1" noChangeArrowheads="1"/>
          </p:cNvSpPr>
          <p:nvPr>
            <p:ph idx="1"/>
          </p:nvPr>
        </p:nvSpPr>
        <p:spPr>
          <a:xfrm>
            <a:off x="457200" y="1447800"/>
            <a:ext cx="8229600" cy="4933950"/>
          </a:xfrm>
        </p:spPr>
        <p:txBody>
          <a:bodyPr/>
          <a:lstStyle/>
          <a:p>
            <a:pPr algn="r" rtl="1" eaLnBrk="1" hangingPunct="1">
              <a:lnSpc>
                <a:spcPct val="90000"/>
              </a:lnSpc>
            </a:pPr>
            <a:endParaRPr lang="en-US" sz="1800"/>
          </a:p>
        </p:txBody>
      </p:sp>
      <p:sp>
        <p:nvSpPr>
          <p:cNvPr id="5" name="Title 24"/>
          <p:cNvSpPr txBox="1">
            <a:spLocks/>
          </p:cNvSpPr>
          <p:nvPr/>
        </p:nvSpPr>
        <p:spPr bwMode="auto">
          <a:xfrm>
            <a:off x="457200" y="704850"/>
            <a:ext cx="8229600" cy="666750"/>
          </a:xfrm>
          <a:prstGeom prst="rect">
            <a:avLst/>
          </a:prstGeom>
          <a:noFill/>
          <a:ln w="9525">
            <a:noFill/>
            <a:miter lim="800000"/>
            <a:headEnd/>
            <a:tailEnd/>
          </a:ln>
        </p:spPr>
        <p:txBody>
          <a:bodyPr lIns="0" rIns="0" bIns="0" anchor="b"/>
          <a:lstStyle/>
          <a:p>
            <a:pPr>
              <a:defRPr/>
            </a:pPr>
            <a:r>
              <a:rPr lang="he-IL" sz="2800" b="1" dirty="0">
                <a:solidFill>
                  <a:srgbClr val="0070C0"/>
                </a:solidFill>
                <a:latin typeface="Impact" pitchFamily="34" charset="0"/>
                <a:ea typeface="+mj-ea"/>
                <a:cs typeface="Tahoma" pitchFamily="34" charset="0"/>
              </a:rPr>
              <a:t>פתרון</a:t>
            </a:r>
            <a:endParaRPr lang="he-IL" sz="2800" b="1" dirty="0">
              <a:solidFill>
                <a:srgbClr val="0070C0"/>
              </a:solidFill>
              <a:latin typeface="Tahoma" pitchFamily="34" charset="0"/>
              <a:ea typeface="+mj-ea"/>
              <a:cs typeface="Tahoma" pitchFamily="34" charset="0"/>
            </a:endParaRPr>
          </a:p>
        </p:txBody>
      </p:sp>
      <p:sp>
        <p:nvSpPr>
          <p:cNvPr id="24581"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8396A70-21CE-4229-9063-982AEEC4BF9C}" type="slidenum">
              <a:rPr lang="en-US" smtClean="0"/>
              <a:pPr eaLnBrk="1" hangingPunct="1"/>
              <a:t>12</a:t>
            </a:fld>
            <a:endParaRPr lang="en-US"/>
          </a:p>
        </p:txBody>
      </p:sp>
      <p:pic>
        <p:nvPicPr>
          <p:cNvPr id="24582"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743075"/>
            <a:ext cx="7772400" cy="494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28600" y="2362200"/>
            <a:ext cx="2895600" cy="2586038"/>
          </a:xfrm>
          <a:prstGeom prst="rect">
            <a:avLst/>
          </a:prstGeom>
          <a:noFill/>
        </p:spPr>
        <p:txBody>
          <a:bodyPr>
            <a:spAutoFit/>
          </a:bodyPr>
          <a:lstStyle/>
          <a:p>
            <a:pPr>
              <a:defRPr/>
            </a:pPr>
            <a:r>
              <a:rPr lang="he-IL" b="1" u="sng" dirty="0">
                <a:latin typeface="Arial" charset="0"/>
                <a:cs typeface="Arial" charset="0"/>
              </a:rPr>
              <a:t>הנחות:</a:t>
            </a:r>
            <a:endParaRPr lang="he-IL" dirty="0">
              <a:latin typeface="Arial" charset="0"/>
              <a:cs typeface="Arial" charset="0"/>
            </a:endParaRPr>
          </a:p>
          <a:p>
            <a:pPr marL="285750" indent="-285750">
              <a:buFont typeface="Arial" charset="0"/>
              <a:buChar char="•"/>
              <a:defRPr/>
            </a:pPr>
            <a:r>
              <a:rPr lang="he-IL" dirty="0">
                <a:latin typeface="Arial" charset="0"/>
                <a:cs typeface="Arial" charset="0"/>
              </a:rPr>
              <a:t>תלונות החולים והדיאגנוזות נרשמות כטקסט חופשי.</a:t>
            </a:r>
            <a:endParaRPr lang="en-US" dirty="0">
              <a:latin typeface="Arial" charset="0"/>
              <a:cs typeface="Arial" charset="0"/>
            </a:endParaRPr>
          </a:p>
          <a:p>
            <a:pPr marL="285750" indent="-285750">
              <a:buFont typeface="Arial" charset="0"/>
              <a:buChar char="•"/>
              <a:defRPr/>
            </a:pPr>
            <a:r>
              <a:rPr lang="he-IL" dirty="0">
                <a:latin typeface="Arial" charset="0"/>
                <a:cs typeface="Arial" charset="0"/>
              </a:rPr>
              <a:t>אנשים יכולים לראות רופא אמ"מ יש להם תור.</a:t>
            </a:r>
          </a:p>
          <a:p>
            <a:pPr marL="285750" indent="-285750">
              <a:buFont typeface="Arial" charset="0"/>
              <a:buChar char="•"/>
              <a:defRPr/>
            </a:pPr>
            <a:r>
              <a:rPr lang="he-IL" dirty="0">
                <a:latin typeface="Arial" charset="0"/>
                <a:cs typeface="Arial" charset="0"/>
              </a:rPr>
              <a:t>תדפיסים שהופקו לא צריכים להישמר במערכת (שכבת תצוגה).</a:t>
            </a:r>
          </a:p>
          <a:p>
            <a:pPr marL="285750" indent="-285750">
              <a:buFont typeface="Arial" charset="0"/>
              <a:buChar char="•"/>
              <a:defRPr/>
            </a:pPr>
            <a:endParaRPr lang="en-US" dirty="0">
              <a:latin typeface="Arial" charset="0"/>
              <a:cs typeface="Arial" charset="0"/>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xfrm>
            <a:off x="457200" y="704850"/>
            <a:ext cx="8229600" cy="819150"/>
          </a:xfrm>
        </p:spPr>
        <p:txBody>
          <a:bodyPr/>
          <a:lstStyle/>
          <a:p>
            <a:pPr eaLnBrk="1" hangingPunct="1"/>
            <a:r>
              <a:t> </a:t>
            </a:r>
          </a:p>
        </p:txBody>
      </p:sp>
      <p:sp>
        <p:nvSpPr>
          <p:cNvPr id="25603" name="Rectangle 2"/>
          <p:cNvSpPr>
            <a:spLocks noGrp="1" noChangeArrowheads="1"/>
          </p:cNvSpPr>
          <p:nvPr>
            <p:ph idx="1"/>
          </p:nvPr>
        </p:nvSpPr>
        <p:spPr>
          <a:xfrm>
            <a:off x="457200" y="1447800"/>
            <a:ext cx="8229600" cy="4933950"/>
          </a:xfrm>
        </p:spPr>
        <p:txBody>
          <a:bodyPr/>
          <a:lstStyle/>
          <a:p>
            <a:pPr algn="r" rtl="1" eaLnBrk="1" hangingPunct="1">
              <a:lnSpc>
                <a:spcPct val="90000"/>
              </a:lnSpc>
            </a:pPr>
            <a:r>
              <a:rPr lang="he-IL" sz="1800" dirty="0"/>
              <a:t>הוצאת מקום</a:t>
            </a:r>
            <a:r>
              <a:rPr lang="en-US" sz="1800" dirty="0"/>
              <a:t> </a:t>
            </a:r>
            <a:r>
              <a:rPr lang="he-IL" sz="1800" dirty="0"/>
              <a:t>התור למחלקה (חיבור להזמנה – כמו עם הרופא).</a:t>
            </a:r>
          </a:p>
          <a:p>
            <a:pPr algn="r" rtl="1" eaLnBrk="1" hangingPunct="1">
              <a:lnSpc>
                <a:spcPct val="90000"/>
              </a:lnSpc>
            </a:pPr>
            <a:r>
              <a:rPr lang="he-IL" sz="1800" dirty="0"/>
              <a:t>הורדת הרופא לדרגת מחרוזת בהזמנה (הכנסתו כשדה להזמנה – כמו עם המקום).</a:t>
            </a:r>
          </a:p>
          <a:p>
            <a:pPr algn="r" rtl="1" eaLnBrk="1" hangingPunct="1">
              <a:lnSpc>
                <a:spcPct val="90000"/>
              </a:lnSpc>
            </a:pPr>
            <a:r>
              <a:rPr lang="he-IL" sz="1800" dirty="0"/>
              <a:t>אפשרות להגיע לפגישה בלי הזמנה – ירושה ואפשרות להיות קשור ישירות לחולה.</a:t>
            </a:r>
          </a:p>
          <a:p>
            <a:pPr algn="r" rtl="1" eaLnBrk="1" hangingPunct="1">
              <a:lnSpc>
                <a:spcPct val="90000"/>
              </a:lnSpc>
            </a:pPr>
            <a:r>
              <a:rPr lang="he-IL" sz="1800" dirty="0"/>
              <a:t>הוספת מחלקות עבור תלונת חולה, דיאגנוזה. (או אפילו </a:t>
            </a:r>
            <a:r>
              <a:rPr lang="en-US" sz="1800" dirty="0"/>
              <a:t>Enumerations</a:t>
            </a:r>
            <a:r>
              <a:rPr lang="he-IL" sz="1800" dirty="0"/>
              <a:t>.)</a:t>
            </a:r>
          </a:p>
        </p:txBody>
      </p:sp>
      <p:sp>
        <p:nvSpPr>
          <p:cNvPr id="5" name="Title 24"/>
          <p:cNvSpPr txBox="1">
            <a:spLocks/>
          </p:cNvSpPr>
          <p:nvPr/>
        </p:nvSpPr>
        <p:spPr bwMode="auto">
          <a:xfrm>
            <a:off x="457200" y="704850"/>
            <a:ext cx="8229600" cy="666750"/>
          </a:xfrm>
          <a:prstGeom prst="rect">
            <a:avLst/>
          </a:prstGeom>
          <a:noFill/>
          <a:ln w="9525">
            <a:noFill/>
            <a:miter lim="800000"/>
            <a:headEnd/>
            <a:tailEnd/>
          </a:ln>
        </p:spPr>
        <p:txBody>
          <a:bodyPr lIns="0" rIns="0" bIns="0" anchor="b"/>
          <a:lstStyle/>
          <a:p>
            <a:pPr>
              <a:defRPr/>
            </a:pPr>
            <a:r>
              <a:rPr lang="he-IL" sz="2800" b="1" dirty="0">
                <a:solidFill>
                  <a:srgbClr val="0070C0"/>
                </a:solidFill>
                <a:latin typeface="Impact" pitchFamily="34" charset="0"/>
                <a:ea typeface="+mj-ea"/>
                <a:cs typeface="Tahoma" pitchFamily="34" charset="0"/>
              </a:rPr>
              <a:t>פתרונות אפשריים אחרים:</a:t>
            </a:r>
            <a:endParaRPr lang="he-IL" sz="2800" b="1" dirty="0">
              <a:solidFill>
                <a:srgbClr val="0070C0"/>
              </a:solidFill>
              <a:latin typeface="Tahoma" pitchFamily="34" charset="0"/>
              <a:ea typeface="+mj-ea"/>
              <a:cs typeface="Tahoma" pitchFamily="34" charset="0"/>
            </a:endParaRPr>
          </a:p>
        </p:txBody>
      </p:sp>
      <p:sp>
        <p:nvSpPr>
          <p:cNvPr id="25605"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7D7D215-F485-4C08-AA66-BFDC86F5716C}" type="slidenum">
              <a:rPr lang="en-US" smtClean="0"/>
              <a:pPr eaLnBrk="1" hangingPunct="1"/>
              <a:t>13</a:t>
            </a:fld>
            <a:endParaRPr lang="en-US"/>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762000" y="304800"/>
            <a:ext cx="8229600" cy="819150"/>
          </a:xfrm>
        </p:spPr>
        <p:txBody>
          <a:bodyPr/>
          <a:lstStyle/>
          <a:p>
            <a:pPr algn="r" rtl="1"/>
            <a:r>
              <a:rPr lang="he-IL"/>
              <a:t>חברת הפרוייקטים 'אוהד'</a:t>
            </a:r>
            <a:endParaRPr/>
          </a:p>
        </p:txBody>
      </p:sp>
      <p:sp>
        <p:nvSpPr>
          <p:cNvPr id="3" name="Content Placeholder 2"/>
          <p:cNvSpPr>
            <a:spLocks noGrp="1"/>
          </p:cNvSpPr>
          <p:nvPr>
            <p:ph idx="1"/>
          </p:nvPr>
        </p:nvSpPr>
        <p:spPr>
          <a:xfrm>
            <a:off x="-152400" y="1066800"/>
            <a:ext cx="9144000" cy="4800600"/>
          </a:xfrm>
        </p:spPr>
        <p:txBody>
          <a:bodyPr/>
          <a:lstStyle/>
          <a:p>
            <a:pPr algn="r" rtl="1">
              <a:defRPr/>
            </a:pPr>
            <a:r>
              <a:rPr lang="he-IL" sz="1800" dirty="0">
                <a:cs typeface="+mj-cs"/>
              </a:rPr>
              <a:t>חברה העוסקת בפיתוח פרוייקטים שוקלת אפשרות להצטייד במערכת מידע חדשה.</a:t>
            </a:r>
          </a:p>
          <a:p>
            <a:pPr algn="r" rtl="1">
              <a:defRPr/>
            </a:pPr>
            <a:r>
              <a:rPr lang="he-IL" sz="1800" dirty="0">
                <a:cs typeface="+mj-cs"/>
              </a:rPr>
              <a:t>החברה מציעה פרוייקטי מדף ללקוחות.</a:t>
            </a:r>
          </a:p>
          <a:p>
            <a:pPr algn="r" rtl="1">
              <a:defRPr/>
            </a:pPr>
            <a:r>
              <a:rPr lang="he-IL" sz="1800" dirty="0">
                <a:cs typeface="+mj-cs"/>
              </a:rPr>
              <a:t>לקוחות של החברה יכולים להיות חברות או אנשים פרטיים.</a:t>
            </a:r>
          </a:p>
          <a:p>
            <a:pPr algn="r" rtl="1">
              <a:defRPr/>
            </a:pPr>
            <a:r>
              <a:rPr lang="he-IL" sz="1800" dirty="0">
                <a:cs typeface="+mj-cs"/>
              </a:rPr>
              <a:t>לחברות, החברה מאפשרת לבחור בקונפיגורציה שונה של אותו הפרוייקט (יש לציין אפיון ומחיר).</a:t>
            </a:r>
          </a:p>
          <a:p>
            <a:pPr algn="r" rtl="1">
              <a:defRPr/>
            </a:pPr>
            <a:r>
              <a:rPr lang="he-IL" sz="1800" dirty="0">
                <a:cs typeface="+mj-cs"/>
              </a:rPr>
              <a:t>עובדי החברה שייכים למחלקות שונות ולכל מחלקה יש מנהל אחד.</a:t>
            </a:r>
          </a:p>
          <a:p>
            <a:pPr algn="r" rtl="1">
              <a:defRPr/>
            </a:pPr>
            <a:r>
              <a:rPr lang="he-IL" sz="1800" dirty="0">
                <a:cs typeface="+mj-cs"/>
              </a:rPr>
              <a:t>עבור כל פרוייקט נבנית קבוצת עובדים שעובדת עליו. הקבוצה כוללת את מנהל הפרוייקט, ראש צוות ואנשי ביצוע. עובד מסויים יכול לעבוד בפרויקטים שונים בתפקידים שונים. כשקבוצה נבנית אין שום חשיבות להיררכיה של העובדים במחלקות, למשל מנהל מחלקה יכול לעבוד כאיש ביצוע בפרוייקט כלשהו ולהפך.</a:t>
            </a:r>
          </a:p>
          <a:p>
            <a:pPr algn="r" rtl="1">
              <a:defRPr/>
            </a:pPr>
            <a:r>
              <a:rPr lang="he-IL" sz="1800" dirty="0">
                <a:cs typeface="+mj-cs"/>
              </a:rPr>
              <a:t>בחברה קיים מרכז תמיכה. המרכז שומר פניות של הלקוחות. הפניות יכולים להיות משני סוגים. הסוג הראשון מתייחס לשאלות נפוצות. במקרה הזה נשמרים: הלקוח הפונה, תיאור השאלה, תשובה, תאריך תשובה, העובד שענה ותאריך הפניה. הסוג השני של הפניות מתייחס להצעות של הלקוחות. במקרה הזה נשמרים: הלקוח, הפונה, תיאור ההצעה ותאריך הפנייה.</a:t>
            </a:r>
          </a:p>
          <a:p>
            <a:pPr algn="r" rtl="1">
              <a:defRPr/>
            </a:pPr>
            <a:r>
              <a:rPr lang="he-IL" sz="1800" dirty="0">
                <a:cs typeface="+mj-cs"/>
              </a:rPr>
              <a:t>עובד חברה מוגדר ע"י שם, מחלקה עליה הוא שייך, התמחות ותק, מנהל שלו, עובדים אותם הוא מנהל (אם יש). ברור שאם עובד הוא מנהל, הוא עדיין כפוף למנהל שלו.</a:t>
            </a:r>
          </a:p>
          <a:p>
            <a:pPr algn="r" rtl="1">
              <a:defRPr/>
            </a:pPr>
            <a:r>
              <a:rPr lang="he-IL" sz="1800" dirty="0">
                <a:cs typeface="+mj-cs"/>
              </a:rPr>
              <a:t>פרוייקט מוגדר ע"י שם, תאריך הוצאה, נושא, מחיר, צוות עובדים (כולל אנשי ביצוע, ראש צוות ומנהל).</a:t>
            </a:r>
          </a:p>
          <a:p>
            <a:pPr algn="r" rtl="1">
              <a:defRPr/>
            </a:pPr>
            <a:r>
              <a:rPr lang="he-IL" sz="1800" dirty="0">
                <a:cs typeface="+mj-cs"/>
              </a:rPr>
              <a:t>לקוח פרטי מוגדר ע"י שם, כתובת, טלפון.</a:t>
            </a:r>
          </a:p>
          <a:p>
            <a:pPr algn="r" rtl="1">
              <a:defRPr/>
            </a:pPr>
            <a:r>
              <a:rPr lang="he-IL" sz="1800" dirty="0">
                <a:cs typeface="+mj-cs"/>
              </a:rPr>
              <a:t>לקוח חברה מוגדר ע"י שם, כתובת, טלפון ומס' עובדים בחברה.</a:t>
            </a:r>
          </a:p>
        </p:txBody>
      </p:sp>
      <p:sp>
        <p:nvSpPr>
          <p:cNvPr id="2662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D08A179-1F2A-425A-836C-98E7BB2ECC76}" type="slidenum">
              <a:rPr lang="en-US" smtClean="0"/>
              <a:pPr eaLnBrk="1" hangingPunct="1"/>
              <a:t>14</a:t>
            </a:fld>
            <a:endParaRPr lang="en-US"/>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762000" y="304800"/>
            <a:ext cx="8229600" cy="819150"/>
          </a:xfrm>
        </p:spPr>
        <p:txBody>
          <a:bodyPr/>
          <a:lstStyle/>
          <a:p>
            <a:pPr algn="r" rtl="1"/>
            <a:r>
              <a:rPr lang="he-IL"/>
              <a:t>חברת הפרוייקטים 'אוהד'</a:t>
            </a:r>
            <a:endParaRPr/>
          </a:p>
        </p:txBody>
      </p:sp>
      <p:sp>
        <p:nvSpPr>
          <p:cNvPr id="3" name="Content Placeholder 2"/>
          <p:cNvSpPr>
            <a:spLocks noGrp="1"/>
          </p:cNvSpPr>
          <p:nvPr>
            <p:ph idx="1"/>
          </p:nvPr>
        </p:nvSpPr>
        <p:spPr>
          <a:xfrm>
            <a:off x="-152400" y="1066800"/>
            <a:ext cx="9144000" cy="4800600"/>
          </a:xfrm>
        </p:spPr>
        <p:txBody>
          <a:bodyPr/>
          <a:lstStyle/>
          <a:p>
            <a:pPr algn="r" rtl="1">
              <a:defRPr/>
            </a:pPr>
            <a:r>
              <a:rPr lang="he-IL" sz="1800" dirty="0">
                <a:cs typeface="+mj-cs"/>
              </a:rPr>
              <a:t>חברה העוסקת בפיתוח פרוייקטים שוקלת אפשרות להצטייד במערכת מידע חדשה.</a:t>
            </a:r>
          </a:p>
          <a:p>
            <a:pPr algn="r" rtl="1">
              <a:defRPr/>
            </a:pPr>
            <a:endParaRPr lang="he-IL" sz="1800" dirty="0">
              <a:cs typeface="+mj-cs"/>
            </a:endParaRPr>
          </a:p>
          <a:p>
            <a:pPr marL="0" indent="0" algn="r" rtl="1">
              <a:buFont typeface="Wingdings 2" pitchFamily="18" charset="2"/>
              <a:buNone/>
              <a:defRPr/>
            </a:pPr>
            <a:endParaRPr lang="he-IL" sz="1800" dirty="0">
              <a:cs typeface="+mj-cs"/>
            </a:endParaRPr>
          </a:p>
          <a:p>
            <a:pPr marL="0" indent="0" algn="r" rtl="1">
              <a:buFont typeface="Wingdings 2" pitchFamily="18" charset="2"/>
              <a:buNone/>
              <a:defRPr/>
            </a:pPr>
            <a:r>
              <a:rPr lang="he-IL" sz="1800" dirty="0">
                <a:cs typeface="+mj-cs"/>
              </a:rPr>
              <a:t>החברה היא העולם, הדף הלבן. אין צורך לכלול אותה בתרשים שלנו.</a:t>
            </a:r>
          </a:p>
        </p:txBody>
      </p:sp>
      <p:sp>
        <p:nvSpPr>
          <p:cNvPr id="2765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0D3331E-AED5-4CC4-AD37-01FC519E4CEE}" type="slidenum">
              <a:rPr lang="en-US" smtClean="0"/>
              <a:pPr eaLnBrk="1" hangingPunct="1"/>
              <a:t>15</a:t>
            </a:fld>
            <a:endParaRPr lang="en-US"/>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762000" y="304800"/>
            <a:ext cx="8229600" cy="819150"/>
          </a:xfrm>
        </p:spPr>
        <p:txBody>
          <a:bodyPr/>
          <a:lstStyle/>
          <a:p>
            <a:pPr algn="r" rtl="1"/>
            <a:r>
              <a:rPr lang="he-IL"/>
              <a:t>חברת הפרוייקטים 'אוהד'</a:t>
            </a:r>
            <a:endParaRPr/>
          </a:p>
        </p:txBody>
      </p:sp>
      <p:sp>
        <p:nvSpPr>
          <p:cNvPr id="3" name="Content Placeholder 2"/>
          <p:cNvSpPr>
            <a:spLocks noGrp="1"/>
          </p:cNvSpPr>
          <p:nvPr>
            <p:ph idx="1"/>
          </p:nvPr>
        </p:nvSpPr>
        <p:spPr>
          <a:xfrm>
            <a:off x="-152400" y="1066800"/>
            <a:ext cx="9144000" cy="4800600"/>
          </a:xfrm>
        </p:spPr>
        <p:txBody>
          <a:bodyPr/>
          <a:lstStyle/>
          <a:p>
            <a:pPr algn="r" rtl="1">
              <a:defRPr/>
            </a:pPr>
            <a:r>
              <a:rPr lang="he-IL" sz="1800" dirty="0">
                <a:cs typeface="+mj-cs"/>
              </a:rPr>
              <a:t>החברה מציעה פרוייקטי מדף ללקוחות.</a:t>
            </a:r>
          </a:p>
          <a:p>
            <a:pPr algn="r" rtl="1">
              <a:defRPr/>
            </a:pPr>
            <a:endParaRPr lang="he-IL" sz="1800" dirty="0">
              <a:cs typeface="+mj-cs"/>
            </a:endParaRPr>
          </a:p>
          <a:p>
            <a:pPr algn="r" rtl="1">
              <a:defRPr/>
            </a:pPr>
            <a:endParaRPr lang="he-IL" sz="1800" dirty="0">
              <a:cs typeface="+mj-cs"/>
            </a:endParaRPr>
          </a:p>
          <a:p>
            <a:pPr algn="r" rtl="1">
              <a:defRPr/>
            </a:pPr>
            <a:endParaRPr lang="he-IL" sz="1800" dirty="0">
              <a:cs typeface="+mj-cs"/>
            </a:endParaRPr>
          </a:p>
          <a:p>
            <a:pPr algn="r" rtl="1">
              <a:defRPr/>
            </a:pPr>
            <a:endParaRPr lang="he-IL" sz="1800" dirty="0">
              <a:cs typeface="+mj-cs"/>
            </a:endParaRPr>
          </a:p>
          <a:p>
            <a:pPr marL="0" indent="0" algn="r" rtl="1">
              <a:buFont typeface="Wingdings 2" pitchFamily="18" charset="2"/>
              <a:buNone/>
              <a:defRPr/>
            </a:pPr>
            <a:r>
              <a:rPr lang="he-IL" sz="1800" dirty="0">
                <a:cs typeface="+mj-cs"/>
              </a:rPr>
              <a:t>נראה כמו התחלה מבטיחה.</a:t>
            </a:r>
          </a:p>
          <a:p>
            <a:pPr marL="0" indent="0" algn="r" rtl="1">
              <a:buFont typeface="Wingdings 2" pitchFamily="18" charset="2"/>
              <a:buNone/>
              <a:defRPr/>
            </a:pPr>
            <a:r>
              <a:rPr lang="he-IL" sz="1800" dirty="0">
                <a:cs typeface="+mj-cs"/>
              </a:rPr>
              <a:t>שימו לב ששמות מחלקות – בצורת-יחיד: מופע של המחלקה לקוח יתאר לקוח יחיד, של מוצר מדף – מוצר מדף יחיד, וכן הלאה.</a:t>
            </a:r>
          </a:p>
          <a:p>
            <a:pPr marL="0" indent="0" algn="r" rtl="1">
              <a:buFont typeface="Wingdings 2" pitchFamily="18" charset="2"/>
              <a:buNone/>
              <a:defRPr/>
            </a:pPr>
            <a:r>
              <a:rPr lang="he-IL" sz="1800" dirty="0">
                <a:cs typeface="+mj-cs"/>
              </a:rPr>
              <a:t>האם "הצעה" היא קישור? אולי נקשר רק בין לקוחות ש</a:t>
            </a:r>
            <a:r>
              <a:rPr lang="he-IL" sz="1800" u="sng" dirty="0">
                <a:cs typeface="+mj-cs"/>
              </a:rPr>
              <a:t>הסכימו</a:t>
            </a:r>
            <a:r>
              <a:rPr lang="he-IL" sz="1800" dirty="0">
                <a:cs typeface="+mj-cs"/>
              </a:rPr>
              <a:t> לקחת מוצר ובין המוצר?</a:t>
            </a:r>
          </a:p>
          <a:p>
            <a:pPr marL="0" indent="0" algn="r" rtl="1">
              <a:buFont typeface="Wingdings 2" pitchFamily="18" charset="2"/>
              <a:buNone/>
              <a:defRPr/>
            </a:pPr>
            <a:r>
              <a:rPr lang="he-IL" sz="1800" dirty="0">
                <a:cs typeface="+mj-cs"/>
              </a:rPr>
              <a:t>האם לקוח נשמר במערכת גם אם לא מוצעים לו כרגע שום מוצרים? (*..0)</a:t>
            </a:r>
          </a:p>
          <a:p>
            <a:pPr marL="0" indent="0" algn="r" rtl="1">
              <a:buFont typeface="Wingdings 2" pitchFamily="18" charset="2"/>
              <a:buNone/>
              <a:defRPr/>
            </a:pPr>
            <a:r>
              <a:rPr lang="he-IL" sz="1800" dirty="0">
                <a:cs typeface="+mj-cs"/>
              </a:rPr>
              <a:t>האם מוצר נשמר גם אם אינו מוצע לאף לקוח? (*..0)</a:t>
            </a:r>
          </a:p>
          <a:p>
            <a:pPr marL="0" indent="0" algn="r" rtl="1">
              <a:buFont typeface="Wingdings 2" pitchFamily="18" charset="2"/>
              <a:buNone/>
              <a:defRPr/>
            </a:pPr>
            <a:endParaRPr lang="he-IL" sz="1800" dirty="0">
              <a:cs typeface="+mj-cs"/>
            </a:endParaRPr>
          </a:p>
          <a:p>
            <a:pPr marL="0" indent="0" algn="r" rtl="1">
              <a:buFont typeface="Wingdings 2" pitchFamily="18" charset="2"/>
              <a:buNone/>
              <a:defRPr/>
            </a:pPr>
            <a:r>
              <a:rPr lang="he-IL" sz="1800" dirty="0">
                <a:cs typeface="+mj-cs"/>
              </a:rPr>
              <a:t>נמשיך ונראה.</a:t>
            </a:r>
          </a:p>
        </p:txBody>
      </p:sp>
      <p:sp>
        <p:nvSpPr>
          <p:cNvPr id="2867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5419225-21D4-4097-864A-BDEAE9DAD162}" type="slidenum">
              <a:rPr lang="en-US" smtClean="0"/>
              <a:pPr eaLnBrk="1" hangingPunct="1"/>
              <a:t>16</a:t>
            </a:fld>
            <a:endParaRPr lang="en-US"/>
          </a:p>
        </p:txBody>
      </p:sp>
      <p:pic>
        <p:nvPicPr>
          <p:cNvPr id="2867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1676400"/>
            <a:ext cx="41243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762000" y="304800"/>
            <a:ext cx="8229600" cy="819150"/>
          </a:xfrm>
        </p:spPr>
        <p:txBody>
          <a:bodyPr/>
          <a:lstStyle/>
          <a:p>
            <a:pPr algn="r" rtl="1"/>
            <a:r>
              <a:rPr lang="he-IL"/>
              <a:t>חברת הפרוייקטים 'אוהד'</a:t>
            </a:r>
            <a:endParaRPr/>
          </a:p>
        </p:txBody>
      </p:sp>
      <p:sp>
        <p:nvSpPr>
          <p:cNvPr id="3" name="Content Placeholder 2"/>
          <p:cNvSpPr>
            <a:spLocks noGrp="1"/>
          </p:cNvSpPr>
          <p:nvPr>
            <p:ph idx="1"/>
          </p:nvPr>
        </p:nvSpPr>
        <p:spPr>
          <a:xfrm>
            <a:off x="-152400" y="1066800"/>
            <a:ext cx="9144000" cy="4800600"/>
          </a:xfrm>
        </p:spPr>
        <p:txBody>
          <a:bodyPr/>
          <a:lstStyle/>
          <a:p>
            <a:pPr algn="r" rtl="1">
              <a:defRPr/>
            </a:pPr>
            <a:r>
              <a:rPr lang="he-IL" sz="1800" dirty="0">
                <a:cs typeface="+mj-cs"/>
              </a:rPr>
              <a:t>לקוחות של החברה יכולים להיות חברות או אנשים פרטיים.</a:t>
            </a:r>
            <a:endParaRPr lang="en-US" sz="1800" dirty="0">
              <a:cs typeface="+mj-cs"/>
            </a:endParaRPr>
          </a:p>
          <a:p>
            <a:pPr algn="r" rtl="1">
              <a:defRPr/>
            </a:pPr>
            <a:endParaRPr lang="en-US" sz="1800" dirty="0">
              <a:cs typeface="+mj-cs"/>
            </a:endParaRPr>
          </a:p>
          <a:p>
            <a:pPr marL="0" indent="0" algn="r" rtl="1">
              <a:buFont typeface="Wingdings 2" pitchFamily="18" charset="2"/>
              <a:buNone/>
              <a:defRPr/>
            </a:pPr>
            <a:endParaRPr lang="he-IL" sz="1800" dirty="0">
              <a:cs typeface="+mj-cs"/>
            </a:endParaRPr>
          </a:p>
          <a:p>
            <a:pPr marL="0" indent="0" algn="r" rtl="1">
              <a:buFont typeface="Wingdings 2" pitchFamily="18" charset="2"/>
              <a:buNone/>
              <a:defRPr/>
            </a:pPr>
            <a:endParaRPr lang="he-IL" sz="1800" dirty="0">
              <a:cs typeface="+mj-cs"/>
            </a:endParaRPr>
          </a:p>
          <a:p>
            <a:pPr marL="0" indent="0" algn="r" rtl="1">
              <a:buFont typeface="Wingdings 2" pitchFamily="18" charset="2"/>
              <a:buNone/>
              <a:defRPr/>
            </a:pPr>
            <a:endParaRPr lang="he-IL" sz="1800" dirty="0">
              <a:cs typeface="+mj-cs"/>
            </a:endParaRPr>
          </a:p>
          <a:p>
            <a:pPr marL="0" indent="0" algn="r" rtl="1">
              <a:buFont typeface="Wingdings 2" pitchFamily="18" charset="2"/>
              <a:buNone/>
              <a:defRPr/>
            </a:pPr>
            <a:endParaRPr lang="he-IL" sz="1800" dirty="0">
              <a:cs typeface="+mj-cs"/>
            </a:endParaRPr>
          </a:p>
          <a:p>
            <a:pPr marL="0" indent="0" algn="r" rtl="1">
              <a:buFont typeface="Wingdings 2" pitchFamily="18" charset="2"/>
              <a:buNone/>
              <a:defRPr/>
            </a:pPr>
            <a:endParaRPr lang="he-IL" sz="1800" dirty="0">
              <a:cs typeface="+mj-cs"/>
            </a:endParaRPr>
          </a:p>
          <a:p>
            <a:pPr marL="0" indent="0" algn="r" rtl="1">
              <a:buFont typeface="Wingdings 2" pitchFamily="18" charset="2"/>
              <a:buNone/>
              <a:defRPr/>
            </a:pPr>
            <a:endParaRPr lang="he-IL" sz="1800" dirty="0">
              <a:cs typeface="+mj-cs"/>
            </a:endParaRPr>
          </a:p>
          <a:p>
            <a:pPr marL="0" indent="0" algn="r" rtl="1">
              <a:buFont typeface="Wingdings 2" pitchFamily="18" charset="2"/>
              <a:buNone/>
              <a:defRPr/>
            </a:pPr>
            <a:r>
              <a:rPr lang="he-IL" sz="1800" dirty="0">
                <a:cs typeface="+mj-cs"/>
              </a:rPr>
              <a:t>אולי הירושה הזאת מיותרת ואולי לא – נראה בהמשך מה ההבדלים ונפעל לפיהן. בכל מקרה, "לקוחות יכולים להיות או </a:t>
            </a:r>
            <a:r>
              <a:rPr lang="en-US" sz="1800" dirty="0">
                <a:cs typeface="+mj-cs"/>
              </a:rPr>
              <a:t>X</a:t>
            </a:r>
            <a:r>
              <a:rPr lang="he-IL" sz="1800" dirty="0">
                <a:cs typeface="+mj-cs"/>
              </a:rPr>
              <a:t> או </a:t>
            </a:r>
            <a:r>
              <a:rPr lang="en-US" sz="1800" dirty="0">
                <a:cs typeface="+mj-cs"/>
              </a:rPr>
              <a:t>Y</a:t>
            </a:r>
            <a:r>
              <a:rPr lang="he-IL" sz="1800" dirty="0">
                <a:cs typeface="+mj-cs"/>
              </a:rPr>
              <a:t>" – סימן שייתכן שיש כאן ירושה.</a:t>
            </a:r>
          </a:p>
        </p:txBody>
      </p:sp>
      <p:sp>
        <p:nvSpPr>
          <p:cNvPr id="2970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A4ED00F-296B-4969-A68E-539DB8D4E606}" type="slidenum">
              <a:rPr lang="en-US" smtClean="0"/>
              <a:pPr eaLnBrk="1" hangingPunct="1"/>
              <a:t>17</a:t>
            </a:fld>
            <a:endParaRPr lang="en-US"/>
          </a:p>
        </p:txBody>
      </p:sp>
      <p:pic>
        <p:nvPicPr>
          <p:cNvPr id="29701"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27621"/>
          <a:stretch>
            <a:fillRect/>
          </a:stretch>
        </p:blipFill>
        <p:spPr bwMode="auto">
          <a:xfrm>
            <a:off x="152400" y="2514600"/>
            <a:ext cx="3349625" cy="126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2" name="Picture 3"/>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7800" y="1695450"/>
            <a:ext cx="41243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762000" y="304800"/>
            <a:ext cx="8229600" cy="819150"/>
          </a:xfrm>
        </p:spPr>
        <p:txBody>
          <a:bodyPr/>
          <a:lstStyle/>
          <a:p>
            <a:pPr algn="r" rtl="1"/>
            <a:r>
              <a:rPr lang="he-IL"/>
              <a:t>חברת הפרוייקטים 'אוהד'</a:t>
            </a:r>
            <a:endParaRPr/>
          </a:p>
        </p:txBody>
      </p:sp>
      <p:sp>
        <p:nvSpPr>
          <p:cNvPr id="3" name="Content Placeholder 2"/>
          <p:cNvSpPr>
            <a:spLocks noGrp="1"/>
          </p:cNvSpPr>
          <p:nvPr>
            <p:ph idx="1"/>
          </p:nvPr>
        </p:nvSpPr>
        <p:spPr>
          <a:xfrm>
            <a:off x="-152400" y="1066800"/>
            <a:ext cx="9144000" cy="4800600"/>
          </a:xfrm>
        </p:spPr>
        <p:txBody>
          <a:bodyPr/>
          <a:lstStyle/>
          <a:p>
            <a:pPr algn="r" rtl="1">
              <a:defRPr/>
            </a:pPr>
            <a:r>
              <a:rPr lang="he-IL" sz="1800" dirty="0">
                <a:cs typeface="+mj-cs"/>
              </a:rPr>
              <a:t>לחברות, החברה מאפשרת לבחור בקונפיגורציה שונה של אותו הפרוייקט (יש לציין אפיון ומחיר).</a:t>
            </a:r>
          </a:p>
          <a:p>
            <a:pPr algn="r" rtl="1">
              <a:defRPr/>
            </a:pPr>
            <a:endParaRPr lang="he-IL" sz="1800" dirty="0">
              <a:cs typeface="+mj-cs"/>
            </a:endParaRPr>
          </a:p>
          <a:p>
            <a:pPr marL="0" indent="0" algn="r" rtl="1">
              <a:buFont typeface="Wingdings 2" pitchFamily="18" charset="2"/>
              <a:buNone/>
              <a:defRPr/>
            </a:pPr>
            <a:r>
              <a:rPr lang="he-IL" sz="1800" dirty="0">
                <a:cs typeface="+mj-cs"/>
              </a:rPr>
              <a:t>לקוחות ומוצרים כבר לא קשורים ישירות!</a:t>
            </a:r>
          </a:p>
          <a:p>
            <a:pPr marL="0" indent="0" algn="r" rtl="1">
              <a:buFont typeface="Wingdings 2" pitchFamily="18" charset="2"/>
              <a:buNone/>
              <a:defRPr/>
            </a:pPr>
            <a:r>
              <a:rPr lang="he-IL" sz="1800" dirty="0">
                <a:cs typeface="+mj-cs"/>
              </a:rPr>
              <a:t>זאת היות ולקוחות מסוגים שונים מקבלים יחס שונה.</a:t>
            </a:r>
          </a:p>
          <a:p>
            <a:pPr marL="0" indent="0" algn="r" rtl="1">
              <a:buFont typeface="Wingdings 2" pitchFamily="18" charset="2"/>
              <a:buNone/>
              <a:defRPr/>
            </a:pPr>
            <a:r>
              <a:rPr lang="he-IL" sz="1800" dirty="0">
                <a:cs typeface="+mj-cs"/>
              </a:rPr>
              <a:t>היות וקשר בין לקוח עסקי למוצר כולל קונפיגורציה,</a:t>
            </a:r>
          </a:p>
          <a:p>
            <a:pPr marL="0" indent="0" algn="r" rtl="1">
              <a:buFont typeface="Wingdings 2" pitchFamily="18" charset="2"/>
              <a:buNone/>
              <a:defRPr/>
            </a:pPr>
            <a:r>
              <a:rPr lang="he-IL" sz="1800" dirty="0">
                <a:cs typeface="+mj-cs"/>
              </a:rPr>
              <a:t>לא נשתמש ב-</a:t>
            </a:r>
            <a:r>
              <a:rPr lang="en-US" sz="1800" dirty="0" err="1">
                <a:cs typeface="+mj-cs"/>
              </a:rPr>
              <a:t>enum</a:t>
            </a:r>
            <a:r>
              <a:rPr lang="he-IL" sz="1800" dirty="0">
                <a:cs typeface="+mj-cs"/>
              </a:rPr>
              <a:t> או בוליאני.</a:t>
            </a:r>
          </a:p>
          <a:p>
            <a:pPr marL="0" indent="0" algn="r" rtl="1">
              <a:buFont typeface="Wingdings 2" pitchFamily="18" charset="2"/>
              <a:buNone/>
              <a:defRPr/>
            </a:pPr>
            <a:r>
              <a:rPr lang="he-IL" sz="1800" dirty="0">
                <a:cs typeface="+mj-cs"/>
              </a:rPr>
              <a:t>האם בכלל יש טעם</a:t>
            </a:r>
          </a:p>
          <a:p>
            <a:pPr marL="0" indent="0" algn="r" rtl="1">
              <a:buFont typeface="Wingdings 2" pitchFamily="18" charset="2"/>
              <a:buNone/>
              <a:defRPr/>
            </a:pPr>
            <a:r>
              <a:rPr lang="he-IL" sz="1800" dirty="0">
                <a:cs typeface="+mj-cs"/>
              </a:rPr>
              <a:t>להחזיק מחלקת-אב</a:t>
            </a:r>
          </a:p>
          <a:p>
            <a:pPr marL="0" indent="0" algn="r" rtl="1">
              <a:buFont typeface="Wingdings 2" pitchFamily="18" charset="2"/>
              <a:buNone/>
              <a:defRPr/>
            </a:pPr>
            <a:r>
              <a:rPr lang="he-IL" sz="1800" dirty="0">
                <a:cs typeface="+mj-cs"/>
              </a:rPr>
              <a:t>משותפת?</a:t>
            </a:r>
          </a:p>
        </p:txBody>
      </p:sp>
      <p:sp>
        <p:nvSpPr>
          <p:cNvPr id="3072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4006D754-6A41-4424-BCE1-DA3E8528D933}" type="slidenum">
              <a:rPr lang="en-US" smtClean="0"/>
              <a:pPr eaLnBrk="1" hangingPunct="1"/>
              <a:t>18</a:t>
            </a:fld>
            <a:endParaRPr lang="en-US"/>
          </a:p>
        </p:txBody>
      </p:sp>
      <p:pic>
        <p:nvPicPr>
          <p:cNvPr id="30725"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95538" y="1447800"/>
            <a:ext cx="4352925"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762000" y="304800"/>
            <a:ext cx="8229600" cy="819150"/>
          </a:xfrm>
        </p:spPr>
        <p:txBody>
          <a:bodyPr/>
          <a:lstStyle/>
          <a:p>
            <a:pPr algn="r" rtl="1"/>
            <a:r>
              <a:rPr lang="he-IL"/>
              <a:t>חברת הפרוייקטים 'אוהד'</a:t>
            </a:r>
            <a:endParaRPr/>
          </a:p>
        </p:txBody>
      </p:sp>
      <p:sp>
        <p:nvSpPr>
          <p:cNvPr id="3" name="Content Placeholder 2"/>
          <p:cNvSpPr>
            <a:spLocks noGrp="1"/>
          </p:cNvSpPr>
          <p:nvPr>
            <p:ph idx="1"/>
          </p:nvPr>
        </p:nvSpPr>
        <p:spPr>
          <a:xfrm>
            <a:off x="-152400" y="1066800"/>
            <a:ext cx="9144000" cy="4800600"/>
          </a:xfrm>
        </p:spPr>
        <p:txBody>
          <a:bodyPr/>
          <a:lstStyle/>
          <a:p>
            <a:pPr algn="r" rtl="1">
              <a:defRPr/>
            </a:pPr>
            <a:r>
              <a:rPr lang="he-IL" sz="1800" dirty="0">
                <a:cs typeface="+mj-cs"/>
              </a:rPr>
              <a:t>לחברות, החברה מאפשרת לבחור בקונפיגורציה שונה של אותו הפרוייקט (יש לציין אפיון ומחיר).</a:t>
            </a:r>
          </a:p>
          <a:p>
            <a:pPr algn="r" rtl="1">
              <a:defRPr/>
            </a:pPr>
            <a:endParaRPr lang="he-IL" sz="1800" dirty="0">
              <a:cs typeface="+mj-cs"/>
            </a:endParaRPr>
          </a:p>
          <a:p>
            <a:pPr marL="0" indent="0" algn="r" rtl="1">
              <a:buFont typeface="Wingdings 2" pitchFamily="18" charset="2"/>
              <a:buNone/>
              <a:defRPr/>
            </a:pPr>
            <a:r>
              <a:rPr lang="he-IL" sz="1800" dirty="0">
                <a:cs typeface="+mj-cs"/>
              </a:rPr>
              <a:t>לפני שנמחק, נחרוג ממנהגנו ונקרא קדימה:</a:t>
            </a:r>
          </a:p>
          <a:p>
            <a:pPr algn="r" rtl="1">
              <a:defRPr/>
            </a:pPr>
            <a:r>
              <a:rPr lang="he-IL" sz="1800" dirty="0"/>
              <a:t>לקוח פרטי מוגדר ע"י שם, כתובת, טלפון.</a:t>
            </a:r>
          </a:p>
          <a:p>
            <a:pPr algn="r" rtl="1">
              <a:defRPr/>
            </a:pPr>
            <a:r>
              <a:rPr lang="he-IL" sz="1800" dirty="0"/>
              <a:t>לקוח חברה מוגדר ע"י שם, כתובת, טלפון</a:t>
            </a:r>
            <a:br>
              <a:rPr lang="en-US" sz="1800" dirty="0"/>
            </a:br>
            <a:r>
              <a:rPr lang="he-IL" sz="1800" dirty="0"/>
              <a:t>ומס' עובדים בחברה.</a:t>
            </a:r>
          </a:p>
          <a:p>
            <a:pPr algn="r" rtl="1">
              <a:defRPr/>
            </a:pPr>
            <a:endParaRPr lang="he-IL" sz="1800" dirty="0"/>
          </a:p>
          <a:p>
            <a:pPr marL="0" indent="0" algn="r" rtl="1">
              <a:buFont typeface="Wingdings 2" pitchFamily="18" charset="2"/>
              <a:buNone/>
              <a:defRPr/>
            </a:pPr>
            <a:r>
              <a:rPr lang="he-IL" sz="1800" dirty="0"/>
              <a:t>לא נמחק ונשנה</a:t>
            </a:r>
          </a:p>
          <a:p>
            <a:pPr marL="0" indent="0" algn="r" rtl="1">
              <a:buFont typeface="Wingdings 2" pitchFamily="18" charset="2"/>
              <a:buNone/>
              <a:defRPr/>
            </a:pPr>
            <a:r>
              <a:rPr lang="he-IL" sz="1800" dirty="0"/>
              <a:t>את התרשים בהתאם.</a:t>
            </a:r>
          </a:p>
        </p:txBody>
      </p:sp>
      <p:sp>
        <p:nvSpPr>
          <p:cNvPr id="3174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3C16972-A175-435C-B896-C1EECD9C1738}" type="slidenum">
              <a:rPr lang="en-US" smtClean="0"/>
              <a:pPr eaLnBrk="1" hangingPunct="1"/>
              <a:t>19</a:t>
            </a:fld>
            <a:endParaRPr lang="en-US"/>
          </a:p>
        </p:txBody>
      </p:sp>
      <p:pic>
        <p:nvPicPr>
          <p:cNvPr id="31749"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95538" y="1447800"/>
            <a:ext cx="4352925"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704850"/>
            <a:ext cx="8229600" cy="819150"/>
          </a:xfrm>
        </p:spPr>
        <p:txBody>
          <a:bodyPr/>
          <a:lstStyle/>
          <a:p>
            <a:pPr eaLnBrk="1" hangingPunct="1"/>
            <a:r>
              <a:rPr dirty="0"/>
              <a:t>Modus Operandi: Divide and Conquer</a:t>
            </a:r>
            <a:endParaRPr lang="ru-RU" dirty="0"/>
          </a:p>
        </p:txBody>
      </p:sp>
      <p:sp>
        <p:nvSpPr>
          <p:cNvPr id="14339" name="Rectangle 3"/>
          <p:cNvSpPr>
            <a:spLocks noGrp="1" noChangeArrowheads="1"/>
          </p:cNvSpPr>
          <p:nvPr>
            <p:ph idx="1"/>
          </p:nvPr>
        </p:nvSpPr>
        <p:spPr>
          <a:xfrm>
            <a:off x="228600" y="1676400"/>
            <a:ext cx="3429000" cy="2209800"/>
          </a:xfrm>
        </p:spPr>
        <p:txBody>
          <a:bodyPr/>
          <a:lstStyle/>
          <a:p>
            <a:pPr eaLnBrk="1" hangingPunct="1"/>
            <a:r>
              <a:rPr lang="en-US"/>
              <a:t>Read entire story once.</a:t>
            </a:r>
          </a:p>
          <a:p>
            <a:pPr eaLnBrk="1" hangingPunct="1"/>
            <a:r>
              <a:rPr lang="en-US"/>
              <a:t>Advance sentence by sentence and model.</a:t>
            </a:r>
          </a:p>
          <a:p>
            <a:pPr eaLnBrk="1" hangingPunct="1"/>
            <a:r>
              <a:rPr lang="en-US"/>
              <a:t>Read ahead only if you need clarification.</a:t>
            </a:r>
          </a:p>
          <a:p>
            <a:pPr eaLnBrk="1" hangingPunct="1"/>
            <a:r>
              <a:rPr lang="en-US"/>
              <a:t>Change design whenever needed basing on new data.</a:t>
            </a:r>
          </a:p>
          <a:p>
            <a:pPr eaLnBrk="1" hangingPunct="1"/>
            <a:r>
              <a:rPr lang="en-US"/>
              <a:t>Iterative work – do and fix and do and fix and do and…</a:t>
            </a:r>
          </a:p>
          <a:p>
            <a:pPr eaLnBrk="1" hangingPunct="1"/>
            <a:r>
              <a:rPr lang="en-US"/>
              <a:t>Submit.</a:t>
            </a:r>
          </a:p>
        </p:txBody>
      </p:sp>
      <p:sp>
        <p:nvSpPr>
          <p:cNvPr id="1434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C338A1F-0AAA-4A5C-8708-9B5BED6B9144}" type="slidenum">
              <a:rPr lang="en-US" smtClean="0"/>
              <a:pPr eaLnBrk="1" hangingPunct="1"/>
              <a:t>2</a:t>
            </a:fld>
            <a:endParaRPr lang="en-US"/>
          </a:p>
        </p:txBody>
      </p:sp>
      <p:sp>
        <p:nvSpPr>
          <p:cNvPr id="14341" name="AutoShape 2" descr="http://hl2.bgu.ac.il/upload/28731/Media/attachments/517282/images/OfficeHour01_Enumeration.jpg"/>
          <p:cNvSpPr>
            <a:spLocks noChangeAspect="1" noChangeArrowheads="1"/>
          </p:cNvSpPr>
          <p:nvPr/>
        </p:nvSpPr>
        <p:spPr bwMode="auto">
          <a:xfrm>
            <a:off x="899001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42" name="AutoShape 4" descr="http://hl2.bgu.ac.il/upload/28731/Media/attachments/517282/images/OfficeHour01_Enumeration.jpg"/>
          <p:cNvSpPr>
            <a:spLocks noChangeAspect="1" noChangeArrowheads="1"/>
          </p:cNvSpPr>
          <p:nvPr/>
        </p:nvSpPr>
        <p:spPr bwMode="auto">
          <a:xfrm>
            <a:off x="9142413"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43" name="AutoShape 6" descr="http://hl2.bgu.ac.il/upload/28731/Media/attachments/517282/images/OfficeHour01_Enumeration.jpg"/>
          <p:cNvSpPr>
            <a:spLocks noChangeAspect="1" noChangeArrowheads="1"/>
          </p:cNvSpPr>
          <p:nvPr/>
        </p:nvSpPr>
        <p:spPr bwMode="auto">
          <a:xfrm>
            <a:off x="9294813"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44" name="AutoShape 8" descr="http://hl2.bgu.ac.il/upload/28731/Media/attachments/517282/images/OfficeHour01_Enumeration.jpg"/>
          <p:cNvSpPr>
            <a:spLocks noChangeAspect="1" noChangeArrowheads="1"/>
          </p:cNvSpPr>
          <p:nvPr/>
        </p:nvSpPr>
        <p:spPr bwMode="auto">
          <a:xfrm>
            <a:off x="9447213"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14345" name="Picture 2" descr="File:StepByStepOpenin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2200275"/>
            <a:ext cx="428625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762000" y="304800"/>
            <a:ext cx="8229600" cy="819150"/>
          </a:xfrm>
        </p:spPr>
        <p:txBody>
          <a:bodyPr/>
          <a:lstStyle/>
          <a:p>
            <a:pPr algn="r" rtl="1"/>
            <a:r>
              <a:rPr lang="he-IL"/>
              <a:t>חברת הפרוייקטים 'אוהד'</a:t>
            </a:r>
            <a:endParaRPr/>
          </a:p>
        </p:txBody>
      </p:sp>
      <p:sp>
        <p:nvSpPr>
          <p:cNvPr id="3" name="Content Placeholder 2"/>
          <p:cNvSpPr>
            <a:spLocks noGrp="1"/>
          </p:cNvSpPr>
          <p:nvPr>
            <p:ph idx="1"/>
          </p:nvPr>
        </p:nvSpPr>
        <p:spPr>
          <a:xfrm>
            <a:off x="-152400" y="1066800"/>
            <a:ext cx="9144000" cy="4800600"/>
          </a:xfrm>
        </p:spPr>
        <p:txBody>
          <a:bodyPr/>
          <a:lstStyle/>
          <a:p>
            <a:pPr algn="r" rtl="1">
              <a:defRPr/>
            </a:pPr>
            <a:r>
              <a:rPr lang="he-IL" sz="1800" dirty="0">
                <a:cs typeface="+mj-cs"/>
              </a:rPr>
              <a:t>לחברות, החברה מאפשרת לבחור בקונפיגורציה שונה של אותו הפרוייקט (יש לציין אפיון ומחיר).</a:t>
            </a:r>
          </a:p>
          <a:p>
            <a:pPr algn="r" rtl="1">
              <a:defRPr/>
            </a:pPr>
            <a:endParaRPr lang="he-IL" sz="1800" dirty="0">
              <a:cs typeface="+mj-cs"/>
            </a:endParaRPr>
          </a:p>
          <a:p>
            <a:pPr marL="0" indent="0" algn="r" rtl="1">
              <a:buFont typeface="Wingdings 2" pitchFamily="18" charset="2"/>
              <a:buNone/>
              <a:defRPr/>
            </a:pPr>
            <a:r>
              <a:rPr lang="he-IL" sz="1800" dirty="0">
                <a:cs typeface="+mj-cs"/>
              </a:rPr>
              <a:t>לפני שנמחק, נחרוג ממנהגנו ונקרא קדימה:</a:t>
            </a:r>
          </a:p>
          <a:p>
            <a:pPr algn="r" rtl="1">
              <a:defRPr/>
            </a:pPr>
            <a:r>
              <a:rPr lang="he-IL" sz="1800" dirty="0"/>
              <a:t>לקוח פרטי מוגדר ע"י שם, כתובת, טלפון.</a:t>
            </a:r>
          </a:p>
          <a:p>
            <a:pPr algn="r" rtl="1">
              <a:defRPr/>
            </a:pPr>
            <a:r>
              <a:rPr lang="he-IL" sz="1800" dirty="0"/>
              <a:t>לקוח חברה מוגדר ע"י שם, כתובת, טלפון</a:t>
            </a:r>
            <a:br>
              <a:rPr lang="en-US" sz="1800" dirty="0"/>
            </a:br>
            <a:r>
              <a:rPr lang="he-IL" sz="1800" dirty="0"/>
              <a:t>ומס' עובדים בחברה.</a:t>
            </a:r>
          </a:p>
          <a:p>
            <a:pPr algn="r" rtl="1">
              <a:defRPr/>
            </a:pPr>
            <a:endParaRPr lang="he-IL" sz="1800" dirty="0"/>
          </a:p>
          <a:p>
            <a:pPr marL="0" indent="0" algn="r" rtl="1">
              <a:buFont typeface="Wingdings 2" pitchFamily="18" charset="2"/>
              <a:buNone/>
              <a:defRPr/>
            </a:pPr>
            <a:r>
              <a:rPr lang="he-IL" sz="1800" dirty="0"/>
              <a:t>לא נמחק ונשנה</a:t>
            </a:r>
          </a:p>
          <a:p>
            <a:pPr marL="0" indent="0" algn="r" rtl="1">
              <a:buFont typeface="Wingdings 2" pitchFamily="18" charset="2"/>
              <a:buNone/>
              <a:defRPr/>
            </a:pPr>
            <a:r>
              <a:rPr lang="he-IL" sz="1800" dirty="0"/>
              <a:t>את התרשים בהתאם.</a:t>
            </a:r>
          </a:p>
        </p:txBody>
      </p:sp>
      <p:sp>
        <p:nvSpPr>
          <p:cNvPr id="3277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8912CC3-69EA-4A81-8797-1D91A155CDB1}" type="slidenum">
              <a:rPr lang="en-US" smtClean="0"/>
              <a:pPr eaLnBrk="1" hangingPunct="1"/>
              <a:t>20</a:t>
            </a:fld>
            <a:endParaRPr lang="en-US"/>
          </a:p>
        </p:txBody>
      </p:sp>
      <p:pic>
        <p:nvPicPr>
          <p:cNvPr id="32773"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33625" y="1447800"/>
            <a:ext cx="447675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762000" y="304800"/>
            <a:ext cx="8229600" cy="819150"/>
          </a:xfrm>
        </p:spPr>
        <p:txBody>
          <a:bodyPr/>
          <a:lstStyle/>
          <a:p>
            <a:pPr algn="r" rtl="1"/>
            <a:r>
              <a:rPr lang="he-IL"/>
              <a:t>חברת הפרוייקטים 'אוהד'</a:t>
            </a:r>
            <a:endParaRPr/>
          </a:p>
        </p:txBody>
      </p:sp>
      <p:sp>
        <p:nvSpPr>
          <p:cNvPr id="3" name="Content Placeholder 2"/>
          <p:cNvSpPr>
            <a:spLocks noGrp="1"/>
          </p:cNvSpPr>
          <p:nvPr>
            <p:ph idx="1"/>
          </p:nvPr>
        </p:nvSpPr>
        <p:spPr>
          <a:xfrm>
            <a:off x="-152400" y="1066800"/>
            <a:ext cx="9144000" cy="4800600"/>
          </a:xfrm>
        </p:spPr>
        <p:txBody>
          <a:bodyPr/>
          <a:lstStyle/>
          <a:p>
            <a:pPr algn="r" rtl="1">
              <a:defRPr/>
            </a:pPr>
            <a:r>
              <a:rPr lang="he-IL" sz="1800" dirty="0">
                <a:cs typeface="+mj-cs"/>
              </a:rPr>
              <a:t>עובדי החברה שייכים למחלקות שונות ולכל מחלקה יש מנהל אחד.</a:t>
            </a:r>
          </a:p>
          <a:p>
            <a:pPr algn="r" rtl="1">
              <a:defRPr/>
            </a:pPr>
            <a:endParaRPr lang="he-IL" sz="1800" dirty="0">
              <a:cs typeface="+mj-cs"/>
            </a:endParaRPr>
          </a:p>
          <a:p>
            <a:pPr marL="0" indent="0" algn="r" rtl="1">
              <a:buFont typeface="Wingdings 2" pitchFamily="18" charset="2"/>
              <a:buNone/>
              <a:defRPr/>
            </a:pPr>
            <a:endParaRPr lang="he-IL" sz="1800" dirty="0">
              <a:cs typeface="+mj-cs"/>
            </a:endParaRPr>
          </a:p>
          <a:p>
            <a:pPr marL="0" indent="0" algn="r" rtl="1">
              <a:buFont typeface="Wingdings 2" pitchFamily="18" charset="2"/>
              <a:buNone/>
              <a:defRPr/>
            </a:pPr>
            <a:endParaRPr lang="he-IL" sz="1800" dirty="0">
              <a:cs typeface="+mj-cs"/>
            </a:endParaRPr>
          </a:p>
          <a:p>
            <a:pPr marL="0" indent="0" algn="r" rtl="1">
              <a:buFont typeface="Wingdings 2" pitchFamily="18" charset="2"/>
              <a:buNone/>
              <a:defRPr/>
            </a:pPr>
            <a:endParaRPr lang="he-IL" sz="1800" dirty="0">
              <a:cs typeface="+mj-cs"/>
            </a:endParaRPr>
          </a:p>
          <a:p>
            <a:pPr marL="0" indent="0" algn="r" rtl="1">
              <a:buFont typeface="Wingdings 2" pitchFamily="18" charset="2"/>
              <a:buNone/>
              <a:defRPr/>
            </a:pPr>
            <a:endParaRPr lang="he-IL" sz="1800" dirty="0">
              <a:cs typeface="+mj-cs"/>
            </a:endParaRPr>
          </a:p>
          <a:p>
            <a:pPr marL="0" indent="0" algn="r" rtl="1">
              <a:buFont typeface="Wingdings 2" pitchFamily="18" charset="2"/>
              <a:buNone/>
              <a:defRPr/>
            </a:pPr>
            <a:r>
              <a:rPr lang="he-IL" sz="1800" dirty="0">
                <a:cs typeface="+mj-cs"/>
              </a:rPr>
              <a:t>זוהי תבנית החוזרת בשאלות רבות.</a:t>
            </a:r>
          </a:p>
          <a:p>
            <a:pPr marL="0" indent="0" algn="r" rtl="1">
              <a:buFont typeface="Wingdings 2" pitchFamily="18" charset="2"/>
              <a:buNone/>
              <a:defRPr/>
            </a:pPr>
            <a:r>
              <a:rPr lang="he-IL" sz="1800" dirty="0">
                <a:cs typeface="+mj-cs"/>
              </a:rPr>
              <a:t>נציין במפורש את ההנחות הסמויות:</a:t>
            </a:r>
          </a:p>
          <a:p>
            <a:pPr lvl="1" algn="r" rtl="1">
              <a:defRPr/>
            </a:pPr>
            <a:r>
              <a:rPr lang="he-IL" sz="1800" dirty="0">
                <a:cs typeface="+mj-cs"/>
              </a:rPr>
              <a:t>מנהל הוא גם סוג של עובד – אין לו תכונה מיוחדת מעבר לתפקידו.</a:t>
            </a:r>
          </a:p>
          <a:p>
            <a:pPr lvl="1" algn="r" rtl="1">
              <a:defRPr/>
            </a:pPr>
            <a:r>
              <a:rPr lang="he-IL" sz="1800" dirty="0">
                <a:cs typeface="+mj-cs"/>
              </a:rPr>
              <a:t>למחלקה תמיד יש מנהל (גם אם אין לה עובדים).</a:t>
            </a:r>
          </a:p>
          <a:p>
            <a:pPr lvl="1" algn="r" rtl="1">
              <a:defRPr/>
            </a:pPr>
            <a:r>
              <a:rPr lang="he-IL" sz="1800" dirty="0">
                <a:cs typeface="+mj-cs"/>
              </a:rPr>
              <a:t>מנהל יכול לנהל מחלקה אחת לכל היותר.</a:t>
            </a:r>
          </a:p>
          <a:p>
            <a:pPr lvl="1" algn="r" rtl="1">
              <a:defRPr/>
            </a:pPr>
            <a:r>
              <a:rPr lang="he-IL" sz="1800" dirty="0">
                <a:cs typeface="+mj-cs"/>
              </a:rPr>
              <a:t>אין אילוץ שהעובד יעבוד במחלקה שהוא מנהל – אפשרי שכן, אפשרי שלא.</a:t>
            </a:r>
          </a:p>
          <a:p>
            <a:pPr lvl="1" algn="r" rtl="1">
              <a:defRPr/>
            </a:pPr>
            <a:r>
              <a:rPr lang="he-IL" sz="1800" dirty="0">
                <a:cs typeface="+mj-cs"/>
              </a:rPr>
              <a:t>עובד שייך למחלקה אחת בלבד. (שוב – ייתכן שגם מנהל אותה וייתכן שמנהל אחרת.)</a:t>
            </a:r>
          </a:p>
          <a:p>
            <a:pPr algn="r" rtl="1">
              <a:defRPr/>
            </a:pPr>
            <a:endParaRPr lang="he-IL" sz="1800" dirty="0">
              <a:cs typeface="+mj-cs"/>
            </a:endParaRPr>
          </a:p>
          <a:p>
            <a:pPr marL="0" indent="0" algn="r" rtl="1">
              <a:buFont typeface="Wingdings 2" pitchFamily="18" charset="2"/>
              <a:buNone/>
              <a:defRPr/>
            </a:pPr>
            <a:r>
              <a:rPr lang="he-IL" sz="1800" dirty="0">
                <a:cs typeface="+mj-cs"/>
              </a:rPr>
              <a:t>אם עד סוף השאלה לא יוגדרו הדברים במפורש– אלו הבחירות שלנו וציינו אותן מפורשות!</a:t>
            </a:r>
          </a:p>
        </p:txBody>
      </p:sp>
      <p:sp>
        <p:nvSpPr>
          <p:cNvPr id="3379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D9C9170-F803-444A-88C2-1994E27A99C0}" type="slidenum">
              <a:rPr lang="en-US" smtClean="0"/>
              <a:pPr eaLnBrk="1" hangingPunct="1"/>
              <a:t>21</a:t>
            </a:fld>
            <a:endParaRPr lang="en-US"/>
          </a:p>
        </p:txBody>
      </p:sp>
      <p:pic>
        <p:nvPicPr>
          <p:cNvPr id="3379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2000250"/>
            <a:ext cx="408622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762000" y="304800"/>
            <a:ext cx="8229600" cy="819150"/>
          </a:xfrm>
        </p:spPr>
        <p:txBody>
          <a:bodyPr/>
          <a:lstStyle/>
          <a:p>
            <a:pPr algn="r" rtl="1"/>
            <a:r>
              <a:rPr lang="he-IL"/>
              <a:t>חברת הפרוייקטים 'אוהד'</a:t>
            </a:r>
            <a:endParaRPr/>
          </a:p>
        </p:txBody>
      </p:sp>
      <p:sp>
        <p:nvSpPr>
          <p:cNvPr id="3" name="Content Placeholder 2"/>
          <p:cNvSpPr>
            <a:spLocks noGrp="1"/>
          </p:cNvSpPr>
          <p:nvPr>
            <p:ph idx="1"/>
          </p:nvPr>
        </p:nvSpPr>
        <p:spPr>
          <a:xfrm>
            <a:off x="6781800" y="1066800"/>
            <a:ext cx="2209800" cy="5486400"/>
          </a:xfrm>
        </p:spPr>
        <p:txBody>
          <a:bodyPr/>
          <a:lstStyle/>
          <a:p>
            <a:pPr algn="r" rtl="1">
              <a:defRPr/>
            </a:pPr>
            <a:r>
              <a:rPr lang="he-IL" sz="1800" dirty="0">
                <a:cs typeface="+mj-cs"/>
              </a:rPr>
              <a:t>עבור כל פרוייקט נבנית קבוצת עובדים שעובדת עליו. הקבוצה כוללת את מנהל הפרוייקט, ראש צוות ואנשי ביצוע. עובד מסויים יכול לעבוד בפרויקטים שונים בתפקידים שונים. כשקבוצה נבנית אין שום חשיבות להיררכיה של העובדים במחלקות, למשל מנהל מחלקה יכול לעבוד כאיש ביצוע בפרוייקט כלשהו ולהפך.</a:t>
            </a:r>
          </a:p>
        </p:txBody>
      </p:sp>
      <p:sp>
        <p:nvSpPr>
          <p:cNvPr id="3482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3E8FDF0-EA30-401E-9D6A-0E7AE54747FD}" type="slidenum">
              <a:rPr lang="en-US" smtClean="0"/>
              <a:pPr eaLnBrk="1" hangingPunct="1"/>
              <a:t>22</a:t>
            </a:fld>
            <a:endParaRPr lang="en-US"/>
          </a:p>
        </p:txBody>
      </p:sp>
      <p:pic>
        <p:nvPicPr>
          <p:cNvPr id="3482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1066800"/>
            <a:ext cx="6781800" cy="538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762000" y="304800"/>
            <a:ext cx="8229600" cy="819150"/>
          </a:xfrm>
        </p:spPr>
        <p:txBody>
          <a:bodyPr/>
          <a:lstStyle/>
          <a:p>
            <a:pPr algn="r" rtl="1"/>
            <a:r>
              <a:rPr lang="he-IL"/>
              <a:t>חברת הפרוייקטים 'אוהד'</a:t>
            </a:r>
            <a:endParaRPr/>
          </a:p>
        </p:txBody>
      </p:sp>
      <p:sp>
        <p:nvSpPr>
          <p:cNvPr id="3" name="Content Placeholder 2"/>
          <p:cNvSpPr>
            <a:spLocks noGrp="1"/>
          </p:cNvSpPr>
          <p:nvPr>
            <p:ph idx="1"/>
          </p:nvPr>
        </p:nvSpPr>
        <p:spPr>
          <a:xfrm>
            <a:off x="-76200" y="1066800"/>
            <a:ext cx="9144000" cy="4800600"/>
          </a:xfrm>
        </p:spPr>
        <p:txBody>
          <a:bodyPr/>
          <a:lstStyle/>
          <a:p>
            <a:pPr algn="r" rtl="1">
              <a:defRPr/>
            </a:pPr>
            <a:r>
              <a:rPr lang="he-IL" sz="1800" dirty="0">
                <a:cs typeface="+mj-cs"/>
              </a:rPr>
              <a:t>בחברה קיים מרכז תמיכה. המרכז שומר פניות של הלקוחות. הפניות יכולים להיות משני סוגים. הסוג הראשון מתייחס לשאלות נפוצות. במקרה הזה נשמרים: הלקוח הפונה, תיאור השאלה, תשובה, תאריך תשובה, העובד שענה ותאריך הפניה. הסוג השני של הפניות מתייחס להצעות של הלקוחות. במקרה הזה נשמרים: הלקוח הפונה, תיאור ההצעה ותאריך הפנייה.</a:t>
            </a:r>
          </a:p>
          <a:p>
            <a:pPr algn="r" rtl="1">
              <a:defRPr/>
            </a:pPr>
            <a:endParaRPr lang="he-IL" sz="1800" dirty="0">
              <a:cs typeface="+mj-cs"/>
            </a:endParaRPr>
          </a:p>
          <a:p>
            <a:pPr marL="0" indent="0" algn="r" rtl="1">
              <a:buFont typeface="Wingdings 2" pitchFamily="18" charset="2"/>
              <a:buNone/>
              <a:defRPr/>
            </a:pPr>
            <a:r>
              <a:rPr lang="he-IL" sz="1800" dirty="0">
                <a:cs typeface="+mj-cs"/>
              </a:rPr>
              <a:t>תבנית שלא קשורה לכל מה שעשינו עד עכשיו – מלבד ללקוח (ולעובד שענה בשביל שאלה נפוצה). כאן לא מבדילים בין לקוח פרטי לעסקי. נקשר ישירות למחלקת-האב "לקוח" ולמחלקת העובד.</a:t>
            </a:r>
          </a:p>
        </p:txBody>
      </p:sp>
      <p:sp>
        <p:nvSpPr>
          <p:cNvPr id="3584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5E99D4E-CFD5-4FB6-8B30-1DC095B45659}" type="slidenum">
              <a:rPr lang="en-US" smtClean="0"/>
              <a:pPr eaLnBrk="1" hangingPunct="1"/>
              <a:t>23</a:t>
            </a:fld>
            <a:endParaRPr lang="en-US"/>
          </a:p>
        </p:txBody>
      </p:sp>
      <p:pic>
        <p:nvPicPr>
          <p:cNvPr id="3584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5450" y="3276600"/>
            <a:ext cx="5743575"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762000" y="0"/>
            <a:ext cx="8229600" cy="819150"/>
          </a:xfrm>
        </p:spPr>
        <p:txBody>
          <a:bodyPr/>
          <a:lstStyle/>
          <a:p>
            <a:pPr algn="r" rtl="1"/>
            <a:r>
              <a:rPr lang="he-IL" dirty="0"/>
              <a:t>חברת </a:t>
            </a:r>
            <a:r>
              <a:rPr lang="he-IL" dirty="0" err="1"/>
              <a:t>הפרוייקטים</a:t>
            </a:r>
            <a:r>
              <a:rPr lang="he-IL" dirty="0"/>
              <a:t> 'אוהד'</a:t>
            </a:r>
            <a:endParaRPr dirty="0"/>
          </a:p>
        </p:txBody>
      </p:sp>
      <p:sp>
        <p:nvSpPr>
          <p:cNvPr id="3993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8842DA3-0092-4B19-9BA6-4847234C319A}" type="slidenum">
              <a:rPr lang="en-US" smtClean="0"/>
              <a:pPr eaLnBrk="1" hangingPunct="1"/>
              <a:t>24</a:t>
            </a:fld>
            <a:endParaRPr lang="en-US"/>
          </a:p>
        </p:txBody>
      </p:sp>
      <p:pic>
        <p:nvPicPr>
          <p:cNvPr id="39940"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 y="590550"/>
            <a:ext cx="8496300" cy="6267450"/>
          </a:xfrm>
          <a:prstGeom prst="rect">
            <a:avLst/>
          </a:prstGeom>
          <a:solidFill>
            <a:schemeClr val="bg1"/>
          </a:solidFill>
          <a:ln>
            <a:noFill/>
          </a:ln>
          <a:effectLst/>
          <a:extLst/>
        </p:spPr>
      </p:pic>
      <p:sp>
        <p:nvSpPr>
          <p:cNvPr id="5" name="מלבן 4">
            <a:extLst>
              <a:ext uri="{FF2B5EF4-FFF2-40B4-BE49-F238E27FC236}">
                <a16:creationId xmlns:a16="http://schemas.microsoft.com/office/drawing/2014/main" id="{1597083B-1030-48E6-952C-7A3C3443AE7D}"/>
              </a:ext>
            </a:extLst>
          </p:cNvPr>
          <p:cNvSpPr/>
          <p:nvPr/>
        </p:nvSpPr>
        <p:spPr>
          <a:xfrm>
            <a:off x="1143000" y="4419600"/>
            <a:ext cx="11430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762000" y="304800"/>
            <a:ext cx="8229600" cy="819150"/>
          </a:xfrm>
        </p:spPr>
        <p:txBody>
          <a:bodyPr/>
          <a:lstStyle/>
          <a:p>
            <a:pPr algn="r" rtl="1"/>
            <a:r>
              <a:rPr lang="he-IL"/>
              <a:t>חברת הפרוייקטים 'אוהד'</a:t>
            </a:r>
            <a:endParaRPr/>
          </a:p>
        </p:txBody>
      </p:sp>
      <p:sp>
        <p:nvSpPr>
          <p:cNvPr id="3" name="Content Placeholder 2"/>
          <p:cNvSpPr>
            <a:spLocks noGrp="1"/>
          </p:cNvSpPr>
          <p:nvPr>
            <p:ph idx="1"/>
          </p:nvPr>
        </p:nvSpPr>
        <p:spPr>
          <a:xfrm>
            <a:off x="-152400" y="1066800"/>
            <a:ext cx="9144000" cy="4800600"/>
          </a:xfrm>
        </p:spPr>
        <p:txBody>
          <a:bodyPr/>
          <a:lstStyle/>
          <a:p>
            <a:pPr algn="r" rtl="1">
              <a:defRPr/>
            </a:pPr>
            <a:r>
              <a:rPr lang="he-IL" sz="1800" dirty="0">
                <a:cs typeface="+mj-cs"/>
              </a:rPr>
              <a:t>לקוח פרטי מוגדר ע"י שם, כתובת, טלפון.</a:t>
            </a:r>
          </a:p>
          <a:p>
            <a:pPr algn="r" rtl="1">
              <a:defRPr/>
            </a:pPr>
            <a:r>
              <a:rPr lang="he-IL" sz="1800" dirty="0">
                <a:cs typeface="+mj-cs"/>
              </a:rPr>
              <a:t>לקוח חברה מוגדר ע"י שם, כתובת, טלפון ומס' עובדים בחברה.</a:t>
            </a:r>
          </a:p>
          <a:p>
            <a:pPr algn="r" rtl="1">
              <a:defRPr/>
            </a:pPr>
            <a:endParaRPr lang="he-IL" sz="1800" dirty="0">
              <a:cs typeface="+mj-cs"/>
            </a:endParaRPr>
          </a:p>
          <a:p>
            <a:pPr marL="0" indent="0" algn="r" rtl="1">
              <a:buFont typeface="Wingdings 2" pitchFamily="18" charset="2"/>
              <a:buNone/>
              <a:defRPr/>
            </a:pPr>
            <a:r>
              <a:rPr lang="he-IL" sz="1800" dirty="0">
                <a:cs typeface="+mj-cs"/>
              </a:rPr>
              <a:t>עשינו את זה כבר!</a:t>
            </a:r>
          </a:p>
          <a:p>
            <a:pPr marL="0" indent="0" algn="r" rtl="1">
              <a:buFont typeface="Wingdings 2" pitchFamily="18" charset="2"/>
              <a:buNone/>
              <a:defRPr/>
            </a:pPr>
            <a:r>
              <a:rPr lang="he-IL" sz="1800" dirty="0">
                <a:cs typeface="+mj-cs"/>
              </a:rPr>
              <a:t>נשים לב שאין באמת קיום ל"לקוח" סתם-כך – לא יהיו מופעים שלו במערכת.</a:t>
            </a:r>
          </a:p>
          <a:p>
            <a:pPr marL="0" indent="0" algn="r" rtl="1">
              <a:buFont typeface="Wingdings 2" pitchFamily="18" charset="2"/>
              <a:buNone/>
              <a:defRPr/>
            </a:pPr>
            <a:endParaRPr lang="he-IL" sz="1800" dirty="0">
              <a:cs typeface="+mj-cs"/>
            </a:endParaRPr>
          </a:p>
          <a:p>
            <a:pPr marL="0" indent="0" algn="r" rtl="1">
              <a:buFont typeface="Wingdings 2" pitchFamily="18" charset="2"/>
              <a:buNone/>
              <a:defRPr/>
            </a:pPr>
            <a:r>
              <a:rPr lang="he-IL" sz="1800" dirty="0">
                <a:cs typeface="+mj-cs"/>
              </a:rPr>
              <a:t>כדי להשלים את הפיתרון:</a:t>
            </a:r>
          </a:p>
          <a:p>
            <a:pPr algn="r" rtl="1">
              <a:defRPr/>
            </a:pPr>
            <a:r>
              <a:rPr lang="he-IL" sz="1800" dirty="0"/>
              <a:t>נוסיף טיפוסים לתכונות.</a:t>
            </a:r>
          </a:p>
          <a:p>
            <a:pPr algn="r" rtl="1">
              <a:defRPr/>
            </a:pPr>
            <a:r>
              <a:rPr lang="he-IL" sz="1800" dirty="0"/>
              <a:t>נוסיף שמות לקשרים או לתפקידים.</a:t>
            </a:r>
          </a:p>
          <a:p>
            <a:pPr algn="r" rtl="1">
              <a:defRPr/>
            </a:pPr>
            <a:r>
              <a:rPr lang="he-IL" sz="1800" dirty="0"/>
              <a:t>נסמן מחלקות אבסטרקטיות.</a:t>
            </a:r>
          </a:p>
          <a:p>
            <a:pPr algn="r" rtl="1">
              <a:defRPr/>
            </a:pPr>
            <a:r>
              <a:rPr lang="he-IL" sz="1800" dirty="0"/>
              <a:t>הוספת שיטות – לא בכוח... רק אם נראה חיוני להמשך.</a:t>
            </a:r>
          </a:p>
          <a:p>
            <a:pPr marL="0" indent="0" algn="r" rtl="1">
              <a:buFont typeface="Wingdings 2" pitchFamily="18" charset="2"/>
              <a:buNone/>
              <a:defRPr/>
            </a:pPr>
            <a:endParaRPr lang="he-IL" sz="1800" dirty="0">
              <a:cs typeface="+mj-cs"/>
            </a:endParaRPr>
          </a:p>
        </p:txBody>
      </p:sp>
      <p:sp>
        <p:nvSpPr>
          <p:cNvPr id="4096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5B9FE6D-C472-4384-9003-78A56DB7A5D8}" type="slidenum">
              <a:rPr lang="en-US" smtClean="0"/>
              <a:pPr eaLnBrk="1" hangingPunct="1"/>
              <a:t>25</a:t>
            </a:fld>
            <a:endParaRPr lang="en-US"/>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EA170A3-5DD5-4080-8300-E98A24CDC8C9}" type="slidenum">
              <a:rPr lang="en-US" smtClean="0"/>
              <a:pPr eaLnBrk="1" hangingPunct="1"/>
              <a:t>26</a:t>
            </a:fld>
            <a:endParaRPr lang="en-US"/>
          </a:p>
        </p:txBody>
      </p:sp>
      <p:pic>
        <p:nvPicPr>
          <p:cNvPr id="44035"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5763" y="457200"/>
            <a:ext cx="8372475" cy="6438900"/>
          </a:xfrm>
          <a:prstGeom prst="rect">
            <a:avLst/>
          </a:prstGeom>
          <a:solidFill>
            <a:schemeClr val="bg1"/>
          </a:solidFill>
          <a:ln>
            <a:noFill/>
          </a:ln>
          <a:effectLst/>
          <a:extLst/>
        </p:spPr>
      </p:pic>
      <p:sp>
        <p:nvSpPr>
          <p:cNvPr id="44036" name="Title 1"/>
          <p:cNvSpPr>
            <a:spLocks noGrp="1"/>
          </p:cNvSpPr>
          <p:nvPr>
            <p:ph type="title"/>
          </p:nvPr>
        </p:nvSpPr>
        <p:spPr>
          <a:xfrm>
            <a:off x="762000" y="304800"/>
            <a:ext cx="8229600" cy="819150"/>
          </a:xfrm>
        </p:spPr>
        <p:txBody>
          <a:bodyPr/>
          <a:lstStyle/>
          <a:p>
            <a:pPr algn="r" rtl="1"/>
            <a:r>
              <a:rPr lang="he-IL"/>
              <a:t>פתרון</a:t>
            </a:r>
            <a:endParaRPr/>
          </a:p>
        </p:txBody>
      </p:sp>
      <p:sp>
        <p:nvSpPr>
          <p:cNvPr id="2" name="מלבן 1">
            <a:extLst>
              <a:ext uri="{FF2B5EF4-FFF2-40B4-BE49-F238E27FC236}">
                <a16:creationId xmlns:a16="http://schemas.microsoft.com/office/drawing/2014/main" id="{0304EA1A-AC9D-494B-8B51-49AC65DB9A35}"/>
              </a:ext>
            </a:extLst>
          </p:cNvPr>
          <p:cNvSpPr/>
          <p:nvPr/>
        </p:nvSpPr>
        <p:spPr>
          <a:xfrm>
            <a:off x="1447800" y="4419600"/>
            <a:ext cx="11430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762000" y="304800"/>
            <a:ext cx="8229600" cy="819150"/>
          </a:xfrm>
        </p:spPr>
        <p:txBody>
          <a:bodyPr/>
          <a:lstStyle/>
          <a:p>
            <a:pPr algn="r" rtl="1"/>
            <a:r>
              <a:rPr lang="he-IL"/>
              <a:t>כביש בין-עירוני</a:t>
            </a:r>
            <a:endParaRPr/>
          </a:p>
        </p:txBody>
      </p:sp>
      <p:sp>
        <p:nvSpPr>
          <p:cNvPr id="3" name="Content Placeholder 2"/>
          <p:cNvSpPr>
            <a:spLocks noGrp="1"/>
          </p:cNvSpPr>
          <p:nvPr>
            <p:ph idx="1"/>
          </p:nvPr>
        </p:nvSpPr>
        <p:spPr>
          <a:xfrm>
            <a:off x="-76200" y="1143000"/>
            <a:ext cx="9144000" cy="4800600"/>
          </a:xfrm>
        </p:spPr>
        <p:txBody>
          <a:bodyPr/>
          <a:lstStyle/>
          <a:p>
            <a:pPr algn="r" rtl="1">
              <a:defRPr/>
            </a:pPr>
            <a:r>
              <a:rPr lang="he-IL" sz="1800" dirty="0">
                <a:cs typeface="+mj-cs"/>
              </a:rPr>
              <a:t>בכביש בין עירוני הוחלט להפעיל מערכת לניהול שירותים הניתנים בכביש.</a:t>
            </a:r>
          </a:p>
          <a:p>
            <a:pPr algn="r" rtl="1">
              <a:defRPr/>
            </a:pPr>
            <a:r>
              <a:rPr lang="he-IL" sz="1800" dirty="0">
                <a:cs typeface="+mj-cs"/>
              </a:rPr>
              <a:t>המערכת מנהלת את כלי הרכב הנעים בכביש ואת בתי העסק השונים המשרתים את כלי הרכב הנעים בו.</a:t>
            </a:r>
          </a:p>
          <a:p>
            <a:pPr algn="r" rtl="1">
              <a:defRPr/>
            </a:pPr>
            <a:r>
              <a:rPr lang="he-IL" sz="1800" dirty="0">
                <a:cs typeface="+mj-cs"/>
              </a:rPr>
              <a:t>כלי רכב מאופיין ע"י מספרו ופרטים על בעל הרכב הכוללים מספר זיהוי, שם, כתובת מגורים וטלפון (לכל בעל רכב יכולים להיות מספר כלי רכב ולכל רכב בעל רכב אחד). בנוסף לכל כלי רכב נשמר סה"כ החוב על השירותים אותם הוא קיבל.</a:t>
            </a:r>
          </a:p>
          <a:p>
            <a:pPr algn="r" rtl="1">
              <a:defRPr/>
            </a:pPr>
            <a:r>
              <a:rPr lang="he-IL" sz="1800" dirty="0">
                <a:cs typeface="+mj-cs"/>
              </a:rPr>
              <a:t>קיים סוג אחר של רכבים שבנוסף ליכולת לקבל שירות, הוא גם ספק ומספק סחורה לבתי העסק בכביש. כלי רכב יכול לשרת מס' בתי עסק, </a:t>
            </a:r>
            <a:r>
              <a:rPr lang="he-IL" sz="1800" u="sng" dirty="0">
                <a:cs typeface="+mj-cs"/>
              </a:rPr>
              <a:t>אך פעם אחת בחודש בלבד.</a:t>
            </a:r>
            <a:r>
              <a:rPr lang="he-IL" sz="1800" dirty="0">
                <a:cs typeface="+mj-cs"/>
              </a:rPr>
              <a:t> לאותו בית עסק יכולים להיות מספר ספקים. המערכת שומרת את נתוני האספקה תוך כדי ציון: זיהוי רכב, זיהוי בית העסק, תאריך, כמות וחשבון. </a:t>
            </a:r>
            <a:r>
              <a:rPr lang="he-IL" sz="1800" u="sng" dirty="0">
                <a:cs typeface="+mj-cs"/>
              </a:rPr>
              <a:t>יש לשמור נתונים של חודש אחד בלבד</a:t>
            </a:r>
            <a:r>
              <a:rPr lang="he-IL" sz="1800" dirty="0">
                <a:cs typeface="+mj-cs"/>
              </a:rPr>
              <a:t>.</a:t>
            </a:r>
          </a:p>
          <a:p>
            <a:pPr algn="r" rtl="1">
              <a:defRPr/>
            </a:pPr>
            <a:r>
              <a:rPr lang="he-IL" sz="1800" dirty="0">
                <a:cs typeface="+mj-cs"/>
              </a:rPr>
              <a:t>בתי העסק הנמצאים בכביש הם: תחנות דלק, חנויות ומסעדות. לכל בית עסק יש שם (ערך ייחודי). בתחילת היום כל בית עסק מקליד נתונים יומיים על עצמו. תחנות דלק מקלידות מחירי דלק, חנויות מקלידות מוצרים במבצע ומסעדות מקלידות תפריט לארוחה עסקית ומחירה. הנתונים הנשמרים הם נתונים של </a:t>
            </a:r>
            <a:r>
              <a:rPr lang="he-IL" sz="1800" u="sng" dirty="0">
                <a:cs typeface="+mj-cs"/>
              </a:rPr>
              <a:t>היום הנוכחי בלבד</a:t>
            </a:r>
            <a:r>
              <a:rPr lang="he-IL" sz="1800" dirty="0">
                <a:cs typeface="+mj-cs"/>
              </a:rPr>
              <a:t>.</a:t>
            </a:r>
          </a:p>
          <a:p>
            <a:pPr algn="r" rtl="1">
              <a:defRPr/>
            </a:pPr>
            <a:r>
              <a:rPr lang="he-IL" sz="1800" dirty="0">
                <a:cs typeface="+mj-cs"/>
              </a:rPr>
              <a:t>כל כלי-רכב יכול לעיין בנתונים עדכניים של בתי העסק הכוללים את רשימת בתי העסק עם הפרטים הרלוונטיים והעומס הנוכחי (עמוס/לא-עמוס).</a:t>
            </a:r>
          </a:p>
          <a:p>
            <a:pPr algn="r" rtl="1">
              <a:defRPr/>
            </a:pPr>
            <a:r>
              <a:rPr lang="he-IL" sz="1800" dirty="0">
                <a:cs typeface="+mj-cs"/>
              </a:rPr>
              <a:t>לכל רכב קיים כרטיס אישי הכולל את זמני הכניסה והיציאה מהכביש וכן את בתי העסק שבשירותיהם השתמש כלי הרכב. עבור כל שימוש כזה, המערכת שומרת זיהוי בית העסק, תאריך, שעה וחשבון.</a:t>
            </a:r>
          </a:p>
        </p:txBody>
      </p:sp>
      <p:sp>
        <p:nvSpPr>
          <p:cNvPr id="4506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3E06DB1-AA95-4DCC-96BE-281A7439F53F}" type="slidenum">
              <a:rPr lang="en-US" smtClean="0"/>
              <a:pPr eaLnBrk="1" hangingPunct="1"/>
              <a:t>27</a:t>
            </a:fld>
            <a:endParaRPr lang="en-US"/>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762000" y="304800"/>
            <a:ext cx="8229600" cy="819150"/>
          </a:xfrm>
        </p:spPr>
        <p:txBody>
          <a:bodyPr/>
          <a:lstStyle/>
          <a:p>
            <a:pPr algn="r" rtl="1"/>
            <a:r>
              <a:rPr lang="he-IL"/>
              <a:t>כביש בין-עירוני</a:t>
            </a:r>
            <a:endParaRPr/>
          </a:p>
        </p:txBody>
      </p:sp>
      <p:sp>
        <p:nvSpPr>
          <p:cNvPr id="3" name="Content Placeholder 2"/>
          <p:cNvSpPr>
            <a:spLocks noGrp="1"/>
          </p:cNvSpPr>
          <p:nvPr>
            <p:ph idx="1"/>
          </p:nvPr>
        </p:nvSpPr>
        <p:spPr>
          <a:xfrm>
            <a:off x="-76200" y="1143000"/>
            <a:ext cx="9144000" cy="4800600"/>
          </a:xfrm>
        </p:spPr>
        <p:txBody>
          <a:bodyPr/>
          <a:lstStyle/>
          <a:p>
            <a:pPr algn="r" rtl="1">
              <a:defRPr/>
            </a:pPr>
            <a:r>
              <a:rPr lang="he-IL" sz="1800" dirty="0">
                <a:cs typeface="+mj-cs"/>
              </a:rPr>
              <a:t>בכביש בין עירוני הוחלט להפעיל מערכת לניהול שירותים הניתנים בכביש.</a:t>
            </a:r>
          </a:p>
          <a:p>
            <a:pPr algn="r" rtl="1">
              <a:defRPr/>
            </a:pPr>
            <a:r>
              <a:rPr lang="he-IL" sz="1800" dirty="0">
                <a:cs typeface="+mj-cs"/>
              </a:rPr>
              <a:t>המערכת מנהלת את כלי הרכב הנעים בכביש ואת בתי העסק השונים המשרתים את כלי הרכב הנעים בו.</a:t>
            </a:r>
            <a:endParaRPr lang="en-US" sz="1800" dirty="0">
              <a:cs typeface="+mj-cs"/>
            </a:endParaRPr>
          </a:p>
          <a:p>
            <a:pPr algn="r" rtl="1">
              <a:defRPr/>
            </a:pPr>
            <a:endParaRPr lang="en-US" sz="1800" dirty="0">
              <a:cs typeface="+mj-cs"/>
            </a:endParaRPr>
          </a:p>
        </p:txBody>
      </p:sp>
      <p:sp>
        <p:nvSpPr>
          <p:cNvPr id="4608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0946A74-7669-4523-AA02-A60D141DB189}" type="slidenum">
              <a:rPr lang="en-US" smtClean="0"/>
              <a:pPr eaLnBrk="1" hangingPunct="1"/>
              <a:t>28</a:t>
            </a:fld>
            <a:endParaRPr lang="en-US"/>
          </a:p>
        </p:txBody>
      </p:sp>
      <p:pic>
        <p:nvPicPr>
          <p:cNvPr id="4608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0363" y="3128963"/>
            <a:ext cx="334327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762000" y="304800"/>
            <a:ext cx="8229600" cy="819150"/>
          </a:xfrm>
        </p:spPr>
        <p:txBody>
          <a:bodyPr/>
          <a:lstStyle/>
          <a:p>
            <a:pPr algn="r" rtl="1"/>
            <a:r>
              <a:rPr lang="he-IL"/>
              <a:t>כביש בין-עירוני</a:t>
            </a:r>
            <a:endParaRPr/>
          </a:p>
        </p:txBody>
      </p:sp>
      <p:sp>
        <p:nvSpPr>
          <p:cNvPr id="3" name="Content Placeholder 2"/>
          <p:cNvSpPr>
            <a:spLocks noGrp="1"/>
          </p:cNvSpPr>
          <p:nvPr>
            <p:ph idx="1"/>
          </p:nvPr>
        </p:nvSpPr>
        <p:spPr>
          <a:xfrm>
            <a:off x="-76200" y="1143000"/>
            <a:ext cx="9144000" cy="4800600"/>
          </a:xfrm>
        </p:spPr>
        <p:txBody>
          <a:bodyPr/>
          <a:lstStyle/>
          <a:p>
            <a:pPr algn="r" rtl="1">
              <a:defRPr/>
            </a:pPr>
            <a:r>
              <a:rPr lang="he-IL" sz="1800" dirty="0">
                <a:cs typeface="+mj-cs"/>
              </a:rPr>
              <a:t>כלי רכב מאופיין ע"י מספרו ופרטים על בעל הרכב הכוללים מספר זיהוי, שם, כתובת מגורים וטלפון (לכל בעל רכב יכולים להיות מספר כלי רכב ולכל רכב בעל רכב אחד). בנוסף לכל כלי רכב נשמר סה"כ החוב על השירותים אותם הוא קיבל.</a:t>
            </a:r>
          </a:p>
        </p:txBody>
      </p:sp>
      <p:sp>
        <p:nvSpPr>
          <p:cNvPr id="4710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435611E-6619-434D-BC2F-30FDFA5DE3F9}" type="slidenum">
              <a:rPr lang="en-US" smtClean="0"/>
              <a:pPr eaLnBrk="1" hangingPunct="1"/>
              <a:t>29</a:t>
            </a:fld>
            <a:endParaRPr lang="en-US"/>
          </a:p>
        </p:txBody>
      </p:sp>
      <p:pic>
        <p:nvPicPr>
          <p:cNvPr id="4710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2667000"/>
            <a:ext cx="466725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a:xfrm>
            <a:off x="457200" y="704850"/>
            <a:ext cx="8229600" cy="819150"/>
          </a:xfrm>
        </p:spPr>
        <p:txBody>
          <a:bodyPr/>
          <a:lstStyle/>
          <a:p>
            <a:pPr eaLnBrk="1" hangingPunct="1"/>
            <a:r>
              <a:t> </a:t>
            </a:r>
          </a:p>
        </p:txBody>
      </p:sp>
      <p:sp>
        <p:nvSpPr>
          <p:cNvPr id="15363" name="Rectangle 2"/>
          <p:cNvSpPr>
            <a:spLocks noGrp="1" noChangeArrowheads="1"/>
          </p:cNvSpPr>
          <p:nvPr>
            <p:ph idx="1"/>
          </p:nvPr>
        </p:nvSpPr>
        <p:spPr>
          <a:xfrm>
            <a:off x="457200" y="1447800"/>
            <a:ext cx="8229600" cy="4933950"/>
          </a:xfrm>
        </p:spPr>
        <p:txBody>
          <a:bodyPr/>
          <a:lstStyle/>
          <a:p>
            <a:pPr algn="r" rtl="1" eaLnBrk="1" hangingPunct="1">
              <a:lnSpc>
                <a:spcPct val="90000"/>
              </a:lnSpc>
            </a:pPr>
            <a:r>
              <a:rPr lang="he-IL" sz="1800" dirty="0"/>
              <a:t>לפניכם תיאור מערכת למעקב אחר חולים באחת מקופות החולים. </a:t>
            </a:r>
          </a:p>
          <a:p>
            <a:pPr algn="r" rtl="1" eaLnBrk="1" hangingPunct="1">
              <a:lnSpc>
                <a:spcPct val="90000"/>
              </a:lnSpc>
            </a:pPr>
            <a:r>
              <a:rPr lang="he-IL" sz="1800" dirty="0"/>
              <a:t>במערכת זו יכולים החולים להזמין ביקורים אצל רופאים ולעיין בתיקם הרפואי. </a:t>
            </a:r>
            <a:endParaRPr lang="en-US" sz="1800" dirty="0"/>
          </a:p>
          <a:p>
            <a:pPr algn="r" rtl="1" eaLnBrk="1" hangingPunct="1">
              <a:lnSpc>
                <a:spcPct val="90000"/>
              </a:lnSpc>
            </a:pPr>
            <a:r>
              <a:rPr lang="he-IL" sz="1800" dirty="0"/>
              <a:t>הזמנה כוללת את הרופא, הזמן והמקום. </a:t>
            </a:r>
          </a:p>
          <a:p>
            <a:pPr algn="r" rtl="1" eaLnBrk="1" hangingPunct="1">
              <a:lnSpc>
                <a:spcPct val="90000"/>
              </a:lnSpc>
            </a:pPr>
            <a:r>
              <a:rPr lang="he-IL" sz="1800" dirty="0"/>
              <a:t>התיק הרפואי של חולה כולל את היסטורית הביקורים, צילומים ומסמכים למיניהם וכן תוצאות בדיקות מעבדה המוזנות למערכת ממערכת חיצונית. </a:t>
            </a:r>
          </a:p>
          <a:p>
            <a:pPr algn="r" rtl="1" eaLnBrk="1" hangingPunct="1">
              <a:lnSpc>
                <a:spcPct val="90000"/>
              </a:lnSpc>
            </a:pPr>
            <a:r>
              <a:rPr lang="he-IL" sz="1800" dirty="0"/>
              <a:t>הרופא מזין את פרטי הביקור (וכמובן בודק את החולה אם צריך) הכוללים את תלונות החולה, את האבחנות, את הטיפול הנדרש, וכן את התרופות המומלצות. בסוף התהליך, מודפס תיעוד הביקור, מרשמים לתרופות בעת הצורך, וכן קבלת תשלום. </a:t>
            </a:r>
          </a:p>
          <a:p>
            <a:pPr algn="r" rtl="1" eaLnBrk="1" hangingPunct="1">
              <a:lnSpc>
                <a:spcPct val="90000"/>
              </a:lnSpc>
            </a:pPr>
            <a:r>
              <a:rPr lang="he-IL" sz="1800" dirty="0"/>
              <a:t>המרשם של תרופה מסוימת כולל את זיהויה, תיאורה וכן את המינון הנדרש. </a:t>
            </a:r>
          </a:p>
          <a:p>
            <a:pPr algn="r" rtl="1" eaLnBrk="1" hangingPunct="1">
              <a:lnSpc>
                <a:spcPct val="90000"/>
              </a:lnSpc>
            </a:pPr>
            <a:r>
              <a:rPr lang="he-IL" sz="1800" dirty="0"/>
              <a:t>מנהל השירות של קופת החולים יכול להפיק דו"חות שונים על ההזמנות והביקורים.</a:t>
            </a:r>
            <a:endParaRPr lang="en-US" sz="1800" dirty="0"/>
          </a:p>
        </p:txBody>
      </p:sp>
      <p:sp>
        <p:nvSpPr>
          <p:cNvPr id="5" name="Title 24"/>
          <p:cNvSpPr txBox="1">
            <a:spLocks/>
          </p:cNvSpPr>
          <p:nvPr/>
        </p:nvSpPr>
        <p:spPr bwMode="auto">
          <a:xfrm>
            <a:off x="457200" y="704850"/>
            <a:ext cx="8229600" cy="666750"/>
          </a:xfrm>
          <a:prstGeom prst="rect">
            <a:avLst/>
          </a:prstGeom>
          <a:noFill/>
          <a:ln w="9525">
            <a:noFill/>
            <a:miter lim="800000"/>
            <a:headEnd/>
            <a:tailEnd/>
          </a:ln>
        </p:spPr>
        <p:txBody>
          <a:bodyPr lIns="0" rIns="0" bIns="0" anchor="b"/>
          <a:lstStyle/>
          <a:p>
            <a:pPr>
              <a:defRPr/>
            </a:pPr>
            <a:r>
              <a:rPr lang="he-IL" sz="2800" b="1" dirty="0">
                <a:solidFill>
                  <a:srgbClr val="0070C0"/>
                </a:solidFill>
                <a:latin typeface="Impact" pitchFamily="34" charset="0"/>
                <a:ea typeface="+mj-ea"/>
                <a:cs typeface="Tahoma" pitchFamily="34" charset="0"/>
              </a:rPr>
              <a:t>קופת חולים</a:t>
            </a:r>
            <a:endParaRPr lang="he-IL" sz="2800" b="1" dirty="0">
              <a:solidFill>
                <a:srgbClr val="0070C0"/>
              </a:solidFill>
              <a:latin typeface="Tahoma" pitchFamily="34" charset="0"/>
              <a:ea typeface="+mj-ea"/>
              <a:cs typeface="Tahoma" pitchFamily="34" charset="0"/>
            </a:endParaRPr>
          </a:p>
        </p:txBody>
      </p:sp>
      <p:sp>
        <p:nvSpPr>
          <p:cNvPr id="15365"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0867DE4-800C-4946-8717-4ACBBF50BEDF}" type="slidenum">
              <a:rPr lang="en-US" smtClean="0"/>
              <a:pPr eaLnBrk="1" hangingPunct="1"/>
              <a:t>3</a:t>
            </a:fld>
            <a:endParaRPr lang="en-US"/>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762000" y="304800"/>
            <a:ext cx="8229600" cy="819150"/>
          </a:xfrm>
        </p:spPr>
        <p:txBody>
          <a:bodyPr/>
          <a:lstStyle/>
          <a:p>
            <a:pPr algn="r" rtl="1"/>
            <a:r>
              <a:rPr lang="he-IL"/>
              <a:t>כביש בין-עירוני</a:t>
            </a:r>
            <a:endParaRPr/>
          </a:p>
        </p:txBody>
      </p:sp>
      <p:sp>
        <p:nvSpPr>
          <p:cNvPr id="3" name="Content Placeholder 2"/>
          <p:cNvSpPr>
            <a:spLocks noGrp="1"/>
          </p:cNvSpPr>
          <p:nvPr>
            <p:ph idx="1"/>
          </p:nvPr>
        </p:nvSpPr>
        <p:spPr>
          <a:xfrm>
            <a:off x="4914900" y="1143000"/>
            <a:ext cx="4152900" cy="5562600"/>
          </a:xfrm>
        </p:spPr>
        <p:txBody>
          <a:bodyPr/>
          <a:lstStyle/>
          <a:p>
            <a:pPr algn="r" rtl="1">
              <a:defRPr/>
            </a:pPr>
            <a:r>
              <a:rPr lang="he-IL" sz="1800" dirty="0">
                <a:cs typeface="+mj-cs"/>
              </a:rPr>
              <a:t>קיים סוג אחר של רכבים שבנוסף ליכולת לקבל שירות, הוא גם ספק ומספק סחורה לבתי העסק בכביש. כלי רכב יכול לשרת מס' בתי עסק, </a:t>
            </a:r>
            <a:r>
              <a:rPr lang="he-IL" sz="1800" u="sng" dirty="0">
                <a:cs typeface="+mj-cs"/>
              </a:rPr>
              <a:t>אך פעם אחת בחודש בלבד.</a:t>
            </a:r>
            <a:r>
              <a:rPr lang="he-IL" sz="1800" dirty="0">
                <a:cs typeface="+mj-cs"/>
              </a:rPr>
              <a:t> לאותו בית עסק יכולים להיות מספר ספקים. המערכת שומרת את נתוני האספקה תוך כדי ציון: זיהוי רכב, זיהוי בית העסק, תאריך, כמות וחשבון. </a:t>
            </a:r>
            <a:r>
              <a:rPr lang="he-IL" sz="1800" u="sng" dirty="0">
                <a:cs typeface="+mj-cs"/>
              </a:rPr>
              <a:t>יש לשמור נתונים של חודש אחד בלבד</a:t>
            </a:r>
            <a:r>
              <a:rPr lang="he-IL" sz="1800" dirty="0">
                <a:cs typeface="+mj-cs"/>
              </a:rPr>
              <a:t>.</a:t>
            </a:r>
          </a:p>
          <a:p>
            <a:pPr algn="r" rtl="1">
              <a:defRPr/>
            </a:pPr>
            <a:endParaRPr lang="he-IL" sz="1800" dirty="0">
              <a:cs typeface="+mj-cs"/>
            </a:endParaRPr>
          </a:p>
          <a:p>
            <a:pPr marL="0" indent="0" algn="r" rtl="1">
              <a:buFont typeface="Wingdings 2" pitchFamily="18" charset="2"/>
              <a:buNone/>
              <a:defRPr/>
            </a:pPr>
            <a:r>
              <a:rPr lang="he-IL" sz="1800" dirty="0">
                <a:cs typeface="+mj-cs"/>
              </a:rPr>
              <a:t>נתוני אספקה נשמרים רק עבור חודש אחד – ואספקה מתבצעת רק פעם בחודש. כלומר: לכל קשר של אספקה (ספק שעובד עם לקוח), אפשר לשמור רק רישום (=מופע) אחד של נתוני האספקה.</a:t>
            </a:r>
          </a:p>
        </p:txBody>
      </p:sp>
      <p:sp>
        <p:nvSpPr>
          <p:cNvPr id="4813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186632D-5009-4242-975B-1B915EC458E1}" type="slidenum">
              <a:rPr lang="en-US" smtClean="0"/>
              <a:pPr eaLnBrk="1" hangingPunct="1"/>
              <a:t>30</a:t>
            </a:fld>
            <a:endParaRPr lang="en-US"/>
          </a:p>
        </p:txBody>
      </p:sp>
      <p:pic>
        <p:nvPicPr>
          <p:cNvPr id="4813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19200"/>
            <a:ext cx="4914900"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762000" y="304800"/>
            <a:ext cx="8229600" cy="819150"/>
          </a:xfrm>
        </p:spPr>
        <p:txBody>
          <a:bodyPr/>
          <a:lstStyle/>
          <a:p>
            <a:pPr algn="r" rtl="1"/>
            <a:r>
              <a:rPr lang="he-IL"/>
              <a:t>כביש בין-עירוני</a:t>
            </a:r>
            <a:endParaRPr/>
          </a:p>
        </p:txBody>
      </p:sp>
      <p:sp>
        <p:nvSpPr>
          <p:cNvPr id="3" name="Content Placeholder 2"/>
          <p:cNvSpPr>
            <a:spLocks noGrp="1"/>
          </p:cNvSpPr>
          <p:nvPr>
            <p:ph idx="1"/>
          </p:nvPr>
        </p:nvSpPr>
        <p:spPr>
          <a:xfrm>
            <a:off x="-76200" y="1143000"/>
            <a:ext cx="9144000" cy="4800600"/>
          </a:xfrm>
        </p:spPr>
        <p:txBody>
          <a:bodyPr/>
          <a:lstStyle/>
          <a:p>
            <a:pPr algn="r" rtl="1">
              <a:defRPr/>
            </a:pPr>
            <a:r>
              <a:rPr lang="he-IL" sz="1800" dirty="0">
                <a:cs typeface="+mj-cs"/>
              </a:rPr>
              <a:t>בתי העסק הנמצאים בכביש הם: תחנות דלק, חנויות ומסעדות. לכל בית עסק יש שם (ערך ייחודי). בתחילת היום כל בית עסק מקליד נתונים יומיים על עצמו. תחנות דלק מקלידות מחירי דלק, חנויות מקלידות מוצרים במבצע ומסעדות מקלידות תפריט לארוחה עסקית ומחירה. הנתונים הנשמרים הם נתונים של </a:t>
            </a:r>
            <a:r>
              <a:rPr lang="he-IL" sz="1800" u="sng" dirty="0">
                <a:cs typeface="+mj-cs"/>
              </a:rPr>
              <a:t>היום הנוכחי בלבד</a:t>
            </a:r>
            <a:r>
              <a:rPr lang="he-IL" sz="1800" dirty="0">
                <a:cs typeface="+mj-cs"/>
              </a:rPr>
              <a:t>.</a:t>
            </a:r>
          </a:p>
          <a:p>
            <a:pPr algn="r" rtl="1">
              <a:defRPr/>
            </a:pPr>
            <a:r>
              <a:rPr lang="he-IL" sz="1800" dirty="0"/>
              <a:t>כל כלי-רכב יכול לעיין בנתונים עדכניים של בתי העסק הכוללים את רשימת בתי העסק עם הפרטים הרלוונטיים והעומס הנוכחי (עמוס/לא-עמוס).</a:t>
            </a:r>
          </a:p>
          <a:p>
            <a:pPr algn="r" rtl="1">
              <a:defRPr/>
            </a:pPr>
            <a:endParaRPr lang="he-IL" sz="1800" dirty="0"/>
          </a:p>
          <a:p>
            <a:pPr marL="0" indent="0" algn="r" rtl="1">
              <a:buFont typeface="Wingdings 2" pitchFamily="18" charset="2"/>
              <a:buNone/>
              <a:defRPr/>
            </a:pPr>
            <a:r>
              <a:rPr lang="he-IL" sz="1800" dirty="0"/>
              <a:t>השינוי – רק בהוספת תתי-מחלקות ל-</a:t>
            </a:r>
            <a:r>
              <a:rPr lang="en-US" sz="1800" dirty="0"/>
              <a:t>Business</a:t>
            </a:r>
            <a:r>
              <a:rPr lang="he-IL" sz="1800" dirty="0"/>
              <a:t>.</a:t>
            </a:r>
          </a:p>
        </p:txBody>
      </p:sp>
      <p:sp>
        <p:nvSpPr>
          <p:cNvPr id="4915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0B1A103-D09A-42F4-81D2-865DA0580D16}" type="slidenum">
              <a:rPr lang="en-US" smtClean="0"/>
              <a:pPr eaLnBrk="1" hangingPunct="1"/>
              <a:t>31</a:t>
            </a:fld>
            <a:endParaRPr lang="en-US"/>
          </a:p>
        </p:txBody>
      </p:sp>
      <p:pic>
        <p:nvPicPr>
          <p:cNvPr id="4915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6963" y="3657600"/>
            <a:ext cx="6962775"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762000" y="304800"/>
            <a:ext cx="8229600" cy="819150"/>
          </a:xfrm>
        </p:spPr>
        <p:txBody>
          <a:bodyPr/>
          <a:lstStyle/>
          <a:p>
            <a:pPr algn="r" rtl="1"/>
            <a:r>
              <a:rPr lang="he-IL"/>
              <a:t>פתרון</a:t>
            </a:r>
            <a:endParaRPr/>
          </a:p>
        </p:txBody>
      </p:sp>
      <p:sp>
        <p:nvSpPr>
          <p:cNvPr id="3" name="Content Placeholder 2"/>
          <p:cNvSpPr>
            <a:spLocks noGrp="1"/>
          </p:cNvSpPr>
          <p:nvPr>
            <p:ph idx="1"/>
          </p:nvPr>
        </p:nvSpPr>
        <p:spPr>
          <a:xfrm>
            <a:off x="-76200" y="1143000"/>
            <a:ext cx="9144000" cy="4800600"/>
          </a:xfrm>
        </p:spPr>
        <p:txBody>
          <a:bodyPr/>
          <a:lstStyle/>
          <a:p>
            <a:pPr algn="r" rtl="1">
              <a:defRPr/>
            </a:pPr>
            <a:r>
              <a:rPr lang="he-IL" sz="1800" dirty="0">
                <a:cs typeface="+mj-cs"/>
              </a:rPr>
              <a:t>לכל רכב קיים כרטיס אישי הכולל את זמני הכניסה והיציאה מהכביש וכן את בתי העסק שבשירותיהם השתמש כלי הרכב. עבור כל שימוש כזה, המערכת שומרת זיהוי בית העסק, תאריך, שעה וחשבון.</a:t>
            </a:r>
          </a:p>
        </p:txBody>
      </p:sp>
      <p:sp>
        <p:nvSpPr>
          <p:cNvPr id="5120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C731F20-E322-4E2D-AEFD-8B900E827E20}" type="slidenum">
              <a:rPr lang="en-US" smtClean="0"/>
              <a:pPr eaLnBrk="1" hangingPunct="1"/>
              <a:t>32</a:t>
            </a:fld>
            <a:endParaRPr lang="en-US"/>
          </a:p>
        </p:txBody>
      </p:sp>
      <p:pic>
        <p:nvPicPr>
          <p:cNvPr id="5120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51453"/>
            <a:ext cx="8610600" cy="505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מחבר: מרפקי 3">
            <a:extLst>
              <a:ext uri="{FF2B5EF4-FFF2-40B4-BE49-F238E27FC236}">
                <a16:creationId xmlns:a16="http://schemas.microsoft.com/office/drawing/2014/main" id="{07D38D52-6CAB-478F-9D71-8F85EE7446CD}"/>
              </a:ext>
            </a:extLst>
          </p:cNvPr>
          <p:cNvCxnSpPr>
            <a:cxnSpLocks/>
          </p:cNvCxnSpPr>
          <p:nvPr/>
        </p:nvCxnSpPr>
        <p:spPr>
          <a:xfrm>
            <a:off x="533400" y="4038600"/>
            <a:ext cx="2971800" cy="2133600"/>
          </a:xfrm>
          <a:prstGeom prst="bentConnector3">
            <a:avLst>
              <a:gd name="adj1" fmla="val 104"/>
            </a:avLst>
          </a:prstGeom>
        </p:spPr>
        <p:style>
          <a:lnRef idx="1">
            <a:schemeClr val="accent1"/>
          </a:lnRef>
          <a:fillRef idx="0">
            <a:schemeClr val="accent1"/>
          </a:fillRef>
          <a:effectRef idx="0">
            <a:schemeClr val="accent1"/>
          </a:effectRef>
          <a:fontRef idx="minor">
            <a:schemeClr val="tx1"/>
          </a:fontRef>
        </p:style>
      </p:cxnSp>
      <p:cxnSp>
        <p:nvCxnSpPr>
          <p:cNvPr id="11" name="מחבר: מרפקי 10">
            <a:extLst>
              <a:ext uri="{FF2B5EF4-FFF2-40B4-BE49-F238E27FC236}">
                <a16:creationId xmlns:a16="http://schemas.microsoft.com/office/drawing/2014/main" id="{0C200FA4-7982-465B-89E9-7B2D5C10869A}"/>
              </a:ext>
            </a:extLst>
          </p:cNvPr>
          <p:cNvCxnSpPr/>
          <p:nvPr/>
        </p:nvCxnSpPr>
        <p:spPr>
          <a:xfrm rot="5400000" flipH="1" flipV="1">
            <a:off x="3296921" y="5582921"/>
            <a:ext cx="797558" cy="3810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8" name="יהלום 17">
            <a:extLst>
              <a:ext uri="{FF2B5EF4-FFF2-40B4-BE49-F238E27FC236}">
                <a16:creationId xmlns:a16="http://schemas.microsoft.com/office/drawing/2014/main" id="{4CEE9388-7531-4D18-BDBC-FC0C3688A0F5}"/>
              </a:ext>
            </a:extLst>
          </p:cNvPr>
          <p:cNvSpPr/>
          <p:nvPr/>
        </p:nvSpPr>
        <p:spPr>
          <a:xfrm>
            <a:off x="381000" y="4114800"/>
            <a:ext cx="304800" cy="228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title"/>
          </p:nvPr>
        </p:nvSpPr>
        <p:spPr>
          <a:xfrm>
            <a:off x="457200" y="704850"/>
            <a:ext cx="8229600" cy="819150"/>
          </a:xfrm>
        </p:spPr>
        <p:txBody>
          <a:bodyPr/>
          <a:lstStyle/>
          <a:p>
            <a:pPr eaLnBrk="1" hangingPunct="1"/>
            <a:r>
              <a:t> </a:t>
            </a:r>
          </a:p>
        </p:txBody>
      </p:sp>
      <p:sp>
        <p:nvSpPr>
          <p:cNvPr id="10243" name="Rectangle 2"/>
          <p:cNvSpPr>
            <a:spLocks noGrp="1" noChangeArrowheads="1"/>
          </p:cNvSpPr>
          <p:nvPr>
            <p:ph idx="1"/>
          </p:nvPr>
        </p:nvSpPr>
        <p:spPr>
          <a:xfrm>
            <a:off x="457200" y="1447800"/>
            <a:ext cx="8229600" cy="4933950"/>
          </a:xfrm>
          <a:solidFill>
            <a:schemeClr val="bg1"/>
          </a:solidFill>
        </p:spPr>
        <p:txBody>
          <a:bodyPr/>
          <a:lstStyle/>
          <a:p>
            <a:pPr algn="r" rtl="1" eaLnBrk="1" hangingPunct="1">
              <a:lnSpc>
                <a:spcPct val="90000"/>
              </a:lnSpc>
              <a:buClr>
                <a:schemeClr val="bg1">
                  <a:lumMod val="85000"/>
                </a:schemeClr>
              </a:buClr>
              <a:defRPr/>
            </a:pPr>
            <a:r>
              <a:rPr lang="he-IL" sz="1800" dirty="0">
                <a:solidFill>
                  <a:schemeClr val="bg1">
                    <a:lumMod val="85000"/>
                  </a:schemeClr>
                </a:solidFill>
                <a:cs typeface="Arial" charset="0"/>
              </a:rPr>
              <a:t>לפניכם תיאור מערכת למעקב אחר חולים באחת מקופות החולים. </a:t>
            </a:r>
          </a:p>
          <a:p>
            <a:pPr algn="r" rtl="1" eaLnBrk="1" hangingPunct="1">
              <a:lnSpc>
                <a:spcPct val="90000"/>
              </a:lnSpc>
              <a:defRPr/>
            </a:pPr>
            <a:r>
              <a:rPr lang="he-IL" sz="1800" dirty="0">
                <a:cs typeface="Arial" charset="0"/>
              </a:rPr>
              <a:t>במערכת זו יכולים החולים להזמין ביקורים אצל רופאים ולעיין בתיקם הרפואי. </a:t>
            </a:r>
            <a:endParaRPr lang="en-US" sz="1800" dirty="0">
              <a:cs typeface="Arial" charset="0"/>
            </a:endParaRPr>
          </a:p>
          <a:p>
            <a:pPr algn="r" rtl="1" eaLnBrk="1" hangingPunct="1">
              <a:lnSpc>
                <a:spcPct val="90000"/>
              </a:lnSpc>
              <a:buClr>
                <a:schemeClr val="bg1">
                  <a:lumMod val="85000"/>
                </a:schemeClr>
              </a:buClr>
              <a:defRPr/>
            </a:pPr>
            <a:r>
              <a:rPr lang="he-IL" sz="1800" dirty="0">
                <a:solidFill>
                  <a:schemeClr val="bg1">
                    <a:lumMod val="85000"/>
                  </a:schemeClr>
                </a:solidFill>
                <a:cs typeface="Arial" charset="0"/>
              </a:rPr>
              <a:t>הזמנה כוללת את הרופא, הזמן והמקום. </a:t>
            </a:r>
          </a:p>
          <a:p>
            <a:pPr algn="r" rtl="1" eaLnBrk="1" hangingPunct="1">
              <a:lnSpc>
                <a:spcPct val="90000"/>
              </a:lnSpc>
              <a:buClr>
                <a:schemeClr val="bg1">
                  <a:lumMod val="85000"/>
                </a:schemeClr>
              </a:buClr>
              <a:defRPr/>
            </a:pPr>
            <a:r>
              <a:rPr lang="he-IL" sz="1800" dirty="0">
                <a:solidFill>
                  <a:schemeClr val="bg1">
                    <a:lumMod val="85000"/>
                  </a:schemeClr>
                </a:solidFill>
                <a:cs typeface="Arial" charset="0"/>
              </a:rPr>
              <a:t>התיק הרפואי של חולה כולל את היסטורית הביקורים, צילומים ומסמכים למיניהם וכן תוצאות בדיקות מעבדה המוזנות למערכת ממערכת חיצונית. </a:t>
            </a:r>
          </a:p>
          <a:p>
            <a:pPr algn="r" rtl="1" eaLnBrk="1" hangingPunct="1">
              <a:lnSpc>
                <a:spcPct val="90000"/>
              </a:lnSpc>
              <a:buClr>
                <a:schemeClr val="bg1">
                  <a:lumMod val="85000"/>
                </a:schemeClr>
              </a:buClr>
              <a:defRPr/>
            </a:pPr>
            <a:r>
              <a:rPr lang="he-IL" sz="1800" dirty="0">
                <a:solidFill>
                  <a:schemeClr val="bg1">
                    <a:lumMod val="85000"/>
                  </a:schemeClr>
                </a:solidFill>
                <a:cs typeface="Arial" charset="0"/>
              </a:rPr>
              <a:t>הרופא מזין את פרטי הביקור (וכמובן בודק את החולה אם צריך) הכוללים את תלונות החולה, את האבחנות, את הטיפול הנדרש, וכן את התרופות המומלצות. בסוף התהליך, מודפס תיעוד הביקור, מרשמים לתרופות בעת הצורך, וכן קבלת לתשלום. </a:t>
            </a:r>
          </a:p>
          <a:p>
            <a:pPr algn="r" rtl="1" eaLnBrk="1" hangingPunct="1">
              <a:lnSpc>
                <a:spcPct val="90000"/>
              </a:lnSpc>
              <a:buClr>
                <a:schemeClr val="bg1">
                  <a:lumMod val="85000"/>
                </a:schemeClr>
              </a:buClr>
              <a:defRPr/>
            </a:pPr>
            <a:r>
              <a:rPr lang="he-IL" sz="1800" dirty="0">
                <a:solidFill>
                  <a:schemeClr val="bg1">
                    <a:lumMod val="85000"/>
                  </a:schemeClr>
                </a:solidFill>
                <a:cs typeface="Arial" charset="0"/>
              </a:rPr>
              <a:t>המרשם של תרופה מסוימת כולל את זיהויה, תיאורה וכן את המינון הנדרש. </a:t>
            </a:r>
          </a:p>
          <a:p>
            <a:pPr algn="r" rtl="1" eaLnBrk="1" hangingPunct="1">
              <a:lnSpc>
                <a:spcPct val="90000"/>
              </a:lnSpc>
              <a:buClr>
                <a:schemeClr val="bg1">
                  <a:lumMod val="85000"/>
                </a:schemeClr>
              </a:buClr>
              <a:defRPr/>
            </a:pPr>
            <a:r>
              <a:rPr lang="he-IL" sz="1800" dirty="0">
                <a:solidFill>
                  <a:schemeClr val="bg1">
                    <a:lumMod val="85000"/>
                  </a:schemeClr>
                </a:solidFill>
                <a:cs typeface="Arial" charset="0"/>
              </a:rPr>
              <a:t>מנהל השירות של קופת החולים יכול להפיק דוחות שונים על ההזמנות והביקורים.</a:t>
            </a:r>
            <a:endParaRPr lang="en-US" sz="1800" dirty="0">
              <a:solidFill>
                <a:schemeClr val="bg1">
                  <a:lumMod val="85000"/>
                </a:schemeClr>
              </a:solidFill>
              <a:cs typeface="Arial" charset="0"/>
            </a:endParaRPr>
          </a:p>
        </p:txBody>
      </p:sp>
      <p:sp>
        <p:nvSpPr>
          <p:cNvPr id="5" name="Title 24"/>
          <p:cNvSpPr txBox="1">
            <a:spLocks/>
          </p:cNvSpPr>
          <p:nvPr/>
        </p:nvSpPr>
        <p:spPr bwMode="auto">
          <a:xfrm>
            <a:off x="457200" y="704850"/>
            <a:ext cx="8229600" cy="666750"/>
          </a:xfrm>
          <a:prstGeom prst="rect">
            <a:avLst/>
          </a:prstGeom>
          <a:noFill/>
          <a:ln w="9525">
            <a:noFill/>
            <a:miter lim="800000"/>
            <a:headEnd/>
            <a:tailEnd/>
          </a:ln>
        </p:spPr>
        <p:txBody>
          <a:bodyPr lIns="0" rIns="0" bIns="0" anchor="b"/>
          <a:lstStyle/>
          <a:p>
            <a:pPr>
              <a:defRPr/>
            </a:pPr>
            <a:r>
              <a:rPr lang="he-IL" sz="2800" b="1" dirty="0">
                <a:solidFill>
                  <a:srgbClr val="0070C0"/>
                </a:solidFill>
                <a:latin typeface="Impact" pitchFamily="34" charset="0"/>
                <a:ea typeface="+mj-ea"/>
                <a:cs typeface="Tahoma" pitchFamily="34" charset="0"/>
              </a:rPr>
              <a:t>קופת חולים</a:t>
            </a:r>
            <a:endParaRPr lang="he-IL" sz="2800" b="1" dirty="0">
              <a:solidFill>
                <a:srgbClr val="0070C0"/>
              </a:solidFill>
              <a:latin typeface="Tahoma" pitchFamily="34" charset="0"/>
              <a:ea typeface="+mj-ea"/>
              <a:cs typeface="Tahoma" pitchFamily="34" charset="0"/>
            </a:endParaRPr>
          </a:p>
        </p:txBody>
      </p:sp>
      <p:sp>
        <p:nvSpPr>
          <p:cNvPr id="16389"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5533960-F88A-4CC7-88DC-851AFAD29B6F}" type="slidenum">
              <a:rPr lang="en-US" smtClean="0"/>
              <a:pPr eaLnBrk="1" hangingPunct="1"/>
              <a:t>4</a:t>
            </a:fld>
            <a:endParaRPr lang="en-US"/>
          </a:p>
        </p:txBody>
      </p:sp>
      <p:sp>
        <p:nvSpPr>
          <p:cNvPr id="16390" name="TextBox 1"/>
          <p:cNvSpPr txBox="1">
            <a:spLocks noChangeArrowheads="1"/>
          </p:cNvSpPr>
          <p:nvPr/>
        </p:nvSpPr>
        <p:spPr bwMode="auto">
          <a:xfrm>
            <a:off x="533400" y="4495800"/>
            <a:ext cx="8001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he-IL" u="sng"/>
              <a:t>הנחת יסוד:</a:t>
            </a:r>
            <a:endParaRPr lang="he-IL"/>
          </a:p>
          <a:p>
            <a:pPr eaLnBrk="1" hangingPunct="1"/>
            <a:r>
              <a:rPr lang="he-IL"/>
              <a:t>	מטופל יכול לקבוע יותר מכמה תורים קדימה (ולכן אין זה </a:t>
            </a:r>
            <a:r>
              <a:rPr lang="en-US"/>
              <a:t>Association Class</a:t>
            </a:r>
            <a:r>
              <a:rPr lang="he-IL"/>
              <a:t>).</a:t>
            </a:r>
            <a:endParaRPr lang="en-US"/>
          </a:p>
          <a:p>
            <a:pPr eaLnBrk="1" hangingPunct="1"/>
            <a:r>
              <a:rPr lang="en-US"/>
              <a:t>	</a:t>
            </a:r>
            <a:r>
              <a:rPr lang="he-IL"/>
              <a:t>"תיק רפואי" כרגע ריק – נשלים אחר כך. </a:t>
            </a:r>
            <a:r>
              <a:rPr lang="en-US"/>
              <a:t>Aggregation</a:t>
            </a:r>
            <a:r>
              <a:rPr lang="he-IL"/>
              <a:t>?</a:t>
            </a:r>
          </a:p>
        </p:txBody>
      </p:sp>
      <p:pic>
        <p:nvPicPr>
          <p:cNvPr id="1639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1800" y="2133600"/>
            <a:ext cx="83312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title"/>
          </p:nvPr>
        </p:nvSpPr>
        <p:spPr>
          <a:xfrm>
            <a:off x="457200" y="704850"/>
            <a:ext cx="8229600" cy="819150"/>
          </a:xfrm>
        </p:spPr>
        <p:txBody>
          <a:bodyPr/>
          <a:lstStyle/>
          <a:p>
            <a:pPr eaLnBrk="1" hangingPunct="1"/>
            <a:r>
              <a:t> </a:t>
            </a:r>
          </a:p>
        </p:txBody>
      </p:sp>
      <p:sp>
        <p:nvSpPr>
          <p:cNvPr id="10243" name="Rectangle 2"/>
          <p:cNvSpPr>
            <a:spLocks noGrp="1" noChangeArrowheads="1"/>
          </p:cNvSpPr>
          <p:nvPr>
            <p:ph idx="1"/>
          </p:nvPr>
        </p:nvSpPr>
        <p:spPr>
          <a:xfrm>
            <a:off x="457200" y="1447800"/>
            <a:ext cx="8229600" cy="4933950"/>
          </a:xfrm>
        </p:spPr>
        <p:txBody>
          <a:bodyPr/>
          <a:lstStyle/>
          <a:p>
            <a:pPr algn="r" rtl="1" eaLnBrk="1" hangingPunct="1">
              <a:lnSpc>
                <a:spcPct val="90000"/>
              </a:lnSpc>
              <a:buClr>
                <a:schemeClr val="bg1">
                  <a:lumMod val="85000"/>
                </a:schemeClr>
              </a:buClr>
              <a:defRPr/>
            </a:pPr>
            <a:r>
              <a:rPr lang="he-IL" sz="1800" dirty="0">
                <a:solidFill>
                  <a:schemeClr val="bg1">
                    <a:lumMod val="85000"/>
                  </a:schemeClr>
                </a:solidFill>
                <a:cs typeface="Arial" charset="0"/>
              </a:rPr>
              <a:t>לפניכם תיאור מערכת למעקב אחר חולים באחת מקופות החולים. </a:t>
            </a:r>
          </a:p>
          <a:p>
            <a:pPr algn="r" rtl="1" eaLnBrk="1" hangingPunct="1">
              <a:lnSpc>
                <a:spcPct val="90000"/>
              </a:lnSpc>
              <a:buClr>
                <a:schemeClr val="bg1">
                  <a:lumMod val="85000"/>
                </a:schemeClr>
              </a:buClr>
              <a:defRPr/>
            </a:pPr>
            <a:r>
              <a:rPr lang="he-IL" sz="1800" dirty="0">
                <a:solidFill>
                  <a:schemeClr val="bg1">
                    <a:lumMod val="85000"/>
                  </a:schemeClr>
                </a:solidFill>
                <a:cs typeface="Arial" charset="0"/>
              </a:rPr>
              <a:t>במערכת זו יכולים החולים להזמין ביקורים אצל רופאים ולעיין בתיקם הרפואי. </a:t>
            </a:r>
            <a:endParaRPr lang="en-US" sz="1800" dirty="0">
              <a:solidFill>
                <a:schemeClr val="bg1">
                  <a:lumMod val="85000"/>
                </a:schemeClr>
              </a:solidFill>
              <a:cs typeface="Arial" charset="0"/>
            </a:endParaRPr>
          </a:p>
          <a:p>
            <a:pPr algn="r" rtl="1" eaLnBrk="1" hangingPunct="1">
              <a:lnSpc>
                <a:spcPct val="90000"/>
              </a:lnSpc>
              <a:defRPr/>
            </a:pPr>
            <a:r>
              <a:rPr lang="he-IL" sz="1800" dirty="0">
                <a:cs typeface="Arial" charset="0"/>
              </a:rPr>
              <a:t>הזמנה כוללת את הרופא, הזמן והמקום. </a:t>
            </a:r>
          </a:p>
          <a:p>
            <a:pPr algn="r" rtl="1" eaLnBrk="1" hangingPunct="1">
              <a:lnSpc>
                <a:spcPct val="90000"/>
              </a:lnSpc>
              <a:buClr>
                <a:schemeClr val="bg1">
                  <a:lumMod val="85000"/>
                </a:schemeClr>
              </a:buClr>
              <a:defRPr/>
            </a:pPr>
            <a:r>
              <a:rPr lang="he-IL" sz="1800" dirty="0">
                <a:solidFill>
                  <a:schemeClr val="bg1">
                    <a:lumMod val="85000"/>
                  </a:schemeClr>
                </a:solidFill>
                <a:cs typeface="Arial" charset="0"/>
              </a:rPr>
              <a:t>התיק הרפואי של חולה כולל את היסטורית הביקורים, צילומים ומסמכים למיניהם וכן תוצאות בדיקות מעבדה המוזנות למערכת ממערכת חיצונית. </a:t>
            </a:r>
          </a:p>
          <a:p>
            <a:pPr algn="r" rtl="1" eaLnBrk="1" hangingPunct="1">
              <a:lnSpc>
                <a:spcPct val="90000"/>
              </a:lnSpc>
              <a:buClr>
                <a:schemeClr val="bg1">
                  <a:lumMod val="85000"/>
                </a:schemeClr>
              </a:buClr>
              <a:defRPr/>
            </a:pPr>
            <a:r>
              <a:rPr lang="he-IL" sz="1800" dirty="0">
                <a:solidFill>
                  <a:schemeClr val="bg1">
                    <a:lumMod val="85000"/>
                  </a:schemeClr>
                </a:solidFill>
                <a:cs typeface="Arial" charset="0"/>
              </a:rPr>
              <a:t>הרופא מזין את פרטי הביקור (וכמובן בודק את החולה אם צריך) הכוללים את תלונות החולה, את האבחנות, את הטיפול הנדרש, וכן את התרופות המומלצות. בסוף התהליך, מודפס תיעוד הביקור, מרשמים לתרופות בעת הצורך, וכן קבלת לתשלום. </a:t>
            </a:r>
          </a:p>
          <a:p>
            <a:pPr algn="r" rtl="1" eaLnBrk="1" hangingPunct="1">
              <a:lnSpc>
                <a:spcPct val="90000"/>
              </a:lnSpc>
              <a:buClr>
                <a:schemeClr val="bg1">
                  <a:lumMod val="85000"/>
                </a:schemeClr>
              </a:buClr>
              <a:defRPr/>
            </a:pPr>
            <a:r>
              <a:rPr lang="he-IL" sz="1800" dirty="0">
                <a:solidFill>
                  <a:schemeClr val="bg1">
                    <a:lumMod val="85000"/>
                  </a:schemeClr>
                </a:solidFill>
                <a:cs typeface="Arial" charset="0"/>
              </a:rPr>
              <a:t>המרשם של תרופה מסוימת כולל את זיהויה, תיאורה וכן את המינון הנדרש. </a:t>
            </a:r>
          </a:p>
          <a:p>
            <a:pPr algn="r" rtl="1" eaLnBrk="1" hangingPunct="1">
              <a:lnSpc>
                <a:spcPct val="90000"/>
              </a:lnSpc>
              <a:buClr>
                <a:schemeClr val="bg1">
                  <a:lumMod val="85000"/>
                </a:schemeClr>
              </a:buClr>
              <a:defRPr/>
            </a:pPr>
            <a:r>
              <a:rPr lang="he-IL" sz="1800" dirty="0">
                <a:solidFill>
                  <a:schemeClr val="bg1">
                    <a:lumMod val="85000"/>
                  </a:schemeClr>
                </a:solidFill>
                <a:cs typeface="Arial" charset="0"/>
              </a:rPr>
              <a:t>מנהל השירות של קופת החולים יכול להפיק דוחות שונים על ההזמנות והביקורים.</a:t>
            </a:r>
            <a:endParaRPr lang="en-US" sz="1800" dirty="0">
              <a:solidFill>
                <a:schemeClr val="bg1">
                  <a:lumMod val="85000"/>
                </a:schemeClr>
              </a:solidFill>
              <a:cs typeface="Arial" charset="0"/>
            </a:endParaRPr>
          </a:p>
        </p:txBody>
      </p:sp>
      <p:sp>
        <p:nvSpPr>
          <p:cNvPr id="5" name="Title 24"/>
          <p:cNvSpPr txBox="1">
            <a:spLocks/>
          </p:cNvSpPr>
          <p:nvPr/>
        </p:nvSpPr>
        <p:spPr bwMode="auto">
          <a:xfrm>
            <a:off x="457200" y="704850"/>
            <a:ext cx="8229600" cy="666750"/>
          </a:xfrm>
          <a:prstGeom prst="rect">
            <a:avLst/>
          </a:prstGeom>
          <a:noFill/>
          <a:ln w="9525">
            <a:noFill/>
            <a:miter lim="800000"/>
            <a:headEnd/>
            <a:tailEnd/>
          </a:ln>
        </p:spPr>
        <p:txBody>
          <a:bodyPr lIns="0" rIns="0" bIns="0" anchor="b"/>
          <a:lstStyle/>
          <a:p>
            <a:pPr>
              <a:defRPr/>
            </a:pPr>
            <a:r>
              <a:rPr lang="he-IL" sz="2800" b="1" dirty="0">
                <a:solidFill>
                  <a:srgbClr val="0070C0"/>
                </a:solidFill>
                <a:latin typeface="Impact" pitchFamily="34" charset="0"/>
                <a:ea typeface="+mj-ea"/>
                <a:cs typeface="Tahoma" pitchFamily="34" charset="0"/>
              </a:rPr>
              <a:t>קופת חולים</a:t>
            </a:r>
            <a:endParaRPr lang="he-IL" sz="2800" b="1" dirty="0">
              <a:solidFill>
                <a:srgbClr val="0070C0"/>
              </a:solidFill>
              <a:latin typeface="Tahoma" pitchFamily="34" charset="0"/>
              <a:ea typeface="+mj-ea"/>
              <a:cs typeface="Tahoma" pitchFamily="34" charset="0"/>
            </a:endParaRPr>
          </a:p>
        </p:txBody>
      </p:sp>
      <p:sp>
        <p:nvSpPr>
          <p:cNvPr id="17413"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77362D9-A709-4040-8471-572EA6CA138E}" type="slidenum">
              <a:rPr lang="en-US" smtClean="0"/>
              <a:pPr eaLnBrk="1" hangingPunct="1"/>
              <a:t>5</a:t>
            </a:fld>
            <a:endParaRPr lang="en-US"/>
          </a:p>
        </p:txBody>
      </p:sp>
      <p:pic>
        <p:nvPicPr>
          <p:cNvPr id="174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638" y="2362200"/>
            <a:ext cx="8247062"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5" name="TextBox 1"/>
          <p:cNvSpPr txBox="1">
            <a:spLocks noChangeArrowheads="1"/>
          </p:cNvSpPr>
          <p:nvPr/>
        </p:nvSpPr>
        <p:spPr bwMode="auto">
          <a:xfrm>
            <a:off x="228600" y="4495800"/>
            <a:ext cx="83058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he-IL" dirty="0"/>
              <a:t>כל מה שצריך – זה להוסיף נתונים למחלקה "הזמנה" (</a:t>
            </a:r>
            <a:r>
              <a:rPr lang="en-US" dirty="0"/>
              <a:t>Appointment</a:t>
            </a:r>
            <a:r>
              <a:rPr lang="he-IL" dirty="0"/>
              <a:t>).</a:t>
            </a:r>
          </a:p>
          <a:p>
            <a:pPr eaLnBrk="1" hangingPunct="1"/>
            <a:r>
              <a:rPr lang="he-IL" dirty="0"/>
              <a:t>רופא – מקבל מחלקה. מקום – לא מקבל מחלקה. למה?</a:t>
            </a:r>
          </a:p>
          <a:p>
            <a:pPr eaLnBrk="1" hangingPunct="1"/>
            <a:r>
              <a:rPr lang="he-IL" dirty="0"/>
              <a:t>נמשיך לקרוא את הסיפור ונראה אם אפשר לשדרג את מקום למחלקה.</a:t>
            </a:r>
            <a:endParaRPr lang="en-US" dirty="0"/>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a:xfrm>
            <a:off x="457200" y="704850"/>
            <a:ext cx="8229600" cy="819150"/>
          </a:xfrm>
        </p:spPr>
        <p:txBody>
          <a:bodyPr/>
          <a:lstStyle/>
          <a:p>
            <a:pPr eaLnBrk="1" hangingPunct="1"/>
            <a:r>
              <a:t> </a:t>
            </a:r>
          </a:p>
        </p:txBody>
      </p:sp>
      <p:sp>
        <p:nvSpPr>
          <p:cNvPr id="10243" name="Rectangle 2"/>
          <p:cNvSpPr>
            <a:spLocks noGrp="1" noChangeArrowheads="1"/>
          </p:cNvSpPr>
          <p:nvPr>
            <p:ph idx="1"/>
          </p:nvPr>
        </p:nvSpPr>
        <p:spPr>
          <a:xfrm>
            <a:off x="457200" y="1447800"/>
            <a:ext cx="8229600" cy="4933950"/>
          </a:xfrm>
        </p:spPr>
        <p:txBody>
          <a:bodyPr/>
          <a:lstStyle/>
          <a:p>
            <a:pPr algn="r" rtl="1" eaLnBrk="1" hangingPunct="1">
              <a:lnSpc>
                <a:spcPct val="90000"/>
              </a:lnSpc>
              <a:buClr>
                <a:schemeClr val="bg1">
                  <a:lumMod val="85000"/>
                </a:schemeClr>
              </a:buClr>
              <a:defRPr/>
            </a:pPr>
            <a:r>
              <a:rPr lang="he-IL" sz="1800" dirty="0">
                <a:solidFill>
                  <a:schemeClr val="bg1">
                    <a:lumMod val="85000"/>
                  </a:schemeClr>
                </a:solidFill>
                <a:cs typeface="Arial" charset="0"/>
              </a:rPr>
              <a:t>לפניכם תיאור מערכת למעקב אחר חולים באחת מקופות החולים. </a:t>
            </a:r>
          </a:p>
          <a:p>
            <a:pPr algn="r" rtl="1" eaLnBrk="1" hangingPunct="1">
              <a:lnSpc>
                <a:spcPct val="90000"/>
              </a:lnSpc>
              <a:buClr>
                <a:schemeClr val="bg1">
                  <a:lumMod val="85000"/>
                </a:schemeClr>
              </a:buClr>
              <a:defRPr/>
            </a:pPr>
            <a:r>
              <a:rPr lang="he-IL" sz="1800" dirty="0">
                <a:solidFill>
                  <a:schemeClr val="bg1">
                    <a:lumMod val="85000"/>
                  </a:schemeClr>
                </a:solidFill>
                <a:cs typeface="Arial" charset="0"/>
              </a:rPr>
              <a:t>במערכת זו יכולים החולים להזמין ביקורים אצל רופאים ולעיין בתיקם הרפואי. </a:t>
            </a:r>
            <a:endParaRPr lang="en-US" sz="1800" dirty="0">
              <a:solidFill>
                <a:schemeClr val="bg1">
                  <a:lumMod val="85000"/>
                </a:schemeClr>
              </a:solidFill>
              <a:cs typeface="Arial" charset="0"/>
            </a:endParaRPr>
          </a:p>
          <a:p>
            <a:pPr algn="r" rtl="1" eaLnBrk="1" hangingPunct="1">
              <a:lnSpc>
                <a:spcPct val="90000"/>
              </a:lnSpc>
              <a:buClr>
                <a:schemeClr val="bg1">
                  <a:lumMod val="85000"/>
                </a:schemeClr>
              </a:buClr>
              <a:defRPr/>
            </a:pPr>
            <a:r>
              <a:rPr lang="he-IL" sz="1800" dirty="0">
                <a:solidFill>
                  <a:schemeClr val="bg1">
                    <a:lumMod val="85000"/>
                  </a:schemeClr>
                </a:solidFill>
                <a:cs typeface="Arial" charset="0"/>
              </a:rPr>
              <a:t>הזמנה כוללת את הרופא, הזמן והמקום. </a:t>
            </a:r>
          </a:p>
          <a:p>
            <a:pPr algn="r" rtl="1" eaLnBrk="1" hangingPunct="1">
              <a:lnSpc>
                <a:spcPct val="90000"/>
              </a:lnSpc>
              <a:defRPr/>
            </a:pPr>
            <a:r>
              <a:rPr lang="he-IL" sz="1800" dirty="0">
                <a:cs typeface="Arial" charset="0"/>
              </a:rPr>
              <a:t>התיק הרפואי של חולה כולל את היסטורית הביקורים, צילומים ומסמכים למיניהם וכן תוצאות בדיקות מעבדה המוזנות למערכת ממערכת חיצונית. </a:t>
            </a:r>
          </a:p>
          <a:p>
            <a:pPr algn="r" rtl="1" eaLnBrk="1" hangingPunct="1">
              <a:lnSpc>
                <a:spcPct val="90000"/>
              </a:lnSpc>
              <a:buClr>
                <a:schemeClr val="bg1">
                  <a:lumMod val="85000"/>
                </a:schemeClr>
              </a:buClr>
              <a:defRPr/>
            </a:pPr>
            <a:r>
              <a:rPr lang="he-IL" sz="1800" dirty="0">
                <a:solidFill>
                  <a:schemeClr val="bg1">
                    <a:lumMod val="85000"/>
                  </a:schemeClr>
                </a:solidFill>
                <a:cs typeface="Arial" charset="0"/>
              </a:rPr>
              <a:t>הרופא מזין את פרטי הביקור (וכמובן בודק את החולה אם צריך) הכוללים את תלונות החולה, את האבחנות, את הטיפול הנדרש, וכן את התרופות המומלצות. בסוף התהליך, מודפס תיעוד הביקור, מרשמים לתרופות בעת הצורך, וכן קבלת לתשלום. </a:t>
            </a:r>
          </a:p>
          <a:p>
            <a:pPr algn="r" rtl="1" eaLnBrk="1" hangingPunct="1">
              <a:lnSpc>
                <a:spcPct val="90000"/>
              </a:lnSpc>
              <a:buClr>
                <a:schemeClr val="bg1">
                  <a:lumMod val="85000"/>
                </a:schemeClr>
              </a:buClr>
              <a:defRPr/>
            </a:pPr>
            <a:r>
              <a:rPr lang="he-IL" sz="1800" dirty="0">
                <a:solidFill>
                  <a:schemeClr val="bg1">
                    <a:lumMod val="85000"/>
                  </a:schemeClr>
                </a:solidFill>
                <a:cs typeface="Arial" charset="0"/>
              </a:rPr>
              <a:t>המרשם של תרופה מסוימת כולל את זיהויה, תיאורה וכן את המינון הנדרש. </a:t>
            </a:r>
          </a:p>
          <a:p>
            <a:pPr algn="r" rtl="1" eaLnBrk="1" hangingPunct="1">
              <a:lnSpc>
                <a:spcPct val="90000"/>
              </a:lnSpc>
              <a:buClr>
                <a:schemeClr val="bg1">
                  <a:lumMod val="85000"/>
                </a:schemeClr>
              </a:buClr>
              <a:defRPr/>
            </a:pPr>
            <a:r>
              <a:rPr lang="he-IL" sz="1800" dirty="0">
                <a:solidFill>
                  <a:schemeClr val="bg1">
                    <a:lumMod val="85000"/>
                  </a:schemeClr>
                </a:solidFill>
                <a:cs typeface="Arial" charset="0"/>
              </a:rPr>
              <a:t>מנהל השירות של קופת החולים יכול להפיק דוחות שונים על ההזמנות והביקורים.</a:t>
            </a:r>
            <a:endParaRPr lang="en-US" sz="1800" dirty="0">
              <a:solidFill>
                <a:schemeClr val="bg1">
                  <a:lumMod val="85000"/>
                </a:schemeClr>
              </a:solidFill>
              <a:cs typeface="Arial" charset="0"/>
            </a:endParaRPr>
          </a:p>
        </p:txBody>
      </p:sp>
      <p:sp>
        <p:nvSpPr>
          <p:cNvPr id="5" name="Title 24"/>
          <p:cNvSpPr txBox="1">
            <a:spLocks/>
          </p:cNvSpPr>
          <p:nvPr/>
        </p:nvSpPr>
        <p:spPr bwMode="auto">
          <a:xfrm>
            <a:off x="457200" y="704850"/>
            <a:ext cx="8229600" cy="666750"/>
          </a:xfrm>
          <a:prstGeom prst="rect">
            <a:avLst/>
          </a:prstGeom>
          <a:noFill/>
          <a:ln w="9525">
            <a:noFill/>
            <a:miter lim="800000"/>
            <a:headEnd/>
            <a:tailEnd/>
          </a:ln>
        </p:spPr>
        <p:txBody>
          <a:bodyPr lIns="0" rIns="0" bIns="0" anchor="b"/>
          <a:lstStyle/>
          <a:p>
            <a:pPr>
              <a:defRPr/>
            </a:pPr>
            <a:r>
              <a:rPr lang="he-IL" sz="2800" b="1" dirty="0">
                <a:solidFill>
                  <a:srgbClr val="0070C0"/>
                </a:solidFill>
                <a:latin typeface="Impact" pitchFamily="34" charset="0"/>
                <a:ea typeface="+mj-ea"/>
                <a:cs typeface="Tahoma" pitchFamily="34" charset="0"/>
              </a:rPr>
              <a:t>קופת חולים</a:t>
            </a:r>
            <a:endParaRPr lang="he-IL" sz="2800" b="1" dirty="0">
              <a:solidFill>
                <a:srgbClr val="0070C0"/>
              </a:solidFill>
              <a:latin typeface="Tahoma" pitchFamily="34" charset="0"/>
              <a:ea typeface="+mj-ea"/>
              <a:cs typeface="Tahoma" pitchFamily="34" charset="0"/>
            </a:endParaRPr>
          </a:p>
        </p:txBody>
      </p:sp>
      <p:sp>
        <p:nvSpPr>
          <p:cNvPr id="18437"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873D429-7255-4660-A52E-AA5BAC3D9663}" type="slidenum">
              <a:rPr lang="en-US" smtClean="0"/>
              <a:pPr eaLnBrk="1" hangingPunct="1"/>
              <a:t>6</a:t>
            </a:fld>
            <a:endParaRPr lang="en-US"/>
          </a:p>
        </p:txBody>
      </p:sp>
      <p:pic>
        <p:nvPicPr>
          <p:cNvPr id="184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475" y="2949575"/>
            <a:ext cx="8867775" cy="362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9" name="TextBox 1"/>
          <p:cNvSpPr txBox="1">
            <a:spLocks noChangeArrowheads="1"/>
          </p:cNvSpPr>
          <p:nvPr/>
        </p:nvSpPr>
        <p:spPr bwMode="auto">
          <a:xfrm>
            <a:off x="152400" y="3733800"/>
            <a:ext cx="22098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he-IL"/>
              <a:t>אם אנחנו לא יודעים שום דבר על המשמעות של הצילומים, המסמכים והבדיקות – נציין זאת בצורה הבסיסית ביותר.</a:t>
            </a:r>
            <a:endParaRPr lang="en-US"/>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a:xfrm>
            <a:off x="457200" y="704850"/>
            <a:ext cx="8229600" cy="819150"/>
          </a:xfrm>
        </p:spPr>
        <p:txBody>
          <a:bodyPr/>
          <a:lstStyle/>
          <a:p>
            <a:pPr eaLnBrk="1" hangingPunct="1"/>
            <a:r>
              <a:t> </a:t>
            </a:r>
          </a:p>
        </p:txBody>
      </p:sp>
      <p:sp>
        <p:nvSpPr>
          <p:cNvPr id="10243" name="Rectangle 2"/>
          <p:cNvSpPr>
            <a:spLocks noGrp="1" noChangeArrowheads="1"/>
          </p:cNvSpPr>
          <p:nvPr>
            <p:ph idx="1"/>
          </p:nvPr>
        </p:nvSpPr>
        <p:spPr>
          <a:xfrm>
            <a:off x="457200" y="1447800"/>
            <a:ext cx="8229600" cy="4933950"/>
          </a:xfrm>
        </p:spPr>
        <p:txBody>
          <a:bodyPr/>
          <a:lstStyle/>
          <a:p>
            <a:pPr algn="r" rtl="1" eaLnBrk="1" hangingPunct="1">
              <a:lnSpc>
                <a:spcPct val="90000"/>
              </a:lnSpc>
              <a:defRPr/>
            </a:pPr>
            <a:r>
              <a:rPr lang="he-IL" sz="1800" dirty="0">
                <a:cs typeface="Arial" charset="0"/>
              </a:rPr>
              <a:t>הרופא מזין את פרטי הביקור (וכמובן בודק את החולה אם צריך) הכוללים את תלונות החולה, את האבחנות, את הטיפול הנדרש, וכן את התרופות המומלצות. בסוף התהליך, מודפס תיעוד הביקור, מרשמים לתרופות בעת הצורך, וכן קבלת לתשלום. </a:t>
            </a:r>
          </a:p>
        </p:txBody>
      </p:sp>
      <p:sp>
        <p:nvSpPr>
          <p:cNvPr id="5" name="Title 24"/>
          <p:cNvSpPr txBox="1">
            <a:spLocks/>
          </p:cNvSpPr>
          <p:nvPr/>
        </p:nvSpPr>
        <p:spPr bwMode="auto">
          <a:xfrm>
            <a:off x="457200" y="704850"/>
            <a:ext cx="8229600" cy="666750"/>
          </a:xfrm>
          <a:prstGeom prst="rect">
            <a:avLst/>
          </a:prstGeom>
          <a:noFill/>
          <a:ln w="9525">
            <a:noFill/>
            <a:miter lim="800000"/>
            <a:headEnd/>
            <a:tailEnd/>
          </a:ln>
        </p:spPr>
        <p:txBody>
          <a:bodyPr lIns="0" rIns="0" bIns="0" anchor="b"/>
          <a:lstStyle/>
          <a:p>
            <a:pPr>
              <a:defRPr/>
            </a:pPr>
            <a:r>
              <a:rPr lang="he-IL" sz="2800" b="1" dirty="0">
                <a:solidFill>
                  <a:srgbClr val="0070C0"/>
                </a:solidFill>
                <a:latin typeface="Impact" pitchFamily="34" charset="0"/>
                <a:ea typeface="+mj-ea"/>
                <a:cs typeface="Tahoma" pitchFamily="34" charset="0"/>
              </a:rPr>
              <a:t>קופת חולים</a:t>
            </a:r>
            <a:endParaRPr lang="he-IL" sz="2800" b="1" dirty="0">
              <a:solidFill>
                <a:srgbClr val="0070C0"/>
              </a:solidFill>
              <a:latin typeface="Tahoma" pitchFamily="34" charset="0"/>
              <a:ea typeface="+mj-ea"/>
              <a:cs typeface="Tahoma" pitchFamily="34" charset="0"/>
            </a:endParaRPr>
          </a:p>
        </p:txBody>
      </p:sp>
      <p:sp>
        <p:nvSpPr>
          <p:cNvPr id="19461"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63DE7E4-B833-4C72-9316-7CF9B3741AF6}" type="slidenum">
              <a:rPr lang="en-US" smtClean="0"/>
              <a:pPr eaLnBrk="1" hangingPunct="1"/>
              <a:t>7</a:t>
            </a:fld>
            <a:endParaRPr lang="en-US"/>
          </a:p>
        </p:txBody>
      </p:sp>
      <p:pic>
        <p:nvPicPr>
          <p:cNvPr id="194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2301875"/>
            <a:ext cx="6734175"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3" name="TextBox 1"/>
          <p:cNvSpPr txBox="1">
            <a:spLocks noChangeArrowheads="1"/>
          </p:cNvSpPr>
          <p:nvPr/>
        </p:nvSpPr>
        <p:spPr bwMode="auto">
          <a:xfrm>
            <a:off x="457200" y="2895600"/>
            <a:ext cx="28194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he-IL" u="sng" dirty="0"/>
              <a:t>הנחה</a:t>
            </a:r>
            <a:r>
              <a:rPr lang="he-IL" dirty="0"/>
              <a:t>: תלונות החולים והדיאגנוזות נרשמות כטקסט חופשי. אופציה אחרת הייתה כי ישנו מאגר של תלונות (חולשה, כאב גרון...) ושל דיאגנוזות (צינון, מיגרנה...) ממנו בוחרים.</a:t>
            </a:r>
          </a:p>
          <a:p>
            <a:pPr eaLnBrk="1" hangingPunct="1"/>
            <a:endParaRPr lang="he-IL" dirty="0"/>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title"/>
          </p:nvPr>
        </p:nvSpPr>
        <p:spPr>
          <a:xfrm>
            <a:off x="457200" y="704850"/>
            <a:ext cx="8229600" cy="819150"/>
          </a:xfrm>
        </p:spPr>
        <p:txBody>
          <a:bodyPr/>
          <a:lstStyle/>
          <a:p>
            <a:pPr eaLnBrk="1" hangingPunct="1"/>
            <a:r>
              <a:t> </a:t>
            </a:r>
          </a:p>
        </p:txBody>
      </p:sp>
      <p:sp>
        <p:nvSpPr>
          <p:cNvPr id="10243" name="Rectangle 2"/>
          <p:cNvSpPr>
            <a:spLocks noGrp="1" noChangeArrowheads="1"/>
          </p:cNvSpPr>
          <p:nvPr>
            <p:ph idx="1"/>
          </p:nvPr>
        </p:nvSpPr>
        <p:spPr>
          <a:xfrm>
            <a:off x="457200" y="1447800"/>
            <a:ext cx="8229600" cy="4933950"/>
          </a:xfrm>
        </p:spPr>
        <p:txBody>
          <a:bodyPr/>
          <a:lstStyle/>
          <a:p>
            <a:pPr algn="r" rtl="1" eaLnBrk="1" hangingPunct="1">
              <a:lnSpc>
                <a:spcPct val="90000"/>
              </a:lnSpc>
              <a:defRPr/>
            </a:pPr>
            <a:r>
              <a:rPr lang="he-IL" sz="1800" dirty="0">
                <a:cs typeface="Arial" charset="0"/>
              </a:rPr>
              <a:t>הרופא מזין את פרטי הביקור (וכמובן בודק את החולה אם צריך) הכוללים את תלונות החולה, את האבחנות, את הטיפול הנדרש, וכן את התרופות המומלצות. בסוף התהליך, מודפס תיעוד הביקור, מרשמים לתרופות בעת הצורך, וכן קבלת לתשלום. </a:t>
            </a:r>
          </a:p>
          <a:p>
            <a:pPr algn="r" rtl="1" eaLnBrk="1" hangingPunct="1">
              <a:lnSpc>
                <a:spcPct val="90000"/>
              </a:lnSpc>
              <a:buClr>
                <a:schemeClr val="bg1">
                  <a:lumMod val="85000"/>
                </a:schemeClr>
              </a:buClr>
              <a:defRPr/>
            </a:pPr>
            <a:r>
              <a:rPr lang="he-IL" sz="1800" dirty="0">
                <a:solidFill>
                  <a:schemeClr val="bg1">
                    <a:lumMod val="85000"/>
                  </a:schemeClr>
                </a:solidFill>
                <a:cs typeface="Arial" charset="0"/>
              </a:rPr>
              <a:t>המרשם של תרופה מסוימת כולל את זיהויה, תיאורה וכן את המינון הנדרש. </a:t>
            </a:r>
          </a:p>
          <a:p>
            <a:pPr algn="r" rtl="1" eaLnBrk="1" hangingPunct="1">
              <a:lnSpc>
                <a:spcPct val="90000"/>
              </a:lnSpc>
              <a:buClr>
                <a:schemeClr val="bg1">
                  <a:lumMod val="85000"/>
                </a:schemeClr>
              </a:buClr>
              <a:defRPr/>
            </a:pPr>
            <a:r>
              <a:rPr lang="he-IL" sz="1800" dirty="0">
                <a:solidFill>
                  <a:schemeClr val="bg1">
                    <a:lumMod val="85000"/>
                  </a:schemeClr>
                </a:solidFill>
                <a:cs typeface="Arial" charset="0"/>
              </a:rPr>
              <a:t>מנהל השירות של קופת החולים יכול להפיק דוחות שונים על ההזמנות והביקורים.</a:t>
            </a:r>
            <a:endParaRPr lang="en-US" sz="1800" dirty="0">
              <a:solidFill>
                <a:schemeClr val="bg1">
                  <a:lumMod val="85000"/>
                </a:schemeClr>
              </a:solidFill>
              <a:cs typeface="Arial" charset="0"/>
            </a:endParaRPr>
          </a:p>
        </p:txBody>
      </p:sp>
      <p:sp>
        <p:nvSpPr>
          <p:cNvPr id="5" name="Title 24"/>
          <p:cNvSpPr txBox="1">
            <a:spLocks/>
          </p:cNvSpPr>
          <p:nvPr/>
        </p:nvSpPr>
        <p:spPr bwMode="auto">
          <a:xfrm>
            <a:off x="457200" y="704850"/>
            <a:ext cx="8229600" cy="666750"/>
          </a:xfrm>
          <a:prstGeom prst="rect">
            <a:avLst/>
          </a:prstGeom>
          <a:noFill/>
          <a:ln w="9525">
            <a:noFill/>
            <a:miter lim="800000"/>
            <a:headEnd/>
            <a:tailEnd/>
          </a:ln>
        </p:spPr>
        <p:txBody>
          <a:bodyPr lIns="0" rIns="0" bIns="0" anchor="b"/>
          <a:lstStyle/>
          <a:p>
            <a:pPr>
              <a:defRPr/>
            </a:pPr>
            <a:r>
              <a:rPr lang="he-IL" sz="2800" b="1" dirty="0">
                <a:solidFill>
                  <a:srgbClr val="0070C0"/>
                </a:solidFill>
                <a:latin typeface="Impact" pitchFamily="34" charset="0"/>
                <a:ea typeface="+mj-ea"/>
                <a:cs typeface="Tahoma" pitchFamily="34" charset="0"/>
              </a:rPr>
              <a:t>קופת חולים</a:t>
            </a:r>
            <a:endParaRPr lang="he-IL" sz="2800" b="1" dirty="0">
              <a:solidFill>
                <a:srgbClr val="0070C0"/>
              </a:solidFill>
              <a:latin typeface="Tahoma" pitchFamily="34" charset="0"/>
              <a:ea typeface="+mj-ea"/>
              <a:cs typeface="Tahoma" pitchFamily="34" charset="0"/>
            </a:endParaRPr>
          </a:p>
        </p:txBody>
      </p:sp>
      <p:sp>
        <p:nvSpPr>
          <p:cNvPr id="20485"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D3050E4-E562-4F5F-AA05-0E19DEF9E9B8}" type="slidenum">
              <a:rPr lang="en-US" smtClean="0"/>
              <a:pPr eaLnBrk="1" hangingPunct="1"/>
              <a:t>8</a:t>
            </a:fld>
            <a:endParaRPr lang="en-US"/>
          </a:p>
        </p:txBody>
      </p:sp>
      <p:pic>
        <p:nvPicPr>
          <p:cNvPr id="204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0000" y="2301875"/>
            <a:ext cx="7340600" cy="445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7" name="Picture 2" descr="http://smallbiztrends.com/wp-content/uploads/2010/06/trappe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88" y="2919413"/>
            <a:ext cx="3305175"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Box 2"/>
          <p:cNvSpPr txBox="1">
            <a:spLocks noChangeArrowheads="1"/>
          </p:cNvSpPr>
          <p:nvPr/>
        </p:nvSpPr>
        <p:spPr bwMode="auto">
          <a:xfrm>
            <a:off x="3505200" y="4038600"/>
            <a:ext cx="2133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he-IL" dirty="0"/>
              <a:t>האם כולם מגיעים לתור שהם קובעים אליו?</a:t>
            </a: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a:xfrm>
            <a:off x="457200" y="704850"/>
            <a:ext cx="8229600" cy="819150"/>
          </a:xfrm>
        </p:spPr>
        <p:txBody>
          <a:bodyPr/>
          <a:lstStyle/>
          <a:p>
            <a:pPr eaLnBrk="1" hangingPunct="1"/>
            <a:r>
              <a:t> </a:t>
            </a:r>
          </a:p>
        </p:txBody>
      </p:sp>
      <p:sp>
        <p:nvSpPr>
          <p:cNvPr id="10243" name="Rectangle 2"/>
          <p:cNvSpPr>
            <a:spLocks noGrp="1" noChangeArrowheads="1"/>
          </p:cNvSpPr>
          <p:nvPr>
            <p:ph idx="1"/>
          </p:nvPr>
        </p:nvSpPr>
        <p:spPr>
          <a:xfrm>
            <a:off x="457200" y="1447800"/>
            <a:ext cx="8229600" cy="4933950"/>
          </a:xfrm>
        </p:spPr>
        <p:txBody>
          <a:bodyPr/>
          <a:lstStyle/>
          <a:p>
            <a:pPr algn="r" rtl="1" eaLnBrk="1" hangingPunct="1">
              <a:lnSpc>
                <a:spcPct val="90000"/>
              </a:lnSpc>
              <a:defRPr/>
            </a:pPr>
            <a:r>
              <a:rPr lang="he-IL" sz="1800" dirty="0">
                <a:cs typeface="Arial" charset="0"/>
              </a:rPr>
              <a:t>הרופא מזין את פרטי הביקור (וכמובן בודק את החולה אם צריך) הכוללים את תלונות החולה, את האבחנות, את הטיפול הנדרש, וכן את התרופות המומלצות. בסוף התהליך, מודפס תיעוד הביקור, מרשמים לתרופות בעת הצורך, וכן קבלת לתשלום. </a:t>
            </a:r>
          </a:p>
          <a:p>
            <a:pPr algn="r" rtl="1" eaLnBrk="1" hangingPunct="1">
              <a:lnSpc>
                <a:spcPct val="90000"/>
              </a:lnSpc>
              <a:buClr>
                <a:schemeClr val="bg1">
                  <a:lumMod val="85000"/>
                </a:schemeClr>
              </a:buClr>
              <a:defRPr/>
            </a:pPr>
            <a:r>
              <a:rPr lang="he-IL" sz="1800" dirty="0">
                <a:solidFill>
                  <a:schemeClr val="bg1">
                    <a:lumMod val="85000"/>
                  </a:schemeClr>
                </a:solidFill>
                <a:cs typeface="Arial" charset="0"/>
              </a:rPr>
              <a:t>המרשם של תרופה מסוימת כולל את זיהויה, תיאורה וכן את המינון הנדרש. </a:t>
            </a:r>
          </a:p>
          <a:p>
            <a:pPr algn="r" rtl="1" eaLnBrk="1" hangingPunct="1">
              <a:lnSpc>
                <a:spcPct val="90000"/>
              </a:lnSpc>
              <a:buClr>
                <a:schemeClr val="bg1">
                  <a:lumMod val="85000"/>
                </a:schemeClr>
              </a:buClr>
              <a:defRPr/>
            </a:pPr>
            <a:r>
              <a:rPr lang="he-IL" sz="1800" dirty="0">
                <a:solidFill>
                  <a:schemeClr val="bg1">
                    <a:lumMod val="85000"/>
                  </a:schemeClr>
                </a:solidFill>
                <a:cs typeface="Arial" charset="0"/>
              </a:rPr>
              <a:t>מנהל השירות של קופת החולים יכול להפיק דוחות שונים על ההזמנות והביקורים.</a:t>
            </a:r>
            <a:endParaRPr lang="en-US" sz="1800" dirty="0">
              <a:solidFill>
                <a:schemeClr val="bg1">
                  <a:lumMod val="85000"/>
                </a:schemeClr>
              </a:solidFill>
              <a:cs typeface="Arial" charset="0"/>
            </a:endParaRPr>
          </a:p>
        </p:txBody>
      </p:sp>
      <p:sp>
        <p:nvSpPr>
          <p:cNvPr id="5" name="Title 24"/>
          <p:cNvSpPr txBox="1">
            <a:spLocks/>
          </p:cNvSpPr>
          <p:nvPr/>
        </p:nvSpPr>
        <p:spPr bwMode="auto">
          <a:xfrm>
            <a:off x="457200" y="704850"/>
            <a:ext cx="8229600" cy="666750"/>
          </a:xfrm>
          <a:prstGeom prst="rect">
            <a:avLst/>
          </a:prstGeom>
          <a:noFill/>
          <a:ln w="9525">
            <a:noFill/>
            <a:miter lim="800000"/>
            <a:headEnd/>
            <a:tailEnd/>
          </a:ln>
        </p:spPr>
        <p:txBody>
          <a:bodyPr lIns="0" rIns="0" bIns="0" anchor="b"/>
          <a:lstStyle/>
          <a:p>
            <a:pPr>
              <a:defRPr/>
            </a:pPr>
            <a:r>
              <a:rPr lang="he-IL" sz="2800" b="1" dirty="0">
                <a:solidFill>
                  <a:srgbClr val="0070C0"/>
                </a:solidFill>
                <a:latin typeface="Impact" pitchFamily="34" charset="0"/>
                <a:ea typeface="+mj-ea"/>
                <a:cs typeface="Tahoma" pitchFamily="34" charset="0"/>
              </a:rPr>
              <a:t>קופת חולים</a:t>
            </a:r>
            <a:endParaRPr lang="he-IL" sz="2800" b="1" dirty="0">
              <a:solidFill>
                <a:srgbClr val="0070C0"/>
              </a:solidFill>
              <a:latin typeface="Tahoma" pitchFamily="34" charset="0"/>
              <a:ea typeface="+mj-ea"/>
              <a:cs typeface="Tahoma" pitchFamily="34" charset="0"/>
            </a:endParaRPr>
          </a:p>
        </p:txBody>
      </p:sp>
      <p:sp>
        <p:nvSpPr>
          <p:cNvPr id="21509"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90E7E00-DBD8-447B-BF2B-F4734208CF43}" type="slidenum">
              <a:rPr lang="en-US" smtClean="0"/>
              <a:pPr eaLnBrk="1" hangingPunct="1"/>
              <a:t>9</a:t>
            </a:fld>
            <a:endParaRPr lang="en-US"/>
          </a:p>
        </p:txBody>
      </p:sp>
      <p:pic>
        <p:nvPicPr>
          <p:cNvPr id="2151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0175" y="2328863"/>
            <a:ext cx="7210425" cy="445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3200400"/>
            <a:ext cx="2733675"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2" name="TextBox 3"/>
          <p:cNvSpPr txBox="1">
            <a:spLocks noChangeArrowheads="1"/>
          </p:cNvSpPr>
          <p:nvPr/>
        </p:nvSpPr>
        <p:spPr bwMode="auto">
          <a:xfrm>
            <a:off x="2819400" y="5638800"/>
            <a:ext cx="312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he-IL"/>
              <a:t>האם אנשים רואים רופא רק אם יש להם תור? </a:t>
            </a:r>
            <a:r>
              <a:rPr lang="he-IL" b="1"/>
              <a:t>נניח שכן!</a:t>
            </a:r>
            <a:endParaRPr lang="en-US"/>
          </a:p>
        </p:txBody>
      </p:sp>
    </p:spTree>
  </p:cSld>
  <p:clrMapOvr>
    <a:masterClrMapping/>
  </p:clrMapOvr>
  <p:transition>
    <p:fade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enny">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jenny</Template>
  <TotalTime>12160</TotalTime>
  <Words>2649</Words>
  <Application>Microsoft Office PowerPoint</Application>
  <PresentationFormat>‫הצגה על המסך (4:3)</PresentationFormat>
  <Paragraphs>276</Paragraphs>
  <Slides>32</Slides>
  <Notes>15</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32</vt:i4>
      </vt:variant>
    </vt:vector>
  </HeadingPairs>
  <TitlesOfParts>
    <vt:vector size="40" baseType="lpstr">
      <vt:lpstr>Arial</vt:lpstr>
      <vt:lpstr>Calibri</vt:lpstr>
      <vt:lpstr>Constantia</vt:lpstr>
      <vt:lpstr>Impact</vt:lpstr>
      <vt:lpstr>Tahoma</vt:lpstr>
      <vt:lpstr>Times New Roman</vt:lpstr>
      <vt:lpstr>Wingdings 2</vt:lpstr>
      <vt:lpstr>jenny</vt:lpstr>
      <vt:lpstr>A Reminder:  What's In Our Modeller's Toolbox?</vt:lpstr>
      <vt:lpstr>Modus Operandi: Divide and Conquer</vt:lpstr>
      <vt:lpstr> </vt:lpstr>
      <vt:lpstr> </vt:lpstr>
      <vt:lpstr> </vt:lpstr>
      <vt:lpstr> </vt:lpstr>
      <vt:lpstr> </vt:lpstr>
      <vt:lpstr> </vt:lpstr>
      <vt:lpstr> </vt:lpstr>
      <vt:lpstr> </vt:lpstr>
      <vt:lpstr> </vt:lpstr>
      <vt:lpstr> </vt:lpstr>
      <vt:lpstr> </vt:lpstr>
      <vt:lpstr>חברת הפרוייקטים 'אוהד'</vt:lpstr>
      <vt:lpstr>חברת הפרוייקטים 'אוהד'</vt:lpstr>
      <vt:lpstr>חברת הפרוייקטים 'אוהד'</vt:lpstr>
      <vt:lpstr>חברת הפרוייקטים 'אוהד'</vt:lpstr>
      <vt:lpstr>חברת הפרוייקטים 'אוהד'</vt:lpstr>
      <vt:lpstr>חברת הפרוייקטים 'אוהד'</vt:lpstr>
      <vt:lpstr>חברת הפרוייקטים 'אוהד'</vt:lpstr>
      <vt:lpstr>חברת הפרוייקטים 'אוהד'</vt:lpstr>
      <vt:lpstr>חברת הפרוייקטים 'אוהד'</vt:lpstr>
      <vt:lpstr>חברת הפרוייקטים 'אוהד'</vt:lpstr>
      <vt:lpstr>חברת הפרוייקטים 'אוהד'</vt:lpstr>
      <vt:lpstr>חברת הפרוייקטים 'אוהד'</vt:lpstr>
      <vt:lpstr>פתרון</vt:lpstr>
      <vt:lpstr>כביש בין-עירוני</vt:lpstr>
      <vt:lpstr>כביש בין-עירוני</vt:lpstr>
      <vt:lpstr>כביש בין-עירוני</vt:lpstr>
      <vt:lpstr>כביש בין-עירוני</vt:lpstr>
      <vt:lpstr>כביש בין-עירוני</vt:lpstr>
      <vt:lpstr>פתרון</vt:lpstr>
    </vt:vector>
  </TitlesOfParts>
  <Company>BGUISE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OOAD111 - PS03</dc:title>
  <dc:subject>From Stories to CDs</dc:subject>
  <dc:creator>Rann Lifshitz and Guy Rapaport</dc:creator>
  <dc:description>Adapted from slides originally created by Jenny Abramov and Oded Kramer</dc:description>
  <cp:lastModifiedBy>Daniel Nahmias</cp:lastModifiedBy>
  <cp:revision>277</cp:revision>
  <cp:lastPrinted>1601-01-01T00:00:00Z</cp:lastPrinted>
  <dcterms:created xsi:type="dcterms:W3CDTF">2007-10-10T11:20:34Z</dcterms:created>
  <dcterms:modified xsi:type="dcterms:W3CDTF">2018-12-16T11:07:15Z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TC010900251033</vt:lpwstr>
  </property>
</Properties>
</file>