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5"/>
  </p:notesMasterIdLst>
  <p:handoutMasterIdLst>
    <p:handoutMasterId r:id="rId16"/>
  </p:handoutMasterIdLst>
  <p:sldIdLst>
    <p:sldId id="426" r:id="rId2"/>
    <p:sldId id="421" r:id="rId3"/>
    <p:sldId id="434" r:id="rId4"/>
    <p:sldId id="398" r:id="rId5"/>
    <p:sldId id="385" r:id="rId6"/>
    <p:sldId id="373" r:id="rId7"/>
    <p:sldId id="374" r:id="rId8"/>
    <p:sldId id="432" r:id="rId9"/>
    <p:sldId id="436" r:id="rId10"/>
    <p:sldId id="437" r:id="rId11"/>
    <p:sldId id="438" r:id="rId12"/>
    <p:sldId id="407" r:id="rId13"/>
    <p:sldId id="396" r:id="rId14"/>
  </p:sldIdLst>
  <p:sldSz cx="9144000" cy="6858000" type="screen4x3"/>
  <p:notesSz cx="7010400" cy="9296400"/>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A8EEFE"/>
    <a:srgbClr val="96EAFE"/>
    <a:srgbClr val="7C5989"/>
    <a:srgbClr val="000066"/>
    <a:srgbClr val="4D6B89"/>
    <a:srgbClr val="384E64"/>
    <a:srgbClr val="274E7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52" autoAdjust="0"/>
    <p:restoredTop sz="87485" autoAdjust="0"/>
  </p:normalViewPr>
  <p:slideViewPr>
    <p:cSldViewPr>
      <p:cViewPr varScale="1">
        <p:scale>
          <a:sx n="72" d="100"/>
          <a:sy n="72" d="100"/>
        </p:scale>
        <p:origin x="112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04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ACD0F-E1E2-4B55-91D9-8DB301CE05DB}" type="doc">
      <dgm:prSet loTypeId="urn:microsoft.com/office/officeart/2005/8/layout/default" loCatId="list" qsTypeId="urn:microsoft.com/office/officeart/2005/8/quickstyle/simple1" qsCatId="simple" csTypeId="urn:microsoft.com/office/officeart/2005/8/colors/accent1_2" csCatId="accent1" phldr="1"/>
      <dgm:spPr/>
      <dgm:t>
        <a:bodyPr/>
        <a:lstStyle/>
        <a:p>
          <a:pPr rtl="1"/>
          <a:endParaRPr lang="he-IL"/>
        </a:p>
      </dgm:t>
    </dgm:pt>
    <dgm:pt modelId="{69DF080C-9FFD-44CD-BED6-F4EFB8E1841B}">
      <dgm:prSet phldrT="[טקסט]"/>
      <dgm:spPr>
        <a:solidFill>
          <a:schemeClr val="accent1"/>
        </a:solidFill>
      </dgm:spPr>
      <dgm:t>
        <a:bodyPr/>
        <a:lstStyle/>
        <a:p>
          <a:pPr rtl="1"/>
          <a:r>
            <a:rPr lang="he-IL" dirty="0"/>
            <a:t>גישה פונקציונאלית</a:t>
          </a:r>
        </a:p>
      </dgm:t>
    </dgm:pt>
    <dgm:pt modelId="{B3941AD9-4C4B-4D0D-AE33-8B7E02DEE754}" type="parTrans" cxnId="{C16547B2-E4C1-4176-8F11-9EF4D81335B8}">
      <dgm:prSet/>
      <dgm:spPr/>
      <dgm:t>
        <a:bodyPr/>
        <a:lstStyle/>
        <a:p>
          <a:pPr rtl="1"/>
          <a:endParaRPr lang="he-IL"/>
        </a:p>
      </dgm:t>
    </dgm:pt>
    <dgm:pt modelId="{C046A5C3-7E51-4E80-B44E-00602C446E4F}" type="sibTrans" cxnId="{C16547B2-E4C1-4176-8F11-9EF4D81335B8}">
      <dgm:prSet/>
      <dgm:spPr/>
      <dgm:t>
        <a:bodyPr/>
        <a:lstStyle/>
        <a:p>
          <a:pPr rtl="1"/>
          <a:endParaRPr lang="he-IL"/>
        </a:p>
      </dgm:t>
    </dgm:pt>
    <dgm:pt modelId="{A778DEDE-95D3-4EA9-8C55-92994BB45643}">
      <dgm:prSet phldrT="[טקסט]"/>
      <dgm:spPr>
        <a:solidFill>
          <a:srgbClr val="FFCC00"/>
        </a:solidFill>
      </dgm:spPr>
      <dgm:t>
        <a:bodyPr/>
        <a:lstStyle/>
        <a:p>
          <a:pPr rtl="1"/>
          <a:r>
            <a:rPr lang="he-IL" dirty="0"/>
            <a:t>גישה מונחית עצמים</a:t>
          </a:r>
        </a:p>
      </dgm:t>
    </dgm:pt>
    <dgm:pt modelId="{EF27CFB7-58A5-455A-9E1A-5EE00FD76B6E}" type="parTrans" cxnId="{E5EE0736-5875-4243-B474-46FCB1F3B5CB}">
      <dgm:prSet/>
      <dgm:spPr/>
      <dgm:t>
        <a:bodyPr/>
        <a:lstStyle/>
        <a:p>
          <a:pPr rtl="1"/>
          <a:endParaRPr lang="he-IL"/>
        </a:p>
      </dgm:t>
    </dgm:pt>
    <dgm:pt modelId="{E83AAD3F-DCAA-4B39-AB44-C499E5E209A1}" type="sibTrans" cxnId="{E5EE0736-5875-4243-B474-46FCB1F3B5CB}">
      <dgm:prSet/>
      <dgm:spPr/>
      <dgm:t>
        <a:bodyPr/>
        <a:lstStyle/>
        <a:p>
          <a:pPr rtl="1"/>
          <a:endParaRPr lang="he-IL"/>
        </a:p>
      </dgm:t>
    </dgm:pt>
    <dgm:pt modelId="{558770D5-53DF-47D2-B813-2C685664EC91}" type="pres">
      <dgm:prSet presAssocID="{575ACD0F-E1E2-4B55-91D9-8DB301CE05DB}" presName="diagram" presStyleCnt="0">
        <dgm:presLayoutVars>
          <dgm:dir/>
          <dgm:resizeHandles val="exact"/>
        </dgm:presLayoutVars>
      </dgm:prSet>
      <dgm:spPr/>
    </dgm:pt>
    <dgm:pt modelId="{10729246-20BC-4EB5-8D09-A7C9955B3A56}" type="pres">
      <dgm:prSet presAssocID="{69DF080C-9FFD-44CD-BED6-F4EFB8E1841B}" presName="node" presStyleLbl="node1" presStyleIdx="0" presStyleCnt="2">
        <dgm:presLayoutVars>
          <dgm:bulletEnabled val="1"/>
        </dgm:presLayoutVars>
      </dgm:prSet>
      <dgm:spPr/>
    </dgm:pt>
    <dgm:pt modelId="{B2D776A9-DB8D-44F0-971E-70F4CA2E00BE}" type="pres">
      <dgm:prSet presAssocID="{C046A5C3-7E51-4E80-B44E-00602C446E4F}" presName="sibTrans" presStyleCnt="0"/>
      <dgm:spPr/>
    </dgm:pt>
    <dgm:pt modelId="{C49C4FB7-BCA9-4A26-B187-E7E4925B024D}" type="pres">
      <dgm:prSet presAssocID="{A778DEDE-95D3-4EA9-8C55-92994BB45643}" presName="node" presStyleLbl="node1" presStyleIdx="1" presStyleCnt="2">
        <dgm:presLayoutVars>
          <dgm:bulletEnabled val="1"/>
        </dgm:presLayoutVars>
      </dgm:prSet>
      <dgm:spPr/>
    </dgm:pt>
  </dgm:ptLst>
  <dgm:cxnLst>
    <dgm:cxn modelId="{E5EE0736-5875-4243-B474-46FCB1F3B5CB}" srcId="{575ACD0F-E1E2-4B55-91D9-8DB301CE05DB}" destId="{A778DEDE-95D3-4EA9-8C55-92994BB45643}" srcOrd="1" destOrd="0" parTransId="{EF27CFB7-58A5-455A-9E1A-5EE00FD76B6E}" sibTransId="{E83AAD3F-DCAA-4B39-AB44-C499E5E209A1}"/>
    <dgm:cxn modelId="{64F15A3D-41FA-4602-9873-EEDC492A844E}" type="presOf" srcId="{575ACD0F-E1E2-4B55-91D9-8DB301CE05DB}" destId="{558770D5-53DF-47D2-B813-2C685664EC91}" srcOrd="0" destOrd="0" presId="urn:microsoft.com/office/officeart/2005/8/layout/default"/>
    <dgm:cxn modelId="{E4C6F042-9799-4D62-94AB-3E6CE3C5F1AE}" type="presOf" srcId="{69DF080C-9FFD-44CD-BED6-F4EFB8E1841B}" destId="{10729246-20BC-4EB5-8D09-A7C9955B3A56}" srcOrd="0" destOrd="0" presId="urn:microsoft.com/office/officeart/2005/8/layout/default"/>
    <dgm:cxn modelId="{C16547B2-E4C1-4176-8F11-9EF4D81335B8}" srcId="{575ACD0F-E1E2-4B55-91D9-8DB301CE05DB}" destId="{69DF080C-9FFD-44CD-BED6-F4EFB8E1841B}" srcOrd="0" destOrd="0" parTransId="{B3941AD9-4C4B-4D0D-AE33-8B7E02DEE754}" sibTransId="{C046A5C3-7E51-4E80-B44E-00602C446E4F}"/>
    <dgm:cxn modelId="{3AD3A6F6-69AE-4EE3-8243-44B9B1AE6347}" type="presOf" srcId="{A778DEDE-95D3-4EA9-8C55-92994BB45643}" destId="{C49C4FB7-BCA9-4A26-B187-E7E4925B024D}" srcOrd="0" destOrd="0" presId="urn:microsoft.com/office/officeart/2005/8/layout/default"/>
    <dgm:cxn modelId="{A2005550-87A9-429A-A7C6-E74B43AA4E4D}" type="presParOf" srcId="{558770D5-53DF-47D2-B813-2C685664EC91}" destId="{10729246-20BC-4EB5-8D09-A7C9955B3A56}" srcOrd="0" destOrd="0" presId="urn:microsoft.com/office/officeart/2005/8/layout/default"/>
    <dgm:cxn modelId="{2813E211-7701-4A51-8D4F-CF0E7A6CB825}" type="presParOf" srcId="{558770D5-53DF-47D2-B813-2C685664EC91}" destId="{B2D776A9-DB8D-44F0-971E-70F4CA2E00BE}" srcOrd="1" destOrd="0" presId="urn:microsoft.com/office/officeart/2005/8/layout/default"/>
    <dgm:cxn modelId="{0AB21A1A-E778-40B6-8A39-D6DBDB0EBF0F}" type="presParOf" srcId="{558770D5-53DF-47D2-B813-2C685664EC91}" destId="{C49C4FB7-BCA9-4A26-B187-E7E4925B024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29246-20BC-4EB5-8D09-A7C9955B3A56}">
      <dsp:nvSpPr>
        <dsp:cNvPr id="0" name=""/>
        <dsp:cNvSpPr/>
      </dsp:nvSpPr>
      <dsp:spPr>
        <a:xfrm>
          <a:off x="377" y="249737"/>
          <a:ext cx="1474089" cy="884453"/>
        </a:xfrm>
        <a:prstGeom prst="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he-IL" sz="2200" kern="1200" dirty="0"/>
            <a:t>גישה פונקציונאלית</a:t>
          </a:r>
        </a:p>
      </dsp:txBody>
      <dsp:txXfrm>
        <a:off x="377" y="249737"/>
        <a:ext cx="1474089" cy="884453"/>
      </dsp:txXfrm>
    </dsp:sp>
    <dsp:sp modelId="{C49C4FB7-BCA9-4A26-B187-E7E4925B024D}">
      <dsp:nvSpPr>
        <dsp:cNvPr id="0" name=""/>
        <dsp:cNvSpPr/>
      </dsp:nvSpPr>
      <dsp:spPr>
        <a:xfrm>
          <a:off x="1621876" y="249737"/>
          <a:ext cx="1474089" cy="884453"/>
        </a:xfrm>
        <a:prstGeom prst="rect">
          <a:avLst/>
        </a:prstGeom>
        <a:solidFill>
          <a:srgbClr val="FFCC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he-IL" sz="2200" kern="1200" dirty="0"/>
            <a:t>גישה מונחית עצמים</a:t>
          </a:r>
        </a:p>
      </dsp:txBody>
      <dsp:txXfrm>
        <a:off x="1621876" y="249737"/>
        <a:ext cx="1474089" cy="8844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cs typeface="Arial" charset="0"/>
              </a:defRPr>
            </a:lvl1pPr>
          </a:lstStyle>
          <a:p>
            <a:pPr>
              <a:defRPr/>
            </a:pPr>
            <a:endParaRPr lang="en-US"/>
          </a:p>
        </p:txBody>
      </p:sp>
      <p:sp>
        <p:nvSpPr>
          <p:cNvPr id="179203" name="Rectangle 3"/>
          <p:cNvSpPr>
            <a:spLocks noGrp="1" noChangeArrowheads="1"/>
          </p:cNvSpPr>
          <p:nvPr>
            <p:ph type="dt" sz="quarter" idx="1"/>
          </p:nvPr>
        </p:nvSpPr>
        <p:spPr bwMode="auto">
          <a:xfrm>
            <a:off x="158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atin typeface="Times New Roman" pitchFamily="18" charset="0"/>
                <a:cs typeface="Arial" charset="0"/>
              </a:defRPr>
            </a:lvl1pPr>
          </a:lstStyle>
          <a:p>
            <a:pPr>
              <a:defRPr/>
            </a:pPr>
            <a:endParaRPr lang="en-US"/>
          </a:p>
        </p:txBody>
      </p:sp>
      <p:sp>
        <p:nvSpPr>
          <p:cNvPr id="179204" name="Rectangle 4"/>
          <p:cNvSpPr>
            <a:spLocks noGrp="1" noChangeArrowheads="1"/>
          </p:cNvSpPr>
          <p:nvPr>
            <p:ph type="ftr" sz="quarter" idx="2"/>
          </p:nvPr>
        </p:nvSpPr>
        <p:spPr bwMode="auto">
          <a:xfrm>
            <a:off x="3971925"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cs typeface="Arial" charset="0"/>
              </a:defRPr>
            </a:lvl1pPr>
          </a:lstStyle>
          <a:p>
            <a:pPr>
              <a:defRPr/>
            </a:pPr>
            <a:endParaRPr lang="en-US"/>
          </a:p>
        </p:txBody>
      </p:sp>
      <p:sp>
        <p:nvSpPr>
          <p:cNvPr id="179205" name="Rectangle 5"/>
          <p:cNvSpPr>
            <a:spLocks noGrp="1" noChangeArrowheads="1"/>
          </p:cNvSpPr>
          <p:nvPr>
            <p:ph type="sldNum" sz="quarter" idx="3"/>
          </p:nvPr>
        </p:nvSpPr>
        <p:spPr bwMode="auto">
          <a:xfrm>
            <a:off x="158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atin typeface="Times New Roman" pitchFamily="18" charset="0"/>
                <a:cs typeface="Arial" charset="0"/>
              </a:defRPr>
            </a:lvl1pPr>
          </a:lstStyle>
          <a:p>
            <a:pPr>
              <a:defRPr/>
            </a:pPr>
            <a:fld id="{B79C4FA2-208A-48EA-8605-725B5FD89525}" type="slidenum">
              <a:rPr lang="he-IL"/>
              <a:pPr>
                <a:defRPr/>
              </a:pPr>
              <a:t>‹#›</a:t>
            </a:fld>
            <a:endParaRPr lang="en-US"/>
          </a:p>
        </p:txBody>
      </p:sp>
    </p:spTree>
    <p:extLst>
      <p:ext uri="{BB962C8B-B14F-4D97-AF65-F5344CB8AC3E}">
        <p14:creationId xmlns:p14="http://schemas.microsoft.com/office/powerpoint/2010/main" val="1744169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cs typeface="Arial" charset="0"/>
              </a:defRPr>
            </a:lvl1pPr>
          </a:lstStyle>
          <a:p>
            <a:pPr>
              <a:defRPr/>
            </a:pPr>
            <a:endParaRPr lang="en-US"/>
          </a:p>
        </p:txBody>
      </p:sp>
      <p:sp>
        <p:nvSpPr>
          <p:cNvPr id="97283" name="Rectangle 3"/>
          <p:cNvSpPr>
            <a:spLocks noGrp="1" noChangeArrowheads="1"/>
          </p:cNvSpPr>
          <p:nvPr>
            <p:ph type="dt" idx="1"/>
          </p:nvPr>
        </p:nvSpPr>
        <p:spPr bwMode="auto">
          <a:xfrm>
            <a:off x="158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atin typeface="Times New Roman" pitchFamily="18" charset="0"/>
                <a:cs typeface="Arial"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3971925"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cs typeface="Arial" charset="0"/>
              </a:defRPr>
            </a:lvl1pPr>
          </a:lstStyle>
          <a:p>
            <a:pPr>
              <a:defRPr/>
            </a:pPr>
            <a:endParaRPr lang="en-US"/>
          </a:p>
        </p:txBody>
      </p:sp>
      <p:sp>
        <p:nvSpPr>
          <p:cNvPr id="97287" name="Rectangle 7"/>
          <p:cNvSpPr>
            <a:spLocks noGrp="1" noChangeArrowheads="1"/>
          </p:cNvSpPr>
          <p:nvPr>
            <p:ph type="sldNum" sz="quarter" idx="5"/>
          </p:nvPr>
        </p:nvSpPr>
        <p:spPr bwMode="auto">
          <a:xfrm>
            <a:off x="158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atin typeface="Times New Roman" pitchFamily="18" charset="0"/>
                <a:cs typeface="Arial" charset="0"/>
              </a:defRPr>
            </a:lvl1pPr>
          </a:lstStyle>
          <a:p>
            <a:pPr>
              <a:defRPr/>
            </a:pPr>
            <a:fld id="{60CC77A1-26E1-49CD-BA7E-93F86B318B73}" type="slidenum">
              <a:rPr lang="he-IL"/>
              <a:pPr>
                <a:defRPr/>
              </a:pPr>
              <a:t>‹#›</a:t>
            </a:fld>
            <a:endParaRPr lang="en-US"/>
          </a:p>
        </p:txBody>
      </p:sp>
    </p:spTree>
    <p:extLst>
      <p:ext uri="{BB962C8B-B14F-4D97-AF65-F5344CB8AC3E}">
        <p14:creationId xmlns:p14="http://schemas.microsoft.com/office/powerpoint/2010/main" val="2311716580"/>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1313" indent="-341313" algn="r" rtl="1" eaLnBrk="1" hangingPunct="1">
              <a:lnSpc>
                <a:spcPct val="110000"/>
              </a:lnSpc>
              <a:spcBef>
                <a:spcPct val="50000"/>
              </a:spcBef>
              <a:buClr>
                <a:srgbClr val="A50021"/>
              </a:buClr>
              <a:buFont typeface="Wingdings" pitchFamily="2" charset="2"/>
              <a:buChar char="ü"/>
            </a:pPr>
            <a:r>
              <a:rPr lang="he-IL" altLang="he-IL" sz="1200" dirty="0">
                <a:cs typeface="David" pitchFamily="34" charset="-79"/>
              </a:rPr>
              <a:t>תרשים </a:t>
            </a:r>
            <a:r>
              <a:rPr lang="en-US" altLang="he-IL" sz="1200" dirty="0">
                <a:cs typeface="David" pitchFamily="34" charset="-79"/>
              </a:rPr>
              <a:t>Use case</a:t>
            </a:r>
            <a:r>
              <a:rPr lang="he-IL" altLang="he-IL" sz="1200" dirty="0">
                <a:cs typeface="David" pitchFamily="34" charset="-79"/>
              </a:rPr>
              <a:t> מציג את האינטראקציה בין המערכת לבין מערכות אחרות או משתמשים במערכת  הנקראים </a:t>
            </a:r>
            <a:r>
              <a:rPr lang="en-US" altLang="he-IL" sz="1200" dirty="0">
                <a:cs typeface="David" pitchFamily="34" charset="-79"/>
              </a:rPr>
              <a:t>Actors</a:t>
            </a:r>
            <a:r>
              <a:rPr lang="he-IL" altLang="he-IL" sz="1200" dirty="0">
                <a:cs typeface="David" pitchFamily="34" charset="-79"/>
              </a:rPr>
              <a:t>. </a:t>
            </a:r>
          </a:p>
          <a:p>
            <a:pPr marL="341313" indent="-341313" algn="r" rtl="1" eaLnBrk="1" hangingPunct="1">
              <a:lnSpc>
                <a:spcPct val="110000"/>
              </a:lnSpc>
              <a:spcBef>
                <a:spcPct val="50000"/>
              </a:spcBef>
              <a:buClr>
                <a:srgbClr val="A50021"/>
              </a:buClr>
              <a:buFont typeface="Wingdings" pitchFamily="2" charset="2"/>
              <a:buChar char="ü"/>
            </a:pPr>
            <a:r>
              <a:rPr lang="he-IL" altLang="he-IL" sz="1200" dirty="0">
                <a:cs typeface="David" pitchFamily="34" charset="-79"/>
              </a:rPr>
              <a:t>מתאר מי ישתמש במערכת ובאילו דרכים המשתמש מצפה לבצע אינטראקציה עם המערכת כדי לבצע פעילות עסקית.</a:t>
            </a:r>
          </a:p>
          <a:p>
            <a:pPr marL="341313" indent="-341313" algn="r" rtl="1" eaLnBrk="1" hangingPunct="1">
              <a:lnSpc>
                <a:spcPct val="110000"/>
              </a:lnSpc>
              <a:spcBef>
                <a:spcPct val="50000"/>
              </a:spcBef>
              <a:buClr>
                <a:srgbClr val="A50021"/>
              </a:buClr>
              <a:buFont typeface="Wingdings" pitchFamily="2" charset="2"/>
              <a:buChar char="ü"/>
            </a:pPr>
            <a:r>
              <a:rPr lang="he-IL" altLang="he-IL" sz="1200" dirty="0">
                <a:cs typeface="David" pitchFamily="34" charset="-79"/>
              </a:rPr>
              <a:t>בנוסף לתרשים יש תיאור מילולי מובנה (בצורת טבלה) המפרט את סדרת הצעדים של כל אינטראקציה.</a:t>
            </a:r>
          </a:p>
          <a:p>
            <a:pPr eaLnBrk="1" hangingPunct="1"/>
            <a:endParaRPr lang="en-US" dirty="0">
              <a:cs typeface="Arial"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69045D5-6B35-4965-A236-8AAA47039F26}" type="slidenum">
              <a:rPr lang="he-IL" smtClean="0">
                <a:latin typeface="Times New Roman" pitchFamily="18" charset="0"/>
              </a:rPr>
              <a:pPr eaLnBrk="1" hangingPunct="1"/>
              <a:t>2</a:t>
            </a:fld>
            <a:endParaRPr lang="en-US">
              <a:latin typeface="Times New Roman" pitchFamily="18" charset="0"/>
            </a:endParaRPr>
          </a:p>
        </p:txBody>
      </p:sp>
    </p:spTree>
    <p:extLst>
      <p:ext uri="{BB962C8B-B14F-4D97-AF65-F5344CB8AC3E}">
        <p14:creationId xmlns:p14="http://schemas.microsoft.com/office/powerpoint/2010/main" val="132685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69045D5-6B35-4965-A236-8AAA47039F26}" type="slidenum">
              <a:rPr lang="he-IL" smtClean="0">
                <a:latin typeface="Times New Roman" pitchFamily="18" charset="0"/>
              </a:rPr>
              <a:pPr eaLnBrk="1" hangingPunct="1"/>
              <a:t>3</a:t>
            </a:fld>
            <a:endParaRPr lang="en-US">
              <a:latin typeface="Times New Roman" pitchFamily="18" charset="0"/>
            </a:endParaRPr>
          </a:p>
        </p:txBody>
      </p:sp>
    </p:spTree>
    <p:extLst>
      <p:ext uri="{BB962C8B-B14F-4D97-AF65-F5344CB8AC3E}">
        <p14:creationId xmlns:p14="http://schemas.microsoft.com/office/powerpoint/2010/main" val="15946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146B9E2-D0FB-431C-9D21-6AD5CFC96DB4}" type="slidenum">
              <a:rPr lang="he-IL" smtClean="0">
                <a:latin typeface="Times New Roman" pitchFamily="18" charset="0"/>
              </a:rPr>
              <a:pPr eaLnBrk="1" hangingPunct="1"/>
              <a:t>4</a:t>
            </a:fld>
            <a:endParaRPr lang="en-US">
              <a:latin typeface="Times New Roman" pitchFamily="18" charset="0"/>
            </a:endParaRPr>
          </a:p>
        </p:txBody>
      </p:sp>
      <p:sp>
        <p:nvSpPr>
          <p:cNvPr id="32771" name="Rectangle 2"/>
          <p:cNvSpPr>
            <a:spLocks noGrp="1" noRot="1" noChangeAspect="1" noChangeArrowheads="1" noTextEdit="1"/>
          </p:cNvSpPr>
          <p:nvPr>
            <p:ph type="sldImg"/>
          </p:nvPr>
        </p:nvSpPr>
        <p:spPr>
          <a:xfrm>
            <a:off x="1182688" y="698500"/>
            <a:ext cx="4645025" cy="3484563"/>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endParaRPr lang="en-US">
              <a:cs typeface="Arial" pitchFamily="34" charset="0"/>
            </a:endParaRPr>
          </a:p>
        </p:txBody>
      </p:sp>
    </p:spTree>
    <p:extLst>
      <p:ext uri="{BB962C8B-B14F-4D97-AF65-F5344CB8AC3E}">
        <p14:creationId xmlns:p14="http://schemas.microsoft.com/office/powerpoint/2010/main" val="236181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kumimoji="0" lang="he-IL" altLang="he-IL" sz="1200" b="0" i="0" u="none" strike="noStrike" cap="none" normalizeH="0" baseline="0" dirty="0">
              <a:ln>
                <a:noFill/>
              </a:ln>
              <a:solidFill>
                <a:schemeClr val="tx1"/>
              </a:solidFill>
              <a:effectLst/>
              <a:latin typeface="Times New Roman" pitchFamily="18" charset="0"/>
              <a:cs typeface="David" panose="020E0502060401010101" pitchFamily="34" charset="-79"/>
            </a:endParaRPr>
          </a:p>
          <a:p>
            <a:endParaRPr lang="he-IL" dirty="0"/>
          </a:p>
        </p:txBody>
      </p:sp>
      <p:sp>
        <p:nvSpPr>
          <p:cNvPr id="4" name="מציין מיקום של מספר שקופית 3"/>
          <p:cNvSpPr>
            <a:spLocks noGrp="1"/>
          </p:cNvSpPr>
          <p:nvPr>
            <p:ph type="sldNum" sz="quarter" idx="10"/>
          </p:nvPr>
        </p:nvSpPr>
        <p:spPr/>
        <p:txBody>
          <a:bodyPr/>
          <a:lstStyle/>
          <a:p>
            <a:pPr>
              <a:defRPr/>
            </a:pPr>
            <a:fld id="{60CC77A1-26E1-49CD-BA7E-93F86B318B73}" type="slidenum">
              <a:rPr lang="he-IL" smtClean="0"/>
              <a:pPr>
                <a:defRPr/>
              </a:pPr>
              <a:t>5</a:t>
            </a:fld>
            <a:endParaRPr lang="en-US"/>
          </a:p>
        </p:txBody>
      </p:sp>
    </p:spTree>
    <p:extLst>
      <p:ext uri="{BB962C8B-B14F-4D97-AF65-F5344CB8AC3E}">
        <p14:creationId xmlns:p14="http://schemas.microsoft.com/office/powerpoint/2010/main" val="39013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מציין מיקום של תמונת שקופית 1"/>
          <p:cNvSpPr>
            <a:spLocks noGrp="1" noRot="1" noChangeAspect="1" noTextEdit="1"/>
          </p:cNvSpPr>
          <p:nvPr>
            <p:ph type="sldImg"/>
          </p:nvPr>
        </p:nvSpPr>
        <p:spPr>
          <a:ln/>
        </p:spPr>
      </p:sp>
      <p:sp>
        <p:nvSpPr>
          <p:cNvPr id="33795"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he-IL" altLang="he-IL" sz="1200" b="0" i="0" u="none" strike="noStrike" cap="none" normalizeH="0" baseline="0" dirty="0">
                <a:ln>
                  <a:noFill/>
                </a:ln>
                <a:solidFill>
                  <a:schemeClr val="tx1"/>
                </a:solidFill>
                <a:effectLst/>
                <a:latin typeface="Times New Roman" pitchFamily="18" charset="0"/>
                <a:cs typeface="David" panose="020E0502060401010101" pitchFamily="34" charset="-79"/>
              </a:rPr>
              <a:t>בכל פעם שמבצעים </a:t>
            </a:r>
            <a:r>
              <a:rPr kumimoji="0" lang="en-US" altLang="he-IL" sz="1200" b="0" i="0" u="none" strike="noStrike" cap="none" normalizeH="0" baseline="0" dirty="0">
                <a:ln>
                  <a:noFill/>
                </a:ln>
                <a:solidFill>
                  <a:schemeClr val="tx1"/>
                </a:solidFill>
                <a:effectLst/>
                <a:latin typeface="Times New Roman" pitchFamily="18" charset="0"/>
                <a:cs typeface="David" panose="020E0502060401010101" pitchFamily="34" charset="-79"/>
              </a:rPr>
              <a:t>sale</a:t>
            </a:r>
            <a:r>
              <a:rPr kumimoji="0" lang="he-IL" altLang="he-IL" sz="1200" b="0" i="0" u="none" strike="noStrike" cap="none" normalizeH="0" baseline="0" dirty="0">
                <a:ln>
                  <a:noFill/>
                </a:ln>
                <a:solidFill>
                  <a:schemeClr val="tx1"/>
                </a:solidFill>
                <a:effectLst/>
                <a:latin typeface="Times New Roman" pitchFamily="18" charset="0"/>
                <a:cs typeface="David" panose="020E0502060401010101" pitchFamily="34" charset="-79"/>
              </a:rPr>
              <a:t> תמיד יהיה לי גם הפקה חשבונית, אבל הפקת חשבונית לא יודעת מי משתמש בה.</a:t>
            </a:r>
          </a:p>
        </p:txBody>
      </p:sp>
      <p:sp>
        <p:nvSpPr>
          <p:cNvPr id="33796"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0EA70D5-D971-424A-8BBA-36CDFDD48D46}" type="slidenum">
              <a:rPr lang="he-IL" smtClean="0">
                <a:latin typeface="Times New Roman" pitchFamily="18" charset="0"/>
              </a:rPr>
              <a:pPr eaLnBrk="1" hangingPunct="1"/>
              <a:t>6</a:t>
            </a:fld>
            <a:endParaRPr lang="en-US">
              <a:latin typeface="Times New Roman" pitchFamily="18" charset="0"/>
            </a:endParaRPr>
          </a:p>
        </p:txBody>
      </p:sp>
    </p:spTree>
    <p:extLst>
      <p:ext uri="{BB962C8B-B14F-4D97-AF65-F5344CB8AC3E}">
        <p14:creationId xmlns:p14="http://schemas.microsoft.com/office/powerpoint/2010/main" val="87995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מציין מיקום של תמונת שקופית 1"/>
          <p:cNvSpPr>
            <a:spLocks noGrp="1" noRot="1" noChangeAspect="1" noTextEdit="1"/>
          </p:cNvSpPr>
          <p:nvPr>
            <p:ph type="sldImg"/>
          </p:nvPr>
        </p:nvSpPr>
        <p:spPr>
          <a:ln/>
        </p:spPr>
      </p:sp>
      <p:sp>
        <p:nvSpPr>
          <p:cNvPr id="3481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he-IL" sz="1200" b="1" i="1" u="none" strike="noStrike" cap="none" normalizeH="0" baseline="0" dirty="0">
              <a:ln>
                <a:noFill/>
              </a:ln>
              <a:solidFill>
                <a:schemeClr val="tx1"/>
              </a:solidFill>
              <a:effectLst/>
              <a:latin typeface="Times New Roman" pitchFamily="18" charset="0"/>
              <a:cs typeface="David" panose="020E0502060401010101" pitchFamily="34" charset="-79"/>
            </a:endParaRPr>
          </a:p>
        </p:txBody>
      </p:sp>
      <p:sp>
        <p:nvSpPr>
          <p:cNvPr id="3482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DCE96B3-96FD-4926-9404-3A87DFA3142E}" type="slidenum">
              <a:rPr lang="he-IL" smtClean="0">
                <a:latin typeface="Times New Roman" pitchFamily="18" charset="0"/>
              </a:rPr>
              <a:pPr eaLnBrk="1" hangingPunct="1"/>
              <a:t>7</a:t>
            </a:fld>
            <a:endParaRPr lang="en-US">
              <a:latin typeface="Times New Roman" pitchFamily="18" charset="0"/>
            </a:endParaRPr>
          </a:p>
        </p:txBody>
      </p:sp>
    </p:spTree>
    <p:extLst>
      <p:ext uri="{BB962C8B-B14F-4D97-AF65-F5344CB8AC3E}">
        <p14:creationId xmlns:p14="http://schemas.microsoft.com/office/powerpoint/2010/main" val="162891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מציין מיקום של תמונת שקופית 1"/>
          <p:cNvSpPr>
            <a:spLocks noGrp="1" noRot="1" noChangeAspect="1" noTextEdit="1"/>
          </p:cNvSpPr>
          <p:nvPr>
            <p:ph type="sldImg"/>
          </p:nvPr>
        </p:nvSpPr>
        <p:spPr>
          <a:ln/>
        </p:spPr>
      </p:sp>
      <p:sp>
        <p:nvSpPr>
          <p:cNvPr id="34819" name="מציין מיקום של הערו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he-IL" sz="1200" b="1" i="1" u="none" strike="noStrike" cap="none" normalizeH="0" baseline="0" dirty="0">
              <a:ln>
                <a:noFill/>
              </a:ln>
              <a:solidFill>
                <a:schemeClr val="tx1"/>
              </a:solidFill>
              <a:effectLst/>
              <a:latin typeface="Times New Roman" pitchFamily="18" charset="0"/>
              <a:cs typeface="David" panose="020E0502060401010101" pitchFamily="34" charset="-79"/>
            </a:endParaRPr>
          </a:p>
        </p:txBody>
      </p:sp>
      <p:sp>
        <p:nvSpPr>
          <p:cNvPr id="34820" name="מציין מיקום של מספר שקופית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l" defTabSz="931863" rtl="1" eaLnBrk="1" fontAlgn="base" latinLnBrk="0" hangingPunct="1">
              <a:lnSpc>
                <a:spcPct val="100000"/>
              </a:lnSpc>
              <a:spcBef>
                <a:spcPct val="0"/>
              </a:spcBef>
              <a:spcAft>
                <a:spcPct val="0"/>
              </a:spcAft>
              <a:buClrTx/>
              <a:buSzTx/>
              <a:buFontTx/>
              <a:buNone/>
              <a:tabLst/>
              <a:defRPr/>
            </a:pPr>
            <a:fld id="{8DCE96B3-96FD-4926-9404-3A87DFA3142E}" type="slidenum">
              <a:rPr kumimoji="0" lang="he-IL" sz="1200" b="0" i="0" u="none" strike="noStrike" kern="1200" cap="none" spc="0" normalizeH="0" baseline="0" noProof="0" smtClean="0">
                <a:ln>
                  <a:noFill/>
                </a:ln>
                <a:solidFill>
                  <a:srgbClr val="000000"/>
                </a:solidFill>
                <a:effectLst/>
                <a:uLnTx/>
                <a:uFillTx/>
                <a:latin typeface="Times New Roman" pitchFamily="18" charset="0"/>
                <a:ea typeface="+mn-ea"/>
                <a:cs typeface="Arial" pitchFamily="34" charset="0"/>
              </a:rPr>
              <a:pPr marL="0" marR="0" lvl="0" indent="0" algn="l" defTabSz="931863" rtl="1"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759882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cs typeface="Arial" pitchFamily="34" charset="0"/>
              </a:rPr>
              <a:t>Who is Gail?</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itchFamily="34" charset="0"/>
                <a:cs typeface="Arial" pitchFamily="34" charset="0"/>
              </a:defRPr>
            </a:lvl1pPr>
            <a:lvl2pPr marL="742950" indent="-285750" defTabSz="931863" eaLnBrk="0" hangingPunct="0">
              <a:defRPr>
                <a:solidFill>
                  <a:schemeClr val="tx1"/>
                </a:solidFill>
                <a:latin typeface="Arial" pitchFamily="34" charset="0"/>
                <a:cs typeface="Arial" pitchFamily="34" charset="0"/>
              </a:defRPr>
            </a:lvl2pPr>
            <a:lvl3pPr marL="1143000" indent="-228600" defTabSz="931863" eaLnBrk="0" hangingPunct="0">
              <a:defRPr>
                <a:solidFill>
                  <a:schemeClr val="tx1"/>
                </a:solidFill>
                <a:latin typeface="Arial" pitchFamily="34" charset="0"/>
                <a:cs typeface="Arial" pitchFamily="34" charset="0"/>
              </a:defRPr>
            </a:lvl3pPr>
            <a:lvl4pPr marL="1600200" indent="-228600" defTabSz="931863" eaLnBrk="0" hangingPunct="0">
              <a:defRPr>
                <a:solidFill>
                  <a:schemeClr val="tx1"/>
                </a:solidFill>
                <a:latin typeface="Arial" pitchFamily="34" charset="0"/>
                <a:cs typeface="Arial" pitchFamily="34" charset="0"/>
              </a:defRPr>
            </a:lvl4pPr>
            <a:lvl5pPr marL="2057400" indent="-228600" defTabSz="931863" eaLnBrk="0" hangingPunct="0">
              <a:defRPr>
                <a:solidFill>
                  <a:schemeClr val="tx1"/>
                </a:solidFill>
                <a:latin typeface="Arial" pitchFamily="34" charset="0"/>
                <a:cs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021D088-51F1-4631-9AFF-B250286E399F}" type="slidenum">
              <a:rPr lang="he-IL" smtClean="0">
                <a:latin typeface="Times New Roman" pitchFamily="18" charset="0"/>
              </a:rPr>
              <a:pPr eaLnBrk="1" hangingPunct="1"/>
              <a:t>13</a:t>
            </a:fld>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מלבן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מלבן מעוגל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כותרת משנה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17" name="מציין מיקום של כותרת תחתונה 16"/>
          <p:cNvSpPr>
            <a:spLocks noGrp="1"/>
          </p:cNvSpPr>
          <p:nvPr>
            <p:ph type="ftr" sz="quarter" idx="11"/>
          </p:nvPr>
        </p:nvSpPr>
        <p:spPr/>
        <p:txBody>
          <a:bodyPr/>
          <a:lstStyle/>
          <a:p>
            <a:endParaRPr kumimoji="0" lang="en-US"/>
          </a:p>
        </p:txBody>
      </p:sp>
      <p:sp>
        <p:nvSpPr>
          <p:cNvPr id="29" name="מציין מיקום של מספר שקופית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74413009-5437-45A9-BA47-B0D1E6A32828}" type="slidenum">
              <a:rPr lang="he-IL" smtClean="0"/>
              <a:pPr>
                <a:defRPr/>
              </a:pPr>
              <a:t>‹#›</a:t>
            </a:fld>
            <a:endParaRPr lang="en-US"/>
          </a:p>
        </p:txBody>
      </p:sp>
      <p:sp>
        <p:nvSpPr>
          <p:cNvPr id="7" name="מלבן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41"/>
            <a:ext cx="201168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914400" y="274640"/>
            <a:ext cx="55626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3" name="Freeform 4"/>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sp>
        <p:nvSpPr>
          <p:cNvPr id="4" name="Freeform 5"/>
          <p:cNvSpPr>
            <a:spLocks/>
          </p:cNvSpPr>
          <p:nvPr/>
        </p:nvSpPr>
        <p:spPr bwMode="auto">
          <a:xfrm rot="10800000">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a:latin typeface="+mn-lt"/>
              <a:cs typeface="+mn-cs"/>
            </a:endParaRPr>
          </a:p>
        </p:txBody>
      </p:sp>
      <p:grpSp>
        <p:nvGrpSpPr>
          <p:cNvPr id="5" name="Group 14"/>
          <p:cNvGrpSpPr>
            <a:grpSpLocks/>
          </p:cNvGrpSpPr>
          <p:nvPr/>
        </p:nvGrpSpPr>
        <p:grpSpPr bwMode="auto">
          <a:xfrm rot="10800000">
            <a:off x="-19050" y="6026150"/>
            <a:ext cx="9180513" cy="649288"/>
            <a:chOff x="-19045" y="216550"/>
            <a:chExt cx="9180548" cy="649224"/>
          </a:xfrm>
        </p:grpSpPr>
        <p:sp>
          <p:nvSpPr>
            <p:cNvPr id="6" name="Freeform 7"/>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l" rtl="0">
                <a:defRPr/>
              </a:pPr>
              <a:endParaRPr lang="en-US">
                <a:latin typeface="Arial" charset="0"/>
                <a:cs typeface="Arial" charset="0"/>
              </a:endParaRPr>
            </a:p>
          </p:txBody>
        </p:sp>
        <p:sp>
          <p:nvSpPr>
            <p:cNvPr id="7" name="Freeform 8"/>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l" rtl="0">
                <a:defRPr/>
              </a:pPr>
              <a:endParaRPr lang="en-US">
                <a:latin typeface="Arial" charset="0"/>
                <a:cs typeface="Arial" charset="0"/>
              </a:endParaRPr>
            </a:p>
          </p:txBody>
        </p:sp>
      </p:grpSp>
      <p:sp>
        <p:nvSpPr>
          <p:cNvPr id="10" name="Rectangle 2"/>
          <p:cNvSpPr>
            <a:spLocks noGrp="1" noChangeArrowheads="1"/>
          </p:cNvSpPr>
          <p:nvPr>
            <p:ph type="title"/>
          </p:nvPr>
        </p:nvSpPr>
        <p:spPr>
          <a:xfrm>
            <a:off x="457200" y="685800"/>
            <a:ext cx="8153400" cy="2743200"/>
          </a:xfrm>
        </p:spPr>
        <p:txBody>
          <a:bodyPr>
            <a:normAutofit fontScale="90000"/>
          </a:bodyPr>
          <a:lstStyle/>
          <a:p>
            <a:r>
              <a:rPr lang="he-IL"/>
              <a:t>לחץ כדי לערוך סגנון כותרת של תבנית בסיס</a:t>
            </a:r>
            <a:endParaRPr lang="ru-RU" dirty="0"/>
          </a:p>
        </p:txBody>
      </p:sp>
    </p:spTree>
    <p:extLst>
      <p:ext uri="{BB962C8B-B14F-4D97-AF65-F5344CB8AC3E}">
        <p14:creationId xmlns:p14="http://schemas.microsoft.com/office/powerpoint/2010/main" val="817397348"/>
      </p:ext>
    </p:extLst>
  </p:cSld>
  <p:clrMapOvr>
    <a:masterClrMapping/>
  </p:clrMapOvr>
  <p:transition>
    <p:fade thruBlk="1"/>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5" name="מציין מיקום של כותרת תחתונה 4"/>
          <p:cNvSpPr>
            <a:spLocks noGrp="1"/>
          </p:cNvSpPr>
          <p:nvPr>
            <p:ph type="ftr" sz="quarter" idx="11"/>
          </p:nvPr>
        </p:nvSpPr>
        <p:spPr/>
        <p:txBody>
          <a:bodyPr/>
          <a:lstStyle/>
          <a:p>
            <a:endParaRPr kumimoji="0" lang="en-US"/>
          </a:p>
        </p:txBody>
      </p:sp>
      <p:sp>
        <p:nvSpPr>
          <p:cNvPr id="6" name="מציין מיקום של מספר שקופית 5"/>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
        <p:nvSpPr>
          <p:cNvPr id="8" name="מציין מיקום תוכן 7"/>
          <p:cNvSpPr>
            <a:spLocks noGrp="1"/>
          </p:cNvSpPr>
          <p:nvPr>
            <p:ph sz="quarter" idx="1"/>
          </p:nvPr>
        </p:nvSpPr>
        <p:spPr>
          <a:xfrm>
            <a:off x="914400" y="1447800"/>
            <a:ext cx="777240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מלבן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מלבן מעוגל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722313" y="952500"/>
            <a:ext cx="7772400" cy="1362075"/>
          </a:xfrm>
        </p:spPr>
        <p:txBody>
          <a:bodyPr anchor="b" anchorCtr="0"/>
          <a:lstStyle>
            <a:lvl1pPr algn="l">
              <a:buNone/>
              <a:defRPr sz="4000" b="0" cap="none"/>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5" name="מציין מיקום של כותרת תחתונה 4"/>
          <p:cNvSpPr>
            <a:spLocks noGrp="1"/>
          </p:cNvSpPr>
          <p:nvPr>
            <p:ph type="ftr" sz="quarter" idx="11"/>
          </p:nvPr>
        </p:nvSpPr>
        <p:spPr>
          <a:xfrm>
            <a:off x="800100" y="6172200"/>
            <a:ext cx="4000500" cy="457200"/>
          </a:xfrm>
        </p:spPr>
        <p:txBody>
          <a:bodyPr/>
          <a:lstStyle/>
          <a:p>
            <a:endParaRPr kumimoji="0" lang="en-US" dirty="0"/>
          </a:p>
        </p:txBody>
      </p:sp>
      <p:sp>
        <p:nvSpPr>
          <p:cNvPr id="7" name="מלבן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146304" y="6208776"/>
            <a:ext cx="457200" cy="457200"/>
          </a:xfrm>
        </p:spPr>
        <p:txBody>
          <a:bodyPr/>
          <a:lstStyle/>
          <a:p>
            <a:pPr>
              <a:defRPr/>
            </a:pPr>
            <a:fld id="{74413009-5437-45A9-BA47-B0D1E6A32828}" type="slidenum">
              <a:rPr lang="he-IL" smtClean="0"/>
              <a:pPr>
                <a:defRPr/>
              </a:pPr>
              <a:t>‹#›</a:t>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6" name="מציין מיקום של כותרת תחתונה 5"/>
          <p:cNvSpPr>
            <a:spLocks noGrp="1"/>
          </p:cNvSpPr>
          <p:nvPr>
            <p:ph type="ftr" sz="quarter" idx="11"/>
          </p:nvPr>
        </p:nvSpPr>
        <p:spPr/>
        <p:txBody>
          <a:bodyPr/>
          <a:lstStyle/>
          <a:p>
            <a:endParaRPr kumimoji="0" lang="en-US"/>
          </a:p>
        </p:txBody>
      </p:sp>
      <p:sp>
        <p:nvSpPr>
          <p:cNvPr id="7" name="מציין מיקום של מספר שקופית 6"/>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
        <p:nvSpPr>
          <p:cNvPr id="9" name="מציין מיקום תוכן 8"/>
          <p:cNvSpPr>
            <a:spLocks noGrp="1"/>
          </p:cNvSpPr>
          <p:nvPr>
            <p:ph sz="quarter" idx="1"/>
          </p:nvPr>
        </p:nvSpPr>
        <p:spPr>
          <a:xfrm>
            <a:off x="914400" y="1447800"/>
            <a:ext cx="374904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933950" y="1447800"/>
            <a:ext cx="374904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050"/>
            <a:ext cx="7772400" cy="1143000"/>
          </a:xfrm>
        </p:spPr>
        <p:txBody>
          <a:bodyPr anchor="b" anchorCtr="0"/>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8" name="מציין מיקום של כותרת תחתונה 7"/>
          <p:cNvSpPr>
            <a:spLocks noGrp="1"/>
          </p:cNvSpPr>
          <p:nvPr>
            <p:ph type="ftr" sz="quarter" idx="11"/>
          </p:nvPr>
        </p:nvSpPr>
        <p:spPr/>
        <p:txBody>
          <a:bodyPr/>
          <a:lstStyle/>
          <a:p>
            <a:endParaRPr kumimoji="0" lang="en-US"/>
          </a:p>
        </p:txBody>
      </p:sp>
      <p:sp>
        <p:nvSpPr>
          <p:cNvPr id="9" name="מציין מיקום של מספר שקופית 8"/>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
        <p:nvSpPr>
          <p:cNvPr id="11" name="מציין מיקום תוכן 10"/>
          <p:cNvSpPr>
            <a:spLocks noGrp="1"/>
          </p:cNvSpPr>
          <p:nvPr>
            <p:ph sz="half" idx="2"/>
          </p:nvPr>
        </p:nvSpPr>
        <p:spPr>
          <a:xfrm>
            <a:off x="914400" y="2247900"/>
            <a:ext cx="37338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half" idx="4"/>
          </p:nvPr>
        </p:nvSpPr>
        <p:spPr>
          <a:xfrm>
            <a:off x="4953000" y="2247900"/>
            <a:ext cx="37338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4" name="מציין מיקום של כותרת תחתונה 3"/>
          <p:cNvSpPr>
            <a:spLocks noGrp="1"/>
          </p:cNvSpPr>
          <p:nvPr>
            <p:ph type="ftr" sz="quarter" idx="11"/>
          </p:nvPr>
        </p:nvSpPr>
        <p:spPr/>
        <p:txBody>
          <a:bodyPr/>
          <a:lstStyle/>
          <a:p>
            <a:endParaRPr kumimoji="0" lang="en-US"/>
          </a:p>
        </p:txBody>
      </p:sp>
      <p:sp>
        <p:nvSpPr>
          <p:cNvPr id="5" name="מציין מיקום של מספר שקופית 4"/>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3" name="מציין מיקום של כותרת תחתונה 2"/>
          <p:cNvSpPr>
            <a:spLocks noGrp="1"/>
          </p:cNvSpPr>
          <p:nvPr>
            <p:ph type="ftr" sz="quarter" idx="11"/>
          </p:nvPr>
        </p:nvSpPr>
        <p:spPr/>
        <p:txBody>
          <a:bodyPr/>
          <a:lstStyle/>
          <a:p>
            <a:endParaRPr kumimoji="0" lang="en-US"/>
          </a:p>
        </p:txBody>
      </p:sp>
      <p:sp>
        <p:nvSpPr>
          <p:cNvPr id="4" name="מציין מיקום של מספר שקופית 3"/>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מלבן מעוגל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914400" y="273050"/>
            <a:ext cx="7772400" cy="1143000"/>
          </a:xfrm>
        </p:spPr>
        <p:txBody>
          <a:bodyPr anchor="b" anchorCtr="0"/>
          <a:lstStyle>
            <a:lvl1pPr algn="l">
              <a:buNone/>
              <a:defRPr sz="4000" b="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6" name="מציין מיקום של כותרת תחתונה 5"/>
          <p:cNvSpPr>
            <a:spLocks noGrp="1"/>
          </p:cNvSpPr>
          <p:nvPr>
            <p:ph type="ftr" sz="quarter" idx="11"/>
          </p:nvPr>
        </p:nvSpPr>
        <p:spPr/>
        <p:txBody>
          <a:bodyPr/>
          <a:lstStyle/>
          <a:p>
            <a:endParaRPr kumimoji="0" lang="en-US"/>
          </a:p>
        </p:txBody>
      </p:sp>
      <p:sp>
        <p:nvSpPr>
          <p:cNvPr id="7" name="מציין מיקום של מספר שקופית 6"/>
          <p:cNvSpPr>
            <a:spLocks noGrp="1"/>
          </p:cNvSpPr>
          <p:nvPr>
            <p:ph type="sldNum" sz="quarter" idx="12"/>
          </p:nvPr>
        </p:nvSpPr>
        <p:spPr/>
        <p:txBody>
          <a:bodyPr/>
          <a:lstStyle/>
          <a:p>
            <a:pPr>
              <a:defRPr/>
            </a:pPr>
            <a:fld id="{74413009-5437-45A9-BA47-B0D1E6A32828}" type="slidenum">
              <a:rPr lang="he-IL" smtClean="0"/>
              <a:pPr>
                <a:defRPr/>
              </a:pPr>
              <a:t>‹#›</a:t>
            </a:fld>
            <a:endParaRPr lang="en-US"/>
          </a:p>
        </p:txBody>
      </p:sp>
      <p:sp>
        <p:nvSpPr>
          <p:cNvPr id="11" name="מציין מיקום תוכן 10"/>
          <p:cNvSpPr>
            <a:spLocks noGrp="1"/>
          </p:cNvSpPr>
          <p:nvPr>
            <p:ph sz="quarter" idx="1"/>
          </p:nvPr>
        </p:nvSpPr>
        <p:spPr>
          <a:xfrm>
            <a:off x="2971800" y="1600200"/>
            <a:ext cx="5715000" cy="44958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64CF2E0-CCC4-4E1E-9902-C3C36AB3FDA4}" type="datetimeFigureOut">
              <a:rPr lang="en-US" smtClean="0"/>
              <a:pPr/>
              <a:t>12/23/2018</a:t>
            </a:fld>
            <a:endParaRPr lang="en-US"/>
          </a:p>
        </p:txBody>
      </p:sp>
      <p:sp>
        <p:nvSpPr>
          <p:cNvPr id="6" name="מציין מיקום של כותרת תחתונה 5"/>
          <p:cNvSpPr>
            <a:spLocks noGrp="1"/>
          </p:cNvSpPr>
          <p:nvPr>
            <p:ph type="ftr" sz="quarter" idx="11"/>
          </p:nvPr>
        </p:nvSpPr>
        <p:spPr>
          <a:xfrm>
            <a:off x="914400" y="6172200"/>
            <a:ext cx="3886200" cy="457200"/>
          </a:xfrm>
        </p:spPr>
        <p:txBody>
          <a:bodyPr/>
          <a:lstStyle/>
          <a:p>
            <a:endParaRPr kumimoji="0" lang="en-US" dirty="0"/>
          </a:p>
        </p:txBody>
      </p:sp>
      <p:sp>
        <p:nvSpPr>
          <p:cNvPr id="7" name="מציין מיקום של מספר שקופית 6"/>
          <p:cNvSpPr>
            <a:spLocks noGrp="1"/>
          </p:cNvSpPr>
          <p:nvPr>
            <p:ph type="sldNum" sz="quarter" idx="12"/>
          </p:nvPr>
        </p:nvSpPr>
        <p:spPr>
          <a:xfrm>
            <a:off x="146304" y="6208776"/>
            <a:ext cx="457200" cy="457200"/>
          </a:xfrm>
        </p:spPr>
        <p:txBody>
          <a:bodyPr/>
          <a:lstStyle/>
          <a:p>
            <a:pPr>
              <a:defRPr/>
            </a:pPr>
            <a:fld id="{74413009-5437-45A9-BA47-B0D1E6A32828}" type="slidenum">
              <a:rPr lang="he-IL" smtClean="0"/>
              <a:pPr>
                <a:defRPr/>
              </a:pPr>
              <a:t>‹#›</a:t>
            </a:fld>
            <a:endParaRPr lang="en-US"/>
          </a:p>
        </p:txBody>
      </p:sp>
      <p:sp>
        <p:nvSpPr>
          <p:cNvPr id="11" name="מלבן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מציין מיקום של תמונה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he-IL"/>
              <a:t>לחץ על הסמל כדי להוסיף תמונה</a:t>
            </a:r>
            <a:endParaRPr kumimoji="0"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מלבן מעוגל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מציין מיקום של כותרת 21"/>
          <p:cNvSpPr>
            <a:spLocks noGrp="1"/>
          </p:cNvSpPr>
          <p:nvPr>
            <p:ph type="title"/>
          </p:nvPr>
        </p:nvSpPr>
        <p:spPr>
          <a:xfrm>
            <a:off x="914400" y="274638"/>
            <a:ext cx="7772400" cy="1143000"/>
          </a:xfrm>
          <a:prstGeom prst="rect">
            <a:avLst/>
          </a:prstGeom>
        </p:spPr>
        <p:txBody>
          <a:bodyPr bIns="91440" anchor="b" anchorCtr="0">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12/23/2018</a:t>
            </a:fld>
            <a:endParaRPr lang="en-US" sz="1400" dirty="0">
              <a:solidFill>
                <a:schemeClr val="tx2"/>
              </a:solidFill>
            </a:endParaRPr>
          </a:p>
        </p:txBody>
      </p:sp>
      <p:sp>
        <p:nvSpPr>
          <p:cNvPr id="3" name="מציין מיקום של כותרת תחתונה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מציין מיקום של מספר שקופית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74413009-5437-45A9-BA47-B0D1E6A32828}" type="slidenum">
              <a:rPr lang="he-IL"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697" r:id="rId12"/>
  </p:sldLayoutIdLst>
  <p:transition>
    <p:fade thruBlk="1"/>
  </p:transition>
  <p:hf hdr="0" ftr="0" dt="0"/>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מחבר ישר 25"/>
          <p:cNvCxnSpPr/>
          <p:nvPr/>
        </p:nvCxnSpPr>
        <p:spPr>
          <a:xfrm>
            <a:off x="642910" y="3643314"/>
            <a:ext cx="8001056" cy="1588"/>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grpSp>
        <p:nvGrpSpPr>
          <p:cNvPr id="2" name="קבוצה 28"/>
          <p:cNvGrpSpPr/>
          <p:nvPr/>
        </p:nvGrpSpPr>
        <p:grpSpPr>
          <a:xfrm>
            <a:off x="3357554" y="857232"/>
            <a:ext cx="3230670" cy="5786478"/>
            <a:chOff x="3571868" y="857232"/>
            <a:chExt cx="3230670" cy="5786478"/>
          </a:xfrm>
        </p:grpSpPr>
        <p:sp>
          <p:nvSpPr>
            <p:cNvPr id="36" name="מלבן מעוגל 35"/>
            <p:cNvSpPr/>
            <p:nvPr/>
          </p:nvSpPr>
          <p:spPr>
            <a:xfrm>
              <a:off x="3571868" y="85723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ייזום</a:t>
              </a:r>
              <a:endParaRPr lang="he-IL" sz="2400" b="1" dirty="0"/>
            </a:p>
          </p:txBody>
        </p:sp>
        <p:sp>
          <p:nvSpPr>
            <p:cNvPr id="37" name="מלבן מעוגל 36"/>
            <p:cNvSpPr/>
            <p:nvPr/>
          </p:nvSpPr>
          <p:spPr>
            <a:xfrm>
              <a:off x="3571868" y="157161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חקר מצב קיים</a:t>
              </a:r>
            </a:p>
          </p:txBody>
        </p:sp>
        <p:sp>
          <p:nvSpPr>
            <p:cNvPr id="38" name="מלבן מעוגל 37"/>
            <p:cNvSpPr/>
            <p:nvPr/>
          </p:nvSpPr>
          <p:spPr>
            <a:xfrm>
              <a:off x="3571868" y="228599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אפיון ראשוני</a:t>
              </a:r>
            </a:p>
          </p:txBody>
        </p:sp>
        <p:sp>
          <p:nvSpPr>
            <p:cNvPr id="39" name="מלבן מעוגל 38"/>
            <p:cNvSpPr/>
            <p:nvPr/>
          </p:nvSpPr>
          <p:spPr>
            <a:xfrm>
              <a:off x="3571868" y="300037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חקר ישימות</a:t>
              </a:r>
            </a:p>
          </p:txBody>
        </p:sp>
        <p:sp>
          <p:nvSpPr>
            <p:cNvPr id="40" name="מלבן מעוגל 39"/>
            <p:cNvSpPr/>
            <p:nvPr/>
          </p:nvSpPr>
          <p:spPr>
            <a:xfrm>
              <a:off x="3571868" y="3857628"/>
              <a:ext cx="3230670" cy="857256"/>
            </a:xfrm>
            <a:prstGeom prst="roundRect">
              <a:avLst/>
            </a:prstGeom>
            <a:solidFill>
              <a:srgbClr val="FFC000"/>
            </a:solidFill>
          </p:spPr>
          <p:style>
            <a:lnRef idx="3">
              <a:schemeClr val="lt1"/>
            </a:lnRef>
            <a:fillRef idx="1">
              <a:schemeClr val="accent2"/>
            </a:fillRef>
            <a:effectRef idx="1">
              <a:schemeClr val="accent2"/>
            </a:effectRef>
            <a:fontRef idx="minor">
              <a:schemeClr val="lt1"/>
            </a:fontRef>
          </p:style>
          <p:txBody>
            <a:bodyPr rtlCol="1" anchor="ctr"/>
            <a:lstStyle/>
            <a:p>
              <a:pPr algn="ctr"/>
              <a:r>
                <a:rPr lang="he-IL" sz="2800" b="1" dirty="0"/>
                <a:t>ניתוח המערכת החדשה</a:t>
              </a:r>
            </a:p>
          </p:txBody>
        </p:sp>
        <p:sp>
          <p:nvSpPr>
            <p:cNvPr id="41" name="מלבן מעוגל 40"/>
            <p:cNvSpPr/>
            <p:nvPr/>
          </p:nvSpPr>
          <p:spPr>
            <a:xfrm>
              <a:off x="3571868" y="4929198"/>
              <a:ext cx="3230670" cy="857256"/>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עיצוב המערכת החדשה</a:t>
              </a:r>
            </a:p>
          </p:txBody>
        </p:sp>
        <p:sp>
          <p:nvSpPr>
            <p:cNvPr id="42" name="מלבן מעוגל 41"/>
            <p:cNvSpPr/>
            <p:nvPr/>
          </p:nvSpPr>
          <p:spPr>
            <a:xfrm>
              <a:off x="3571868" y="6072206"/>
              <a:ext cx="3230670" cy="57150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יישום והטמעה</a:t>
              </a:r>
            </a:p>
          </p:txBody>
        </p:sp>
        <p:cxnSp>
          <p:nvCxnSpPr>
            <p:cNvPr id="43" name="מחבר חץ ישר 42"/>
            <p:cNvCxnSpPr>
              <a:stCxn id="36" idx="2"/>
              <a:endCxn id="37" idx="0"/>
            </p:cNvCxnSpPr>
            <p:nvPr/>
          </p:nvCxnSpPr>
          <p:spPr>
            <a:xfrm>
              <a:off x="5187203" y="128586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4" name="מחבר חץ ישר 43"/>
            <p:cNvCxnSpPr>
              <a:stCxn id="37" idx="2"/>
              <a:endCxn id="38" idx="0"/>
            </p:cNvCxnSpPr>
            <p:nvPr/>
          </p:nvCxnSpPr>
          <p:spPr>
            <a:xfrm>
              <a:off x="5187203" y="200024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5" name="מחבר חץ ישר 44"/>
            <p:cNvCxnSpPr>
              <a:stCxn id="38" idx="2"/>
              <a:endCxn id="39" idx="0"/>
            </p:cNvCxnSpPr>
            <p:nvPr/>
          </p:nvCxnSpPr>
          <p:spPr>
            <a:xfrm>
              <a:off x="5187203" y="271462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6" name="מחבר חץ ישר 45"/>
            <p:cNvCxnSpPr>
              <a:stCxn id="39" idx="2"/>
              <a:endCxn id="40" idx="0"/>
            </p:cNvCxnSpPr>
            <p:nvPr/>
          </p:nvCxnSpPr>
          <p:spPr>
            <a:xfrm>
              <a:off x="5187203" y="3429000"/>
              <a:ext cx="0" cy="42862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7" name="מחבר חץ ישר 46"/>
            <p:cNvCxnSpPr>
              <a:stCxn id="40" idx="2"/>
              <a:endCxn id="41" idx="0"/>
            </p:cNvCxnSpPr>
            <p:nvPr/>
          </p:nvCxnSpPr>
          <p:spPr>
            <a:xfrm>
              <a:off x="5187203" y="4714884"/>
              <a:ext cx="0" cy="2143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8" name="מחבר חץ ישר 47"/>
            <p:cNvCxnSpPr>
              <a:stCxn id="41" idx="2"/>
              <a:endCxn id="42" idx="0"/>
            </p:cNvCxnSpPr>
            <p:nvPr/>
          </p:nvCxnSpPr>
          <p:spPr>
            <a:xfrm>
              <a:off x="5187203" y="5786454"/>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grpSp>
      <p:sp>
        <p:nvSpPr>
          <p:cNvPr id="55" name="כותרת 1"/>
          <p:cNvSpPr>
            <a:spLocks noGrp="1"/>
          </p:cNvSpPr>
          <p:nvPr>
            <p:ph type="title"/>
          </p:nvPr>
        </p:nvSpPr>
        <p:spPr>
          <a:xfrm>
            <a:off x="457200" y="-71462"/>
            <a:ext cx="8229600" cy="846158"/>
          </a:xfrm>
        </p:spPr>
        <p:txBody>
          <a:bodyPr>
            <a:normAutofit/>
          </a:bodyPr>
          <a:lstStyle/>
          <a:p>
            <a:pPr algn="ctr"/>
            <a:r>
              <a:rPr lang="he-IL" sz="3600" b="1" dirty="0">
                <a:solidFill>
                  <a:srgbClr val="C00000"/>
                </a:solidFill>
                <a:latin typeface="Tahoma" pitchFamily="34" charset="0"/>
                <a:cs typeface="Tahoma" pitchFamily="34" charset="0"/>
              </a:rPr>
              <a:t>השלבים בפיתוח מערכת מידע</a:t>
            </a:r>
          </a:p>
        </p:txBody>
      </p:sp>
      <p:graphicFrame>
        <p:nvGraphicFramePr>
          <p:cNvPr id="18" name="דיאגרמה 17"/>
          <p:cNvGraphicFramePr/>
          <p:nvPr/>
        </p:nvGraphicFramePr>
        <p:xfrm>
          <a:off x="179512" y="3645024"/>
          <a:ext cx="3096344" cy="1383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מספר שקופית 2">
            <a:extLst>
              <a:ext uri="{FF2B5EF4-FFF2-40B4-BE49-F238E27FC236}">
                <a16:creationId xmlns:a16="http://schemas.microsoft.com/office/drawing/2014/main" id="{E5B249F1-113C-41EA-8622-F570C6036190}"/>
              </a:ext>
            </a:extLst>
          </p:cNvPr>
          <p:cNvSpPr>
            <a:spLocks noGrp="1"/>
          </p:cNvSpPr>
          <p:nvPr>
            <p:ph type="sldNum" sz="quarter" idx="12"/>
          </p:nvPr>
        </p:nvSpPr>
        <p:spPr/>
        <p:txBody>
          <a:bodyPr/>
          <a:lstStyle/>
          <a:p>
            <a:pPr>
              <a:defRPr/>
            </a:pPr>
            <a:fld id="{74413009-5437-45A9-BA47-B0D1E6A32828}" type="slidenum">
              <a:rPr lang="he-IL" smtClean="0"/>
              <a:pPr>
                <a:defRPr/>
              </a:pPr>
              <a:t>10</a:t>
            </a:fld>
            <a:endParaRPr lang="en-US"/>
          </a:p>
        </p:txBody>
      </p:sp>
      <p:sp>
        <p:nvSpPr>
          <p:cNvPr id="5" name="אליפסה 4">
            <a:extLst>
              <a:ext uri="{FF2B5EF4-FFF2-40B4-BE49-F238E27FC236}">
                <a16:creationId xmlns:a16="http://schemas.microsoft.com/office/drawing/2014/main" id="{EDBFAA09-B53D-44DD-B9FB-78C3541BD6B6}"/>
              </a:ext>
            </a:extLst>
          </p:cNvPr>
          <p:cNvSpPr/>
          <p:nvPr/>
        </p:nvSpPr>
        <p:spPr>
          <a:xfrm>
            <a:off x="1600200" y="2857500"/>
            <a:ext cx="1524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Sneeze</a:t>
            </a:r>
          </a:p>
        </p:txBody>
      </p:sp>
      <p:sp>
        <p:nvSpPr>
          <p:cNvPr id="6" name="אליפסה 5">
            <a:extLst>
              <a:ext uri="{FF2B5EF4-FFF2-40B4-BE49-F238E27FC236}">
                <a16:creationId xmlns:a16="http://schemas.microsoft.com/office/drawing/2014/main" id="{C04A77D7-302D-4ECF-9A17-63725153864E}"/>
              </a:ext>
            </a:extLst>
          </p:cNvPr>
          <p:cNvSpPr/>
          <p:nvPr/>
        </p:nvSpPr>
        <p:spPr>
          <a:xfrm>
            <a:off x="5029202" y="3762153"/>
            <a:ext cx="1524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Say Excuse Me</a:t>
            </a:r>
          </a:p>
        </p:txBody>
      </p:sp>
      <p:sp>
        <p:nvSpPr>
          <p:cNvPr id="7" name="אליפסה 6">
            <a:extLst>
              <a:ext uri="{FF2B5EF4-FFF2-40B4-BE49-F238E27FC236}">
                <a16:creationId xmlns:a16="http://schemas.microsoft.com/office/drawing/2014/main" id="{FFE38585-4A85-4245-9309-46B15F77B702}"/>
              </a:ext>
            </a:extLst>
          </p:cNvPr>
          <p:cNvSpPr/>
          <p:nvPr/>
        </p:nvSpPr>
        <p:spPr>
          <a:xfrm>
            <a:off x="5029202" y="1981200"/>
            <a:ext cx="1524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Close eyes</a:t>
            </a:r>
          </a:p>
        </p:txBody>
      </p:sp>
      <p:cxnSp>
        <p:nvCxnSpPr>
          <p:cNvPr id="8" name="Straight Arrow Connector 9">
            <a:extLst>
              <a:ext uri="{FF2B5EF4-FFF2-40B4-BE49-F238E27FC236}">
                <a16:creationId xmlns:a16="http://schemas.microsoft.com/office/drawing/2014/main" id="{8C635065-04B8-4492-A250-B08E5ADD535F}"/>
              </a:ext>
            </a:extLst>
          </p:cNvPr>
          <p:cNvCxnSpPr>
            <a:cxnSpLocks/>
            <a:stCxn id="6" idx="2"/>
            <a:endCxn id="5" idx="5"/>
          </p:cNvCxnSpPr>
          <p:nvPr/>
        </p:nvCxnSpPr>
        <p:spPr>
          <a:xfrm flipH="1" flipV="1">
            <a:off x="2901015" y="3833112"/>
            <a:ext cx="2128187" cy="5005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117C613-E28C-4BFB-9BD2-6E5323F43C18}"/>
              </a:ext>
            </a:extLst>
          </p:cNvPr>
          <p:cNvSpPr txBox="1"/>
          <p:nvPr/>
        </p:nvSpPr>
        <p:spPr>
          <a:xfrm>
            <a:off x="3352800" y="4219946"/>
            <a:ext cx="1447800" cy="369332"/>
          </a:xfrm>
          <a:prstGeom prst="rect">
            <a:avLst/>
          </a:prstGeom>
          <a:noFill/>
        </p:spPr>
        <p:txBody>
          <a:bodyPr wrap="square" rtlCol="1">
            <a:spAutoFit/>
          </a:bodyPr>
          <a:lstStyle/>
          <a:p>
            <a:r>
              <a:rPr lang="en-US" dirty="0"/>
              <a:t>&lt;&lt;extend&gt;&gt;</a:t>
            </a:r>
            <a:endParaRPr lang="he-IL" dirty="0"/>
          </a:p>
        </p:txBody>
      </p:sp>
      <p:cxnSp>
        <p:nvCxnSpPr>
          <p:cNvPr id="12" name="Straight Arrow Connector 17">
            <a:extLst>
              <a:ext uri="{FF2B5EF4-FFF2-40B4-BE49-F238E27FC236}">
                <a16:creationId xmlns:a16="http://schemas.microsoft.com/office/drawing/2014/main" id="{8B59B267-F261-4D61-93DE-62E09EEA6B8B}"/>
              </a:ext>
            </a:extLst>
          </p:cNvPr>
          <p:cNvCxnSpPr>
            <a:cxnSpLocks/>
            <a:stCxn id="5" idx="6"/>
            <a:endCxn id="7" idx="2"/>
          </p:cNvCxnSpPr>
          <p:nvPr/>
        </p:nvCxnSpPr>
        <p:spPr>
          <a:xfrm flipV="1">
            <a:off x="3124200" y="2552700"/>
            <a:ext cx="1905002" cy="8763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AB5CA74F-7FE3-46CF-B15C-1BF90106C96B}"/>
              </a:ext>
            </a:extLst>
          </p:cNvPr>
          <p:cNvSpPr txBox="1"/>
          <p:nvPr/>
        </p:nvSpPr>
        <p:spPr>
          <a:xfrm>
            <a:off x="3200400" y="2556244"/>
            <a:ext cx="1447800" cy="369332"/>
          </a:xfrm>
          <a:prstGeom prst="rect">
            <a:avLst/>
          </a:prstGeom>
          <a:noFill/>
        </p:spPr>
        <p:txBody>
          <a:bodyPr wrap="square" rtlCol="1">
            <a:spAutoFit/>
          </a:bodyPr>
          <a:lstStyle/>
          <a:p>
            <a:r>
              <a:rPr lang="en-US" dirty="0"/>
              <a:t>&lt;&lt;include&gt;&gt;</a:t>
            </a:r>
            <a:endParaRPr lang="he-IL" dirty="0"/>
          </a:p>
        </p:txBody>
      </p:sp>
    </p:spTree>
    <p:extLst>
      <p:ext uri="{BB962C8B-B14F-4D97-AF65-F5344CB8AC3E}">
        <p14:creationId xmlns:p14="http://schemas.microsoft.com/office/powerpoint/2010/main" val="9919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מספר שקופית 2">
            <a:extLst>
              <a:ext uri="{FF2B5EF4-FFF2-40B4-BE49-F238E27FC236}">
                <a16:creationId xmlns:a16="http://schemas.microsoft.com/office/drawing/2014/main" id="{99768D10-91E9-4B13-BBA7-A9428A79163E}"/>
              </a:ext>
            </a:extLst>
          </p:cNvPr>
          <p:cNvSpPr>
            <a:spLocks noGrp="1"/>
          </p:cNvSpPr>
          <p:nvPr>
            <p:ph type="sldNum" sz="quarter" idx="12"/>
          </p:nvPr>
        </p:nvSpPr>
        <p:spPr/>
        <p:txBody>
          <a:bodyPr/>
          <a:lstStyle/>
          <a:p>
            <a:pPr>
              <a:defRPr/>
            </a:pPr>
            <a:fld id="{74413009-5437-45A9-BA47-B0D1E6A32828}" type="slidenum">
              <a:rPr lang="he-IL" smtClean="0"/>
              <a:pPr>
                <a:defRPr/>
              </a:pPr>
              <a:t>11</a:t>
            </a:fld>
            <a:endParaRPr lang="en-US"/>
          </a:p>
        </p:txBody>
      </p:sp>
      <p:sp>
        <p:nvSpPr>
          <p:cNvPr id="5" name="Text Box 6">
            <a:extLst>
              <a:ext uri="{FF2B5EF4-FFF2-40B4-BE49-F238E27FC236}">
                <a16:creationId xmlns:a16="http://schemas.microsoft.com/office/drawing/2014/main" id="{E37EF169-3A11-4906-9B0D-5956E4CC5933}"/>
              </a:ext>
            </a:extLst>
          </p:cNvPr>
          <p:cNvSpPr txBox="1">
            <a:spLocks noChangeArrowheads="1"/>
          </p:cNvSpPr>
          <p:nvPr/>
        </p:nvSpPr>
        <p:spPr bwMode="auto">
          <a:xfrm>
            <a:off x="3467100" y="6378653"/>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0" eaLnBrk="1" hangingPunct="1"/>
            <a:r>
              <a:rPr lang="en-US" sz="1400" dirty="0"/>
              <a:t>Banking App</a:t>
            </a:r>
            <a:endParaRPr lang="en-GB" sz="1400" dirty="0"/>
          </a:p>
        </p:txBody>
      </p:sp>
      <p:sp>
        <p:nvSpPr>
          <p:cNvPr id="6" name="Rectangle 9">
            <a:extLst>
              <a:ext uri="{FF2B5EF4-FFF2-40B4-BE49-F238E27FC236}">
                <a16:creationId xmlns:a16="http://schemas.microsoft.com/office/drawing/2014/main" id="{EF100DD7-F3B2-4E94-809B-7A0C30162995}"/>
              </a:ext>
            </a:extLst>
          </p:cNvPr>
          <p:cNvSpPr>
            <a:spLocks noChangeArrowheads="1"/>
          </p:cNvSpPr>
          <p:nvPr/>
        </p:nvSpPr>
        <p:spPr bwMode="auto">
          <a:xfrm>
            <a:off x="1205424" y="314169"/>
            <a:ext cx="6733151" cy="6019799"/>
          </a:xfrm>
          <a:prstGeom prst="rect">
            <a:avLst/>
          </a:prstGeom>
          <a:solidFill>
            <a:schemeClr val="accent1">
              <a:alpha val="5882"/>
            </a:schemeClr>
          </a:solidFill>
          <a:ln w="9525">
            <a:solidFill>
              <a:schemeClr val="tx1"/>
            </a:solidFill>
            <a:miter lim="800000"/>
            <a:headEnd/>
            <a:tailEnd/>
          </a:ln>
        </p:spPr>
        <p:txBody>
          <a:bodyPr wrap="none" anchor="ctr"/>
          <a:lstStyle/>
          <a:p>
            <a:endParaRPr lang="en-US" dirty="0"/>
          </a:p>
        </p:txBody>
      </p:sp>
      <p:grpSp>
        <p:nvGrpSpPr>
          <p:cNvPr id="7" name="Group 6">
            <a:extLst>
              <a:ext uri="{FF2B5EF4-FFF2-40B4-BE49-F238E27FC236}">
                <a16:creationId xmlns:a16="http://schemas.microsoft.com/office/drawing/2014/main" id="{5A1D5B36-C7C3-4FC3-B89A-982927714649}"/>
              </a:ext>
            </a:extLst>
          </p:cNvPr>
          <p:cNvGrpSpPr/>
          <p:nvPr/>
        </p:nvGrpSpPr>
        <p:grpSpPr>
          <a:xfrm>
            <a:off x="344062" y="2136853"/>
            <a:ext cx="508442" cy="1292147"/>
            <a:chOff x="5130358" y="2590800"/>
            <a:chExt cx="508442" cy="1292147"/>
          </a:xfrm>
        </p:grpSpPr>
        <p:sp>
          <p:nvSpPr>
            <p:cNvPr id="8" name="Oval 1">
              <a:extLst>
                <a:ext uri="{FF2B5EF4-FFF2-40B4-BE49-F238E27FC236}">
                  <a16:creationId xmlns:a16="http://schemas.microsoft.com/office/drawing/2014/main" id="{F53127C7-D4AD-407E-85E6-AA1894E2C2A5}"/>
                </a:ext>
              </a:extLst>
            </p:cNvPr>
            <p:cNvSpPr/>
            <p:nvPr/>
          </p:nvSpPr>
          <p:spPr>
            <a:xfrm>
              <a:off x="5130358" y="2590800"/>
              <a:ext cx="508442" cy="457200"/>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he-IL"/>
            </a:p>
          </p:txBody>
        </p:sp>
        <p:cxnSp>
          <p:nvCxnSpPr>
            <p:cNvPr id="9" name="Straight Connector 3">
              <a:extLst>
                <a:ext uri="{FF2B5EF4-FFF2-40B4-BE49-F238E27FC236}">
                  <a16:creationId xmlns:a16="http://schemas.microsoft.com/office/drawing/2014/main" id="{35CB7C77-0182-46F1-9E6F-1C21CBDFBE91}"/>
                </a:ext>
              </a:extLst>
            </p:cNvPr>
            <p:cNvCxnSpPr>
              <a:cxnSpLocks/>
            </p:cNvCxnSpPr>
            <p:nvPr/>
          </p:nvCxnSpPr>
          <p:spPr>
            <a:xfrm flipH="1">
              <a:off x="5382999" y="3039907"/>
              <a:ext cx="1580" cy="6619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5">
              <a:extLst>
                <a:ext uri="{FF2B5EF4-FFF2-40B4-BE49-F238E27FC236}">
                  <a16:creationId xmlns:a16="http://schemas.microsoft.com/office/drawing/2014/main" id="{3604CE0E-6519-4E7E-94F4-3B9FB91EA798}"/>
                </a:ext>
              </a:extLst>
            </p:cNvPr>
            <p:cNvCxnSpPr/>
            <p:nvPr/>
          </p:nvCxnSpPr>
          <p:spPr>
            <a:xfrm>
              <a:off x="5382999" y="3698641"/>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5">
              <a:extLst>
                <a:ext uri="{FF2B5EF4-FFF2-40B4-BE49-F238E27FC236}">
                  <a16:creationId xmlns:a16="http://schemas.microsoft.com/office/drawing/2014/main" id="{EB95D325-FF2F-4A3F-929E-5F559148639C}"/>
                </a:ext>
              </a:extLst>
            </p:cNvPr>
            <p:cNvCxnSpPr/>
            <p:nvPr/>
          </p:nvCxnSpPr>
          <p:spPr>
            <a:xfrm>
              <a:off x="5391466" y="3168494"/>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6">
              <a:extLst>
                <a:ext uri="{FF2B5EF4-FFF2-40B4-BE49-F238E27FC236}">
                  <a16:creationId xmlns:a16="http://schemas.microsoft.com/office/drawing/2014/main" id="{B08625AD-99C6-45E5-B8CC-1D755839F41A}"/>
                </a:ext>
              </a:extLst>
            </p:cNvPr>
            <p:cNvCxnSpPr>
              <a:cxnSpLocks/>
            </p:cNvCxnSpPr>
            <p:nvPr/>
          </p:nvCxnSpPr>
          <p:spPr>
            <a:xfrm rot="5400000">
              <a:off x="5219938" y="3155716"/>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8">
              <a:extLst>
                <a:ext uri="{FF2B5EF4-FFF2-40B4-BE49-F238E27FC236}">
                  <a16:creationId xmlns:a16="http://schemas.microsoft.com/office/drawing/2014/main" id="{844C1EB9-AE12-44A7-81D8-B9B79BE429EA}"/>
                </a:ext>
              </a:extLst>
            </p:cNvPr>
            <p:cNvCxnSpPr>
              <a:cxnSpLocks/>
            </p:cNvCxnSpPr>
            <p:nvPr/>
          </p:nvCxnSpPr>
          <p:spPr>
            <a:xfrm rot="5400000">
              <a:off x="5221312" y="3685863"/>
              <a:ext cx="158750" cy="1843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6">
            <a:extLst>
              <a:ext uri="{FF2B5EF4-FFF2-40B4-BE49-F238E27FC236}">
                <a16:creationId xmlns:a16="http://schemas.microsoft.com/office/drawing/2014/main" id="{11E5A566-6264-43CC-96B1-00D6A8AFA24B}"/>
              </a:ext>
            </a:extLst>
          </p:cNvPr>
          <p:cNvGrpSpPr/>
          <p:nvPr/>
        </p:nvGrpSpPr>
        <p:grpSpPr>
          <a:xfrm>
            <a:off x="8213320" y="2252779"/>
            <a:ext cx="508442" cy="1292147"/>
            <a:chOff x="5130358" y="2590800"/>
            <a:chExt cx="508442" cy="1292147"/>
          </a:xfrm>
        </p:grpSpPr>
        <p:sp>
          <p:nvSpPr>
            <p:cNvPr id="17" name="Oval 1">
              <a:extLst>
                <a:ext uri="{FF2B5EF4-FFF2-40B4-BE49-F238E27FC236}">
                  <a16:creationId xmlns:a16="http://schemas.microsoft.com/office/drawing/2014/main" id="{186AA048-EED5-4E72-B0AE-9DC29438DF9B}"/>
                </a:ext>
              </a:extLst>
            </p:cNvPr>
            <p:cNvSpPr/>
            <p:nvPr/>
          </p:nvSpPr>
          <p:spPr>
            <a:xfrm>
              <a:off x="5130358" y="2590800"/>
              <a:ext cx="508442" cy="457200"/>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he-IL"/>
            </a:p>
          </p:txBody>
        </p:sp>
        <p:cxnSp>
          <p:nvCxnSpPr>
            <p:cNvPr id="18" name="Straight Connector 3">
              <a:extLst>
                <a:ext uri="{FF2B5EF4-FFF2-40B4-BE49-F238E27FC236}">
                  <a16:creationId xmlns:a16="http://schemas.microsoft.com/office/drawing/2014/main" id="{4A99A587-DE9C-49E1-B0AC-AC033732C22B}"/>
                </a:ext>
              </a:extLst>
            </p:cNvPr>
            <p:cNvCxnSpPr>
              <a:cxnSpLocks/>
            </p:cNvCxnSpPr>
            <p:nvPr/>
          </p:nvCxnSpPr>
          <p:spPr>
            <a:xfrm flipH="1">
              <a:off x="5382999" y="3039907"/>
              <a:ext cx="1580" cy="6619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5">
              <a:extLst>
                <a:ext uri="{FF2B5EF4-FFF2-40B4-BE49-F238E27FC236}">
                  <a16:creationId xmlns:a16="http://schemas.microsoft.com/office/drawing/2014/main" id="{A94996AE-D045-45E4-86C2-F570A656B822}"/>
                </a:ext>
              </a:extLst>
            </p:cNvPr>
            <p:cNvCxnSpPr/>
            <p:nvPr/>
          </p:nvCxnSpPr>
          <p:spPr>
            <a:xfrm>
              <a:off x="5382999" y="3698641"/>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5">
              <a:extLst>
                <a:ext uri="{FF2B5EF4-FFF2-40B4-BE49-F238E27FC236}">
                  <a16:creationId xmlns:a16="http://schemas.microsoft.com/office/drawing/2014/main" id="{A3A51BE1-6FD8-45A6-A57C-860A2F359575}"/>
                </a:ext>
              </a:extLst>
            </p:cNvPr>
            <p:cNvCxnSpPr/>
            <p:nvPr/>
          </p:nvCxnSpPr>
          <p:spPr>
            <a:xfrm>
              <a:off x="5391466" y="3168494"/>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16">
              <a:extLst>
                <a:ext uri="{FF2B5EF4-FFF2-40B4-BE49-F238E27FC236}">
                  <a16:creationId xmlns:a16="http://schemas.microsoft.com/office/drawing/2014/main" id="{163AB41B-DC5E-4012-B4B4-BCB60240631C}"/>
                </a:ext>
              </a:extLst>
            </p:cNvPr>
            <p:cNvCxnSpPr>
              <a:cxnSpLocks/>
            </p:cNvCxnSpPr>
            <p:nvPr/>
          </p:nvCxnSpPr>
          <p:spPr>
            <a:xfrm rot="5400000">
              <a:off x="5219938" y="3155716"/>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18">
              <a:extLst>
                <a:ext uri="{FF2B5EF4-FFF2-40B4-BE49-F238E27FC236}">
                  <a16:creationId xmlns:a16="http://schemas.microsoft.com/office/drawing/2014/main" id="{97458954-264F-4D06-836F-E2319884C1F4}"/>
                </a:ext>
              </a:extLst>
            </p:cNvPr>
            <p:cNvCxnSpPr>
              <a:cxnSpLocks/>
            </p:cNvCxnSpPr>
            <p:nvPr/>
          </p:nvCxnSpPr>
          <p:spPr>
            <a:xfrm rot="5400000">
              <a:off x="5221312" y="3685863"/>
              <a:ext cx="158750" cy="1843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 Box 6">
            <a:extLst>
              <a:ext uri="{FF2B5EF4-FFF2-40B4-BE49-F238E27FC236}">
                <a16:creationId xmlns:a16="http://schemas.microsoft.com/office/drawing/2014/main" id="{F8276ED9-7E5A-48E9-B0AE-FB20337A3995}"/>
              </a:ext>
            </a:extLst>
          </p:cNvPr>
          <p:cNvSpPr txBox="1">
            <a:spLocks noChangeArrowheads="1"/>
          </p:cNvSpPr>
          <p:nvPr/>
        </p:nvSpPr>
        <p:spPr bwMode="auto">
          <a:xfrm>
            <a:off x="7790137" y="3608546"/>
            <a:ext cx="13685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0" eaLnBrk="1" hangingPunct="1"/>
            <a:r>
              <a:rPr lang="en-US" sz="1400" dirty="0"/>
              <a:t>Bank</a:t>
            </a:r>
            <a:endParaRPr lang="en-GB" sz="1400" dirty="0"/>
          </a:p>
        </p:txBody>
      </p:sp>
      <p:sp>
        <p:nvSpPr>
          <p:cNvPr id="24" name="Text Box 6">
            <a:extLst>
              <a:ext uri="{FF2B5EF4-FFF2-40B4-BE49-F238E27FC236}">
                <a16:creationId xmlns:a16="http://schemas.microsoft.com/office/drawing/2014/main" id="{EEC173E9-C212-491F-87C8-0C0171CBECC1}"/>
              </a:ext>
            </a:extLst>
          </p:cNvPr>
          <p:cNvSpPr txBox="1">
            <a:spLocks noChangeArrowheads="1"/>
          </p:cNvSpPr>
          <p:nvPr/>
        </p:nvSpPr>
        <p:spPr bwMode="auto">
          <a:xfrm>
            <a:off x="44137" y="3550284"/>
            <a:ext cx="11187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0" eaLnBrk="1" hangingPunct="1"/>
            <a:r>
              <a:rPr lang="en-US" sz="1400" dirty="0"/>
              <a:t>Costumer</a:t>
            </a:r>
            <a:endParaRPr lang="en-GB" sz="1400" dirty="0"/>
          </a:p>
        </p:txBody>
      </p:sp>
      <p:sp>
        <p:nvSpPr>
          <p:cNvPr id="25" name="אליפסה 24">
            <a:extLst>
              <a:ext uri="{FF2B5EF4-FFF2-40B4-BE49-F238E27FC236}">
                <a16:creationId xmlns:a16="http://schemas.microsoft.com/office/drawing/2014/main" id="{D609C377-FB36-4EAB-94C7-4FD1707D7D04}"/>
              </a:ext>
            </a:extLst>
          </p:cNvPr>
          <p:cNvSpPr/>
          <p:nvPr/>
        </p:nvSpPr>
        <p:spPr>
          <a:xfrm>
            <a:off x="1905000" y="836210"/>
            <a:ext cx="1143000" cy="985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In</a:t>
            </a:r>
          </a:p>
        </p:txBody>
      </p:sp>
      <p:sp>
        <p:nvSpPr>
          <p:cNvPr id="26" name="אליפסה 25">
            <a:extLst>
              <a:ext uri="{FF2B5EF4-FFF2-40B4-BE49-F238E27FC236}">
                <a16:creationId xmlns:a16="http://schemas.microsoft.com/office/drawing/2014/main" id="{5ACCD7E6-0658-4E56-A35A-381CDB3BA866}"/>
              </a:ext>
            </a:extLst>
          </p:cNvPr>
          <p:cNvSpPr/>
          <p:nvPr/>
        </p:nvSpPr>
        <p:spPr>
          <a:xfrm>
            <a:off x="1896140" y="2029058"/>
            <a:ext cx="1143000" cy="985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Balance</a:t>
            </a:r>
          </a:p>
        </p:txBody>
      </p:sp>
      <p:sp>
        <p:nvSpPr>
          <p:cNvPr id="27" name="אליפסה 26">
            <a:extLst>
              <a:ext uri="{FF2B5EF4-FFF2-40B4-BE49-F238E27FC236}">
                <a16:creationId xmlns:a16="http://schemas.microsoft.com/office/drawing/2014/main" id="{E4EF69A4-7E7E-4BE2-AB13-454619D91140}"/>
              </a:ext>
            </a:extLst>
          </p:cNvPr>
          <p:cNvSpPr/>
          <p:nvPr/>
        </p:nvSpPr>
        <p:spPr>
          <a:xfrm>
            <a:off x="1874389" y="3176739"/>
            <a:ext cx="1249811" cy="1102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Transfer Funds</a:t>
            </a:r>
          </a:p>
        </p:txBody>
      </p:sp>
      <p:sp>
        <p:nvSpPr>
          <p:cNvPr id="28" name="אליפסה 27">
            <a:extLst>
              <a:ext uri="{FF2B5EF4-FFF2-40B4-BE49-F238E27FC236}">
                <a16:creationId xmlns:a16="http://schemas.microsoft.com/office/drawing/2014/main" id="{52525AD5-451F-4732-8104-BB6DB6E1F0FB}"/>
              </a:ext>
            </a:extLst>
          </p:cNvPr>
          <p:cNvSpPr/>
          <p:nvPr/>
        </p:nvSpPr>
        <p:spPr>
          <a:xfrm>
            <a:off x="1798190" y="4539148"/>
            <a:ext cx="1326010" cy="1102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Payment</a:t>
            </a:r>
          </a:p>
        </p:txBody>
      </p:sp>
      <p:sp>
        <p:nvSpPr>
          <p:cNvPr id="29" name="אליפסה 28">
            <a:extLst>
              <a:ext uri="{FF2B5EF4-FFF2-40B4-BE49-F238E27FC236}">
                <a16:creationId xmlns:a16="http://schemas.microsoft.com/office/drawing/2014/main" id="{56011CAF-3BD7-4608-9CA8-DD5E475C5878}"/>
              </a:ext>
            </a:extLst>
          </p:cNvPr>
          <p:cNvSpPr/>
          <p:nvPr/>
        </p:nvSpPr>
        <p:spPr>
          <a:xfrm>
            <a:off x="4447589" y="1536197"/>
            <a:ext cx="1208810" cy="985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Login </a:t>
            </a:r>
            <a:r>
              <a:rPr lang="en-US" dirty="0" err="1"/>
              <a:t>Eror</a:t>
            </a:r>
            <a:endParaRPr lang="en-US" dirty="0"/>
          </a:p>
        </p:txBody>
      </p:sp>
      <p:sp>
        <p:nvSpPr>
          <p:cNvPr id="30" name="אליפסה 29">
            <a:extLst>
              <a:ext uri="{FF2B5EF4-FFF2-40B4-BE49-F238E27FC236}">
                <a16:creationId xmlns:a16="http://schemas.microsoft.com/office/drawing/2014/main" id="{5416F195-DDDF-4649-8E2E-62F40277D8AF}"/>
              </a:ext>
            </a:extLst>
          </p:cNvPr>
          <p:cNvSpPr/>
          <p:nvPr/>
        </p:nvSpPr>
        <p:spPr>
          <a:xfrm>
            <a:off x="4427089" y="409752"/>
            <a:ext cx="1249811" cy="985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Verify Password</a:t>
            </a:r>
          </a:p>
        </p:txBody>
      </p:sp>
      <p:cxnSp>
        <p:nvCxnSpPr>
          <p:cNvPr id="32" name="מחבר חץ ישר 31">
            <a:extLst>
              <a:ext uri="{FF2B5EF4-FFF2-40B4-BE49-F238E27FC236}">
                <a16:creationId xmlns:a16="http://schemas.microsoft.com/office/drawing/2014/main" id="{202C2FC5-31B9-47AC-90AE-EBFB4618A8CC}"/>
              </a:ext>
            </a:extLst>
          </p:cNvPr>
          <p:cNvCxnSpPr>
            <a:stCxn id="25" idx="6"/>
            <a:endCxn id="30" idx="2"/>
          </p:cNvCxnSpPr>
          <p:nvPr/>
        </p:nvCxnSpPr>
        <p:spPr>
          <a:xfrm flipV="1">
            <a:off x="3048000" y="902613"/>
            <a:ext cx="1379089" cy="42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118FD5E-96DE-4818-B04F-D0A08E27794E}"/>
              </a:ext>
            </a:extLst>
          </p:cNvPr>
          <p:cNvSpPr txBox="1"/>
          <p:nvPr/>
        </p:nvSpPr>
        <p:spPr>
          <a:xfrm>
            <a:off x="2999789" y="791510"/>
            <a:ext cx="1447800" cy="369332"/>
          </a:xfrm>
          <a:prstGeom prst="rect">
            <a:avLst/>
          </a:prstGeom>
          <a:noFill/>
        </p:spPr>
        <p:txBody>
          <a:bodyPr wrap="square" rtlCol="1">
            <a:spAutoFit/>
          </a:bodyPr>
          <a:lstStyle/>
          <a:p>
            <a:r>
              <a:rPr lang="en-US" dirty="0"/>
              <a:t>&lt;&lt;include&gt;&gt;</a:t>
            </a:r>
            <a:endParaRPr lang="he-IL" dirty="0"/>
          </a:p>
        </p:txBody>
      </p:sp>
      <p:cxnSp>
        <p:nvCxnSpPr>
          <p:cNvPr id="35" name="מחבר חץ ישר 34">
            <a:extLst>
              <a:ext uri="{FF2B5EF4-FFF2-40B4-BE49-F238E27FC236}">
                <a16:creationId xmlns:a16="http://schemas.microsoft.com/office/drawing/2014/main" id="{6AEAB256-2BF7-4EE8-A36F-1BDAC599DFF5}"/>
              </a:ext>
            </a:extLst>
          </p:cNvPr>
          <p:cNvCxnSpPr>
            <a:endCxn id="25" idx="5"/>
          </p:cNvCxnSpPr>
          <p:nvPr/>
        </p:nvCxnSpPr>
        <p:spPr>
          <a:xfrm flipH="1" flipV="1">
            <a:off x="2880612" y="1677576"/>
            <a:ext cx="1691388" cy="35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D5A3F01-E692-4F6D-B0DB-532F814FC476}"/>
              </a:ext>
            </a:extLst>
          </p:cNvPr>
          <p:cNvSpPr txBox="1"/>
          <p:nvPr/>
        </p:nvSpPr>
        <p:spPr>
          <a:xfrm>
            <a:off x="3048000" y="1626852"/>
            <a:ext cx="1447800" cy="369332"/>
          </a:xfrm>
          <a:prstGeom prst="rect">
            <a:avLst/>
          </a:prstGeom>
          <a:noFill/>
        </p:spPr>
        <p:txBody>
          <a:bodyPr wrap="square" rtlCol="1">
            <a:spAutoFit/>
          </a:bodyPr>
          <a:lstStyle/>
          <a:p>
            <a:r>
              <a:rPr lang="en-US" dirty="0"/>
              <a:t>&lt;&lt;extend&gt;&gt;</a:t>
            </a:r>
            <a:endParaRPr lang="he-IL" dirty="0"/>
          </a:p>
        </p:txBody>
      </p:sp>
      <p:cxnSp>
        <p:nvCxnSpPr>
          <p:cNvPr id="38" name="מחבר ישר 37">
            <a:extLst>
              <a:ext uri="{FF2B5EF4-FFF2-40B4-BE49-F238E27FC236}">
                <a16:creationId xmlns:a16="http://schemas.microsoft.com/office/drawing/2014/main" id="{FEAA518D-CCCC-48D7-A348-E6944CEB661A}"/>
              </a:ext>
            </a:extLst>
          </p:cNvPr>
          <p:cNvCxnSpPr>
            <a:endCxn id="26" idx="2"/>
          </p:cNvCxnSpPr>
          <p:nvPr/>
        </p:nvCxnSpPr>
        <p:spPr>
          <a:xfrm flipV="1">
            <a:off x="755453" y="2521919"/>
            <a:ext cx="1140687" cy="395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מחבר ישר 39">
            <a:extLst>
              <a:ext uri="{FF2B5EF4-FFF2-40B4-BE49-F238E27FC236}">
                <a16:creationId xmlns:a16="http://schemas.microsoft.com/office/drawing/2014/main" id="{95A0348D-0B67-4BEE-B5BE-0599B8BF451C}"/>
              </a:ext>
            </a:extLst>
          </p:cNvPr>
          <p:cNvCxnSpPr>
            <a:endCxn id="25" idx="2"/>
          </p:cNvCxnSpPr>
          <p:nvPr/>
        </p:nvCxnSpPr>
        <p:spPr>
          <a:xfrm flipV="1">
            <a:off x="774743" y="1329071"/>
            <a:ext cx="1130257" cy="158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מחבר ישר 41">
            <a:extLst>
              <a:ext uri="{FF2B5EF4-FFF2-40B4-BE49-F238E27FC236}">
                <a16:creationId xmlns:a16="http://schemas.microsoft.com/office/drawing/2014/main" id="{8F9B2E7E-47CB-4B87-920F-CEDFBCDA077A}"/>
              </a:ext>
            </a:extLst>
          </p:cNvPr>
          <p:cNvCxnSpPr>
            <a:endCxn id="27" idx="2"/>
          </p:cNvCxnSpPr>
          <p:nvPr/>
        </p:nvCxnSpPr>
        <p:spPr>
          <a:xfrm>
            <a:off x="762340" y="2898853"/>
            <a:ext cx="1112049" cy="82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מחבר ישר 43">
            <a:extLst>
              <a:ext uri="{FF2B5EF4-FFF2-40B4-BE49-F238E27FC236}">
                <a16:creationId xmlns:a16="http://schemas.microsoft.com/office/drawing/2014/main" id="{83A0E732-B1D1-467F-98FA-559CEBED0977}"/>
              </a:ext>
            </a:extLst>
          </p:cNvPr>
          <p:cNvCxnSpPr>
            <a:endCxn id="28" idx="2"/>
          </p:cNvCxnSpPr>
          <p:nvPr/>
        </p:nvCxnSpPr>
        <p:spPr>
          <a:xfrm>
            <a:off x="753140" y="2916953"/>
            <a:ext cx="1045050" cy="217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מחבר ישר 45">
            <a:extLst>
              <a:ext uri="{FF2B5EF4-FFF2-40B4-BE49-F238E27FC236}">
                <a16:creationId xmlns:a16="http://schemas.microsoft.com/office/drawing/2014/main" id="{79EE9BAD-7FBD-469D-B998-F22E28DC8B42}"/>
              </a:ext>
            </a:extLst>
          </p:cNvPr>
          <p:cNvCxnSpPr>
            <a:endCxn id="26" idx="6"/>
          </p:cNvCxnSpPr>
          <p:nvPr/>
        </p:nvCxnSpPr>
        <p:spPr>
          <a:xfrm flipH="1" flipV="1">
            <a:off x="3039140" y="2521919"/>
            <a:ext cx="5330116" cy="492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מחבר ישר 47">
            <a:extLst>
              <a:ext uri="{FF2B5EF4-FFF2-40B4-BE49-F238E27FC236}">
                <a16:creationId xmlns:a16="http://schemas.microsoft.com/office/drawing/2014/main" id="{C93CAF3B-D220-46E0-89F9-C99AB47F0098}"/>
              </a:ext>
            </a:extLst>
          </p:cNvPr>
          <p:cNvCxnSpPr>
            <a:cxnSpLocks/>
            <a:endCxn id="27" idx="7"/>
          </p:cNvCxnSpPr>
          <p:nvPr/>
        </p:nvCxnSpPr>
        <p:spPr>
          <a:xfrm flipH="1">
            <a:off x="2941169" y="2969392"/>
            <a:ext cx="5428088" cy="368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מחבר ישר 49">
            <a:extLst>
              <a:ext uri="{FF2B5EF4-FFF2-40B4-BE49-F238E27FC236}">
                <a16:creationId xmlns:a16="http://schemas.microsoft.com/office/drawing/2014/main" id="{124BC64F-D932-4237-9003-A47C399C6346}"/>
              </a:ext>
            </a:extLst>
          </p:cNvPr>
          <p:cNvCxnSpPr>
            <a:cxnSpLocks/>
            <a:stCxn id="23" idx="0"/>
            <a:endCxn id="28" idx="6"/>
          </p:cNvCxnSpPr>
          <p:nvPr/>
        </p:nvCxnSpPr>
        <p:spPr>
          <a:xfrm flipH="1">
            <a:off x="3124200" y="3608546"/>
            <a:ext cx="5350228" cy="14821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אליפסה 52">
            <a:extLst>
              <a:ext uri="{FF2B5EF4-FFF2-40B4-BE49-F238E27FC236}">
                <a16:creationId xmlns:a16="http://schemas.microsoft.com/office/drawing/2014/main" id="{44E027D5-FD05-4275-B32D-57DA5EECF319}"/>
              </a:ext>
            </a:extLst>
          </p:cNvPr>
          <p:cNvSpPr/>
          <p:nvPr/>
        </p:nvSpPr>
        <p:spPr>
          <a:xfrm>
            <a:off x="4668076" y="3322964"/>
            <a:ext cx="1351726" cy="955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Verify Sufficient Funds</a:t>
            </a:r>
          </a:p>
        </p:txBody>
      </p:sp>
      <p:cxnSp>
        <p:nvCxnSpPr>
          <p:cNvPr id="57" name="מחבר חץ ישר 56">
            <a:extLst>
              <a:ext uri="{FF2B5EF4-FFF2-40B4-BE49-F238E27FC236}">
                <a16:creationId xmlns:a16="http://schemas.microsoft.com/office/drawing/2014/main" id="{49976542-4BBA-4C65-9237-8CEC8FA018F1}"/>
              </a:ext>
            </a:extLst>
          </p:cNvPr>
          <p:cNvCxnSpPr>
            <a:stCxn id="28" idx="7"/>
            <a:endCxn id="53" idx="2"/>
          </p:cNvCxnSpPr>
          <p:nvPr/>
        </p:nvCxnSpPr>
        <p:spPr>
          <a:xfrm flipV="1">
            <a:off x="2930010" y="3800784"/>
            <a:ext cx="1738066" cy="89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מחבר חץ ישר 58">
            <a:extLst>
              <a:ext uri="{FF2B5EF4-FFF2-40B4-BE49-F238E27FC236}">
                <a16:creationId xmlns:a16="http://schemas.microsoft.com/office/drawing/2014/main" id="{91D9D49C-B6D4-430F-872A-40491E5922DB}"/>
              </a:ext>
            </a:extLst>
          </p:cNvPr>
          <p:cNvCxnSpPr>
            <a:stCxn id="27" idx="6"/>
            <a:endCxn id="53" idx="1"/>
          </p:cNvCxnSpPr>
          <p:nvPr/>
        </p:nvCxnSpPr>
        <p:spPr>
          <a:xfrm flipV="1">
            <a:off x="3124200" y="3462914"/>
            <a:ext cx="1741832" cy="265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A134445-E23B-4D62-B251-2A84B4B65209}"/>
              </a:ext>
            </a:extLst>
          </p:cNvPr>
          <p:cNvSpPr txBox="1"/>
          <p:nvPr/>
        </p:nvSpPr>
        <p:spPr>
          <a:xfrm rot="21146019">
            <a:off x="3174138" y="3460129"/>
            <a:ext cx="1249811" cy="307777"/>
          </a:xfrm>
          <a:prstGeom prst="rect">
            <a:avLst/>
          </a:prstGeom>
          <a:noFill/>
        </p:spPr>
        <p:txBody>
          <a:bodyPr wrap="square" rtlCol="1">
            <a:spAutoFit/>
          </a:bodyPr>
          <a:lstStyle/>
          <a:p>
            <a:r>
              <a:rPr lang="en-US" sz="1400" dirty="0"/>
              <a:t>&lt;&lt;include&gt;&gt;</a:t>
            </a:r>
            <a:endParaRPr lang="he-IL" sz="1400" dirty="0"/>
          </a:p>
        </p:txBody>
      </p:sp>
      <p:sp>
        <p:nvSpPr>
          <p:cNvPr id="61" name="TextBox 60">
            <a:extLst>
              <a:ext uri="{FF2B5EF4-FFF2-40B4-BE49-F238E27FC236}">
                <a16:creationId xmlns:a16="http://schemas.microsoft.com/office/drawing/2014/main" id="{3986DCA7-6D34-4A3D-B4BD-F26397F9F87E}"/>
              </a:ext>
            </a:extLst>
          </p:cNvPr>
          <p:cNvSpPr txBox="1"/>
          <p:nvPr/>
        </p:nvSpPr>
        <p:spPr>
          <a:xfrm rot="20041940">
            <a:off x="3247434" y="4036863"/>
            <a:ext cx="1249811" cy="307777"/>
          </a:xfrm>
          <a:prstGeom prst="rect">
            <a:avLst/>
          </a:prstGeom>
          <a:noFill/>
        </p:spPr>
        <p:txBody>
          <a:bodyPr wrap="square" rtlCol="1">
            <a:spAutoFit/>
          </a:bodyPr>
          <a:lstStyle/>
          <a:p>
            <a:r>
              <a:rPr lang="en-US" sz="1400" dirty="0"/>
              <a:t>&lt;&lt;include&gt;&gt;</a:t>
            </a:r>
            <a:endParaRPr lang="he-IL" sz="1400" dirty="0"/>
          </a:p>
        </p:txBody>
      </p:sp>
    </p:spTree>
    <p:extLst>
      <p:ext uri="{BB962C8B-B14F-4D97-AF65-F5344CB8AC3E}">
        <p14:creationId xmlns:p14="http://schemas.microsoft.com/office/powerpoint/2010/main" val="29107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pPr algn="ctr" rtl="1" eaLnBrk="1" hangingPunct="1"/>
            <a:r>
              <a:rPr lang="he-IL" b="1" dirty="0">
                <a:solidFill>
                  <a:schemeClr val="accent2"/>
                </a:solidFill>
                <a:latin typeface="Arial" pitchFamily="34" charset="0"/>
                <a:cs typeface="Arial" pitchFamily="34" charset="0"/>
              </a:rPr>
              <a:t>דוגמא </a:t>
            </a:r>
            <a:r>
              <a:rPr b="1" dirty="0">
                <a:solidFill>
                  <a:schemeClr val="accent2"/>
                </a:solidFill>
                <a:latin typeface="Arial" pitchFamily="34" charset="0"/>
                <a:cs typeface="Arial" pitchFamily="34" charset="0"/>
              </a:rPr>
              <a:t>1</a:t>
            </a:r>
            <a:r>
              <a:rPr lang="he-IL" b="1" dirty="0">
                <a:solidFill>
                  <a:schemeClr val="accent2"/>
                </a:solidFill>
                <a:latin typeface="Arial" pitchFamily="34" charset="0"/>
                <a:cs typeface="Arial" pitchFamily="34" charset="0"/>
              </a:rPr>
              <a:t> </a:t>
            </a:r>
            <a:r>
              <a:rPr lang="he-IL" sz="2800" b="1" dirty="0">
                <a:solidFill>
                  <a:schemeClr val="accent2"/>
                </a:solidFill>
                <a:latin typeface="Arial" pitchFamily="34" charset="0"/>
                <a:cs typeface="Arial" pitchFamily="34" charset="0"/>
              </a:rPr>
              <a:t>(מועד ב, סמסטר א, 2008)</a:t>
            </a:r>
            <a:endParaRPr sz="5400" b="1" dirty="0">
              <a:latin typeface="Arial" pitchFamily="34" charset="0"/>
              <a:cs typeface="Arial" pitchFamily="34" charset="0"/>
            </a:endParaRP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263CB90-CF62-4215-84CD-9790ED71E413}" type="slidenum">
              <a:rPr lang="he-IL" smtClean="0"/>
              <a:pPr eaLnBrk="1" hangingPunct="1"/>
              <a:t>12</a:t>
            </a:fld>
            <a:endParaRPr lang="en-US"/>
          </a:p>
        </p:txBody>
      </p:sp>
      <p:sp>
        <p:nvSpPr>
          <p:cNvPr id="16387" name="Content Placeholder 2"/>
          <p:cNvSpPr>
            <a:spLocks noGrp="1"/>
          </p:cNvSpPr>
          <p:nvPr>
            <p:ph sz="quarter" idx="1"/>
          </p:nvPr>
        </p:nvSpPr>
        <p:spPr>
          <a:xfrm>
            <a:off x="381000" y="1447800"/>
            <a:ext cx="8305800" cy="4876800"/>
          </a:xfrm>
        </p:spPr>
        <p:txBody>
          <a:bodyPr>
            <a:normAutofit lnSpcReduction="10000"/>
          </a:bodyPr>
          <a:lstStyle/>
          <a:p>
            <a:pPr algn="r" rtl="1" eaLnBrk="1" hangingPunct="1"/>
            <a:r>
              <a:rPr lang="he-IL" sz="1600" dirty="0">
                <a:latin typeface="Arial" pitchFamily="34" charset="0"/>
                <a:cs typeface="Arial" pitchFamily="34" charset="0"/>
              </a:rPr>
              <a:t>מונופול הוא משחק לוח המבוסס על עולם העסקים האמיתי בו מבצעים מהלכי קנייה ומכירה של נכסי נדל"ן. המשחק מבוצע תוך כדי סימולציה של מהלכים עסקיים אמיתיים, כשהשחקנים קונים ומוכרים נכסים, בונים בתים ומלונות. המנצח במשחק הוא זה שצובר את הרכוש הרב ביותר (סכום ערך הנדל"ן והמזומנים שיש ברשותו).</a:t>
            </a:r>
            <a:endParaRPr lang="en-US" sz="1600" dirty="0">
              <a:latin typeface="Arial" pitchFamily="34" charset="0"/>
              <a:cs typeface="Arial" pitchFamily="34" charset="0"/>
            </a:endParaRPr>
          </a:p>
          <a:p>
            <a:pPr algn="r" rtl="1" eaLnBrk="1" hangingPunct="1"/>
            <a:r>
              <a:rPr lang="he-IL" sz="1600" b="1" dirty="0">
                <a:latin typeface="Arial" pitchFamily="34" charset="0"/>
                <a:cs typeface="Arial" pitchFamily="34" charset="0"/>
              </a:rPr>
              <a:t>חוקים:</a:t>
            </a:r>
            <a:endParaRPr lang="en-US" sz="16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הלוח מורכב ממשבצות שמקיפות אותו (לפחות 40 משבצות- תלוי קונפיגורציה). </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כל שחקן בתורו מטיל קובייה ומתקדם לפי תוצאת הקובייה לכיוון קבוע. </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אם שחקן נוחת על משבצת שמייצגת שטח (רחוב בעיר מסוימת) שלא שייך לאף שחקן אחר הוא יכול לקנות אותו. </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אם הוא נוחת על שטח שכבר שייך לשחקן אחר עליו לשלם לו דמי שכירות, בהיקף אשר נקבע ע"י הטלת קובייה.</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על ידי קניית בתים בתוך השטחים ניתן להעלות את גובה דמי השכירות בשטח בו נמצא הבית. </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חובה לקנות את כל העיר (כל הרחובות בעיר) לפני קנית בית. </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לאחר קניית 4 בתים ניתן לבנות מלון המגדיל את סכום השכירות עוד יותר. </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בכל פעם שחולפים על פני משבצת הפתיחה או נוחתים עליה, זוכים בסכום מסוים של כסף (תלוי קונפיגורציה). </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אם שחקן נוחת על משבצות "ההפתעה" עליו לקחת קלף הפתעה ולבצע את ההוראות שבו (לזכות או לשלם סכום כסף מסוים לקופת המשחק). </a:t>
            </a:r>
            <a:endParaRPr lang="en-US" sz="1400" dirty="0">
              <a:latin typeface="Arial" pitchFamily="34" charset="0"/>
              <a:cs typeface="Arial" pitchFamily="34" charset="0"/>
            </a:endParaRPr>
          </a:p>
          <a:p>
            <a:pPr marL="536575" lvl="1" indent="-263525" algn="r" rtl="1" eaLnBrk="1" hangingPunct="1"/>
            <a:r>
              <a:rPr lang="he-IL" sz="1400" dirty="0">
                <a:latin typeface="Arial" pitchFamily="34" charset="0"/>
                <a:cs typeface="Arial" pitchFamily="34" charset="0"/>
              </a:rPr>
              <a:t>ישנה משבצת כלא שתנאי הכניסה והשחרור ממנה מוגדרים בקונפיגורציה של המשחק. </a:t>
            </a:r>
            <a:endParaRPr lang="en-US" sz="1400" dirty="0">
              <a:latin typeface="Arial" pitchFamily="34" charset="0"/>
              <a:cs typeface="Arial" pitchFamily="34" charset="0"/>
            </a:endParaRPr>
          </a:p>
          <a:p>
            <a:pPr algn="r" rtl="1" eaLnBrk="1" hangingPunct="1"/>
            <a:r>
              <a:rPr lang="he-IL" sz="1600" dirty="0">
                <a:latin typeface="Arial" pitchFamily="34" charset="0"/>
                <a:cs typeface="Arial" pitchFamily="34" charset="0"/>
              </a:rPr>
              <a:t>במשחק משחקים 2 עד 4 שחקנים אנושיים. במידה וחסרים שחקנים אנושיים, ניתן להגדיר שחקני מחשב. שחקן המחשב יכול לשחק באסטרטגיה חמדנית (בכל הזדמנות שיש לו לקנות נכס כלשהוא, הוא יקנה אותו, אלא אם אין לו כסף) או רנדומאלית (מחליט באופן אקראי אם לקנות נכס נתון). המשחק נגמר כאשר אחד השחקנים מחליט לעצור אותו.</a:t>
            </a:r>
            <a:endParaRPr lang="en-US" sz="2000" dirty="0">
              <a:latin typeface="Arial" pitchFamily="34" charset="0"/>
              <a:cs typeface="Arial" pitchFamily="3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lgn="ctr" rtl="1" eaLnBrk="1" hangingPunct="1"/>
            <a:r>
              <a:rPr lang="he-IL" b="1" dirty="0">
                <a:solidFill>
                  <a:schemeClr val="accent2"/>
                </a:solidFill>
                <a:latin typeface="Arial" pitchFamily="34" charset="0"/>
                <a:cs typeface="Arial" pitchFamily="34" charset="0"/>
              </a:rPr>
              <a:t>פתרון דוגמא </a:t>
            </a:r>
            <a:r>
              <a:rPr b="1" dirty="0">
                <a:solidFill>
                  <a:schemeClr val="accent2"/>
                </a:solidFill>
                <a:latin typeface="Arial" pitchFamily="34" charset="0"/>
                <a:cs typeface="Arial" pitchFamily="34" charset="0"/>
              </a:rPr>
              <a:t>1</a:t>
            </a:r>
            <a:r>
              <a:rPr lang="he-IL" b="1" dirty="0">
                <a:solidFill>
                  <a:schemeClr val="accent2"/>
                </a:solidFill>
                <a:latin typeface="Arial" pitchFamily="34" charset="0"/>
                <a:cs typeface="Arial" pitchFamily="34" charset="0"/>
              </a:rPr>
              <a:t> – תרשים </a:t>
            </a:r>
            <a:r>
              <a:rPr b="1" dirty="0">
                <a:solidFill>
                  <a:schemeClr val="accent2"/>
                </a:solidFill>
                <a:latin typeface="Arial" pitchFamily="34" charset="0"/>
                <a:cs typeface="Arial" pitchFamily="34" charset="0"/>
              </a:rPr>
              <a:t>UC</a:t>
            </a:r>
            <a:endParaRPr b="1" dirty="0">
              <a:latin typeface="Arial" pitchFamily="34" charset="0"/>
              <a:cs typeface="Arial" pitchFamily="34" charset="0"/>
            </a:endParaRPr>
          </a:p>
        </p:txBody>
      </p:sp>
      <p:sp>
        <p:nvSpPr>
          <p:cNvPr id="17412" name="Slide Number Placeholder 3"/>
          <p:cNvSpPr>
            <a:spLocks noGrp="1"/>
          </p:cNvSpPr>
          <p:nvPr>
            <p:ph type="sldNum" sz="quarter" idx="12"/>
          </p:nvPr>
        </p:nvSpPr>
        <p:spPr bwMode="auto">
          <a:xfrm>
            <a:off x="146304" y="6210300"/>
            <a:ext cx="69189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2BF6EB2-4EBB-47C8-AB93-30C5C69FB81E}" type="slidenum">
              <a:rPr lang="he-IL" smtClean="0"/>
              <a:pPr eaLnBrk="1" hangingPunct="1"/>
              <a:t>13</a:t>
            </a:fld>
            <a:endParaRPr lang="en-US" dirty="0"/>
          </a:p>
        </p:txBody>
      </p:sp>
      <p:sp>
        <p:nvSpPr>
          <p:cNvPr id="17411" name="Rectangle 3"/>
          <p:cNvSpPr>
            <a:spLocks noGrp="1" noChangeArrowheads="1"/>
          </p:cNvSpPr>
          <p:nvPr>
            <p:ph sz="quarter" idx="1"/>
          </p:nvPr>
        </p:nvSpPr>
        <p:spPr/>
        <p:txBody>
          <a:bodyPr/>
          <a:lstStyle/>
          <a:p>
            <a:pPr eaLnBrk="1" hangingPunct="1">
              <a:buFontTx/>
              <a:buNone/>
            </a:pPr>
            <a:r>
              <a:rPr lang="en-US"/>
              <a:t> </a:t>
            </a:r>
          </a:p>
        </p:txBody>
      </p:sp>
      <p:sp>
        <p:nvSpPr>
          <p:cNvPr id="1741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174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428750"/>
            <a:ext cx="67818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D28908F-1BD1-4638-9FCF-CDB3651FF8E7}"/>
              </a:ext>
            </a:extLst>
          </p:cNvPr>
          <p:cNvSpPr txBox="1"/>
          <p:nvPr/>
        </p:nvSpPr>
        <p:spPr>
          <a:xfrm>
            <a:off x="4038600" y="4114800"/>
            <a:ext cx="914400" cy="253916"/>
          </a:xfrm>
          <a:prstGeom prst="rect">
            <a:avLst/>
          </a:prstGeom>
          <a:solidFill>
            <a:schemeClr val="bg1"/>
          </a:solidFill>
        </p:spPr>
        <p:txBody>
          <a:bodyPr wrap="square" rtlCol="0">
            <a:spAutoFit/>
          </a:bodyPr>
          <a:lstStyle/>
          <a:p>
            <a:r>
              <a:rPr lang="en-US" sz="1050" dirty="0"/>
              <a:t>Go To Jail</a:t>
            </a:r>
          </a:p>
        </p:txBody>
      </p:sp>
      <p:sp>
        <p:nvSpPr>
          <p:cNvPr id="8" name="TextBox 7">
            <a:extLst>
              <a:ext uri="{FF2B5EF4-FFF2-40B4-BE49-F238E27FC236}">
                <a16:creationId xmlns:a16="http://schemas.microsoft.com/office/drawing/2014/main" id="{AEDA9517-F033-4567-90B2-77CF8520EF91}"/>
              </a:ext>
            </a:extLst>
          </p:cNvPr>
          <p:cNvSpPr txBox="1"/>
          <p:nvPr/>
        </p:nvSpPr>
        <p:spPr>
          <a:xfrm>
            <a:off x="2743200" y="5956384"/>
            <a:ext cx="1066800" cy="253916"/>
          </a:xfrm>
          <a:prstGeom prst="rect">
            <a:avLst/>
          </a:prstGeom>
          <a:solidFill>
            <a:schemeClr val="bg1"/>
          </a:solidFill>
        </p:spPr>
        <p:txBody>
          <a:bodyPr wrap="square" rtlCol="0">
            <a:spAutoFit/>
          </a:bodyPr>
          <a:lstStyle/>
          <a:p>
            <a:r>
              <a:rPr lang="en-US" sz="1050" dirty="0"/>
              <a:t>Get out of Jail</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1509232-6D6E-4B2C-BF7B-0E15D50EB29D}" type="slidenum">
              <a:rPr lang="he-IL" smtClean="0"/>
              <a:pPr eaLnBrk="1" hangingPunct="1"/>
              <a:t>2</a:t>
            </a:fld>
            <a:endParaRPr lang="en-US"/>
          </a:p>
        </p:txBody>
      </p:sp>
      <p:sp>
        <p:nvSpPr>
          <p:cNvPr id="9219" name="Rectangle 3"/>
          <p:cNvSpPr>
            <a:spLocks noGrp="1" noChangeArrowheads="1"/>
          </p:cNvSpPr>
          <p:nvPr>
            <p:ph sz="quarter" idx="1"/>
          </p:nvPr>
        </p:nvSpPr>
        <p:spPr/>
        <p:txBody>
          <a:bodyPr>
            <a:normAutofit/>
          </a:bodyPr>
          <a:lstStyle/>
          <a:p>
            <a:r>
              <a:rPr lang="he-IL" sz="2400" dirty="0">
                <a:latin typeface="Arial" panose="020B0604020202020204" pitchFamily="34" charset="0"/>
                <a:cs typeface="Arial" panose="020B0604020202020204" pitchFamily="34" charset="0"/>
              </a:rPr>
              <a:t>תרחיש שימוש הוא שיטה להגדרת הדרישות הפונקציונאליות של המשתמשים מהמערכת. כלומר, </a:t>
            </a:r>
            <a:r>
              <a:rPr lang="he-IL" sz="2400" b="1" dirty="0">
                <a:latin typeface="Arial" panose="020B0604020202020204" pitchFamily="34" charset="0"/>
                <a:cs typeface="Arial" panose="020B0604020202020204" pitchFamily="34" charset="0"/>
              </a:rPr>
              <a:t>מנקודת מבטם של המשתמשים</a:t>
            </a:r>
            <a:r>
              <a:rPr lang="he-IL" sz="2400" dirty="0">
                <a:latin typeface="Arial" panose="020B0604020202020204" pitchFamily="34" charset="0"/>
                <a:cs typeface="Arial" panose="020B0604020202020204" pitchFamily="34" charset="0"/>
              </a:rPr>
              <a:t>, המערכת תבצע תרחישי שימוש שתומכים בפעילויות העסקיות. </a:t>
            </a:r>
          </a:p>
          <a:p>
            <a:r>
              <a:rPr lang="he-IL" sz="2400" dirty="0">
                <a:latin typeface="Arial" panose="020B0604020202020204" pitchFamily="34" charset="0"/>
                <a:cs typeface="Arial" panose="020B0604020202020204" pitchFamily="34" charset="0"/>
              </a:rPr>
              <a:t>כל תרחיש מציג </a:t>
            </a:r>
            <a:r>
              <a:rPr lang="he-IL" sz="2400" b="1" dirty="0">
                <a:latin typeface="Arial" panose="020B0604020202020204" pitchFamily="34" charset="0"/>
                <a:cs typeface="Arial" panose="020B0604020202020204" pitchFamily="34" charset="0"/>
              </a:rPr>
              <a:t>אינטראקציה</a:t>
            </a:r>
            <a:r>
              <a:rPr lang="he-IL" sz="2400" dirty="0">
                <a:latin typeface="Arial" panose="020B0604020202020204" pitchFamily="34" charset="0"/>
                <a:cs typeface="Arial" panose="020B0604020202020204" pitchFamily="34" charset="0"/>
              </a:rPr>
              <a:t> בין המערכת למשתמש וכולל תיאור של הצעדים האפשריים לביצוע האינטראקציה. </a:t>
            </a:r>
          </a:p>
          <a:p>
            <a:r>
              <a:rPr lang="he-IL" sz="2400" dirty="0">
                <a:latin typeface="Arial" panose="020B0604020202020204" pitchFamily="34" charset="0"/>
                <a:cs typeface="Arial" panose="020B0604020202020204" pitchFamily="34" charset="0"/>
              </a:rPr>
              <a:t>השיטה של תרחישי שימוש מורכבת משני חלקים: תרשים ותיאור. התרשים מציג בעיקר את שם התרחיש ואת שם או שמות המשתתפים (</a:t>
            </a:r>
            <a:r>
              <a:rPr lang="en-US" sz="2400" dirty="0">
                <a:latin typeface="Arial" panose="020B0604020202020204" pitchFamily="34" charset="0"/>
                <a:cs typeface="Arial" panose="020B0604020202020204" pitchFamily="34" charset="0"/>
              </a:rPr>
              <a:t>Actors</a:t>
            </a:r>
            <a:r>
              <a:rPr lang="he-IL" sz="2400" dirty="0">
                <a:latin typeface="Arial" panose="020B0604020202020204" pitchFamily="34" charset="0"/>
                <a:cs typeface="Arial" panose="020B0604020202020204" pitchFamily="34" charset="0"/>
              </a:rPr>
              <a:t>) בביצועו. התיאור משלים ומפרט את מה שחסר בתרשים.</a:t>
            </a:r>
            <a:endParaRPr lang="en-US" sz="2400" dirty="0">
              <a:latin typeface="Arial" panose="020B0604020202020204" pitchFamily="34" charset="0"/>
              <a:cs typeface="Arial" panose="020B0604020202020204" pitchFamily="34" charset="0"/>
            </a:endParaRPr>
          </a:p>
        </p:txBody>
      </p:sp>
      <p:sp>
        <p:nvSpPr>
          <p:cNvPr id="5" name="כותרת 1"/>
          <p:cNvSpPr txBox="1">
            <a:spLocks/>
          </p:cNvSpPr>
          <p:nvPr/>
        </p:nvSpPr>
        <p:spPr>
          <a:xfrm>
            <a:off x="457200" y="228600"/>
            <a:ext cx="8229600" cy="846158"/>
          </a:xfrm>
          <a:prstGeom prst="rect">
            <a:avLst/>
          </a:prstGeom>
        </p:spPr>
        <p:txBody>
          <a:bodyPr bIns="91440" anchor="b" anchorCtr="0">
            <a:normAutofit/>
          </a:bodyPr>
          <a:lstStyle>
            <a:lvl1pPr algn="l" rtl="1"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he-IL" sz="3600" b="1" dirty="0">
                <a:solidFill>
                  <a:srgbClr val="C00000"/>
                </a:solidFill>
                <a:latin typeface="Tahoma" pitchFamily="34" charset="0"/>
                <a:cs typeface="Tahoma" pitchFamily="34" charset="0"/>
              </a:rPr>
              <a:t>תרחיש שימוש</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1509232-6D6E-4B2C-BF7B-0E15D50EB29D}" type="slidenum">
              <a:rPr lang="he-IL" smtClean="0"/>
              <a:pPr eaLnBrk="1" hangingPunct="1"/>
              <a:t>3</a:t>
            </a:fld>
            <a:endParaRPr lang="en-US"/>
          </a:p>
        </p:txBody>
      </p:sp>
      <p:sp>
        <p:nvSpPr>
          <p:cNvPr id="5" name="כותרת 1"/>
          <p:cNvSpPr txBox="1">
            <a:spLocks/>
          </p:cNvSpPr>
          <p:nvPr/>
        </p:nvSpPr>
        <p:spPr>
          <a:xfrm>
            <a:off x="457200" y="228600"/>
            <a:ext cx="8229600" cy="846158"/>
          </a:xfrm>
          <a:prstGeom prst="rect">
            <a:avLst/>
          </a:prstGeom>
        </p:spPr>
        <p:txBody>
          <a:bodyPr bIns="91440" anchor="b" anchorCtr="0">
            <a:normAutofit/>
          </a:bodyPr>
          <a:lstStyle>
            <a:lvl1pPr algn="l" rtl="1"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he-IL" sz="3600" b="1" dirty="0">
                <a:solidFill>
                  <a:srgbClr val="C00000"/>
                </a:solidFill>
                <a:latin typeface="Tahoma" pitchFamily="34" charset="0"/>
                <a:cs typeface="Tahoma" pitchFamily="34" charset="0"/>
              </a:rPr>
              <a:t>תבנית תיאור</a:t>
            </a:r>
          </a:p>
        </p:txBody>
      </p:sp>
      <p:graphicFrame>
        <p:nvGraphicFramePr>
          <p:cNvPr id="2" name="טבלה 1"/>
          <p:cNvGraphicFramePr>
            <a:graphicFrameLocks noGrp="1"/>
          </p:cNvGraphicFramePr>
          <p:nvPr>
            <p:extLst>
              <p:ext uri="{D42A27DB-BD31-4B8C-83A1-F6EECF244321}">
                <p14:modId xmlns:p14="http://schemas.microsoft.com/office/powerpoint/2010/main" val="3953539174"/>
              </p:ext>
            </p:extLst>
          </p:nvPr>
        </p:nvGraphicFramePr>
        <p:xfrm>
          <a:off x="457200" y="1219200"/>
          <a:ext cx="8229600" cy="5303520"/>
        </p:xfrm>
        <a:graphic>
          <a:graphicData uri="http://schemas.openxmlformats.org/drawingml/2006/table">
            <a:tbl>
              <a:tblPr rtl="1" firstRow="1" bandRow="1">
                <a:tableStyleId>{5C22544A-7EE6-4342-B048-85BDC9FD1C3A}</a:tableStyleId>
              </a:tblPr>
              <a:tblGrid>
                <a:gridCol w="1708068">
                  <a:extLst>
                    <a:ext uri="{9D8B030D-6E8A-4147-A177-3AD203B41FA5}">
                      <a16:colId xmlns:a16="http://schemas.microsoft.com/office/drawing/2014/main" val="20000"/>
                    </a:ext>
                  </a:extLst>
                </a:gridCol>
                <a:gridCol w="6521532">
                  <a:extLst>
                    <a:ext uri="{9D8B030D-6E8A-4147-A177-3AD203B41FA5}">
                      <a16:colId xmlns:a16="http://schemas.microsoft.com/office/drawing/2014/main" val="20001"/>
                    </a:ext>
                  </a:extLst>
                </a:gridCol>
              </a:tblGrid>
              <a:tr h="368300">
                <a:tc>
                  <a:txBody>
                    <a:bodyPr/>
                    <a:lstStyle/>
                    <a:p>
                      <a:pPr rtl="1"/>
                      <a:r>
                        <a:rPr lang="he-IL" sz="2400" dirty="0">
                          <a:latin typeface="Arial" panose="020B0604020202020204" pitchFamily="34" charset="0"/>
                          <a:cs typeface="Arial" panose="020B0604020202020204" pitchFamily="34" charset="0"/>
                        </a:rPr>
                        <a:t>יחידת תיאור:</a:t>
                      </a:r>
                    </a:p>
                  </a:txBody>
                  <a:tcPr/>
                </a:tc>
                <a:tc>
                  <a:txBody>
                    <a:bodyPr/>
                    <a:lstStyle/>
                    <a:p>
                      <a:pPr rtl="1"/>
                      <a:r>
                        <a:rPr lang="he-IL" sz="2400" dirty="0">
                          <a:latin typeface="Arial" panose="020B0604020202020204" pitchFamily="34" charset="0"/>
                          <a:cs typeface="Arial" panose="020B0604020202020204" pitchFamily="34" charset="0"/>
                        </a:rPr>
                        <a:t>למה הכוונה:</a:t>
                      </a:r>
                    </a:p>
                  </a:txBody>
                  <a:tcPr/>
                </a:tc>
                <a:extLst>
                  <a:ext uri="{0D108BD9-81ED-4DB2-BD59-A6C34878D82A}">
                    <a16:rowId xmlns:a16="http://schemas.microsoft.com/office/drawing/2014/main" val="10000"/>
                  </a:ext>
                </a:extLst>
              </a:tr>
              <a:tr h="368300">
                <a:tc>
                  <a:txBody>
                    <a:bodyPr/>
                    <a:lstStyle/>
                    <a:p>
                      <a:pPr rtl="1"/>
                      <a:r>
                        <a:rPr lang="he-IL" sz="2000" dirty="0">
                          <a:latin typeface="Arial" panose="020B0604020202020204" pitchFamily="34" charset="0"/>
                          <a:cs typeface="Arial" panose="020B0604020202020204" pitchFamily="34" charset="0"/>
                        </a:rPr>
                        <a:t>שם</a:t>
                      </a:r>
                    </a:p>
                  </a:txBody>
                  <a:tcPr/>
                </a:tc>
                <a:tc>
                  <a:txBody>
                    <a:bodyPr/>
                    <a:lstStyle/>
                    <a:p>
                      <a:pPr rtl="1"/>
                      <a:r>
                        <a:rPr lang="he-IL" sz="2000" dirty="0">
                          <a:latin typeface="Arial" panose="020B0604020202020204" pitchFamily="34" charset="0"/>
                          <a:cs typeface="Arial" panose="020B0604020202020204" pitchFamily="34" charset="0"/>
                        </a:rPr>
                        <a:t>השם של נסיבות השימוש (</a:t>
                      </a:r>
                      <a:r>
                        <a:rPr lang="en-US" sz="2000" dirty="0">
                          <a:latin typeface="Arial" panose="020B0604020202020204" pitchFamily="34" charset="0"/>
                          <a:cs typeface="Arial" panose="020B0604020202020204" pitchFamily="34" charset="0"/>
                        </a:rPr>
                        <a:t>UC</a:t>
                      </a:r>
                      <a:r>
                        <a:rPr lang="he-IL" sz="2000" dirty="0">
                          <a:latin typeface="Arial" panose="020B0604020202020204" pitchFamily="34" charset="0"/>
                          <a:cs typeface="Arial" panose="020B0604020202020204" pitchFamily="34" charset="0"/>
                        </a:rPr>
                        <a:t>), פסוקית תיאור קצרה.</a:t>
                      </a:r>
                    </a:p>
                  </a:txBody>
                  <a:tcPr/>
                </a:tc>
                <a:extLst>
                  <a:ext uri="{0D108BD9-81ED-4DB2-BD59-A6C34878D82A}">
                    <a16:rowId xmlns:a16="http://schemas.microsoft.com/office/drawing/2014/main" val="10001"/>
                  </a:ext>
                </a:extLst>
              </a:tr>
              <a:tr h="368300">
                <a:tc>
                  <a:txBody>
                    <a:bodyPr/>
                    <a:lstStyle/>
                    <a:p>
                      <a:pPr rtl="1"/>
                      <a:r>
                        <a:rPr lang="he-IL" sz="2000" dirty="0">
                          <a:latin typeface="Arial" panose="020B0604020202020204" pitchFamily="34" charset="0"/>
                          <a:cs typeface="Arial" panose="020B0604020202020204" pitchFamily="34" charset="0"/>
                        </a:rPr>
                        <a:t>תיאור</a:t>
                      </a:r>
                    </a:p>
                  </a:txBody>
                  <a:tcPr/>
                </a:tc>
                <a:tc>
                  <a:txBody>
                    <a:bodyPr/>
                    <a:lstStyle/>
                    <a:p>
                      <a:pPr rtl="1"/>
                      <a:r>
                        <a:rPr lang="he-IL" sz="2000" dirty="0">
                          <a:latin typeface="Arial" panose="020B0604020202020204" pitchFamily="34" charset="0"/>
                          <a:cs typeface="Arial" panose="020B0604020202020204" pitchFamily="34" charset="0"/>
                        </a:rPr>
                        <a:t>מספר משפטים אשר מסכמים את נסיבות השימוש.</a:t>
                      </a:r>
                    </a:p>
                  </a:txBody>
                  <a:tcPr/>
                </a:tc>
                <a:extLst>
                  <a:ext uri="{0D108BD9-81ED-4DB2-BD59-A6C34878D82A}">
                    <a16:rowId xmlns:a16="http://schemas.microsoft.com/office/drawing/2014/main" val="10002"/>
                  </a:ext>
                </a:extLst>
              </a:tr>
              <a:tr h="368300">
                <a:tc>
                  <a:txBody>
                    <a:bodyPr/>
                    <a:lstStyle/>
                    <a:p>
                      <a:pPr rtl="1"/>
                      <a:r>
                        <a:rPr lang="he-IL" sz="2000" dirty="0">
                          <a:latin typeface="Arial" panose="020B0604020202020204" pitchFamily="34" charset="0"/>
                          <a:cs typeface="Arial" panose="020B0604020202020204" pitchFamily="34" charset="0"/>
                        </a:rPr>
                        <a:t>שחקנים</a:t>
                      </a:r>
                    </a:p>
                  </a:txBody>
                  <a:tcPr/>
                </a:tc>
                <a:tc>
                  <a:txBody>
                    <a:bodyPr/>
                    <a:lstStyle/>
                    <a:p>
                      <a:pPr rtl="1"/>
                      <a:r>
                        <a:rPr lang="he-IL" sz="2000" dirty="0">
                          <a:latin typeface="Arial" panose="020B0604020202020204" pitchFamily="34" charset="0"/>
                          <a:cs typeface="Arial" panose="020B0604020202020204" pitchFamily="34" charset="0"/>
                        </a:rPr>
                        <a:t>השחקנים המשתתפים בנסיבות השימוש.</a:t>
                      </a:r>
                    </a:p>
                  </a:txBody>
                  <a:tcPr/>
                </a:tc>
                <a:extLst>
                  <a:ext uri="{0D108BD9-81ED-4DB2-BD59-A6C34878D82A}">
                    <a16:rowId xmlns:a16="http://schemas.microsoft.com/office/drawing/2014/main" val="10003"/>
                  </a:ext>
                </a:extLst>
              </a:tr>
              <a:tr h="368300">
                <a:tc>
                  <a:txBody>
                    <a:bodyPr/>
                    <a:lstStyle/>
                    <a:p>
                      <a:pPr rtl="1"/>
                      <a:r>
                        <a:rPr lang="he-IL" sz="2000" dirty="0">
                          <a:latin typeface="Arial" panose="020B0604020202020204" pitchFamily="34" charset="0"/>
                          <a:cs typeface="Arial" panose="020B0604020202020204" pitchFamily="34" charset="0"/>
                        </a:rPr>
                        <a:t>קישורים</a:t>
                      </a:r>
                    </a:p>
                  </a:txBody>
                  <a:tcPr/>
                </a:tc>
                <a:tc>
                  <a:txBody>
                    <a:bodyPr/>
                    <a:lstStyle/>
                    <a:p>
                      <a:pPr rtl="1"/>
                      <a:r>
                        <a:rPr lang="he-IL" sz="2000" dirty="0">
                          <a:latin typeface="Arial" panose="020B0604020202020204" pitchFamily="34" charset="0"/>
                          <a:cs typeface="Arial" panose="020B0604020202020204" pitchFamily="34" charset="0"/>
                        </a:rPr>
                        <a:t>קישורים </a:t>
                      </a:r>
                      <a:r>
                        <a:rPr lang="he-IL" sz="2000">
                          <a:latin typeface="Arial" panose="020B0604020202020204" pitchFamily="34" charset="0"/>
                          <a:cs typeface="Arial" panose="020B0604020202020204" pitchFamily="34" charset="0"/>
                        </a:rPr>
                        <a:t>לדרישות ממסמך </a:t>
                      </a:r>
                      <a:r>
                        <a:rPr lang="he-IL" sz="2000" dirty="0">
                          <a:latin typeface="Arial" panose="020B0604020202020204" pitchFamily="34" charset="0"/>
                          <a:cs typeface="Arial" panose="020B0604020202020204" pitchFamily="34" charset="0"/>
                        </a:rPr>
                        <a:t>ה-</a:t>
                      </a:r>
                      <a:r>
                        <a:rPr lang="en-US" sz="2000" dirty="0">
                          <a:latin typeface="Arial" panose="020B0604020202020204" pitchFamily="34" charset="0"/>
                          <a:cs typeface="Arial" panose="020B0604020202020204" pitchFamily="34" charset="0"/>
                        </a:rPr>
                        <a:t>SRS</a:t>
                      </a:r>
                      <a:endParaRPr lang="he-IL"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368300">
                <a:tc>
                  <a:txBody>
                    <a:bodyPr/>
                    <a:lstStyle/>
                    <a:p>
                      <a:pPr rtl="1"/>
                      <a:r>
                        <a:rPr lang="he-IL" sz="2000" dirty="0">
                          <a:latin typeface="Arial" panose="020B0604020202020204" pitchFamily="34" charset="0"/>
                          <a:cs typeface="Arial" panose="020B0604020202020204" pitchFamily="34" charset="0"/>
                        </a:rPr>
                        <a:t>תנאי קדם</a:t>
                      </a:r>
                    </a:p>
                  </a:txBody>
                  <a:tcPr/>
                </a:tc>
                <a:tc>
                  <a:txBody>
                    <a:bodyPr/>
                    <a:lstStyle/>
                    <a:p>
                      <a:pPr rtl="1"/>
                      <a:r>
                        <a:rPr lang="he-IL" sz="2000" dirty="0">
                          <a:latin typeface="Arial" panose="020B0604020202020204" pitchFamily="34" charset="0"/>
                          <a:cs typeface="Arial" panose="020B0604020202020204" pitchFamily="34" charset="0"/>
                        </a:rPr>
                        <a:t>דרישות על מצב המערכת לפני התרחיש התקין המתואר בנסיבות השימוש.</a:t>
                      </a:r>
                    </a:p>
                  </a:txBody>
                  <a:tcPr/>
                </a:tc>
                <a:extLst>
                  <a:ext uri="{0D108BD9-81ED-4DB2-BD59-A6C34878D82A}">
                    <a16:rowId xmlns:a16="http://schemas.microsoft.com/office/drawing/2014/main" val="10004"/>
                  </a:ext>
                </a:extLst>
              </a:tr>
              <a:tr h="368300">
                <a:tc>
                  <a:txBody>
                    <a:bodyPr/>
                    <a:lstStyle/>
                    <a:p>
                      <a:pPr rtl="1"/>
                      <a:r>
                        <a:rPr lang="he-IL" sz="2000" dirty="0">
                          <a:latin typeface="Arial" panose="020B0604020202020204" pitchFamily="34" charset="0"/>
                          <a:cs typeface="Arial" panose="020B0604020202020204" pitchFamily="34" charset="0"/>
                        </a:rPr>
                        <a:t>תנאי סיום</a:t>
                      </a:r>
                    </a:p>
                  </a:txBody>
                  <a:tcPr/>
                </a:tc>
                <a:tc>
                  <a:txBody>
                    <a:bodyPr/>
                    <a:lstStyle/>
                    <a:p>
                      <a:pPr rtl="1"/>
                      <a:r>
                        <a:rPr lang="he-IL" sz="2000" dirty="0">
                          <a:latin typeface="Arial" panose="020B0604020202020204" pitchFamily="34" charset="0"/>
                          <a:cs typeface="Arial" panose="020B0604020202020204" pitchFamily="34" charset="0"/>
                        </a:rPr>
                        <a:t>מתאר את מצב המערכת בעקבות הצלחת התרחיש המתואר בנסיבות השימוש.</a:t>
                      </a:r>
                    </a:p>
                  </a:txBody>
                  <a:tcPr/>
                </a:tc>
                <a:extLst>
                  <a:ext uri="{0D108BD9-81ED-4DB2-BD59-A6C34878D82A}">
                    <a16:rowId xmlns:a16="http://schemas.microsoft.com/office/drawing/2014/main" val="10005"/>
                  </a:ext>
                </a:extLst>
              </a:tr>
              <a:tr h="368300">
                <a:tc>
                  <a:txBody>
                    <a:bodyPr/>
                    <a:lstStyle/>
                    <a:p>
                      <a:pPr rtl="1"/>
                      <a:r>
                        <a:rPr lang="he-IL" sz="2000" dirty="0">
                          <a:latin typeface="Arial" panose="020B0604020202020204" pitchFamily="34" charset="0"/>
                          <a:cs typeface="Arial" panose="020B0604020202020204" pitchFamily="34" charset="0"/>
                        </a:rPr>
                        <a:t>תרחיש הצלחה עיקרי</a:t>
                      </a:r>
                    </a:p>
                  </a:txBody>
                  <a:tcPr/>
                </a:tc>
                <a:tc>
                  <a:txBody>
                    <a:bodyPr/>
                    <a:lstStyle/>
                    <a:p>
                      <a:pPr rtl="1"/>
                      <a:r>
                        <a:rPr lang="he-IL" sz="2000" dirty="0">
                          <a:latin typeface="Arial" panose="020B0604020202020204" pitchFamily="34" charset="0"/>
                          <a:cs typeface="Arial" panose="020B0604020202020204" pitchFamily="34" charset="0"/>
                        </a:rPr>
                        <a:t>התרחיש הלוגי העיקרי שעובר שחקן בנסיבות השימוש, בתרחיש יתואר מה קורה במקרה</a:t>
                      </a:r>
                      <a:r>
                        <a:rPr lang="he-IL" sz="2000" baseline="0" dirty="0">
                          <a:latin typeface="Arial" panose="020B0604020202020204" pitchFamily="34" charset="0"/>
                          <a:cs typeface="Arial" panose="020B0604020202020204" pitchFamily="34" charset="0"/>
                        </a:rPr>
                        <a:t> בו ה</a:t>
                      </a:r>
                      <a:r>
                        <a:rPr lang="en-US" sz="2000" baseline="0" dirty="0">
                          <a:latin typeface="Arial" panose="020B0604020202020204" pitchFamily="34" charset="0"/>
                          <a:cs typeface="Arial" panose="020B0604020202020204" pitchFamily="34" charset="0"/>
                        </a:rPr>
                        <a:t>UC</a:t>
                      </a:r>
                      <a:r>
                        <a:rPr lang="he-IL" sz="2000" baseline="0" dirty="0">
                          <a:latin typeface="Arial" panose="020B0604020202020204" pitchFamily="34" charset="0"/>
                          <a:cs typeface="Arial" panose="020B0604020202020204" pitchFamily="34" charset="0"/>
                        </a:rPr>
                        <a:t> יעבוד כפי שהיה אמור.</a:t>
                      </a:r>
                      <a:endParaRPr lang="he-IL"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368300">
                <a:tc>
                  <a:txBody>
                    <a:bodyPr/>
                    <a:lstStyle/>
                    <a:p>
                      <a:pPr rtl="1"/>
                      <a:r>
                        <a:rPr lang="he-IL" sz="2000" dirty="0">
                          <a:latin typeface="Arial" panose="020B0604020202020204" pitchFamily="34" charset="0"/>
                          <a:cs typeface="Arial" panose="020B0604020202020204" pitchFamily="34" charset="0"/>
                        </a:rPr>
                        <a:t>הרחבות</a:t>
                      </a:r>
                    </a:p>
                  </a:txBody>
                  <a:tcPr/>
                </a:tc>
                <a:tc>
                  <a:txBody>
                    <a:bodyPr/>
                    <a:lstStyle/>
                    <a:p>
                      <a:pPr rtl="1"/>
                      <a:r>
                        <a:rPr lang="he-IL" sz="2000" dirty="0">
                          <a:latin typeface="Arial" panose="020B0604020202020204" pitchFamily="34" charset="0"/>
                          <a:cs typeface="Arial" panose="020B0604020202020204" pitchFamily="34" charset="0"/>
                        </a:rPr>
                        <a:t>תוצאה של פעולה אלטרנטיבית</a:t>
                      </a:r>
                      <a:r>
                        <a:rPr lang="he-IL" sz="2000" baseline="0" dirty="0">
                          <a:latin typeface="Arial" panose="020B0604020202020204" pitchFamily="34" charset="0"/>
                          <a:cs typeface="Arial" panose="020B0604020202020204" pitchFamily="34" charset="0"/>
                        </a:rPr>
                        <a:t> ולא שגרתית.</a:t>
                      </a:r>
                      <a:endParaRPr lang="he-IL"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368300">
                <a:tc>
                  <a:txBody>
                    <a:bodyPr/>
                    <a:lstStyle/>
                    <a:p>
                      <a:pPr rtl="1"/>
                      <a:r>
                        <a:rPr lang="he-IL" sz="2000" dirty="0">
                          <a:latin typeface="Arial" panose="020B0604020202020204" pitchFamily="34" charset="0"/>
                          <a:cs typeface="Arial" panose="020B0604020202020204" pitchFamily="34" charset="0"/>
                        </a:rPr>
                        <a:t>הנחות</a:t>
                      </a:r>
                    </a:p>
                  </a:txBody>
                  <a:tcPr/>
                </a:tc>
                <a:tc>
                  <a:txBody>
                    <a:bodyPr/>
                    <a:lstStyle/>
                    <a:p>
                      <a:pPr rtl="1"/>
                      <a:r>
                        <a:rPr lang="he-IL" sz="2000" dirty="0">
                          <a:latin typeface="Arial" panose="020B0604020202020204" pitchFamily="34" charset="0"/>
                          <a:cs typeface="Arial" panose="020B0604020202020204" pitchFamily="34" charset="0"/>
                        </a:rPr>
                        <a:t>הנחות יסוד</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7023760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sz="quarter" idx="1"/>
          </p:nvPr>
        </p:nvSpPr>
        <p:spPr>
          <a:xfrm>
            <a:off x="685800" y="1079500"/>
            <a:ext cx="7772400" cy="4572000"/>
          </a:xfrm>
        </p:spPr>
        <p:txBody>
          <a:bodyPr>
            <a:normAutofit/>
          </a:bodyPr>
          <a:lstStyle/>
          <a:p>
            <a:pPr marL="0" indent="0" rtl="0" eaLnBrk="1" hangingPunct="1">
              <a:buNone/>
            </a:pPr>
            <a:r>
              <a:rPr lang="he-IL" sz="2400" dirty="0">
                <a:latin typeface="Arial" panose="020B0604020202020204" pitchFamily="34" charset="0"/>
                <a:cs typeface="Arial" panose="020B0604020202020204" pitchFamily="34" charset="0"/>
              </a:rPr>
              <a:t>מסומן בצלמית דמוית אדם (גם אם השחקן אינו אדם). שחקן מסמל כל גורם שיש לו אינטראקציה (קלט, פלט, הפעלה, טריגר</a:t>
            </a:r>
            <a:r>
              <a:rPr lang="he-IL" sz="2400">
                <a:latin typeface="Arial" panose="020B0604020202020204" pitchFamily="34" charset="0"/>
                <a:cs typeface="Arial" panose="020B0604020202020204" pitchFamily="34" charset="0"/>
              </a:rPr>
              <a:t>) חיצונית עם </a:t>
            </a:r>
            <a:r>
              <a:rPr lang="he-IL" sz="2400" dirty="0">
                <a:latin typeface="Arial" panose="020B0604020202020204" pitchFamily="34" charset="0"/>
                <a:cs typeface="Arial" panose="020B0604020202020204" pitchFamily="34" charset="0"/>
              </a:rPr>
              <a:t>התרחיש. מתחת לצלמית כותבים את שם השחקן. תרחיש שימוש חייב לכלול לפחות שחקן אחד. </a:t>
            </a:r>
            <a:endParaRPr lang="en-US" sz="2400" dirty="0">
              <a:latin typeface="Arial" panose="020B0604020202020204" pitchFamily="34" charset="0"/>
              <a:cs typeface="Arial" panose="020B0604020202020204" pitchFamily="34" charset="0"/>
            </a:endParaRPr>
          </a:p>
        </p:txBody>
      </p:sp>
      <p:pic>
        <p:nvPicPr>
          <p:cNvPr id="11268" name="Picture 5" descr="j03871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2813" y="2969511"/>
            <a:ext cx="1192213"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6" descr="j02327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613" y="2969511"/>
            <a:ext cx="82867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8" descr="j036385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3124200"/>
            <a:ext cx="10509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9"/>
          <p:cNvSpPr txBox="1">
            <a:spLocks noChangeArrowheads="1"/>
          </p:cNvSpPr>
          <p:nvPr/>
        </p:nvSpPr>
        <p:spPr bwMode="auto">
          <a:xfrm>
            <a:off x="3595688" y="4066474"/>
            <a:ext cx="920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a:latin typeface="Comic Sans MS" pitchFamily="66" charset="0"/>
              </a:rPr>
              <a:t>Humans</a:t>
            </a:r>
          </a:p>
        </p:txBody>
      </p:sp>
      <p:sp>
        <p:nvSpPr>
          <p:cNvPr id="11273" name="Text Box 10"/>
          <p:cNvSpPr txBox="1">
            <a:spLocks noChangeArrowheads="1"/>
          </p:cNvSpPr>
          <p:nvPr/>
        </p:nvSpPr>
        <p:spPr bwMode="auto">
          <a:xfrm>
            <a:off x="5121276" y="4066474"/>
            <a:ext cx="10715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a:latin typeface="Comic Sans MS" pitchFamily="66" charset="0"/>
              </a:rPr>
              <a:t>Machines</a:t>
            </a:r>
          </a:p>
        </p:txBody>
      </p:sp>
      <p:sp>
        <p:nvSpPr>
          <p:cNvPr id="11275" name="Text Box 12"/>
          <p:cNvSpPr txBox="1">
            <a:spLocks noChangeArrowheads="1"/>
          </p:cNvSpPr>
          <p:nvPr/>
        </p:nvSpPr>
        <p:spPr bwMode="auto">
          <a:xfrm>
            <a:off x="6870700" y="4008438"/>
            <a:ext cx="952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a:latin typeface="Comic Sans MS" pitchFamily="66" charset="0"/>
              </a:rPr>
              <a:t>Sensors</a:t>
            </a:r>
          </a:p>
        </p:txBody>
      </p:sp>
      <p:sp>
        <p:nvSpPr>
          <p:cNvPr id="11276" name="AutoShape 13"/>
          <p:cNvSpPr>
            <a:spLocks noChangeArrowheads="1"/>
          </p:cNvSpPr>
          <p:nvPr/>
        </p:nvSpPr>
        <p:spPr bwMode="auto">
          <a:xfrm>
            <a:off x="3221039" y="4800600"/>
            <a:ext cx="1279525" cy="685800"/>
          </a:xfrm>
          <a:prstGeom prst="can">
            <a:avLst>
              <a:gd name="adj" fmla="val 25000"/>
            </a:avLst>
          </a:prstGeom>
          <a:gradFill rotWithShape="1">
            <a:gsLst>
              <a:gs pos="0">
                <a:srgbClr val="C0C0C0">
                  <a:alpha val="89998"/>
                </a:srgbClr>
              </a:gs>
              <a:gs pos="100000">
                <a:srgbClr val="595959"/>
              </a:gs>
            </a:gsLst>
            <a:lin ang="0" scaled="1"/>
          </a:gradFill>
          <a:ln w="9525">
            <a:solidFill>
              <a:schemeClr val="tx1"/>
            </a:solidFill>
            <a:round/>
            <a:headEnd/>
            <a:tailEnd/>
          </a:ln>
        </p:spPr>
        <p:txBody>
          <a:bodyPr wrap="none" anchor="ctr">
            <a:spAutoFit/>
          </a:bodyPr>
          <a:lstStyle/>
          <a:p>
            <a:pPr algn="ctr"/>
            <a:r>
              <a:rPr lang="en-US" sz="2400">
                <a:latin typeface="Comic Sans MS" pitchFamily="66" charset="0"/>
              </a:rPr>
              <a:t>            </a:t>
            </a:r>
          </a:p>
        </p:txBody>
      </p:sp>
      <p:pic>
        <p:nvPicPr>
          <p:cNvPr id="11277" name="Picture 14" descr="j02344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9864" y="4483100"/>
            <a:ext cx="1168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 Box 15"/>
          <p:cNvSpPr txBox="1">
            <a:spLocks noChangeArrowheads="1"/>
          </p:cNvSpPr>
          <p:nvPr/>
        </p:nvSpPr>
        <p:spPr bwMode="auto">
          <a:xfrm>
            <a:off x="3302002" y="5699125"/>
            <a:ext cx="10779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0" eaLnBrk="1" hangingPunct="1"/>
            <a:r>
              <a:rPr lang="en-US" sz="1600">
                <a:latin typeface="Comic Sans MS" pitchFamily="66" charset="0"/>
              </a:rPr>
              <a:t>Database</a:t>
            </a:r>
          </a:p>
        </p:txBody>
      </p:sp>
      <p:sp>
        <p:nvSpPr>
          <p:cNvPr id="11279" name="Text Box 16"/>
          <p:cNvSpPr txBox="1">
            <a:spLocks noChangeArrowheads="1"/>
          </p:cNvSpPr>
          <p:nvPr/>
        </p:nvSpPr>
        <p:spPr bwMode="auto">
          <a:xfrm>
            <a:off x="5341939" y="5757863"/>
            <a:ext cx="863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0" eaLnBrk="1" hangingPunct="1"/>
            <a:r>
              <a:rPr lang="en-US" sz="1600">
                <a:latin typeface="Comic Sans MS" pitchFamily="66" charset="0"/>
              </a:rPr>
              <a:t>Printer</a:t>
            </a:r>
          </a:p>
        </p:txBody>
      </p:sp>
      <p:pic>
        <p:nvPicPr>
          <p:cNvPr id="11280" name="Picture 17" descr="j039836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9076" y="2827596"/>
            <a:ext cx="132715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Text Box 18"/>
          <p:cNvSpPr txBox="1">
            <a:spLocks noChangeArrowheads="1"/>
          </p:cNvSpPr>
          <p:nvPr/>
        </p:nvSpPr>
        <p:spPr bwMode="auto">
          <a:xfrm>
            <a:off x="976314" y="4026159"/>
            <a:ext cx="2146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a:latin typeface="Comic Sans MS" pitchFamily="66" charset="0"/>
              </a:rPr>
              <a:t>Organizational Units</a:t>
            </a:r>
          </a:p>
        </p:txBody>
      </p:sp>
      <p:sp>
        <p:nvSpPr>
          <p:cNvPr id="11282" name="Line 19"/>
          <p:cNvSpPr>
            <a:spLocks noChangeShapeType="1"/>
          </p:cNvSpPr>
          <p:nvPr/>
        </p:nvSpPr>
        <p:spPr bwMode="auto">
          <a:xfrm flipV="1">
            <a:off x="3122614" y="4548188"/>
            <a:ext cx="1524000" cy="13223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1283" name="Line 20"/>
          <p:cNvSpPr>
            <a:spLocks noChangeShapeType="1"/>
          </p:cNvSpPr>
          <p:nvPr/>
        </p:nvSpPr>
        <p:spPr bwMode="auto">
          <a:xfrm flipH="1" flipV="1">
            <a:off x="3167064" y="4533900"/>
            <a:ext cx="1363663" cy="13493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1284" name="Line 21"/>
          <p:cNvSpPr>
            <a:spLocks noChangeShapeType="1"/>
          </p:cNvSpPr>
          <p:nvPr/>
        </p:nvSpPr>
        <p:spPr bwMode="auto">
          <a:xfrm flipV="1">
            <a:off x="5024439" y="4503738"/>
            <a:ext cx="1524000" cy="13223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1285" name="Line 22"/>
          <p:cNvSpPr>
            <a:spLocks noChangeShapeType="1"/>
          </p:cNvSpPr>
          <p:nvPr/>
        </p:nvSpPr>
        <p:spPr bwMode="auto">
          <a:xfrm flipH="1" flipV="1">
            <a:off x="5068889" y="4489450"/>
            <a:ext cx="1363663" cy="13493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23" name="כותרת 1"/>
          <p:cNvSpPr txBox="1">
            <a:spLocks/>
          </p:cNvSpPr>
          <p:nvPr/>
        </p:nvSpPr>
        <p:spPr>
          <a:xfrm>
            <a:off x="457200" y="228600"/>
            <a:ext cx="8229600" cy="846158"/>
          </a:xfrm>
          <a:prstGeom prst="rect">
            <a:avLst/>
          </a:prstGeom>
        </p:spPr>
        <p:txBody>
          <a:bodyPr bIns="91440" anchor="b" anchorCtr="0">
            <a:normAutofit/>
          </a:bodyPr>
          <a:lstStyle>
            <a:lvl1pPr algn="l" rtl="1"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he-IL" sz="3600" b="1" dirty="0">
                <a:solidFill>
                  <a:srgbClr val="C00000"/>
                </a:solidFill>
                <a:latin typeface="Tahoma" pitchFamily="34" charset="0"/>
                <a:cs typeface="Tahoma" pitchFamily="34" charset="0"/>
              </a:rPr>
              <a:t>שחקנים</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D12C829-6746-40E0-AC20-F5BB9D106F8A}" type="slidenum">
              <a:rPr lang="he-IL" smtClean="0"/>
              <a:pPr eaLnBrk="1" hangingPunct="1"/>
              <a:t>5</a:t>
            </a:fld>
            <a:endParaRPr lang="en-US"/>
          </a:p>
        </p:txBody>
      </p:sp>
      <p:sp>
        <p:nvSpPr>
          <p:cNvPr id="12298" name="Rectangle 3"/>
          <p:cNvSpPr>
            <a:spLocks noGrp="1" noChangeArrowheads="1"/>
          </p:cNvSpPr>
          <p:nvPr>
            <p:ph sz="quarter" idx="1"/>
          </p:nvPr>
        </p:nvSpPr>
        <p:spPr>
          <a:xfrm>
            <a:off x="221103" y="1714500"/>
            <a:ext cx="4648200" cy="5029200"/>
          </a:xfrm>
        </p:spPr>
        <p:txBody>
          <a:bodyPr>
            <a:normAutofit/>
          </a:bodyPr>
          <a:lstStyle/>
          <a:p>
            <a:pPr marL="0" indent="0" rtl="0" eaLnBrk="1" hangingPunct="1">
              <a:spcBef>
                <a:spcPts val="600"/>
              </a:spcBef>
              <a:buNone/>
            </a:pPr>
            <a:r>
              <a:rPr lang="he-IL" sz="2400" dirty="0">
                <a:latin typeface="Arial" panose="020B0604020202020204" pitchFamily="34" charset="0"/>
                <a:cs typeface="Arial" panose="020B0604020202020204" pitchFamily="34" charset="0"/>
              </a:rPr>
              <a:t>תרחיש – מסומן באליפסה שבתוכה כתוב שם התרחיש (אינו שקול לפונקציה).</a:t>
            </a:r>
          </a:p>
          <a:p>
            <a:pPr marL="0" indent="0" rtl="0" eaLnBrk="1" hangingPunct="1">
              <a:spcBef>
                <a:spcPts val="600"/>
              </a:spcBef>
              <a:buNone/>
            </a:pPr>
            <a:endParaRPr lang="he-IL" sz="2400" dirty="0">
              <a:latin typeface="Arial" panose="020B0604020202020204" pitchFamily="34" charset="0"/>
              <a:cs typeface="Arial" panose="020B0604020202020204" pitchFamily="34" charset="0"/>
            </a:endParaRPr>
          </a:p>
          <a:p>
            <a:pPr marL="0" indent="0" rtl="0" eaLnBrk="1" hangingPunct="1">
              <a:spcBef>
                <a:spcPts val="600"/>
              </a:spcBef>
              <a:buNone/>
            </a:pPr>
            <a:r>
              <a:rPr lang="he-IL" sz="2400" dirty="0">
                <a:latin typeface="Arial" panose="020B0604020202020204" pitchFamily="34" charset="0"/>
                <a:cs typeface="Arial" panose="020B0604020202020204" pitchFamily="34" charset="0"/>
              </a:rPr>
              <a:t>קשר – מסומן בקו המחבר בין אליפסת התרחיש וצלמית השחקן המשתתף בביצועו. הקו מציין שיש אינטראקציה בין הצדדים, אך אין זה אומר בהכרח שהשחקן שולח או מקבל נתונים מהתרחיש.  </a:t>
            </a:r>
            <a:endParaRPr lang="en-GB" sz="2400" dirty="0">
              <a:latin typeface="Arial" panose="020B0604020202020204" pitchFamily="34" charset="0"/>
              <a:cs typeface="Arial" panose="020B0604020202020204" pitchFamily="34" charset="0"/>
            </a:endParaRPr>
          </a:p>
        </p:txBody>
      </p:sp>
      <p:sp>
        <p:nvSpPr>
          <p:cNvPr id="12293" name="Text Box 6"/>
          <p:cNvSpPr txBox="1">
            <a:spLocks noChangeArrowheads="1"/>
          </p:cNvSpPr>
          <p:nvPr/>
        </p:nvSpPr>
        <p:spPr bwMode="auto">
          <a:xfrm>
            <a:off x="6430080" y="5465917"/>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0" eaLnBrk="1" hangingPunct="1"/>
            <a:r>
              <a:rPr lang="en-US" sz="1400" dirty="0"/>
              <a:t>Online Shopping</a:t>
            </a:r>
            <a:endParaRPr lang="en-GB" sz="1400" dirty="0"/>
          </a:p>
        </p:txBody>
      </p:sp>
      <p:sp>
        <p:nvSpPr>
          <p:cNvPr id="273416" name="AutoShape 8"/>
          <p:cNvSpPr>
            <a:spLocks noChangeArrowheads="1"/>
          </p:cNvSpPr>
          <p:nvPr/>
        </p:nvSpPr>
        <p:spPr bwMode="auto">
          <a:xfrm>
            <a:off x="5017763" y="1858406"/>
            <a:ext cx="825500" cy="381000"/>
          </a:xfrm>
          <a:prstGeom prst="wedgeRoundRectCallout">
            <a:avLst>
              <a:gd name="adj1" fmla="val -8847"/>
              <a:gd name="adj2" fmla="val 196250"/>
              <a:gd name="adj3" fmla="val 16667"/>
            </a:avLst>
          </a:prstGeom>
          <a:solidFill>
            <a:srgbClr val="91C6F7"/>
          </a:solidFill>
          <a:ln w="9525">
            <a:solidFill>
              <a:schemeClr val="accent1"/>
            </a:solidFill>
            <a:miter lim="800000"/>
            <a:headEnd/>
            <a:tailEnd/>
          </a:ln>
        </p:spPr>
        <p:txBody>
          <a:bodyPr/>
          <a:lstStyle/>
          <a:p>
            <a:pPr algn="ctr" rtl="0">
              <a:defRPr/>
            </a:pPr>
            <a:r>
              <a:rPr lang="en-US" sz="1600" dirty="0">
                <a:latin typeface="+mj-lt"/>
                <a:cs typeface="Arial" charset="0"/>
              </a:rPr>
              <a:t>Actor</a:t>
            </a:r>
            <a:endParaRPr lang="en-GB" sz="1600" dirty="0">
              <a:latin typeface="+mj-lt"/>
              <a:cs typeface="Arial" charset="0"/>
            </a:endParaRPr>
          </a:p>
        </p:txBody>
      </p:sp>
      <p:sp>
        <p:nvSpPr>
          <p:cNvPr id="12295" name="Rectangle 9"/>
          <p:cNvSpPr>
            <a:spLocks noChangeArrowheads="1"/>
          </p:cNvSpPr>
          <p:nvPr/>
        </p:nvSpPr>
        <p:spPr bwMode="auto">
          <a:xfrm>
            <a:off x="6468180" y="2108200"/>
            <a:ext cx="2133600" cy="3313113"/>
          </a:xfrm>
          <a:prstGeom prst="rect">
            <a:avLst/>
          </a:prstGeom>
          <a:solidFill>
            <a:schemeClr val="accent1">
              <a:alpha val="5882"/>
            </a:schemeClr>
          </a:solidFill>
          <a:ln w="9525">
            <a:solidFill>
              <a:schemeClr val="tx1"/>
            </a:solidFill>
            <a:miter lim="800000"/>
            <a:headEnd/>
            <a:tailEnd/>
          </a:ln>
        </p:spPr>
        <p:txBody>
          <a:bodyPr wrap="none" anchor="ctr"/>
          <a:lstStyle/>
          <a:p>
            <a:endParaRPr lang="en-US" dirty="0"/>
          </a:p>
        </p:txBody>
      </p:sp>
      <p:sp>
        <p:nvSpPr>
          <p:cNvPr id="273419" name="AutoShape 11"/>
          <p:cNvSpPr>
            <a:spLocks noChangeArrowheads="1"/>
          </p:cNvSpPr>
          <p:nvPr/>
        </p:nvSpPr>
        <p:spPr bwMode="auto">
          <a:xfrm>
            <a:off x="5338702" y="4068202"/>
            <a:ext cx="990600" cy="609600"/>
          </a:xfrm>
          <a:prstGeom prst="wedgeRoundRectCallout">
            <a:avLst>
              <a:gd name="adj1" fmla="val 139903"/>
              <a:gd name="adj2" fmla="val 93231"/>
              <a:gd name="adj3" fmla="val 16667"/>
            </a:avLst>
          </a:prstGeom>
          <a:solidFill>
            <a:srgbClr val="91C6F7"/>
          </a:solidFill>
          <a:ln w="9525">
            <a:solidFill>
              <a:schemeClr val="accent1"/>
            </a:solidFill>
            <a:miter lim="800000"/>
            <a:headEnd/>
            <a:tailEnd/>
          </a:ln>
        </p:spPr>
        <p:txBody>
          <a:bodyPr/>
          <a:lstStyle/>
          <a:p>
            <a:pPr algn="ctr" rtl="0">
              <a:defRPr/>
            </a:pPr>
            <a:r>
              <a:rPr lang="en-US" sz="1600" dirty="0">
                <a:latin typeface="+mj-lt"/>
                <a:cs typeface="Arial" charset="0"/>
              </a:rPr>
              <a:t>Use case</a:t>
            </a:r>
            <a:endParaRPr lang="en-GB" sz="1600" dirty="0">
              <a:latin typeface="+mj-lt"/>
              <a:cs typeface="Arial" charset="0"/>
            </a:endParaRPr>
          </a:p>
        </p:txBody>
      </p:sp>
      <p:sp>
        <p:nvSpPr>
          <p:cNvPr id="273421" name="AutoShape 13"/>
          <p:cNvSpPr>
            <a:spLocks noChangeArrowheads="1"/>
          </p:cNvSpPr>
          <p:nvPr/>
        </p:nvSpPr>
        <p:spPr bwMode="auto">
          <a:xfrm>
            <a:off x="5130358" y="4877593"/>
            <a:ext cx="1135063" cy="576263"/>
          </a:xfrm>
          <a:prstGeom prst="wedgeRoundRectCallout">
            <a:avLst>
              <a:gd name="adj1" fmla="val 69162"/>
              <a:gd name="adj2" fmla="val 26583"/>
              <a:gd name="adj3" fmla="val 16667"/>
            </a:avLst>
          </a:prstGeom>
          <a:solidFill>
            <a:srgbClr val="91C6F7"/>
          </a:solidFill>
          <a:ln w="9525">
            <a:solidFill>
              <a:schemeClr val="accent1"/>
            </a:solidFill>
            <a:miter lim="800000"/>
            <a:headEnd/>
            <a:tailEnd/>
          </a:ln>
        </p:spPr>
        <p:txBody>
          <a:bodyPr/>
          <a:lstStyle/>
          <a:p>
            <a:pPr algn="ctr" rtl="0">
              <a:defRPr/>
            </a:pPr>
            <a:r>
              <a:rPr lang="en-GB" sz="1600" dirty="0">
                <a:latin typeface="+mj-lt"/>
                <a:cs typeface="Arial" charset="0"/>
              </a:rPr>
              <a:t>subject boundary</a:t>
            </a:r>
          </a:p>
        </p:txBody>
      </p:sp>
      <p:sp>
        <p:nvSpPr>
          <p:cNvPr id="11" name="כותרת 1"/>
          <p:cNvSpPr txBox="1">
            <a:spLocks/>
          </p:cNvSpPr>
          <p:nvPr/>
        </p:nvSpPr>
        <p:spPr>
          <a:xfrm>
            <a:off x="457200" y="228600"/>
            <a:ext cx="8229600" cy="846158"/>
          </a:xfrm>
          <a:prstGeom prst="rect">
            <a:avLst/>
          </a:prstGeom>
        </p:spPr>
        <p:txBody>
          <a:bodyPr bIns="91440" anchor="b" anchorCtr="0">
            <a:normAutofit/>
          </a:bodyPr>
          <a:lstStyle>
            <a:lvl1pPr algn="l" rtl="1"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he-IL" sz="3600" b="1" dirty="0">
                <a:solidFill>
                  <a:srgbClr val="C00000"/>
                </a:solidFill>
                <a:latin typeface="Tahoma" pitchFamily="34" charset="0"/>
                <a:cs typeface="Tahoma" pitchFamily="34" charset="0"/>
              </a:rPr>
              <a:t>תרשים תרחיש שימוש</a:t>
            </a:r>
          </a:p>
        </p:txBody>
      </p:sp>
      <p:grpSp>
        <p:nvGrpSpPr>
          <p:cNvPr id="7" name="Group 6"/>
          <p:cNvGrpSpPr/>
          <p:nvPr/>
        </p:nvGrpSpPr>
        <p:grpSpPr>
          <a:xfrm>
            <a:off x="5261900" y="2746056"/>
            <a:ext cx="508442" cy="1292147"/>
            <a:chOff x="5130358" y="2590800"/>
            <a:chExt cx="508442" cy="1292147"/>
          </a:xfrm>
        </p:grpSpPr>
        <p:sp>
          <p:nvSpPr>
            <p:cNvPr id="2" name="Oval 1"/>
            <p:cNvSpPr/>
            <p:nvPr/>
          </p:nvSpPr>
          <p:spPr>
            <a:xfrm>
              <a:off x="5130358" y="2590800"/>
              <a:ext cx="508442" cy="457200"/>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he-IL"/>
            </a:p>
          </p:txBody>
        </p:sp>
        <p:cxnSp>
          <p:nvCxnSpPr>
            <p:cNvPr id="4" name="Straight Connector 3"/>
            <p:cNvCxnSpPr>
              <a:cxnSpLocks/>
            </p:cNvCxnSpPr>
            <p:nvPr/>
          </p:nvCxnSpPr>
          <p:spPr>
            <a:xfrm flipH="1">
              <a:off x="5382999" y="3039907"/>
              <a:ext cx="1580" cy="661987"/>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382999" y="3698641"/>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391466" y="3168494"/>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rot="5400000">
              <a:off x="5219938" y="3155716"/>
              <a:ext cx="158750" cy="18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rot="5400000">
              <a:off x="5221312" y="3685863"/>
              <a:ext cx="158750" cy="18430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523008" y="2928067"/>
            <a:ext cx="1563592" cy="59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5514541" y="3538097"/>
            <a:ext cx="1569707" cy="967894"/>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084248" y="2344777"/>
            <a:ext cx="1297752" cy="11377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UC1 </a:t>
            </a:r>
            <a:br>
              <a:rPr lang="en-US" dirty="0"/>
            </a:br>
            <a:r>
              <a:rPr lang="en-US" dirty="0"/>
              <a:t>Browse catalog</a:t>
            </a:r>
            <a:endParaRPr lang="he-IL" dirty="0"/>
          </a:p>
        </p:txBody>
      </p:sp>
      <p:sp>
        <p:nvSpPr>
          <p:cNvPr id="29" name="Oval 28"/>
          <p:cNvSpPr/>
          <p:nvPr/>
        </p:nvSpPr>
        <p:spPr>
          <a:xfrm>
            <a:off x="7027140" y="4171161"/>
            <a:ext cx="1354860" cy="11377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UC2 </a:t>
            </a:r>
            <a:br>
              <a:rPr lang="en-US" dirty="0"/>
            </a:br>
            <a:r>
              <a:rPr lang="en-US" dirty="0"/>
              <a:t>Technical support</a:t>
            </a:r>
            <a:endParaRPr lang="he-IL"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9A10476-1201-4021-A107-ECE711E51698}" type="slidenum">
              <a:rPr lang="he-IL" smtClean="0"/>
              <a:pPr eaLnBrk="1" hangingPunct="1"/>
              <a:t>6</a:t>
            </a:fld>
            <a:endParaRPr lang="en-US"/>
          </a:p>
        </p:txBody>
      </p:sp>
      <p:sp>
        <p:nvSpPr>
          <p:cNvPr id="155651" name="Content Placeholder 155650"/>
          <p:cNvSpPr>
            <a:spLocks noGrp="1" noChangeArrowheads="1"/>
          </p:cNvSpPr>
          <p:nvPr>
            <p:ph sz="quarter" idx="1"/>
          </p:nvPr>
        </p:nvSpPr>
        <p:spPr>
          <a:xfrm>
            <a:off x="685800" y="1100158"/>
            <a:ext cx="7772400" cy="4876800"/>
          </a:xfrm>
        </p:spPr>
        <p:txBody>
          <a:bodyPr>
            <a:normAutofit/>
          </a:bodyPr>
          <a:lstStyle/>
          <a:p>
            <a:pPr marL="360363" indent="-360363" rtl="0" eaLnBrk="1" hangingPunct="1">
              <a:lnSpc>
                <a:spcPct val="90000"/>
              </a:lnSpc>
              <a:buFont typeface="Wingdings 2" pitchFamily="18" charset="2"/>
              <a:buNone/>
            </a:pPr>
            <a:r>
              <a:rPr lang="he-IL" sz="2400" dirty="0">
                <a:latin typeface="Arial" panose="020B0604020202020204" pitchFamily="34" charset="0"/>
                <a:cs typeface="Arial" panose="020B0604020202020204" pitchFamily="34" charset="0"/>
              </a:rPr>
              <a:t>קשר הכלה מסמן תלות בין תרחישים, שבה תרחיש אחד (תרחיש הבסיס) מפעיל תרחיש אחר (התרחיש המוכל). </a:t>
            </a:r>
          </a:p>
          <a:p>
            <a:pPr marL="360363" indent="-360363" rtl="0" eaLnBrk="1" hangingPunct="1">
              <a:lnSpc>
                <a:spcPct val="90000"/>
              </a:lnSpc>
              <a:buFont typeface="Wingdings 2" pitchFamily="18" charset="2"/>
              <a:buNone/>
            </a:pPr>
            <a:r>
              <a:rPr lang="he-IL" sz="2400" dirty="0">
                <a:latin typeface="Arial" panose="020B0604020202020204" pitchFamily="34" charset="0"/>
                <a:cs typeface="Arial" panose="020B0604020202020204" pitchFamily="34" charset="0"/>
              </a:rPr>
              <a:t>ראש החץ מצביע לכיוון התרחיש המוכל. קשר הכלה מציין שתרחיש הבסיס מפעיל את התרחיש המוכל (לא מציין העברה של נתונים). </a:t>
            </a:r>
          </a:p>
          <a:p>
            <a:pPr marL="360363" indent="-360363" rtl="0" eaLnBrk="1" hangingPunct="1">
              <a:lnSpc>
                <a:spcPct val="90000"/>
              </a:lnSpc>
              <a:buFont typeface="Wingdings 2" pitchFamily="18" charset="2"/>
              <a:buNone/>
            </a:pPr>
            <a:r>
              <a:rPr lang="he-IL" sz="2400" dirty="0">
                <a:latin typeface="Arial" panose="020B0604020202020204" pitchFamily="34" charset="0"/>
                <a:cs typeface="Arial" panose="020B0604020202020204" pitchFamily="34" charset="0"/>
              </a:rPr>
              <a:t>התרחיש המוכל כולל בדרך כלל פונקציונאליות כללית או רב שימושית, שיכולה לשמש גם לתרחישים אחרים. </a:t>
            </a:r>
            <a:endParaRPr lang="en-US" sz="2400" dirty="0">
              <a:latin typeface="Arial" panose="020B0604020202020204" pitchFamily="34" charset="0"/>
              <a:cs typeface="Arial" panose="020B0604020202020204" pitchFamily="34" charset="0"/>
            </a:endParaRPr>
          </a:p>
        </p:txBody>
      </p:sp>
      <p:sp>
        <p:nvSpPr>
          <p:cNvPr id="7" name="כותרת 1"/>
          <p:cNvSpPr txBox="1">
            <a:spLocks/>
          </p:cNvSpPr>
          <p:nvPr/>
        </p:nvSpPr>
        <p:spPr>
          <a:xfrm>
            <a:off x="457200" y="228600"/>
            <a:ext cx="8229600" cy="846158"/>
          </a:xfrm>
          <a:prstGeom prst="rect">
            <a:avLst/>
          </a:prstGeom>
        </p:spPr>
        <p:txBody>
          <a:bodyPr bIns="91440" anchor="b" anchorCtr="0">
            <a:normAutofit/>
          </a:bodyPr>
          <a:lstStyle>
            <a:lvl1pPr algn="l" rtl="1"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he-IL" sz="3600" b="1" dirty="0">
                <a:solidFill>
                  <a:srgbClr val="C00000"/>
                </a:solidFill>
                <a:latin typeface="Tahoma" pitchFamily="34" charset="0"/>
                <a:cs typeface="Tahoma" pitchFamily="34" charset="0"/>
              </a:rPr>
              <a:t>קשרים בין תרחישי שימוש - </a:t>
            </a:r>
            <a:r>
              <a:rPr lang="en-US" sz="3600" b="1" dirty="0">
                <a:solidFill>
                  <a:srgbClr val="C00000"/>
                </a:solidFill>
                <a:latin typeface="Tahoma" pitchFamily="34" charset="0"/>
                <a:cs typeface="Tahoma" pitchFamily="34" charset="0"/>
              </a:rPr>
              <a:t>Include</a:t>
            </a:r>
            <a:endParaRPr lang="he-IL" sz="3600" b="1" dirty="0">
              <a:solidFill>
                <a:srgbClr val="C00000"/>
              </a:solidFill>
              <a:latin typeface="Tahoma" pitchFamily="34" charset="0"/>
              <a:cs typeface="Tahoma" pitchFamily="34" charset="0"/>
            </a:endParaRPr>
          </a:p>
        </p:txBody>
      </p:sp>
      <p:sp>
        <p:nvSpPr>
          <p:cNvPr id="2" name="Oval 1"/>
          <p:cNvSpPr/>
          <p:nvPr/>
        </p:nvSpPr>
        <p:spPr>
          <a:xfrm>
            <a:off x="3810000" y="4287883"/>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UC1</a:t>
            </a:r>
            <a:br>
              <a:rPr lang="en-US" sz="1400" dirty="0"/>
            </a:br>
            <a:r>
              <a:rPr lang="en-US" sz="1400" dirty="0"/>
              <a:t>order products</a:t>
            </a:r>
            <a:endParaRPr lang="he-IL" sz="1400" dirty="0"/>
          </a:p>
        </p:txBody>
      </p:sp>
      <p:sp>
        <p:nvSpPr>
          <p:cNvPr id="8" name="Oval 7"/>
          <p:cNvSpPr/>
          <p:nvPr/>
        </p:nvSpPr>
        <p:spPr>
          <a:xfrm>
            <a:off x="6400800" y="4287883"/>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UC3</a:t>
            </a:r>
            <a:br>
              <a:rPr lang="en-US" sz="1400" dirty="0"/>
            </a:br>
            <a:r>
              <a:rPr lang="en-US" sz="1400" dirty="0"/>
              <a:t>payment</a:t>
            </a:r>
            <a:br>
              <a:rPr lang="en-US" sz="1400" dirty="0"/>
            </a:br>
            <a:endParaRPr lang="he-IL" sz="1400" dirty="0"/>
          </a:p>
        </p:txBody>
      </p:sp>
      <p:sp>
        <p:nvSpPr>
          <p:cNvPr id="9" name="Oval 8"/>
          <p:cNvSpPr/>
          <p:nvPr/>
        </p:nvSpPr>
        <p:spPr>
          <a:xfrm>
            <a:off x="914400" y="4253049"/>
            <a:ext cx="1219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UC2</a:t>
            </a:r>
            <a:br>
              <a:rPr lang="en-US" dirty="0"/>
            </a:br>
            <a:r>
              <a:rPr lang="en-US" dirty="0"/>
              <a:t>manage cart</a:t>
            </a:r>
            <a:endParaRPr lang="he-IL" dirty="0"/>
          </a:p>
        </p:txBody>
      </p:sp>
      <p:cxnSp>
        <p:nvCxnSpPr>
          <p:cNvPr id="4" name="Straight Arrow Connector 3"/>
          <p:cNvCxnSpPr>
            <a:stCxn id="2" idx="6"/>
            <a:endCxn id="8" idx="2"/>
          </p:cNvCxnSpPr>
          <p:nvPr/>
        </p:nvCxnSpPr>
        <p:spPr>
          <a:xfrm>
            <a:off x="4953000" y="4783183"/>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endCxn id="2" idx="2"/>
          </p:cNvCxnSpPr>
          <p:nvPr/>
        </p:nvCxnSpPr>
        <p:spPr>
          <a:xfrm>
            <a:off x="2133600" y="4783183"/>
            <a:ext cx="16764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4983480" y="4413851"/>
            <a:ext cx="1447800" cy="369332"/>
          </a:xfrm>
          <a:prstGeom prst="rect">
            <a:avLst/>
          </a:prstGeom>
          <a:noFill/>
        </p:spPr>
        <p:txBody>
          <a:bodyPr wrap="square" rtlCol="1">
            <a:spAutoFit/>
          </a:bodyPr>
          <a:lstStyle/>
          <a:p>
            <a:r>
              <a:rPr lang="en-US" dirty="0"/>
              <a:t>&lt;&lt;include&gt;&gt;</a:t>
            </a:r>
            <a:endParaRPr lang="he-IL" dirty="0"/>
          </a:p>
        </p:txBody>
      </p:sp>
      <p:sp>
        <p:nvSpPr>
          <p:cNvPr id="21" name="TextBox 20"/>
          <p:cNvSpPr txBox="1"/>
          <p:nvPr/>
        </p:nvSpPr>
        <p:spPr>
          <a:xfrm>
            <a:off x="2331720" y="4405703"/>
            <a:ext cx="1447800" cy="369332"/>
          </a:xfrm>
          <a:prstGeom prst="rect">
            <a:avLst/>
          </a:prstGeom>
          <a:noFill/>
        </p:spPr>
        <p:txBody>
          <a:bodyPr wrap="square" rtlCol="1">
            <a:spAutoFit/>
          </a:bodyPr>
          <a:lstStyle/>
          <a:p>
            <a:r>
              <a:rPr lang="en-US" dirty="0"/>
              <a:t>&lt;&lt;include&gt;&gt;</a:t>
            </a:r>
            <a:endParaRPr lang="he-IL"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ED90BF8-E07F-455C-9D25-1D0CD9C8F54F}" type="slidenum">
              <a:rPr lang="he-IL" smtClean="0"/>
              <a:pPr eaLnBrk="1" hangingPunct="1"/>
              <a:t>7</a:t>
            </a:fld>
            <a:endParaRPr lang="en-US"/>
          </a:p>
        </p:txBody>
      </p:sp>
      <p:sp>
        <p:nvSpPr>
          <p:cNvPr id="14339" name="Content Placeholder 151554"/>
          <p:cNvSpPr>
            <a:spLocks noGrp="1" noChangeArrowheads="1"/>
          </p:cNvSpPr>
          <p:nvPr>
            <p:ph sz="quarter" idx="1"/>
          </p:nvPr>
        </p:nvSpPr>
        <p:spPr>
          <a:xfrm>
            <a:off x="914400" y="1219200"/>
            <a:ext cx="7772400" cy="4572000"/>
          </a:xfrm>
        </p:spPr>
        <p:txBody>
          <a:bodyPr>
            <a:normAutofit/>
          </a:bodyPr>
          <a:lstStyle/>
          <a:p>
            <a:pPr marL="0" indent="0" rtl="0" eaLnBrk="1" hangingPunct="1">
              <a:lnSpc>
                <a:spcPct val="80000"/>
              </a:lnSpc>
              <a:buNone/>
            </a:pPr>
            <a:r>
              <a:rPr lang="he-IL" dirty="0">
                <a:latin typeface="Arial" panose="020B0604020202020204" pitchFamily="34" charset="0"/>
                <a:cs typeface="Arial" panose="020B0604020202020204" pitchFamily="34" charset="0"/>
              </a:rPr>
              <a:t>כאשר צריך להוסיף לתרחיש מסוים פונקציונאליות נוספת, עבור מקרים ספציפיים או יוצאי דופן, שלא נדרשים בפונקציונאליות הרגילה של התרחיש, אפשר להגדיר תרחיש מרחיב ולקשור בין התרחישים עם חץ. ראש החץ יהיה מהתרחיש המרחיב למורחב (לא מציין העברת נתונים). הקשר מציין את התלות בין התרחישים – התרחיש המרחיב יכול להיות מופעל רק באמצעות התרחיש המורחב. </a:t>
            </a:r>
            <a:endParaRPr lang="en-US" dirty="0">
              <a:latin typeface="Arial" panose="020B0604020202020204" pitchFamily="34" charset="0"/>
              <a:cs typeface="Arial" panose="020B0604020202020204" pitchFamily="34" charset="0"/>
            </a:endParaRPr>
          </a:p>
          <a:p>
            <a:pPr algn="l" rtl="0" eaLnBrk="1" hangingPunct="1">
              <a:lnSpc>
                <a:spcPct val="80000"/>
              </a:lnSpc>
              <a:buNone/>
            </a:pPr>
            <a:endParaRPr lang="en-US" dirty="0"/>
          </a:p>
          <a:p>
            <a:pPr algn="l" rtl="0" eaLnBrk="1" hangingPunct="1">
              <a:lnSpc>
                <a:spcPct val="80000"/>
              </a:lnSpc>
            </a:pPr>
            <a:endParaRPr lang="he-IL" dirty="0"/>
          </a:p>
        </p:txBody>
      </p:sp>
      <p:sp>
        <p:nvSpPr>
          <p:cNvPr id="7" name="כותרת 1"/>
          <p:cNvSpPr txBox="1">
            <a:spLocks/>
          </p:cNvSpPr>
          <p:nvPr/>
        </p:nvSpPr>
        <p:spPr>
          <a:xfrm>
            <a:off x="457200" y="228600"/>
            <a:ext cx="8229600" cy="846158"/>
          </a:xfrm>
          <a:prstGeom prst="rect">
            <a:avLst/>
          </a:prstGeom>
        </p:spPr>
        <p:txBody>
          <a:bodyPr bIns="91440" anchor="b" anchorCtr="0">
            <a:normAutofit/>
          </a:bodyPr>
          <a:lstStyle>
            <a:lvl1pPr algn="l" rtl="1"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he-IL" sz="3600" b="1" dirty="0">
                <a:solidFill>
                  <a:srgbClr val="C00000"/>
                </a:solidFill>
                <a:latin typeface="Tahoma" pitchFamily="34" charset="0"/>
                <a:cs typeface="Tahoma" pitchFamily="34" charset="0"/>
              </a:rPr>
              <a:t>קשרים בין תרחישי שימוש - </a:t>
            </a:r>
            <a:r>
              <a:rPr lang="en-US" sz="3600" b="1" dirty="0">
                <a:solidFill>
                  <a:srgbClr val="C00000"/>
                </a:solidFill>
                <a:latin typeface="Tahoma" pitchFamily="34" charset="0"/>
                <a:cs typeface="Tahoma" pitchFamily="34" charset="0"/>
              </a:rPr>
              <a:t>Extend</a:t>
            </a:r>
            <a:endParaRPr lang="he-IL" sz="3600" b="1" dirty="0">
              <a:solidFill>
                <a:srgbClr val="C00000"/>
              </a:solidFill>
              <a:latin typeface="Tahoma" pitchFamily="34" charset="0"/>
              <a:cs typeface="Tahoma" pitchFamily="34" charset="0"/>
            </a:endParaRPr>
          </a:p>
        </p:txBody>
      </p:sp>
      <p:sp>
        <p:nvSpPr>
          <p:cNvPr id="8" name="Oval 7"/>
          <p:cNvSpPr/>
          <p:nvPr/>
        </p:nvSpPr>
        <p:spPr>
          <a:xfrm>
            <a:off x="5334000" y="41910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UC4</a:t>
            </a:r>
          </a:p>
          <a:p>
            <a:pPr algn="ctr"/>
            <a:r>
              <a:rPr lang="en-US" sz="1400" dirty="0"/>
              <a:t>Technical Support</a:t>
            </a:r>
            <a:br>
              <a:rPr lang="en-US" sz="1400" dirty="0"/>
            </a:br>
            <a:endParaRPr lang="he-IL" sz="1400" dirty="0"/>
          </a:p>
        </p:txBody>
      </p:sp>
      <p:sp>
        <p:nvSpPr>
          <p:cNvPr id="9" name="Oval 8"/>
          <p:cNvSpPr/>
          <p:nvPr/>
        </p:nvSpPr>
        <p:spPr>
          <a:xfrm>
            <a:off x="2286000" y="4182852"/>
            <a:ext cx="1219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UC1</a:t>
            </a:r>
          </a:p>
          <a:p>
            <a:pPr algn="ctr"/>
            <a:r>
              <a:rPr lang="en-US" sz="1400" dirty="0"/>
              <a:t>Order product</a:t>
            </a:r>
            <a:br>
              <a:rPr lang="en-US" sz="1400" dirty="0"/>
            </a:br>
            <a:endParaRPr lang="he-IL" sz="1400" dirty="0"/>
          </a:p>
        </p:txBody>
      </p:sp>
      <p:cxnSp>
        <p:nvCxnSpPr>
          <p:cNvPr id="10" name="Straight Arrow Connector 9"/>
          <p:cNvCxnSpPr>
            <a:stCxn id="8" idx="2"/>
            <a:endCxn id="9" idx="6"/>
          </p:cNvCxnSpPr>
          <p:nvPr/>
        </p:nvCxnSpPr>
        <p:spPr>
          <a:xfrm flipH="1" flipV="1">
            <a:off x="3505200" y="4678152"/>
            <a:ext cx="1828800" cy="81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3855720" y="4308820"/>
            <a:ext cx="1447800" cy="369332"/>
          </a:xfrm>
          <a:prstGeom prst="rect">
            <a:avLst/>
          </a:prstGeom>
          <a:noFill/>
        </p:spPr>
        <p:txBody>
          <a:bodyPr wrap="square" rtlCol="1">
            <a:spAutoFit/>
          </a:bodyPr>
          <a:lstStyle/>
          <a:p>
            <a:r>
              <a:rPr lang="en-US" dirty="0"/>
              <a:t>&lt;&lt;extend&gt;&gt;</a:t>
            </a:r>
            <a:endParaRPr lang="he-IL"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fld id="{6ED90BF8-E07F-455C-9D25-1D0CD9C8F54F}" type="slidenum">
              <a:rPr kumimoji="0" lang="he-IL" sz="1400" b="0" i="0" u="none" strike="noStrike" kern="1200" cap="none" spc="0" normalizeH="0" baseline="0" noProof="0" smtClean="0">
                <a:ln>
                  <a:noFill/>
                </a:ln>
                <a:solidFill>
                  <a:prstClr val="black"/>
                </a:solidFill>
                <a:effectLst/>
                <a:uLnTx/>
                <a:uFillTx/>
                <a:latin typeface="Arial" pitchFamily="34" charset="0"/>
                <a:ea typeface="+mj-ea"/>
                <a:cs typeface="Arial" pitchFamily="34" charset="0"/>
              </a:rPr>
              <a:pPr marL="0" marR="0" lvl="0" indent="0" algn="ctr" defTabSz="914400" rtl="1" eaLnBrk="1" fontAlgn="base" latinLnBrk="0" hangingPunct="1">
                <a:lnSpc>
                  <a:spcPct val="100000"/>
                </a:lnSpc>
                <a:spcBef>
                  <a:spcPct val="0"/>
                </a:spcBef>
                <a:spcAft>
                  <a:spcPct val="0"/>
                </a:spcAft>
                <a:buClrTx/>
                <a:buSzTx/>
                <a:buFontTx/>
                <a:buNone/>
                <a:tabLst/>
                <a:defRPr/>
              </a:pPr>
              <a:t>8</a:t>
            </a:fld>
            <a:endParaRPr kumimoji="0" lang="en-US" sz="1400" b="0" i="0" u="none" strike="noStrike" kern="1200" cap="none" spc="0" normalizeH="0" baseline="0" noProof="0">
              <a:ln>
                <a:noFill/>
              </a:ln>
              <a:solidFill>
                <a:prstClr val="black"/>
              </a:solidFill>
              <a:effectLst/>
              <a:uLnTx/>
              <a:uFillTx/>
              <a:latin typeface="Arial" pitchFamily="34" charset="0"/>
              <a:ea typeface="+mj-ea"/>
              <a:cs typeface="Arial" pitchFamily="34" charset="0"/>
            </a:endParaRPr>
          </a:p>
        </p:txBody>
      </p:sp>
      <p:sp>
        <p:nvSpPr>
          <p:cNvPr id="14339" name="Content Placeholder 151554"/>
          <p:cNvSpPr>
            <a:spLocks noGrp="1" noChangeArrowheads="1"/>
          </p:cNvSpPr>
          <p:nvPr>
            <p:ph sz="quarter" idx="1"/>
          </p:nvPr>
        </p:nvSpPr>
        <p:spPr>
          <a:xfrm>
            <a:off x="762000" y="1143000"/>
            <a:ext cx="7772400" cy="4572000"/>
          </a:xfrm>
        </p:spPr>
        <p:txBody>
          <a:bodyPr>
            <a:normAutofit/>
          </a:bodyPr>
          <a:lstStyle/>
          <a:p>
            <a:pPr rtl="0" eaLnBrk="1" hangingPunct="1">
              <a:lnSpc>
                <a:spcPct val="80000"/>
              </a:lnSpc>
              <a:buNone/>
            </a:pPr>
            <a:r>
              <a:rPr lang="he-IL" dirty="0">
                <a:latin typeface="Arial" panose="020B0604020202020204" pitchFamily="34" charset="0"/>
                <a:cs typeface="Arial" panose="020B0604020202020204" pitchFamily="34" charset="0"/>
              </a:rPr>
              <a:t>קשר ירושה משמש כאשר תרחיש השימוש ניתן לביצוע בצורות שונות (הורשה). לדוגמה – ביצוע תשלום יכול להתבצע באמצעות מזומן, כרטיס אשראי, כרטיס מתנה או כרטיס חיוב. כל אחת מהאפשרויות תהיה תרחיש וכולן ירחיבו את התרחיש "ביצוע תשלום". </a:t>
            </a:r>
          </a:p>
          <a:p>
            <a:pPr rtl="0" eaLnBrk="1" hangingPunct="1">
              <a:lnSpc>
                <a:spcPct val="80000"/>
              </a:lnSpc>
              <a:buNone/>
            </a:pPr>
            <a:r>
              <a:rPr lang="he-IL" dirty="0">
                <a:latin typeface="Arial" panose="020B0604020202020204" pitchFamily="34" charset="0"/>
                <a:cs typeface="Arial" panose="020B0604020202020204" pitchFamily="34" charset="0"/>
              </a:rPr>
              <a:t>קשר הירושה יכול להיות גם בין שחקנים, אם לדוגמא יש שחקן שעושה את כל מה שעושה השחקן האחר אבל עושה דברים נוספים אפשר לצייר בניהם חץ ירושה.</a:t>
            </a:r>
            <a:endParaRPr lang="en-US" dirty="0">
              <a:latin typeface="Arial" panose="020B0604020202020204" pitchFamily="34" charset="0"/>
              <a:cs typeface="Arial" panose="020B0604020202020204" pitchFamily="34" charset="0"/>
            </a:endParaRPr>
          </a:p>
        </p:txBody>
      </p:sp>
      <p:sp>
        <p:nvSpPr>
          <p:cNvPr id="5" name="כותרת 1"/>
          <p:cNvSpPr txBox="1">
            <a:spLocks/>
          </p:cNvSpPr>
          <p:nvPr/>
        </p:nvSpPr>
        <p:spPr>
          <a:xfrm>
            <a:off x="457200" y="228600"/>
            <a:ext cx="8229600" cy="846158"/>
          </a:xfrm>
          <a:prstGeom prst="rect">
            <a:avLst/>
          </a:prstGeom>
        </p:spPr>
        <p:txBody>
          <a:bodyPr bIns="91440" anchor="b" anchorCtr="0">
            <a:noAutofit/>
          </a:bodyPr>
          <a:lstStyle>
            <a:lvl1pPr algn="l" rtl="1"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he-IL" sz="3200" b="1" dirty="0">
                <a:solidFill>
                  <a:srgbClr val="C00000"/>
                </a:solidFill>
                <a:latin typeface="Tahoma" pitchFamily="34" charset="0"/>
                <a:cs typeface="Tahoma" pitchFamily="34" charset="0"/>
              </a:rPr>
              <a:t>קשרים בין תרחישי שימוש – </a:t>
            </a:r>
            <a:r>
              <a:rPr lang="en-US" sz="3200" b="1" dirty="0">
                <a:solidFill>
                  <a:srgbClr val="C00000"/>
                </a:solidFill>
                <a:latin typeface="Tahoma" pitchFamily="34" charset="0"/>
                <a:cs typeface="Tahoma" pitchFamily="34" charset="0"/>
              </a:rPr>
              <a:t>Inheritance</a:t>
            </a:r>
            <a:endParaRPr lang="he-IL" sz="3200" b="1" dirty="0">
              <a:solidFill>
                <a:srgbClr val="C00000"/>
              </a:solidFill>
              <a:latin typeface="Tahoma" pitchFamily="34" charset="0"/>
              <a:cs typeface="Tahoma" pitchFamily="34" charset="0"/>
            </a:endParaRPr>
          </a:p>
        </p:txBody>
      </p:sp>
      <p:pic>
        <p:nvPicPr>
          <p:cNvPr id="1026" name="Picture 2" descr="תוצאת תמונה עבור ‪actor inheritance use c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523926"/>
            <a:ext cx="3028161" cy="31435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819400" y="4164165"/>
            <a:ext cx="990600" cy="276999"/>
          </a:xfrm>
          <a:prstGeom prst="rect">
            <a:avLst/>
          </a:prstGeom>
          <a:noFill/>
        </p:spPr>
        <p:txBody>
          <a:bodyPr wrap="square" rtlCol="1">
            <a:spAutoFit/>
          </a:bodyPr>
          <a:lstStyle/>
          <a:p>
            <a:r>
              <a:rPr lang="en-US" sz="1200" dirty="0"/>
              <a:t>Inheritance</a:t>
            </a:r>
            <a:endParaRPr lang="he-IL" dirty="0"/>
          </a:p>
        </p:txBody>
      </p:sp>
      <p:sp>
        <p:nvSpPr>
          <p:cNvPr id="11" name="TextBox 10"/>
          <p:cNvSpPr txBox="1"/>
          <p:nvPr/>
        </p:nvSpPr>
        <p:spPr>
          <a:xfrm>
            <a:off x="2438400" y="5438001"/>
            <a:ext cx="990600" cy="276999"/>
          </a:xfrm>
          <a:prstGeom prst="rect">
            <a:avLst/>
          </a:prstGeom>
          <a:noFill/>
        </p:spPr>
        <p:txBody>
          <a:bodyPr wrap="square" rtlCol="1">
            <a:spAutoFit/>
          </a:bodyPr>
          <a:lstStyle/>
          <a:p>
            <a:r>
              <a:rPr lang="en-US" sz="1200" dirty="0"/>
              <a:t>Inheritance</a:t>
            </a:r>
            <a:endParaRPr lang="he-IL" dirty="0"/>
          </a:p>
        </p:txBody>
      </p:sp>
      <p:sp>
        <p:nvSpPr>
          <p:cNvPr id="12" name="TextBox 11"/>
          <p:cNvSpPr txBox="1"/>
          <p:nvPr/>
        </p:nvSpPr>
        <p:spPr>
          <a:xfrm>
            <a:off x="2369622" y="4738489"/>
            <a:ext cx="990600" cy="276999"/>
          </a:xfrm>
          <a:prstGeom prst="rect">
            <a:avLst/>
          </a:prstGeom>
          <a:noFill/>
        </p:spPr>
        <p:txBody>
          <a:bodyPr wrap="square" rtlCol="1">
            <a:spAutoFit/>
          </a:bodyPr>
          <a:lstStyle/>
          <a:p>
            <a:r>
              <a:rPr lang="en-US" sz="1200" dirty="0"/>
              <a:t>Inheritance</a:t>
            </a:r>
            <a:endParaRPr lang="he-IL" dirty="0"/>
          </a:p>
        </p:txBody>
      </p:sp>
      <p:sp>
        <p:nvSpPr>
          <p:cNvPr id="7" name="אליפסה 6"/>
          <p:cNvSpPr/>
          <p:nvPr/>
        </p:nvSpPr>
        <p:spPr>
          <a:xfrm>
            <a:off x="6324600" y="5587577"/>
            <a:ext cx="1295400" cy="851323"/>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Visit Picasso Museum</a:t>
            </a:r>
            <a:endParaRPr lang="he-IL" dirty="0"/>
          </a:p>
        </p:txBody>
      </p:sp>
      <p:sp>
        <p:nvSpPr>
          <p:cNvPr id="14" name="אליפסה 13"/>
          <p:cNvSpPr/>
          <p:nvPr/>
        </p:nvSpPr>
        <p:spPr>
          <a:xfrm>
            <a:off x="6324600" y="4164165"/>
            <a:ext cx="1295400" cy="851323"/>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Visit Museum</a:t>
            </a:r>
            <a:endParaRPr lang="he-IL" dirty="0"/>
          </a:p>
        </p:txBody>
      </p:sp>
      <p:grpSp>
        <p:nvGrpSpPr>
          <p:cNvPr id="15" name="קבוצה 14"/>
          <p:cNvGrpSpPr/>
          <p:nvPr/>
        </p:nvGrpSpPr>
        <p:grpSpPr>
          <a:xfrm>
            <a:off x="6896100" y="5015488"/>
            <a:ext cx="152400" cy="572089"/>
            <a:chOff x="6896100" y="5015488"/>
            <a:chExt cx="152400" cy="572089"/>
          </a:xfrm>
        </p:grpSpPr>
        <p:cxnSp>
          <p:nvCxnSpPr>
            <p:cNvPr id="9" name="מחבר חץ ישר 8"/>
            <p:cNvCxnSpPr>
              <a:stCxn id="7" idx="0"/>
              <a:endCxn id="14" idx="4"/>
            </p:cNvCxnSpPr>
            <p:nvPr/>
          </p:nvCxnSpPr>
          <p:spPr>
            <a:xfrm flipV="1">
              <a:off x="6972300" y="5015488"/>
              <a:ext cx="0" cy="572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משולש שווה שוקיים 12"/>
            <p:cNvSpPr/>
            <p:nvPr/>
          </p:nvSpPr>
          <p:spPr>
            <a:xfrm>
              <a:off x="6896100" y="5019513"/>
              <a:ext cx="152400" cy="76200"/>
            </a:xfrm>
            <a:prstGeom prst="triangle">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grpSp>
    </p:spTree>
    <p:extLst>
      <p:ext uri="{BB962C8B-B14F-4D97-AF65-F5344CB8AC3E}">
        <p14:creationId xmlns:p14="http://schemas.microsoft.com/office/powerpoint/2010/main" val="225117683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מספר שקופית 2">
            <a:extLst>
              <a:ext uri="{FF2B5EF4-FFF2-40B4-BE49-F238E27FC236}">
                <a16:creationId xmlns:a16="http://schemas.microsoft.com/office/drawing/2014/main" id="{D3B5F95F-59E5-41AF-B3B0-4A6CCF2F4395}"/>
              </a:ext>
            </a:extLst>
          </p:cNvPr>
          <p:cNvSpPr>
            <a:spLocks noGrp="1"/>
          </p:cNvSpPr>
          <p:nvPr>
            <p:ph type="sldNum" sz="quarter" idx="12"/>
          </p:nvPr>
        </p:nvSpPr>
        <p:spPr/>
        <p:txBody>
          <a:bodyPr/>
          <a:lstStyle/>
          <a:p>
            <a:pPr>
              <a:defRPr/>
            </a:pPr>
            <a:fld id="{74413009-5437-45A9-BA47-B0D1E6A32828}" type="slidenum">
              <a:rPr lang="he-IL" smtClean="0"/>
              <a:pPr>
                <a:defRPr/>
              </a:pPr>
              <a:t>9</a:t>
            </a:fld>
            <a:endParaRPr lang="en-US"/>
          </a:p>
        </p:txBody>
      </p:sp>
      <p:pic>
        <p:nvPicPr>
          <p:cNvPr id="6" name="תמונה 5">
            <a:extLst>
              <a:ext uri="{FF2B5EF4-FFF2-40B4-BE49-F238E27FC236}">
                <a16:creationId xmlns:a16="http://schemas.microsoft.com/office/drawing/2014/main" id="{FF6A04B9-AE07-497A-AF4B-0A2EB52889E6}"/>
              </a:ext>
            </a:extLst>
          </p:cNvPr>
          <p:cNvPicPr>
            <a:picLocks noChangeAspect="1"/>
          </p:cNvPicPr>
          <p:nvPr/>
        </p:nvPicPr>
        <p:blipFill>
          <a:blip r:embed="rId2"/>
          <a:stretch>
            <a:fillRect/>
          </a:stretch>
        </p:blipFill>
        <p:spPr>
          <a:xfrm>
            <a:off x="181746" y="1981200"/>
            <a:ext cx="8763000" cy="2395692"/>
          </a:xfrm>
          <a:prstGeom prst="rect">
            <a:avLst/>
          </a:prstGeom>
        </p:spPr>
      </p:pic>
      <p:sp>
        <p:nvSpPr>
          <p:cNvPr id="7" name="כותרת 1">
            <a:extLst>
              <a:ext uri="{FF2B5EF4-FFF2-40B4-BE49-F238E27FC236}">
                <a16:creationId xmlns:a16="http://schemas.microsoft.com/office/drawing/2014/main" id="{914CBF65-6E5D-49E7-B382-6E20B9D44A52}"/>
              </a:ext>
            </a:extLst>
          </p:cNvPr>
          <p:cNvSpPr txBox="1">
            <a:spLocks/>
          </p:cNvSpPr>
          <p:nvPr/>
        </p:nvSpPr>
        <p:spPr>
          <a:xfrm>
            <a:off x="457200" y="228600"/>
            <a:ext cx="8229600" cy="846158"/>
          </a:xfrm>
          <a:prstGeom prst="rect">
            <a:avLst/>
          </a:prstGeom>
        </p:spPr>
        <p:txBody>
          <a:bodyPr bIns="91440" anchor="b" anchorCtr="0">
            <a:noAutofit/>
          </a:bodyPr>
          <a:lstStyle>
            <a:lvl1pPr algn="l" rtl="1"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he-IL" sz="3200" b="1" dirty="0">
                <a:solidFill>
                  <a:srgbClr val="C00000"/>
                </a:solidFill>
                <a:latin typeface="Tahoma" pitchFamily="34" charset="0"/>
                <a:cs typeface="Tahoma" pitchFamily="34" charset="0"/>
              </a:rPr>
              <a:t>סיכום</a:t>
            </a:r>
          </a:p>
        </p:txBody>
      </p:sp>
    </p:spTree>
    <p:extLst>
      <p:ext uri="{BB962C8B-B14F-4D97-AF65-F5344CB8AC3E}">
        <p14:creationId xmlns:p14="http://schemas.microsoft.com/office/powerpoint/2010/main" val="4153073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8948</TotalTime>
  <Words>1011</Words>
  <Application>Microsoft Office PowerPoint</Application>
  <PresentationFormat>‫הצגה על המסך (4:3)</PresentationFormat>
  <Paragraphs>140</Paragraphs>
  <Slides>13</Slides>
  <Notes>8</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13</vt:i4>
      </vt:variant>
    </vt:vector>
  </HeadingPairs>
  <TitlesOfParts>
    <vt:vector size="23" baseType="lpstr">
      <vt:lpstr>Arial</vt:lpstr>
      <vt:lpstr>Calibri</vt:lpstr>
      <vt:lpstr>Comic Sans MS</vt:lpstr>
      <vt:lpstr>Franklin Gothic Book</vt:lpstr>
      <vt:lpstr>Perpetua</vt:lpstr>
      <vt:lpstr>Tahoma</vt:lpstr>
      <vt:lpstr>Times New Roman</vt:lpstr>
      <vt:lpstr>Wingdings</vt:lpstr>
      <vt:lpstr>Wingdings 2</vt:lpstr>
      <vt:lpstr>יושר</vt:lpstr>
      <vt:lpstr>השלבים בפיתוח מערכת מידע</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דוגמא 1 (מועד ב, סמסטר א, 2008)</vt:lpstr>
      <vt:lpstr>פתרון דוגמא 1 – תרשים UC</vt:lpstr>
    </vt:vector>
  </TitlesOfParts>
  <Company>BGUISE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OOAD111 - PS10</dc:title>
  <dc:subject>Use Case Modeling and Diagrams</dc:subject>
  <dc:creator>Rann Lifshitz and Guy Rapaport</dc:creator>
  <dc:description>Adapted from slides originally created by Jenny Abramov and Oded Kramer</dc:description>
  <cp:lastModifiedBy>Daniel Nahmias</cp:lastModifiedBy>
  <cp:revision>315</cp:revision>
  <cp:lastPrinted>1601-01-01T00:00:00Z</cp:lastPrinted>
  <dcterms:created xsi:type="dcterms:W3CDTF">2007-10-10T11:20:34Z</dcterms:created>
  <dcterms:modified xsi:type="dcterms:W3CDTF">2018-12-23T08:40:29Z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TC010900251033</vt:lpwstr>
  </property>
</Properties>
</file>