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0"/>
    <p:restoredTop sz="94639"/>
  </p:normalViewPr>
  <p:slideViewPr>
    <p:cSldViewPr snapToGrid="0">
      <p:cViewPr>
        <p:scale>
          <a:sx n="170" d="100"/>
          <a:sy n="170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1EF0-9F4C-902F-7308-1DC3C531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66C5F-2C6A-5243-C06D-5BDF14E5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F8DE-3781-461F-921F-8C2859CA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3521-8767-E3DF-46D3-458846FD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C91D-2D2F-4E83-EAF8-1D888D22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3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AEF9-6161-6D32-7771-C621FC2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70DD-2952-308C-DECE-5764C3595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4202-A688-B4C0-E3D5-C2F86BD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016BE-D4A2-3A34-55DD-42CF0CC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A4AA-EC94-C1E8-22DF-85DF23A9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3B0B2-9D47-812A-B236-1135DAE31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8EAA-998E-82C6-DF50-5F74F8B8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E55E-0212-3F47-02E6-8915A6C6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6812-718D-0567-EFAC-93DE7CB2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DDF5-60EF-6623-872D-3AA11A81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7C95-DE35-9E6A-28D7-25F680FB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C81A-1A17-14DE-8E22-FF40B675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5758-532B-6532-D845-BF3A1187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FF-4104-F687-CEBB-57643B82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1AC8-800D-21DF-3737-380EE6C8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B53D-2C32-253C-7B23-F497DE97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5140-5956-B128-4F87-02ED3616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FAEE-1E66-3C3D-608E-4731B174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5188-972E-6BF5-DE2C-53B0745B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F0FF-28B0-4715-C7A3-8847E3B0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8C86-FDF9-8BB8-2E52-2D4CE5CF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938E-12DF-F5A7-645D-EE70CA98C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9870-F822-E235-9259-3672D3E6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DAAE4-F54F-9455-A1C3-654B04EE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0AF6E-DE9F-CB9B-8859-EC3BF0C2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56955-E08C-DEA6-D6BC-EC17CEBA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1CFB-5630-9D22-8FCA-8D20B481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DCFF-81FC-5793-4341-6CB54567E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5D84F-80E0-B420-B0F3-0EF6D10B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3C2AE-F0A2-01CD-09D9-45265FE66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50D6D-C598-49AD-35DA-8C3D119F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3BFAE-B419-8137-6F8B-34E11F98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AFA97-956A-E167-3EDD-9260DF03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1AE0B-A62A-1ED5-8E73-9E79AD80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4ABA-6452-1CC1-04F4-BC497B02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2F44C-ED94-0E3B-CE19-0811011E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34211-F75A-F481-553A-EDC4C566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3C37-A670-ED9D-304D-6CB77766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0BD60-637C-FD5D-B50C-3E7AF013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B5972-5515-28A0-6302-8DF3117E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CC07C-B8D9-DAE1-24BE-16C6D10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9641-86E4-2E5F-CDCF-4BBAC04B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E8A2-D7AB-B4FC-4BF7-8E4C0C91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775B3-C3FD-92CD-C988-03808797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7954-BE7E-7702-A39A-97350F1E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B0FA-2A3D-CD40-A9C5-E3542F79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83C0-D914-738D-FFB1-261AAC9F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4483-1D95-1C85-5BB7-FA30ACBB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70567-3606-1D5E-A112-88E3D557A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08A31-1448-D250-FFC0-518D5A55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20912-3867-92A9-29F2-FE736C77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E1D0D-CD73-282C-1EC3-51E87019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B0661-BB06-8517-FE13-A0F1D6D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2487E-E5EF-C94B-3BD3-978A6DED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9C646-B5A5-3764-D352-CC8F9B0A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06501-514B-06B9-7C0B-7BC67AB7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27A4-D0EB-D042-A2AD-6035471C512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44DD-8077-CEB3-B9DA-53115FB0D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8DCA-3E2D-BC6A-7C69-DA7BFA0C2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8C44-7FA6-3943-B4B4-3A5B9867F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D6C8759-C9E4-7726-281E-707DF131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321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CBE353-8FB7-DFDF-BAC4-763410E84DC2}"/>
              </a:ext>
            </a:extLst>
          </p:cNvPr>
          <p:cNvSpPr txBox="1"/>
          <p:nvPr/>
        </p:nvSpPr>
        <p:spPr>
          <a:xfrm>
            <a:off x="0" y="3213021"/>
            <a:ext cx="7267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Anastasia's students (</a:t>
            </a:r>
            <a:r>
              <a:rPr lang="en-US" i="1" dirty="0"/>
              <a:t>M</a:t>
            </a:r>
            <a:r>
              <a:rPr lang="en-US" dirty="0"/>
              <a:t> = 74.53, </a:t>
            </a:r>
            <a:r>
              <a:rPr lang="en-US" i="1" dirty="0"/>
              <a:t>SD</a:t>
            </a:r>
            <a:r>
              <a:rPr lang="en-US" dirty="0"/>
              <a:t> = 9.00, </a:t>
            </a:r>
            <a:r>
              <a:rPr lang="en-US" i="1" dirty="0"/>
              <a:t>n</a:t>
            </a:r>
            <a:r>
              <a:rPr lang="en-US" dirty="0"/>
              <a:t> = 15) had significantly higher grades than Bernadette's students (</a:t>
            </a:r>
            <a:r>
              <a:rPr lang="en-US" i="1" dirty="0"/>
              <a:t>M</a:t>
            </a:r>
            <a:r>
              <a:rPr lang="en-US" dirty="0"/>
              <a:t> = 69.06, </a:t>
            </a:r>
            <a:r>
              <a:rPr lang="en-US" i="1" dirty="0"/>
              <a:t>SD</a:t>
            </a:r>
            <a:r>
              <a:rPr lang="en-US" dirty="0"/>
              <a:t> = 5.77, </a:t>
            </a:r>
            <a:r>
              <a:rPr lang="en-US" i="1" dirty="0"/>
              <a:t>n</a:t>
            </a:r>
            <a:r>
              <a:rPr lang="en-US" dirty="0"/>
              <a:t> = 18).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C82E7-3710-379B-C42B-3A88776A57C2}"/>
              </a:ext>
            </a:extLst>
          </p:cNvPr>
          <p:cNvSpPr txBox="1"/>
          <p:nvPr/>
        </p:nvSpPr>
        <p:spPr>
          <a:xfrm>
            <a:off x="2902751" y="1725087"/>
            <a:ext cx="295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 (31) = 2.12, </a:t>
            </a:r>
            <a:r>
              <a:rPr lang="en-US" i="1" dirty="0"/>
              <a:t>p</a:t>
            </a:r>
            <a:r>
              <a:rPr lang="en-US" dirty="0"/>
              <a:t> = .043, </a:t>
            </a:r>
            <a:r>
              <a:rPr lang="en-US" i="1" dirty="0"/>
              <a:t>d</a:t>
            </a:r>
            <a:r>
              <a:rPr lang="en-US" dirty="0"/>
              <a:t> = .74.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8D677-4FC3-70E5-F774-D18D08D16843}"/>
              </a:ext>
            </a:extLst>
          </p:cNvPr>
          <p:cNvSpPr/>
          <p:nvPr/>
        </p:nvSpPr>
        <p:spPr>
          <a:xfrm>
            <a:off x="2553810" y="1215770"/>
            <a:ext cx="442915" cy="25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F4A29-3028-8BD1-CA5F-9CC8ACCABF08}"/>
              </a:ext>
            </a:extLst>
          </p:cNvPr>
          <p:cNvSpPr/>
          <p:nvPr/>
        </p:nvSpPr>
        <p:spPr>
          <a:xfrm>
            <a:off x="3097023" y="1790330"/>
            <a:ext cx="401221" cy="2575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15D8DA-E3BD-36CB-976C-C31B6FE92EB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2775268" y="1466037"/>
            <a:ext cx="522366" cy="32429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BB19F6-948B-E67A-41C9-D78424E1A865}"/>
              </a:ext>
            </a:extLst>
          </p:cNvPr>
          <p:cNvSpPr/>
          <p:nvPr/>
        </p:nvSpPr>
        <p:spPr>
          <a:xfrm>
            <a:off x="1846183" y="1223006"/>
            <a:ext cx="461397" cy="250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9BD758-2F0E-89FC-480C-59B8A07961DA}"/>
              </a:ext>
            </a:extLst>
          </p:cNvPr>
          <p:cNvSpPr/>
          <p:nvPr/>
        </p:nvSpPr>
        <p:spPr>
          <a:xfrm>
            <a:off x="3642412" y="1772539"/>
            <a:ext cx="519789" cy="2575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060EC3-AF73-E7C4-9763-220205CFE7CA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076882" y="1473272"/>
            <a:ext cx="1825425" cy="2992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27E76-6A31-7D4D-7200-09AD866B23AC}"/>
              </a:ext>
            </a:extLst>
          </p:cNvPr>
          <p:cNvSpPr/>
          <p:nvPr/>
        </p:nvSpPr>
        <p:spPr>
          <a:xfrm>
            <a:off x="6808068" y="1213816"/>
            <a:ext cx="373081" cy="2502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C0395-335B-22B6-7A85-387B5943B356}"/>
              </a:ext>
            </a:extLst>
          </p:cNvPr>
          <p:cNvSpPr/>
          <p:nvPr/>
        </p:nvSpPr>
        <p:spPr>
          <a:xfrm>
            <a:off x="5367208" y="1790330"/>
            <a:ext cx="401221" cy="2575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77C4D-15DC-89C4-7FF5-D904BCC5D27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67819" y="1464083"/>
            <a:ext cx="1426790" cy="3262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233C033-6956-E800-E186-002556F78441}"/>
              </a:ext>
            </a:extLst>
          </p:cNvPr>
          <p:cNvSpPr/>
          <p:nvPr/>
        </p:nvSpPr>
        <p:spPr>
          <a:xfrm>
            <a:off x="3242955" y="1223005"/>
            <a:ext cx="522366" cy="2410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00D7F-52E6-C8B6-C51F-E7A69A191451}"/>
              </a:ext>
            </a:extLst>
          </p:cNvPr>
          <p:cNvSpPr/>
          <p:nvPr/>
        </p:nvSpPr>
        <p:spPr>
          <a:xfrm>
            <a:off x="4506978" y="1781002"/>
            <a:ext cx="480207" cy="2575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9F96AA-7031-5731-6BBD-06C668E146A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3504138" y="1464084"/>
            <a:ext cx="1242944" cy="3169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DBFFA46-C7EB-4B08-10D8-1DF8D214BCE3}"/>
              </a:ext>
            </a:extLst>
          </p:cNvPr>
          <p:cNvSpPr/>
          <p:nvPr/>
        </p:nvSpPr>
        <p:spPr>
          <a:xfrm>
            <a:off x="905970" y="2698438"/>
            <a:ext cx="3472235" cy="1935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FB0782-9CEE-9C06-B04F-D516C72A0C38}"/>
              </a:ext>
            </a:extLst>
          </p:cNvPr>
          <p:cNvSpPr/>
          <p:nvPr/>
        </p:nvSpPr>
        <p:spPr>
          <a:xfrm>
            <a:off x="1236689" y="3557751"/>
            <a:ext cx="4838103" cy="2575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40C89D-4013-C9FD-EEF7-57C35C440BC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2642088" y="2891976"/>
            <a:ext cx="1013653" cy="66577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6983F9-2125-D73C-2E4C-D6DCDB7EDF77}"/>
              </a:ext>
            </a:extLst>
          </p:cNvPr>
          <p:cNvSpPr/>
          <p:nvPr/>
        </p:nvSpPr>
        <p:spPr>
          <a:xfrm>
            <a:off x="905970" y="2480255"/>
            <a:ext cx="3472235" cy="1935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32704AE-985D-1531-C96A-6E086902742D}"/>
              </a:ext>
            </a:extLst>
          </p:cNvPr>
          <p:cNvSpPr/>
          <p:nvPr/>
        </p:nvSpPr>
        <p:spPr>
          <a:xfrm>
            <a:off x="33222" y="3270269"/>
            <a:ext cx="4713860" cy="2575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1E1A46-F151-4CD1-D8DC-99D6C85017C2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390152" y="2673793"/>
            <a:ext cx="251936" cy="59647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1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26825D01-5E6E-3A0C-8B21-8A329900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" y="0"/>
            <a:ext cx="7772400" cy="30783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8D453BA-E4BB-66B1-F9E7-82736D574395}"/>
              </a:ext>
            </a:extLst>
          </p:cNvPr>
          <p:cNvSpPr txBox="1"/>
          <p:nvPr/>
        </p:nvSpPr>
        <p:spPr>
          <a:xfrm>
            <a:off x="3206646" y="1580639"/>
            <a:ext cx="314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(19) = 6.48, </a:t>
            </a:r>
            <a:r>
              <a:rPr lang="en-US" i="1" dirty="0"/>
              <a:t>p</a:t>
            </a:r>
            <a:r>
              <a:rPr lang="en-US" dirty="0"/>
              <a:t> &lt; .001, </a:t>
            </a:r>
            <a:r>
              <a:rPr lang="en-US" i="1" dirty="0"/>
              <a:t>d</a:t>
            </a:r>
            <a:r>
              <a:rPr lang="en-US" dirty="0"/>
              <a:t> = 1.45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64E06-3005-066B-A842-DB974477BCE4}"/>
              </a:ext>
            </a:extLst>
          </p:cNvPr>
          <p:cNvSpPr txBox="1"/>
          <p:nvPr/>
        </p:nvSpPr>
        <p:spPr>
          <a:xfrm>
            <a:off x="162334" y="3319338"/>
            <a:ext cx="7498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20 students in performed better on the second test (</a:t>
            </a:r>
            <a:r>
              <a:rPr lang="en-US" i="1" dirty="0"/>
              <a:t>M</a:t>
            </a:r>
            <a:r>
              <a:rPr lang="en-US" dirty="0"/>
              <a:t> = 58.38, </a:t>
            </a:r>
            <a:r>
              <a:rPr lang="en-US" i="1" dirty="0"/>
              <a:t>SD</a:t>
            </a:r>
            <a:r>
              <a:rPr lang="en-US" dirty="0"/>
              <a:t> = 6.41) than they did on the first test (</a:t>
            </a:r>
            <a:r>
              <a:rPr lang="en-US" i="1" dirty="0"/>
              <a:t>M</a:t>
            </a:r>
            <a:r>
              <a:rPr lang="en-US" dirty="0"/>
              <a:t> = 56.98, </a:t>
            </a:r>
            <a:r>
              <a:rPr lang="en-US" i="1" dirty="0"/>
              <a:t>SD</a:t>
            </a:r>
            <a:r>
              <a:rPr lang="en-US" dirty="0"/>
              <a:t> = 6.62).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EB630-6E90-7321-7FD0-CB8E3AEA8026}"/>
              </a:ext>
            </a:extLst>
          </p:cNvPr>
          <p:cNvSpPr/>
          <p:nvPr/>
        </p:nvSpPr>
        <p:spPr>
          <a:xfrm>
            <a:off x="1131757" y="2405921"/>
            <a:ext cx="322289" cy="329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4BEA8-9681-F051-8E4B-066E6FE5DAB5}"/>
              </a:ext>
            </a:extLst>
          </p:cNvPr>
          <p:cNvSpPr/>
          <p:nvPr/>
        </p:nvSpPr>
        <p:spPr>
          <a:xfrm>
            <a:off x="608353" y="3385001"/>
            <a:ext cx="292308" cy="2575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8DAB81-621D-B303-ADC5-36E60E9FA3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54507" y="2735705"/>
            <a:ext cx="538395" cy="6492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7EB98D9-E723-0F5E-4E2B-2FB408FC0417}"/>
              </a:ext>
            </a:extLst>
          </p:cNvPr>
          <p:cNvSpPr/>
          <p:nvPr/>
        </p:nvSpPr>
        <p:spPr>
          <a:xfrm>
            <a:off x="1701384" y="2555823"/>
            <a:ext cx="1633927" cy="1935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F4002-B677-DE0C-770D-5B6AB905A17A}"/>
              </a:ext>
            </a:extLst>
          </p:cNvPr>
          <p:cNvSpPr/>
          <p:nvPr/>
        </p:nvSpPr>
        <p:spPr>
          <a:xfrm>
            <a:off x="5485178" y="3385001"/>
            <a:ext cx="2043659" cy="2575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AAB57-10E4-1D6E-9260-B77A0394AB27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3335311" y="2652592"/>
            <a:ext cx="3171697" cy="73240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5048AE-81AB-322F-C66A-98C97173C452}"/>
              </a:ext>
            </a:extLst>
          </p:cNvPr>
          <p:cNvSpPr/>
          <p:nvPr/>
        </p:nvSpPr>
        <p:spPr>
          <a:xfrm>
            <a:off x="1701384" y="2362285"/>
            <a:ext cx="1633927" cy="1935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8F9A5-29A9-F053-D3AC-CEAF656DA84A}"/>
              </a:ext>
            </a:extLst>
          </p:cNvPr>
          <p:cNvSpPr/>
          <p:nvPr/>
        </p:nvSpPr>
        <p:spPr>
          <a:xfrm>
            <a:off x="3026094" y="3657565"/>
            <a:ext cx="2043659" cy="2575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47C781-50FF-8E50-B015-412A67CE282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2518348" y="2555823"/>
            <a:ext cx="1529576" cy="11017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9291FCE-28A3-A0C5-A8E4-13E7BD153D4D}"/>
              </a:ext>
            </a:extLst>
          </p:cNvPr>
          <p:cNvSpPr/>
          <p:nvPr/>
        </p:nvSpPr>
        <p:spPr>
          <a:xfrm>
            <a:off x="3249117" y="1018355"/>
            <a:ext cx="322289" cy="329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E2675F-F152-172F-AA49-EA0A537CE449}"/>
              </a:ext>
            </a:extLst>
          </p:cNvPr>
          <p:cNvSpPr/>
          <p:nvPr/>
        </p:nvSpPr>
        <p:spPr>
          <a:xfrm>
            <a:off x="3355874" y="1654336"/>
            <a:ext cx="401221" cy="2575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8CC2ED-A18F-9561-AF2E-EF46A83E882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410262" y="1348139"/>
            <a:ext cx="146223" cy="3061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101090C-ED76-95D2-2C8E-AE2643436727}"/>
              </a:ext>
            </a:extLst>
          </p:cNvPr>
          <p:cNvSpPr/>
          <p:nvPr/>
        </p:nvSpPr>
        <p:spPr>
          <a:xfrm>
            <a:off x="2499612" y="1023898"/>
            <a:ext cx="573102" cy="329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9D5CAA-360E-0DB3-CB5A-B9B8FD60981A}"/>
              </a:ext>
            </a:extLst>
          </p:cNvPr>
          <p:cNvSpPr/>
          <p:nvPr/>
        </p:nvSpPr>
        <p:spPr>
          <a:xfrm>
            <a:off x="3911741" y="1654336"/>
            <a:ext cx="519789" cy="2575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109DFD-94C5-3278-6FE0-298B1A5FBCF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2786163" y="1353682"/>
            <a:ext cx="1385473" cy="3006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ADEF975-4F29-3295-85B7-25707F68B1F1}"/>
              </a:ext>
            </a:extLst>
          </p:cNvPr>
          <p:cNvSpPr/>
          <p:nvPr/>
        </p:nvSpPr>
        <p:spPr>
          <a:xfrm>
            <a:off x="6980454" y="1009884"/>
            <a:ext cx="373081" cy="3297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E57876-9540-973E-4486-3CCB96731C77}"/>
              </a:ext>
            </a:extLst>
          </p:cNvPr>
          <p:cNvSpPr/>
          <p:nvPr/>
        </p:nvSpPr>
        <p:spPr>
          <a:xfrm>
            <a:off x="5616779" y="1645865"/>
            <a:ext cx="460483" cy="2575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DC2BF1-522F-3ED2-EE40-15298CF5F84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5847021" y="1339668"/>
            <a:ext cx="1319974" cy="3061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C5CA4E4-FA1F-CFBA-7F4D-99F96B6A5575}"/>
              </a:ext>
            </a:extLst>
          </p:cNvPr>
          <p:cNvSpPr/>
          <p:nvPr/>
        </p:nvSpPr>
        <p:spPr>
          <a:xfrm>
            <a:off x="3754158" y="1018355"/>
            <a:ext cx="577998" cy="3297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E89F8D-4B46-C6DD-9ED9-379E695EF954}"/>
              </a:ext>
            </a:extLst>
          </p:cNvPr>
          <p:cNvSpPr/>
          <p:nvPr/>
        </p:nvSpPr>
        <p:spPr>
          <a:xfrm>
            <a:off x="4616971" y="1661579"/>
            <a:ext cx="655030" cy="25750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F5C69E-9480-3F28-6503-BC29BAC211A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4043157" y="1348139"/>
            <a:ext cx="901329" cy="3134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0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Wanzer, Dana</dc:creator>
  <cp:lastModifiedBy>Wanzer, Dana</cp:lastModifiedBy>
  <cp:revision>1</cp:revision>
  <dcterms:created xsi:type="dcterms:W3CDTF">2022-10-13T17:45:37Z</dcterms:created>
  <dcterms:modified xsi:type="dcterms:W3CDTF">2022-10-13T21:22:24Z</dcterms:modified>
</cp:coreProperties>
</file>