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5"/>
  </p:notesMasterIdLst>
  <p:handoutMasterIdLst>
    <p:handoutMasterId r:id="rId26"/>
  </p:handoutMasterIdLst>
  <p:sldIdLst>
    <p:sldId id="256" r:id="rId5"/>
    <p:sldId id="280" r:id="rId6"/>
    <p:sldId id="264" r:id="rId7"/>
    <p:sldId id="290" r:id="rId8"/>
    <p:sldId id="275" r:id="rId9"/>
    <p:sldId id="271" r:id="rId10"/>
    <p:sldId id="272" r:id="rId11"/>
    <p:sldId id="273" r:id="rId12"/>
    <p:sldId id="291" r:id="rId13"/>
    <p:sldId id="292" r:id="rId14"/>
    <p:sldId id="293" r:id="rId15"/>
    <p:sldId id="274" r:id="rId16"/>
    <p:sldId id="282" r:id="rId17"/>
    <p:sldId id="281" r:id="rId18"/>
    <p:sldId id="283" r:id="rId19"/>
    <p:sldId id="294" r:id="rId20"/>
    <p:sldId id="277" r:id="rId21"/>
    <p:sldId id="289"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16B"/>
    <a:srgbClr val="D7AF7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7/26/2021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7/26/2021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7/26/2021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7/26/2021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7/26/2021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7/26/2021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ech-design.xyz/book-now/" TargetMode="External"/><Relationship Id="rId2" Type="http://schemas.openxmlformats.org/officeDocument/2006/relationships/hyperlink" Target="http://www.tech-design.xy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amgantt.com/blog/project-scope-document" TargetMode="External"/><Relationship Id="rId2" Type="http://schemas.openxmlformats.org/officeDocument/2006/relationships/hyperlink" Target="https://www.crazyegg.com/blog/why-users-leave-a-websi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E432378E-C67B-4CF2-811E-D9AB9579E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9F1340-D0CC-40B1-AAAA-4095B88DC4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20" r="2" b="1792"/>
          <a:stretch/>
        </p:blipFill>
        <p:spPr bwMode="auto">
          <a:xfrm>
            <a:off x="446533" y="641102"/>
            <a:ext cx="3703322" cy="3465902"/>
          </a:xfrm>
          <a:prstGeom prst="rect">
            <a:avLst/>
          </a:prstGeom>
          <a:noFill/>
          <a:extLst>
            <a:ext uri="{909E8E84-426E-40DD-AFC4-6F175D3DCCD1}">
              <a14:hiddenFill xmlns:a14="http://schemas.microsoft.com/office/drawing/2010/main">
                <a:solidFill>
                  <a:srgbClr val="FFFFFF"/>
                </a:solidFill>
              </a14:hiddenFill>
            </a:ext>
          </a:extLst>
        </p:spPr>
      </p:pic>
      <p:grpSp>
        <p:nvGrpSpPr>
          <p:cNvPr id="142" name="Group 141">
            <a:extLst>
              <a:ext uri="{FF2B5EF4-FFF2-40B4-BE49-F238E27FC236}">
                <a16:creationId xmlns:a16="http://schemas.microsoft.com/office/drawing/2014/main" id="{9828843F-E496-4F5F-A941-33BE9F2EFC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143" name="Rectangle 142">
              <a:extLst>
                <a:ext uri="{FF2B5EF4-FFF2-40B4-BE49-F238E27FC236}">
                  <a16:creationId xmlns:a16="http://schemas.microsoft.com/office/drawing/2014/main" id="{BFD7D01C-EBFF-4843-AFB4-AAF9248C3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a:extLst>
                <a:ext uri="{FF2B5EF4-FFF2-40B4-BE49-F238E27FC236}">
                  <a16:creationId xmlns:a16="http://schemas.microsoft.com/office/drawing/2014/main" id="{A2438EB3-F9AB-47D8-A3C4-1DD3D4A93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144">
              <a:extLst>
                <a:ext uri="{FF2B5EF4-FFF2-40B4-BE49-F238E27FC236}">
                  <a16:creationId xmlns:a16="http://schemas.microsoft.com/office/drawing/2014/main" id="{91237BAB-80E3-450D-8711-FA5DB5542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145">
              <a:extLst>
                <a:ext uri="{FF2B5EF4-FFF2-40B4-BE49-F238E27FC236}">
                  <a16:creationId xmlns:a16="http://schemas.microsoft.com/office/drawing/2014/main" id="{21D5EA71-EE9A-4419-B82F-C7E2D6FBC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6532" y="4473787"/>
            <a:ext cx="10869129" cy="860214"/>
          </a:xfrm>
        </p:spPr>
        <p:txBody>
          <a:bodyPr>
            <a:normAutofit/>
          </a:bodyPr>
          <a:lstStyle/>
          <a:p>
            <a:pPr algn="ctr"/>
            <a:r>
              <a:rPr lang="en-US" sz="2400" b="0" i="0" u="none" strike="noStrike" dirty="0">
                <a:solidFill>
                  <a:srgbClr val="FFFFFF"/>
                </a:solidFill>
                <a:effectLst/>
                <a:latin typeface="Arial" panose="020B0604020202020204" pitchFamily="34" charset="0"/>
              </a:rPr>
              <a:t>Individual Project presentation</a:t>
            </a:r>
            <a:r>
              <a:rPr lang="en-US" sz="2400" b="0" i="0" dirty="0">
                <a:solidFill>
                  <a:srgbClr val="000000"/>
                </a:solidFill>
                <a:effectLst/>
                <a:latin typeface="Arial" panose="020B0604020202020204" pitchFamily="34" charset="0"/>
              </a:rPr>
              <a:t>​ </a:t>
            </a:r>
            <a:r>
              <a:rPr lang="en-US" sz="2400" dirty="0">
                <a:solidFill>
                  <a:srgbClr val="D7AF78"/>
                </a:solidFill>
              </a:rPr>
              <a:t>Tech design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608320"/>
            <a:ext cx="10993546" cy="457713"/>
          </a:xfrm>
        </p:spPr>
        <p:txBody>
          <a:bodyPr>
            <a:normAutofit/>
          </a:bodyPr>
          <a:lstStyle/>
          <a:p>
            <a:pPr algn="ctr"/>
            <a:r>
              <a:rPr lang="en-US" sz="1800" dirty="0">
                <a:solidFill>
                  <a:srgbClr val="D8B16B"/>
                </a:solidFill>
              </a:rPr>
              <a:t>By: Danayt Teklu </a:t>
            </a:r>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0230" r="-1" b="-1"/>
          <a:stretch/>
        </p:blipFill>
        <p:spPr>
          <a:xfrm>
            <a:off x="4241831" y="641102"/>
            <a:ext cx="7208490" cy="3332591"/>
          </a:xfrm>
          <a:prstGeom prst="rect">
            <a:avLst/>
          </a:prstGeom>
        </p:spPr>
      </p:pic>
      <p:pic>
        <p:nvPicPr>
          <p:cNvPr id="12" name="Picture 2">
            <a:extLst>
              <a:ext uri="{FF2B5EF4-FFF2-40B4-BE49-F238E27FC236}">
                <a16:creationId xmlns:a16="http://schemas.microsoft.com/office/drawing/2014/main" id="{59574E3F-D6F2-49C5-B842-154DB45AC8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20" r="2" b="1792"/>
          <a:stretch/>
        </p:blipFill>
        <p:spPr bwMode="auto">
          <a:xfrm>
            <a:off x="446532" y="641102"/>
            <a:ext cx="3703322" cy="346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B45E-77F4-4A81-9DA3-0BAF8F3A49AD}"/>
              </a:ext>
            </a:extLst>
          </p:cNvPr>
          <p:cNvSpPr>
            <a:spLocks noGrp="1"/>
          </p:cNvSpPr>
          <p:nvPr>
            <p:ph type="title"/>
          </p:nvPr>
        </p:nvSpPr>
        <p:spPr/>
        <p:txBody>
          <a:bodyPr/>
          <a:lstStyle/>
          <a:p>
            <a:r>
              <a:rPr lang="en-US" dirty="0"/>
              <a:t>		Website  Features</a:t>
            </a:r>
          </a:p>
        </p:txBody>
      </p:sp>
      <p:sp>
        <p:nvSpPr>
          <p:cNvPr id="3" name="Content Placeholder 2">
            <a:extLst>
              <a:ext uri="{FF2B5EF4-FFF2-40B4-BE49-F238E27FC236}">
                <a16:creationId xmlns:a16="http://schemas.microsoft.com/office/drawing/2014/main" id="{39DD654A-B307-40FB-8F81-A4A0B6F54263}"/>
              </a:ext>
            </a:extLst>
          </p:cNvPr>
          <p:cNvSpPr>
            <a:spLocks noGrp="1"/>
          </p:cNvSpPr>
          <p:nvPr>
            <p:ph idx="1"/>
          </p:nvPr>
        </p:nvSpPr>
        <p:spPr/>
        <p:txBody>
          <a:bodyPr/>
          <a:lstStyle/>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Complete user registration system that allows user to create an account or login.</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Business questionnaire that auto fills the menu of the user's site.</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Product section that allows users to add and edit </a:t>
            </a:r>
            <a:r>
              <a:rPr lang="en-US" dirty="0">
                <a:solidFill>
                  <a:schemeClr val="tx1"/>
                </a:solidFill>
                <a:latin typeface="Arial" panose="020B0604020202020204" pitchFamily="34" charset="0"/>
              </a:rPr>
              <a:t>service interest</a:t>
            </a:r>
            <a:r>
              <a:rPr lang="en-US" b="0" i="0" u="none" strike="noStrike" dirty="0">
                <a:solidFill>
                  <a:schemeClr val="tx1"/>
                </a:solidFill>
                <a:effectLst/>
                <a:latin typeface="Arial" panose="020B0604020202020204" pitchFamily="34" charset="0"/>
              </a:rPr>
              <a:t> and its price, quantity, info, and condition.</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Reminder Section that allows users to add and check off reminders they have.</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Storage room section available but is still in works</a:t>
            </a:r>
            <a:r>
              <a:rPr lang="en-US" b="0" i="0" dirty="0">
                <a:solidFill>
                  <a:schemeClr val="tx1"/>
                </a:solidFill>
                <a:effectLst/>
                <a:latin typeface="Arial" panose="020B0604020202020204" pitchFamily="34" charset="0"/>
              </a:rPr>
              <a:t>​</a:t>
            </a:r>
          </a:p>
          <a:p>
            <a:endParaRPr lang="en-US" dirty="0">
              <a:solidFill>
                <a:schemeClr val="tx1"/>
              </a:solidFill>
            </a:endParaRPr>
          </a:p>
        </p:txBody>
      </p:sp>
    </p:spTree>
    <p:extLst>
      <p:ext uri="{BB962C8B-B14F-4D97-AF65-F5344CB8AC3E}">
        <p14:creationId xmlns:p14="http://schemas.microsoft.com/office/powerpoint/2010/main" val="45672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71A6-3DD3-45FE-9D36-595BDFD84B3D}"/>
              </a:ext>
            </a:extLst>
          </p:cNvPr>
          <p:cNvSpPr>
            <a:spLocks noGrp="1"/>
          </p:cNvSpPr>
          <p:nvPr>
            <p:ph type="title"/>
          </p:nvPr>
        </p:nvSpPr>
        <p:spPr/>
        <p:txBody>
          <a:bodyPr/>
          <a:lstStyle/>
          <a:p>
            <a:r>
              <a:rPr lang="en-US" b="0" i="0" dirty="0">
                <a:solidFill>
                  <a:srgbClr val="FFFFFF"/>
                </a:solidFill>
                <a:effectLst/>
                <a:latin typeface="Arial" panose="020B0604020202020204" pitchFamily="34" charset="0"/>
              </a:rPr>
              <a:t>          Site features incomplete/needs work on</a:t>
            </a:r>
            <a:endParaRPr lang="en-US" dirty="0"/>
          </a:p>
        </p:txBody>
      </p:sp>
      <p:sp>
        <p:nvSpPr>
          <p:cNvPr id="3" name="Content Placeholder 2">
            <a:extLst>
              <a:ext uri="{FF2B5EF4-FFF2-40B4-BE49-F238E27FC236}">
                <a16:creationId xmlns:a16="http://schemas.microsoft.com/office/drawing/2014/main" id="{AA3160E7-2519-4905-967F-6C70404F56D7}"/>
              </a:ext>
            </a:extLst>
          </p:cNvPr>
          <p:cNvSpPr>
            <a:spLocks noGrp="1"/>
          </p:cNvSpPr>
          <p:nvPr>
            <p:ph idx="1"/>
          </p:nvPr>
        </p:nvSpPr>
        <p:spPr/>
        <p:txBody>
          <a:bodyPr/>
          <a:lstStyle/>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User Registration database is having issues, will not allow user to log in or register. Still haven't figured out if it’s the php code or the database itself. Plan is to keep on working to fix that because without that site will not be available for client to use because of security reasons.</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Storage room was planned on being a virtual room where a user can make edits and is very challenging to create especially since I don’t have any experience creating anything like that. Plan is to keep working on that and figure out any alternatives if that cannot be implemented.</a:t>
            </a:r>
            <a:r>
              <a:rPr lang="en-US" b="0" i="0" dirty="0">
                <a:solidFill>
                  <a:schemeClr val="tx1"/>
                </a:solidFill>
                <a:effectLst/>
                <a:latin typeface="Arial" panose="020B0604020202020204" pitchFamily="34" charset="0"/>
              </a:rPr>
              <a:t>​	</a:t>
            </a:r>
          </a:p>
          <a:p>
            <a:endParaRPr lang="en-US" dirty="0">
              <a:solidFill>
                <a:schemeClr val="tx1"/>
              </a:solidFill>
            </a:endParaRPr>
          </a:p>
        </p:txBody>
      </p:sp>
    </p:spTree>
    <p:extLst>
      <p:ext uri="{BB962C8B-B14F-4D97-AF65-F5344CB8AC3E}">
        <p14:creationId xmlns:p14="http://schemas.microsoft.com/office/powerpoint/2010/main" val="18965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D850-0573-4A9D-996B-966C7F8196E0}"/>
              </a:ext>
            </a:extLst>
          </p:cNvPr>
          <p:cNvSpPr>
            <a:spLocks noGrp="1"/>
          </p:cNvSpPr>
          <p:nvPr>
            <p:ph type="title"/>
          </p:nvPr>
        </p:nvSpPr>
        <p:spPr/>
        <p:txBody>
          <a:bodyPr/>
          <a:lstStyle/>
          <a:p>
            <a:pPr algn="ctr"/>
            <a:r>
              <a:rPr lang="en-US"/>
              <a:t>budget</a:t>
            </a:r>
          </a:p>
        </p:txBody>
      </p:sp>
      <p:sp>
        <p:nvSpPr>
          <p:cNvPr id="3" name="Content Placeholder 2">
            <a:extLst>
              <a:ext uri="{FF2B5EF4-FFF2-40B4-BE49-F238E27FC236}">
                <a16:creationId xmlns:a16="http://schemas.microsoft.com/office/drawing/2014/main" id="{511C1F41-66A6-46CA-ABAF-108527874216}"/>
              </a:ext>
            </a:extLst>
          </p:cNvPr>
          <p:cNvSpPr>
            <a:spLocks noGrp="1"/>
          </p:cNvSpPr>
          <p:nvPr>
            <p:ph idx="1"/>
          </p:nvPr>
        </p:nvSpPr>
        <p:spPr>
          <a:xfrm>
            <a:off x="298164" y="2165982"/>
            <a:ext cx="11029615" cy="3678303"/>
          </a:xfrm>
        </p:spPr>
        <p:txBody>
          <a:bodyPr/>
          <a:lstStyle/>
          <a:p>
            <a:pPr marL="305435" indent="-305435"/>
            <a:r>
              <a:rPr lang="en-US" dirty="0">
                <a:ea typeface="+mn-lt"/>
                <a:cs typeface="+mn-lt"/>
              </a:rPr>
              <a:t>After doing a research on what is needed to get the entire company up and running, the </a:t>
            </a:r>
            <a:r>
              <a:rPr lang="en-US" dirty="0" err="1">
                <a:ea typeface="+mn-lt"/>
                <a:cs typeface="+mn-lt"/>
              </a:rPr>
              <a:t>ompany</a:t>
            </a:r>
            <a:r>
              <a:rPr lang="en-US" dirty="0">
                <a:ea typeface="+mn-lt"/>
                <a:cs typeface="+mn-lt"/>
              </a:rPr>
              <a:t> has decided that a budget $22,543 will be enough. </a:t>
            </a:r>
          </a:p>
          <a:p>
            <a:pPr marL="305435" indent="-305435"/>
            <a:r>
              <a:rPr lang="en-US" dirty="0">
                <a:ea typeface="+mn-lt"/>
                <a:cs typeface="+mn-lt"/>
              </a:rPr>
              <a:t>Even though our company provides three alternatives' packages for the convenience of our customers, each package provides more variety of equipment and technology compared to one another. All three packages introduce different benefits the price depends on that as well.</a:t>
            </a:r>
          </a:p>
          <a:p>
            <a:pPr marL="305435" indent="-305435"/>
            <a:r>
              <a:rPr lang="en-US" dirty="0"/>
              <a:t>Our most efficient and recommended package is the Ultimate package which provides with so many features and access to help our customers achieve their goals. </a:t>
            </a:r>
          </a:p>
          <a:p>
            <a:pPr marL="305435" indent="-305435"/>
            <a:endParaRPr lang="en-US" dirty="0"/>
          </a:p>
        </p:txBody>
      </p:sp>
    </p:spTree>
    <p:extLst>
      <p:ext uri="{BB962C8B-B14F-4D97-AF65-F5344CB8AC3E}">
        <p14:creationId xmlns:p14="http://schemas.microsoft.com/office/powerpoint/2010/main" val="114661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6BB7-94E1-4D31-8269-5BFE3A2AFF24}"/>
              </a:ext>
            </a:extLst>
          </p:cNvPr>
          <p:cNvSpPr>
            <a:spLocks noGrp="1"/>
          </p:cNvSpPr>
          <p:nvPr>
            <p:ph type="title"/>
          </p:nvPr>
        </p:nvSpPr>
        <p:spPr/>
        <p:txBody>
          <a:bodyPr/>
          <a:lstStyle/>
          <a:p>
            <a:pPr algn="ctr"/>
            <a:r>
              <a:rPr lang="en-US" dirty="0"/>
              <a:t>Alternative #1: Regular Package </a:t>
            </a:r>
            <a:br>
              <a:rPr lang="en-US" dirty="0"/>
            </a:br>
            <a:endParaRPr lang="en-US" dirty="0"/>
          </a:p>
        </p:txBody>
      </p:sp>
      <p:graphicFrame>
        <p:nvGraphicFramePr>
          <p:cNvPr id="5" name="Content Placeholder 4">
            <a:extLst>
              <a:ext uri="{FF2B5EF4-FFF2-40B4-BE49-F238E27FC236}">
                <a16:creationId xmlns:a16="http://schemas.microsoft.com/office/drawing/2014/main" id="{15851068-0132-4CFB-91EE-9EBBB3F47D9E}"/>
              </a:ext>
            </a:extLst>
          </p:cNvPr>
          <p:cNvGraphicFramePr>
            <a:graphicFrameLocks noGrp="1"/>
          </p:cNvGraphicFramePr>
          <p:nvPr>
            <p:ph idx="1"/>
            <p:extLst>
              <p:ext uri="{D42A27DB-BD31-4B8C-83A1-F6EECF244321}">
                <p14:modId xmlns:p14="http://schemas.microsoft.com/office/powerpoint/2010/main" val="3277114469"/>
              </p:ext>
            </p:extLst>
          </p:nvPr>
        </p:nvGraphicFramePr>
        <p:xfrm>
          <a:off x="2940537" y="2028966"/>
          <a:ext cx="6310925" cy="4535098"/>
        </p:xfrm>
        <a:graphic>
          <a:graphicData uri="http://schemas.openxmlformats.org/drawingml/2006/table">
            <a:tbl>
              <a:tblPr firstRow="1" bandRow="1">
                <a:tableStyleId>{5C22544A-7EE6-4342-B048-85BDC9FD1C3A}</a:tableStyleId>
              </a:tblPr>
              <a:tblGrid>
                <a:gridCol w="1262185">
                  <a:extLst>
                    <a:ext uri="{9D8B030D-6E8A-4147-A177-3AD203B41FA5}">
                      <a16:colId xmlns:a16="http://schemas.microsoft.com/office/drawing/2014/main" val="4291473698"/>
                    </a:ext>
                  </a:extLst>
                </a:gridCol>
                <a:gridCol w="1262185">
                  <a:extLst>
                    <a:ext uri="{9D8B030D-6E8A-4147-A177-3AD203B41FA5}">
                      <a16:colId xmlns:a16="http://schemas.microsoft.com/office/drawing/2014/main" val="4209601538"/>
                    </a:ext>
                  </a:extLst>
                </a:gridCol>
                <a:gridCol w="1262185">
                  <a:extLst>
                    <a:ext uri="{9D8B030D-6E8A-4147-A177-3AD203B41FA5}">
                      <a16:colId xmlns:a16="http://schemas.microsoft.com/office/drawing/2014/main" val="4030059158"/>
                    </a:ext>
                  </a:extLst>
                </a:gridCol>
                <a:gridCol w="1262185">
                  <a:extLst>
                    <a:ext uri="{9D8B030D-6E8A-4147-A177-3AD203B41FA5}">
                      <a16:colId xmlns:a16="http://schemas.microsoft.com/office/drawing/2014/main" val="1089813252"/>
                    </a:ext>
                  </a:extLst>
                </a:gridCol>
                <a:gridCol w="1262185">
                  <a:extLst>
                    <a:ext uri="{9D8B030D-6E8A-4147-A177-3AD203B41FA5}">
                      <a16:colId xmlns:a16="http://schemas.microsoft.com/office/drawing/2014/main" val="1391034122"/>
                    </a:ext>
                  </a:extLst>
                </a:gridCol>
              </a:tblGrid>
              <a:tr h="602799">
                <a:tc>
                  <a:txBody>
                    <a:bodyPr/>
                    <a:lstStyle/>
                    <a:p>
                      <a:pPr algn="l" rtl="0" fontAlgn="base"/>
                      <a:r>
                        <a:rPr lang="en-US" sz="1200" dirty="0">
                          <a:effectLst/>
                        </a:rPr>
                        <a:t> </a:t>
                      </a:r>
                      <a:endParaRPr lang="en-US" sz="1200" b="0" i="0" dirty="0">
                        <a:effectLst/>
                        <a:latin typeface="Times New Roman" panose="02020603050405020304" pitchFamily="18" charset="0"/>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a:effectLst/>
                        </a:rPr>
                        <a:t>Totals </a:t>
                      </a:r>
                      <a:endParaRPr lang="en-US" b="0" i="0">
                        <a:effectLst/>
                      </a:endParaRPr>
                    </a:p>
                  </a:txBody>
                  <a:tcPr/>
                </a:tc>
                <a:extLst>
                  <a:ext uri="{0D108BD9-81ED-4DB2-BD59-A6C34878D82A}">
                    <a16:rowId xmlns:a16="http://schemas.microsoft.com/office/drawing/2014/main" val="3640942404"/>
                  </a:ext>
                </a:extLst>
              </a:tr>
              <a:tr h="1212151">
                <a:tc>
                  <a:txBody>
                    <a:bodyPr/>
                    <a:lstStyle/>
                    <a:p>
                      <a:pPr algn="l" rtl="0" fontAlgn="base"/>
                      <a:r>
                        <a:rPr lang="en-US" sz="1200" dirty="0">
                          <a:effectLst/>
                        </a:rPr>
                        <a:t>Hardware </a:t>
                      </a:r>
                      <a:endParaRPr lang="en-US" b="0" i="0" dirty="0">
                        <a:effectLst/>
                      </a:endParaRPr>
                    </a:p>
                  </a:txBody>
                  <a:tcPr/>
                </a:tc>
                <a:tc>
                  <a:txBody>
                    <a:bodyPr/>
                    <a:lstStyle/>
                    <a:p>
                      <a:pPr algn="l" rtl="0" fontAlgn="base"/>
                      <a:r>
                        <a:rPr lang="en-US" sz="1200" dirty="0">
                          <a:effectLst/>
                        </a:rPr>
                        <a:t>2 Pc’s - $1,000 </a:t>
                      </a:r>
                      <a:endParaRPr lang="en-US" dirty="0">
                        <a:effectLst/>
                      </a:endParaRPr>
                    </a:p>
                    <a:p>
                      <a:pPr algn="l" rtl="0" fontAlgn="base"/>
                      <a:r>
                        <a:rPr lang="en-US" sz="1200" dirty="0">
                          <a:effectLst/>
                        </a:rPr>
                        <a:t>Storage - </a:t>
                      </a:r>
                      <a:endParaRPr lang="en-US" dirty="0">
                        <a:effectLst/>
                      </a:endParaRPr>
                    </a:p>
                    <a:p>
                      <a:pPr algn="l" rtl="0" fontAlgn="base"/>
                      <a:r>
                        <a:rPr lang="en-US" sz="1200" dirty="0">
                          <a:effectLst/>
                        </a:rPr>
                        <a:t>$1,000 per year </a:t>
                      </a:r>
                      <a:endParaRPr lang="en-US" b="0" i="0" dirty="0">
                        <a:effectLst/>
                      </a:endParaRPr>
                    </a:p>
                  </a:txBody>
                  <a:tcPr/>
                </a:tc>
                <a:tc>
                  <a:txBody>
                    <a:bodyPr/>
                    <a:lstStyle/>
                    <a:p>
                      <a:pPr algn="l" rtl="0" fontAlgn="base"/>
                      <a:r>
                        <a:rPr lang="en-US" sz="1200" dirty="0">
                          <a:effectLst/>
                        </a:rPr>
                        <a:t>Network Server - $1000 per year </a:t>
                      </a:r>
                      <a:endParaRPr lang="en-US" dirty="0">
                        <a:effectLst/>
                      </a:endParaRPr>
                    </a:p>
                    <a:p>
                      <a:pPr algn="l" rtl="0" fontAlgn="base"/>
                      <a:r>
                        <a:rPr lang="en-US" sz="1200" dirty="0">
                          <a:effectLst/>
                        </a:rPr>
                        <a:t> </a:t>
                      </a:r>
                      <a:endParaRPr lang="en-US" b="0" i="0" dirty="0">
                        <a:effectLst/>
                      </a:endParaRPr>
                    </a:p>
                  </a:txBody>
                  <a:tcPr/>
                </a:tc>
                <a:tc>
                  <a:txBody>
                    <a:bodyPr/>
                    <a:lstStyle/>
                    <a:p>
                      <a:pPr algn="l" rtl="0" fontAlgn="base"/>
                      <a:r>
                        <a:rPr lang="en-US" sz="1200">
                          <a:effectLst/>
                        </a:rPr>
                        <a:t>Backup - $1,000 per year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$5,000 </a:t>
                      </a:r>
                      <a:endParaRPr lang="en-US" b="0" i="0">
                        <a:effectLst/>
                      </a:endParaRPr>
                    </a:p>
                  </a:txBody>
                  <a:tcPr/>
                </a:tc>
                <a:extLst>
                  <a:ext uri="{0D108BD9-81ED-4DB2-BD59-A6C34878D82A}">
                    <a16:rowId xmlns:a16="http://schemas.microsoft.com/office/drawing/2014/main" val="2140736208"/>
                  </a:ext>
                </a:extLst>
              </a:tr>
              <a:tr h="848486">
                <a:tc>
                  <a:txBody>
                    <a:bodyPr/>
                    <a:lstStyle/>
                    <a:p>
                      <a:pPr algn="l" rtl="0" fontAlgn="base"/>
                      <a:r>
                        <a:rPr lang="en-US" sz="1200">
                          <a:effectLst/>
                        </a:rPr>
                        <a:t>Software </a:t>
                      </a:r>
                      <a:endParaRPr lang="en-US" b="0" i="0">
                        <a:effectLst/>
                      </a:endParaRPr>
                    </a:p>
                  </a:txBody>
                  <a:tcPr/>
                </a:tc>
                <a:tc>
                  <a:txBody>
                    <a:bodyPr/>
                    <a:lstStyle/>
                    <a:p>
                      <a:pPr algn="l" rtl="0" fontAlgn="base"/>
                      <a:r>
                        <a:rPr lang="en-US" sz="1200">
                          <a:effectLst/>
                        </a:rPr>
                        <a:t>Operating Systems </a:t>
                      </a:r>
                      <a:endParaRPr lang="en-US">
                        <a:effectLst/>
                      </a:endParaRPr>
                    </a:p>
                    <a:p>
                      <a:pPr algn="l" rtl="0" fontAlgn="base"/>
                      <a:r>
                        <a:rPr lang="en-US" sz="1200">
                          <a:effectLst/>
                        </a:rPr>
                        <a:t> (Windows) - $100 </a:t>
                      </a:r>
                      <a:endParaRPr lang="en-US" b="0" i="0">
                        <a:effectLst/>
                      </a:endParaRPr>
                    </a:p>
                  </a:txBody>
                  <a:tcPr/>
                </a:tc>
                <a:tc>
                  <a:txBody>
                    <a:bodyPr/>
                    <a:lstStyle/>
                    <a:p>
                      <a:pPr algn="l" rtl="0" fontAlgn="base"/>
                      <a:r>
                        <a:rPr lang="en-US" sz="1200" dirty="0">
                          <a:effectLst/>
                        </a:rPr>
                        <a:t>Software Support (Microsoft)- $215 Per Incident </a:t>
                      </a:r>
                      <a:endParaRPr lang="en-US" b="0" i="0" dirty="0">
                        <a:effectLst/>
                      </a:endParaRPr>
                    </a:p>
                  </a:txBody>
                  <a:tcPr/>
                </a:tc>
                <a:tc>
                  <a:txBody>
                    <a:bodyPr/>
                    <a:lstStyle/>
                    <a:p>
                      <a:pPr algn="l" rtl="0" fontAlgn="base"/>
                      <a:r>
                        <a:rPr lang="en-US" sz="1200" dirty="0">
                          <a:effectLst/>
                        </a:rPr>
                        <a:t>SQL Server standard edition - $1000 per license </a:t>
                      </a:r>
                      <a:endParaRPr lang="en-US" b="0" i="0" dirty="0">
                        <a:effectLst/>
                      </a:endParaRPr>
                    </a:p>
                  </a:txBody>
                  <a:tcPr/>
                </a:tc>
                <a:tc>
                  <a:txBody>
                    <a:bodyPr/>
                    <a:lstStyle/>
                    <a:p>
                      <a:pPr algn="l" rtl="0" fontAlgn="base"/>
                      <a:r>
                        <a:rPr lang="en-US" sz="1200" dirty="0">
                          <a:effectLst/>
                        </a:rPr>
                        <a:t>$1,315 </a:t>
                      </a:r>
                      <a:endParaRPr lang="en-US" b="0" i="0" dirty="0">
                        <a:effectLst/>
                      </a:endParaRPr>
                    </a:p>
                  </a:txBody>
                  <a:tcPr/>
                </a:tc>
                <a:extLst>
                  <a:ext uri="{0D108BD9-81ED-4DB2-BD59-A6C34878D82A}">
                    <a16:rowId xmlns:a16="http://schemas.microsoft.com/office/drawing/2014/main" val="282392806"/>
                  </a:ext>
                </a:extLst>
              </a:tr>
              <a:tr h="1194815">
                <a:tc>
                  <a:txBody>
                    <a:bodyPr/>
                    <a:lstStyle/>
                    <a:p>
                      <a:pPr algn="l" rtl="0" fontAlgn="base"/>
                      <a:r>
                        <a:rPr lang="en-US" sz="1200">
                          <a:effectLst/>
                        </a:rPr>
                        <a:t>Development </a:t>
                      </a:r>
                      <a:endParaRPr lang="en-US" b="0" i="0">
                        <a:effectLst/>
                      </a:endParaRPr>
                    </a:p>
                  </a:txBody>
                  <a:tcPr/>
                </a:tc>
                <a:tc>
                  <a:txBody>
                    <a:bodyPr/>
                    <a:lstStyle/>
                    <a:p>
                      <a:pPr algn="l" rtl="0" fontAlgn="base"/>
                      <a:r>
                        <a:rPr lang="en-US" sz="1200">
                          <a:effectLst/>
                        </a:rPr>
                        <a:t>Software development- Already included in Package </a:t>
                      </a:r>
                      <a:endParaRPr lang="en-US" b="0" i="0">
                        <a:effectLst/>
                      </a:endParaRPr>
                    </a:p>
                  </a:txBody>
                  <a:tcPr/>
                </a:tc>
                <a:tc>
                  <a:txBody>
                    <a:bodyPr/>
                    <a:lstStyle/>
                    <a:p>
                      <a:pPr algn="l" rtl="0" fontAlgn="base"/>
                      <a:r>
                        <a:rPr lang="en-US" sz="1200">
                          <a:effectLst/>
                        </a:rPr>
                        <a:t>Planning  </a:t>
                      </a:r>
                      <a:endParaRPr lang="en-US">
                        <a:effectLst/>
                      </a:endParaRPr>
                    </a:p>
                    <a:p>
                      <a:pPr algn="l" rtl="0" fontAlgn="base"/>
                      <a:r>
                        <a:rPr lang="en-US" sz="1200">
                          <a:effectLst/>
                        </a:rPr>
                        <a:t>4 Employees- $15 per hour *40 hours - $2,400 Per week </a:t>
                      </a:r>
                      <a:endParaRPr lang="en-US" b="0" i="0">
                        <a:effectLst/>
                      </a:endParaRPr>
                    </a:p>
                  </a:txBody>
                  <a:tcPr/>
                </a:tc>
                <a:tc>
                  <a:txBody>
                    <a:bodyPr/>
                    <a:lstStyle/>
                    <a:p>
                      <a:pPr algn="l" rtl="0" fontAlgn="base"/>
                      <a:r>
                        <a:rPr lang="en-US" sz="1200">
                          <a:effectLst/>
                        </a:rPr>
                        <a:t>Maintenance Cost - $ 750 per year </a:t>
                      </a:r>
                      <a:endParaRPr lang="en-US" b="0" i="0">
                        <a:effectLst/>
                      </a:endParaRPr>
                    </a:p>
                  </a:txBody>
                  <a:tcPr/>
                </a:tc>
                <a:tc>
                  <a:txBody>
                    <a:bodyPr/>
                    <a:lstStyle/>
                    <a:p>
                      <a:pPr algn="l" rtl="0" fontAlgn="base"/>
                      <a:r>
                        <a:rPr lang="en-US" sz="1200" dirty="0">
                          <a:effectLst/>
                        </a:rPr>
                        <a:t>$3,150 </a:t>
                      </a:r>
                      <a:endParaRPr lang="en-US" b="0" i="0" dirty="0">
                        <a:effectLst/>
                      </a:endParaRPr>
                    </a:p>
                  </a:txBody>
                  <a:tcPr/>
                </a:tc>
                <a:extLst>
                  <a:ext uri="{0D108BD9-81ED-4DB2-BD59-A6C34878D82A}">
                    <a16:rowId xmlns:a16="http://schemas.microsoft.com/office/drawing/2014/main" val="33638549"/>
                  </a:ext>
                </a:extLst>
              </a:tr>
              <a:tr h="519493">
                <a:tc>
                  <a:txBody>
                    <a:bodyPr/>
                    <a:lstStyle/>
                    <a:p>
                      <a:pPr algn="l" rtl="0" fontAlgn="base"/>
                      <a:r>
                        <a:rPr lang="en-US" sz="1200">
                          <a:effectLst/>
                        </a:rPr>
                        <a:t>Totals </a:t>
                      </a:r>
                      <a:endParaRPr lang="en-US" b="0" i="0">
                        <a:effectLst/>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a:effectLst/>
                        </a:rPr>
                        <a:t> </a:t>
                      </a:r>
                      <a:endParaRPr lang="en-US" sz="1200" b="0" i="0">
                        <a:effectLst/>
                        <a:latin typeface="Times New Roman" panose="02020603050405020304" pitchFamily="18" charset="0"/>
                      </a:endParaRPr>
                    </a:p>
                  </a:txBody>
                  <a:tcPr/>
                </a:tc>
                <a:tc>
                  <a:txBody>
                    <a:bodyPr/>
                    <a:lstStyle/>
                    <a:p>
                      <a:pPr algn="l" rtl="0" fontAlgn="base"/>
                      <a:r>
                        <a:rPr lang="en-US" sz="1200" dirty="0">
                          <a:effectLst/>
                        </a:rPr>
                        <a:t>$9,465 </a:t>
                      </a:r>
                      <a:endParaRPr lang="en-US" b="0" i="0" dirty="0">
                        <a:effectLst/>
                      </a:endParaRPr>
                    </a:p>
                  </a:txBody>
                  <a:tcPr/>
                </a:tc>
                <a:extLst>
                  <a:ext uri="{0D108BD9-81ED-4DB2-BD59-A6C34878D82A}">
                    <a16:rowId xmlns:a16="http://schemas.microsoft.com/office/drawing/2014/main" val="3063258532"/>
                  </a:ext>
                </a:extLst>
              </a:tr>
            </a:tbl>
          </a:graphicData>
        </a:graphic>
      </p:graphicFrame>
    </p:spTree>
    <p:extLst>
      <p:ext uri="{BB962C8B-B14F-4D97-AF65-F5344CB8AC3E}">
        <p14:creationId xmlns:p14="http://schemas.microsoft.com/office/powerpoint/2010/main" val="270012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1F6D-8791-44DB-A0AD-9A155B7496C4}"/>
              </a:ext>
            </a:extLst>
          </p:cNvPr>
          <p:cNvSpPr>
            <a:spLocks noGrp="1"/>
          </p:cNvSpPr>
          <p:nvPr>
            <p:ph type="title"/>
          </p:nvPr>
        </p:nvSpPr>
        <p:spPr/>
        <p:txBody>
          <a:bodyPr/>
          <a:lstStyle/>
          <a:p>
            <a:pPr algn="ctr"/>
            <a:r>
              <a:rPr lang="en-US"/>
              <a:t>Alternative #2: Premium Package </a:t>
            </a:r>
          </a:p>
        </p:txBody>
      </p:sp>
      <p:graphicFrame>
        <p:nvGraphicFramePr>
          <p:cNvPr id="5" name="Content Placeholder 4">
            <a:extLst>
              <a:ext uri="{FF2B5EF4-FFF2-40B4-BE49-F238E27FC236}">
                <a16:creationId xmlns:a16="http://schemas.microsoft.com/office/drawing/2014/main" id="{EB3BC8F6-3125-4435-8957-B0CD5D88448A}"/>
              </a:ext>
            </a:extLst>
          </p:cNvPr>
          <p:cNvGraphicFramePr>
            <a:graphicFrameLocks noGrp="1"/>
          </p:cNvGraphicFramePr>
          <p:nvPr>
            <p:ph idx="1"/>
            <p:extLst>
              <p:ext uri="{D42A27DB-BD31-4B8C-83A1-F6EECF244321}">
                <p14:modId xmlns:p14="http://schemas.microsoft.com/office/powerpoint/2010/main" val="2863888017"/>
              </p:ext>
            </p:extLst>
          </p:nvPr>
        </p:nvGraphicFramePr>
        <p:xfrm>
          <a:off x="3119485" y="2008408"/>
          <a:ext cx="5953030" cy="4278662"/>
        </p:xfrm>
        <a:graphic>
          <a:graphicData uri="http://schemas.openxmlformats.org/drawingml/2006/table">
            <a:tbl>
              <a:tblPr firstRow="1" bandRow="1">
                <a:tableStyleId>{5C22544A-7EE6-4342-B048-85BDC9FD1C3A}</a:tableStyleId>
              </a:tblPr>
              <a:tblGrid>
                <a:gridCol w="1190606">
                  <a:extLst>
                    <a:ext uri="{9D8B030D-6E8A-4147-A177-3AD203B41FA5}">
                      <a16:colId xmlns:a16="http://schemas.microsoft.com/office/drawing/2014/main" val="2330633046"/>
                    </a:ext>
                  </a:extLst>
                </a:gridCol>
                <a:gridCol w="1190606">
                  <a:extLst>
                    <a:ext uri="{9D8B030D-6E8A-4147-A177-3AD203B41FA5}">
                      <a16:colId xmlns:a16="http://schemas.microsoft.com/office/drawing/2014/main" val="1840967556"/>
                    </a:ext>
                  </a:extLst>
                </a:gridCol>
                <a:gridCol w="1190606">
                  <a:extLst>
                    <a:ext uri="{9D8B030D-6E8A-4147-A177-3AD203B41FA5}">
                      <a16:colId xmlns:a16="http://schemas.microsoft.com/office/drawing/2014/main" val="3248105292"/>
                    </a:ext>
                  </a:extLst>
                </a:gridCol>
                <a:gridCol w="1190606">
                  <a:extLst>
                    <a:ext uri="{9D8B030D-6E8A-4147-A177-3AD203B41FA5}">
                      <a16:colId xmlns:a16="http://schemas.microsoft.com/office/drawing/2014/main" val="834692589"/>
                    </a:ext>
                  </a:extLst>
                </a:gridCol>
                <a:gridCol w="1190606">
                  <a:extLst>
                    <a:ext uri="{9D8B030D-6E8A-4147-A177-3AD203B41FA5}">
                      <a16:colId xmlns:a16="http://schemas.microsoft.com/office/drawing/2014/main" val="2621101435"/>
                    </a:ext>
                  </a:extLst>
                </a:gridCol>
              </a:tblGrid>
              <a:tr h="423639">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Totals </a:t>
                      </a:r>
                      <a:endParaRPr lang="en-US" b="0" i="0">
                        <a:effectLst/>
                      </a:endParaRPr>
                    </a:p>
                  </a:txBody>
                  <a:tcPr/>
                </a:tc>
                <a:extLst>
                  <a:ext uri="{0D108BD9-81ED-4DB2-BD59-A6C34878D82A}">
                    <a16:rowId xmlns:a16="http://schemas.microsoft.com/office/drawing/2014/main" val="4004138828"/>
                  </a:ext>
                </a:extLst>
              </a:tr>
              <a:tr h="956552">
                <a:tc>
                  <a:txBody>
                    <a:bodyPr/>
                    <a:lstStyle/>
                    <a:p>
                      <a:pPr algn="l" rtl="0" fontAlgn="base"/>
                      <a:r>
                        <a:rPr lang="en-US" sz="1200">
                          <a:effectLst/>
                        </a:rPr>
                        <a:t>Hardware </a:t>
                      </a:r>
                      <a:endParaRPr lang="en-US" b="0" i="0">
                        <a:effectLst/>
                      </a:endParaRPr>
                    </a:p>
                  </a:txBody>
                  <a:tcPr/>
                </a:tc>
                <a:tc>
                  <a:txBody>
                    <a:bodyPr/>
                    <a:lstStyle/>
                    <a:p>
                      <a:pPr algn="l" rtl="0" fontAlgn="base"/>
                      <a:r>
                        <a:rPr lang="en-US" sz="1200">
                          <a:effectLst/>
                        </a:rPr>
                        <a:t>4 Pc’s - $2,000 </a:t>
                      </a:r>
                      <a:endParaRPr lang="en-US">
                        <a:effectLst/>
                      </a:endParaRPr>
                    </a:p>
                    <a:p>
                      <a:pPr algn="l" rtl="0" fontAlgn="base"/>
                      <a:r>
                        <a:rPr lang="en-US" sz="1200">
                          <a:effectLst/>
                        </a:rPr>
                        <a:t>Storage -  </a:t>
                      </a:r>
                      <a:endParaRPr lang="en-US">
                        <a:effectLst/>
                      </a:endParaRPr>
                    </a:p>
                    <a:p>
                      <a:pPr algn="l" rtl="0" fontAlgn="base"/>
                      <a:r>
                        <a:rPr lang="en-US" sz="1200">
                          <a:effectLst/>
                        </a:rPr>
                        <a:t>$1,500 </a:t>
                      </a:r>
                      <a:endParaRPr lang="en-US" b="0" i="0">
                        <a:effectLst/>
                      </a:endParaRPr>
                    </a:p>
                  </a:txBody>
                  <a:tcPr/>
                </a:tc>
                <a:tc>
                  <a:txBody>
                    <a:bodyPr/>
                    <a:lstStyle/>
                    <a:p>
                      <a:pPr algn="l" rtl="0" fontAlgn="base"/>
                      <a:r>
                        <a:rPr lang="en-US" sz="1200">
                          <a:effectLst/>
                        </a:rPr>
                        <a:t>Network Server - $2,000 Per year </a:t>
                      </a:r>
                      <a:endParaRPr lang="en-US" b="0" i="0">
                        <a:effectLst/>
                      </a:endParaRPr>
                    </a:p>
                  </a:txBody>
                  <a:tcPr/>
                </a:tc>
                <a:tc>
                  <a:txBody>
                    <a:bodyPr/>
                    <a:lstStyle/>
                    <a:p>
                      <a:pPr algn="l" rtl="0" fontAlgn="base"/>
                      <a:r>
                        <a:rPr lang="en-US" sz="1200">
                          <a:effectLst/>
                        </a:rPr>
                        <a:t>Backup - </a:t>
                      </a:r>
                      <a:endParaRPr lang="en-US">
                        <a:effectLst/>
                      </a:endParaRPr>
                    </a:p>
                    <a:p>
                      <a:pPr algn="l" rtl="0" fontAlgn="base"/>
                      <a:r>
                        <a:rPr lang="en-US" sz="1200">
                          <a:effectLst/>
                        </a:rPr>
                        <a:t>$1,500 per year </a:t>
                      </a:r>
                      <a:endParaRPr lang="en-US" b="0" i="0">
                        <a:effectLst/>
                      </a:endParaRPr>
                    </a:p>
                  </a:txBody>
                  <a:tcPr/>
                </a:tc>
                <a:tc>
                  <a:txBody>
                    <a:bodyPr/>
                    <a:lstStyle/>
                    <a:p>
                      <a:pPr algn="l" rtl="0" fontAlgn="base"/>
                      <a:r>
                        <a:rPr lang="en-US" sz="1200">
                          <a:effectLst/>
                        </a:rPr>
                        <a:t>$7,000 </a:t>
                      </a:r>
                      <a:endParaRPr lang="en-US" b="0" i="0">
                        <a:effectLst/>
                      </a:endParaRPr>
                    </a:p>
                  </a:txBody>
                  <a:tcPr/>
                </a:tc>
                <a:extLst>
                  <a:ext uri="{0D108BD9-81ED-4DB2-BD59-A6C34878D82A}">
                    <a16:rowId xmlns:a16="http://schemas.microsoft.com/office/drawing/2014/main" val="655244593"/>
                  </a:ext>
                </a:extLst>
              </a:tr>
              <a:tr h="1244296">
                <a:tc>
                  <a:txBody>
                    <a:bodyPr/>
                    <a:lstStyle/>
                    <a:p>
                      <a:pPr algn="l" rtl="0" fontAlgn="base"/>
                      <a:r>
                        <a:rPr lang="en-US" sz="1200">
                          <a:effectLst/>
                        </a:rPr>
                        <a:t>Software </a:t>
                      </a:r>
                      <a:endParaRPr lang="en-US" b="0" i="0">
                        <a:effectLst/>
                      </a:endParaRPr>
                    </a:p>
                  </a:txBody>
                  <a:tcPr/>
                </a:tc>
                <a:tc>
                  <a:txBody>
                    <a:bodyPr/>
                    <a:lstStyle/>
                    <a:p>
                      <a:pPr algn="l" rtl="0" fontAlgn="base"/>
                      <a:r>
                        <a:rPr lang="en-US" sz="1200">
                          <a:effectLst/>
                        </a:rPr>
                        <a:t>Operating Systems </a:t>
                      </a:r>
                      <a:endParaRPr lang="en-US">
                        <a:effectLst/>
                      </a:endParaRPr>
                    </a:p>
                    <a:p>
                      <a:pPr algn="l" rtl="0" fontAlgn="base"/>
                      <a:r>
                        <a:rPr lang="en-US" sz="1200">
                          <a:effectLst/>
                        </a:rPr>
                        <a:t> (Windows) - $100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Software Support (Microsoft)- $215 Per Incident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SQL Server Standard 2 pack of Core licenses - $3,717 ($1,859 per core) </a:t>
                      </a:r>
                      <a:endParaRPr lang="en-US" b="0" i="0">
                        <a:effectLst/>
                      </a:endParaRPr>
                    </a:p>
                  </a:txBody>
                  <a:tcPr/>
                </a:tc>
                <a:tc>
                  <a:txBody>
                    <a:bodyPr/>
                    <a:lstStyle/>
                    <a:p>
                      <a:pPr algn="l" rtl="0" fontAlgn="base"/>
                      <a:r>
                        <a:rPr lang="en-US" sz="1200">
                          <a:effectLst/>
                        </a:rPr>
                        <a:t>$4,032 </a:t>
                      </a:r>
                      <a:endParaRPr lang="en-US" b="0" i="0">
                        <a:effectLst/>
                      </a:endParaRPr>
                    </a:p>
                  </a:txBody>
                  <a:tcPr/>
                </a:tc>
                <a:extLst>
                  <a:ext uri="{0D108BD9-81ED-4DB2-BD59-A6C34878D82A}">
                    <a16:rowId xmlns:a16="http://schemas.microsoft.com/office/drawing/2014/main" val="3751016300"/>
                  </a:ext>
                </a:extLst>
              </a:tr>
              <a:tr h="1244296">
                <a:tc>
                  <a:txBody>
                    <a:bodyPr/>
                    <a:lstStyle/>
                    <a:p>
                      <a:pPr algn="l" rtl="0" fontAlgn="base"/>
                      <a:r>
                        <a:rPr lang="en-US" sz="1200">
                          <a:effectLst/>
                        </a:rPr>
                        <a:t>Development </a:t>
                      </a:r>
                      <a:endParaRPr lang="en-US" b="0" i="0">
                        <a:effectLst/>
                      </a:endParaRPr>
                    </a:p>
                  </a:txBody>
                  <a:tcPr/>
                </a:tc>
                <a:tc>
                  <a:txBody>
                    <a:bodyPr/>
                    <a:lstStyle/>
                    <a:p>
                      <a:pPr algn="l" rtl="0" fontAlgn="base"/>
                      <a:r>
                        <a:rPr lang="en-US" sz="1200">
                          <a:effectLst/>
                        </a:rPr>
                        <a:t>Software development- Already included in Package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Planning 6 employees - $15 per hour * 40 hours - $3,600 per week </a:t>
                      </a:r>
                      <a:endParaRPr lang="en-US" b="0" i="0">
                        <a:effectLst/>
                      </a:endParaRPr>
                    </a:p>
                  </a:txBody>
                  <a:tcPr/>
                </a:tc>
                <a:tc>
                  <a:txBody>
                    <a:bodyPr/>
                    <a:lstStyle/>
                    <a:p>
                      <a:pPr algn="l" rtl="0" fontAlgn="base"/>
                      <a:r>
                        <a:rPr lang="en-US" sz="1200">
                          <a:effectLst/>
                        </a:rPr>
                        <a:t>Maintenance Cost - $1,200 per year </a:t>
                      </a:r>
                      <a:endParaRPr lang="en-US" b="0" i="0">
                        <a:effectLst/>
                      </a:endParaRPr>
                    </a:p>
                  </a:txBody>
                  <a:tcPr/>
                </a:tc>
                <a:tc>
                  <a:txBody>
                    <a:bodyPr/>
                    <a:lstStyle/>
                    <a:p>
                      <a:pPr algn="l" rtl="0" fontAlgn="base"/>
                      <a:r>
                        <a:rPr lang="en-US" sz="1200">
                          <a:effectLst/>
                        </a:rPr>
                        <a:t>$4,800 </a:t>
                      </a:r>
                      <a:endParaRPr lang="en-US" b="0" i="0">
                        <a:effectLst/>
                      </a:endParaRPr>
                    </a:p>
                  </a:txBody>
                  <a:tcPr/>
                </a:tc>
                <a:extLst>
                  <a:ext uri="{0D108BD9-81ED-4DB2-BD59-A6C34878D82A}">
                    <a16:rowId xmlns:a16="http://schemas.microsoft.com/office/drawing/2014/main" val="2487607382"/>
                  </a:ext>
                </a:extLst>
              </a:tr>
              <a:tr h="409879">
                <a:tc>
                  <a:txBody>
                    <a:bodyPr/>
                    <a:lstStyle/>
                    <a:p>
                      <a:pPr algn="l" rtl="0" fontAlgn="base"/>
                      <a:r>
                        <a:rPr lang="en-US" sz="1200">
                          <a:effectLst/>
                        </a:rPr>
                        <a:t>Totals </a:t>
                      </a:r>
                      <a:endParaRPr lang="en-US" b="0" i="0">
                        <a:effectLst/>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$15,832 </a:t>
                      </a:r>
                      <a:endParaRPr lang="en-US" b="0" i="0">
                        <a:effectLst/>
                      </a:endParaRPr>
                    </a:p>
                  </a:txBody>
                  <a:tcPr/>
                </a:tc>
                <a:extLst>
                  <a:ext uri="{0D108BD9-81ED-4DB2-BD59-A6C34878D82A}">
                    <a16:rowId xmlns:a16="http://schemas.microsoft.com/office/drawing/2014/main" val="2961712020"/>
                  </a:ext>
                </a:extLst>
              </a:tr>
            </a:tbl>
          </a:graphicData>
        </a:graphic>
      </p:graphicFrame>
    </p:spTree>
    <p:extLst>
      <p:ext uri="{BB962C8B-B14F-4D97-AF65-F5344CB8AC3E}">
        <p14:creationId xmlns:p14="http://schemas.microsoft.com/office/powerpoint/2010/main" val="109713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A06A-7556-4C46-8A6D-D969C120F51E}"/>
              </a:ext>
            </a:extLst>
          </p:cNvPr>
          <p:cNvSpPr>
            <a:spLocks noGrp="1"/>
          </p:cNvSpPr>
          <p:nvPr>
            <p:ph type="title"/>
          </p:nvPr>
        </p:nvSpPr>
        <p:spPr/>
        <p:txBody>
          <a:bodyPr/>
          <a:lstStyle/>
          <a:p>
            <a:pPr algn="ctr"/>
            <a:r>
              <a:rPr lang="en-US"/>
              <a:t>Alternative #3: Ultimate package</a:t>
            </a:r>
          </a:p>
        </p:txBody>
      </p:sp>
      <p:graphicFrame>
        <p:nvGraphicFramePr>
          <p:cNvPr id="5" name="Content Placeholder 4">
            <a:extLst>
              <a:ext uri="{FF2B5EF4-FFF2-40B4-BE49-F238E27FC236}">
                <a16:creationId xmlns:a16="http://schemas.microsoft.com/office/drawing/2014/main" id="{01D1E2B9-F36D-452A-AF15-517CB74729BF}"/>
              </a:ext>
            </a:extLst>
          </p:cNvPr>
          <p:cNvGraphicFramePr>
            <a:graphicFrameLocks noGrp="1"/>
          </p:cNvGraphicFramePr>
          <p:nvPr>
            <p:ph idx="1"/>
            <p:extLst>
              <p:ext uri="{D42A27DB-BD31-4B8C-83A1-F6EECF244321}">
                <p14:modId xmlns:p14="http://schemas.microsoft.com/office/powerpoint/2010/main" val="3280588390"/>
              </p:ext>
            </p:extLst>
          </p:nvPr>
        </p:nvGraphicFramePr>
        <p:xfrm>
          <a:off x="3102277" y="1977186"/>
          <a:ext cx="5987445" cy="4517420"/>
        </p:xfrm>
        <a:graphic>
          <a:graphicData uri="http://schemas.openxmlformats.org/drawingml/2006/table">
            <a:tbl>
              <a:tblPr firstRow="1" bandRow="1">
                <a:tableStyleId>{5C22544A-7EE6-4342-B048-85BDC9FD1C3A}</a:tableStyleId>
              </a:tblPr>
              <a:tblGrid>
                <a:gridCol w="1197489">
                  <a:extLst>
                    <a:ext uri="{9D8B030D-6E8A-4147-A177-3AD203B41FA5}">
                      <a16:colId xmlns:a16="http://schemas.microsoft.com/office/drawing/2014/main" val="211460658"/>
                    </a:ext>
                  </a:extLst>
                </a:gridCol>
                <a:gridCol w="1197489">
                  <a:extLst>
                    <a:ext uri="{9D8B030D-6E8A-4147-A177-3AD203B41FA5}">
                      <a16:colId xmlns:a16="http://schemas.microsoft.com/office/drawing/2014/main" val="3515803638"/>
                    </a:ext>
                  </a:extLst>
                </a:gridCol>
                <a:gridCol w="1197489">
                  <a:extLst>
                    <a:ext uri="{9D8B030D-6E8A-4147-A177-3AD203B41FA5}">
                      <a16:colId xmlns:a16="http://schemas.microsoft.com/office/drawing/2014/main" val="1747568989"/>
                    </a:ext>
                  </a:extLst>
                </a:gridCol>
                <a:gridCol w="1197489">
                  <a:extLst>
                    <a:ext uri="{9D8B030D-6E8A-4147-A177-3AD203B41FA5}">
                      <a16:colId xmlns:a16="http://schemas.microsoft.com/office/drawing/2014/main" val="2434045738"/>
                    </a:ext>
                  </a:extLst>
                </a:gridCol>
                <a:gridCol w="1197489">
                  <a:extLst>
                    <a:ext uri="{9D8B030D-6E8A-4147-A177-3AD203B41FA5}">
                      <a16:colId xmlns:a16="http://schemas.microsoft.com/office/drawing/2014/main" val="1122361999"/>
                    </a:ext>
                  </a:extLst>
                </a:gridCol>
              </a:tblGrid>
              <a:tr h="404431">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Totals </a:t>
                      </a:r>
                      <a:endParaRPr lang="en-US" b="0" i="0">
                        <a:effectLst/>
                      </a:endParaRPr>
                    </a:p>
                  </a:txBody>
                  <a:tcPr/>
                </a:tc>
                <a:extLst>
                  <a:ext uri="{0D108BD9-81ED-4DB2-BD59-A6C34878D82A}">
                    <a16:rowId xmlns:a16="http://schemas.microsoft.com/office/drawing/2014/main" val="3445130980"/>
                  </a:ext>
                </a:extLst>
              </a:tr>
              <a:tr h="1161287">
                <a:tc>
                  <a:txBody>
                    <a:bodyPr/>
                    <a:lstStyle/>
                    <a:p>
                      <a:pPr algn="l" rtl="0" fontAlgn="base"/>
                      <a:r>
                        <a:rPr lang="en-US" sz="1200">
                          <a:effectLst/>
                        </a:rPr>
                        <a:t>Hardware </a:t>
                      </a:r>
                      <a:endParaRPr lang="en-US" b="0" i="0">
                        <a:effectLst/>
                      </a:endParaRPr>
                    </a:p>
                  </a:txBody>
                  <a:tcPr/>
                </a:tc>
                <a:tc>
                  <a:txBody>
                    <a:bodyPr/>
                    <a:lstStyle/>
                    <a:p>
                      <a:pPr algn="l" rtl="0" fontAlgn="base"/>
                      <a:r>
                        <a:rPr lang="en-US" sz="1200">
                          <a:effectLst/>
                        </a:rPr>
                        <a:t>2 Pc’s - $1000 </a:t>
                      </a:r>
                      <a:endParaRPr lang="en-US">
                        <a:effectLst/>
                      </a:endParaRPr>
                    </a:p>
                    <a:p>
                      <a:pPr algn="l" rtl="0" fontAlgn="base"/>
                      <a:r>
                        <a:rPr lang="en-US" sz="1200">
                          <a:effectLst/>
                        </a:rPr>
                        <a:t>Storage - </a:t>
                      </a:r>
                      <a:endParaRPr lang="en-US">
                        <a:effectLst/>
                      </a:endParaRPr>
                    </a:p>
                    <a:p>
                      <a:pPr algn="l" rtl="0" fontAlgn="base"/>
                      <a:r>
                        <a:rPr lang="en-US" sz="1200">
                          <a:effectLst/>
                        </a:rPr>
                        <a:t>$1000 per year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Network Server- $4000 per year </a:t>
                      </a:r>
                      <a:endParaRPr lang="en-US" b="0" i="0">
                        <a:effectLst/>
                      </a:endParaRPr>
                    </a:p>
                  </a:txBody>
                  <a:tcPr/>
                </a:tc>
                <a:tc>
                  <a:txBody>
                    <a:bodyPr/>
                    <a:lstStyle/>
                    <a:p>
                      <a:pPr algn="l" rtl="0" fontAlgn="base"/>
                      <a:r>
                        <a:rPr lang="en-US" sz="1200">
                          <a:effectLst/>
                        </a:rPr>
                        <a:t>Backup - $2000 per year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$8000 </a:t>
                      </a:r>
                      <a:endParaRPr lang="en-US" b="0" i="0">
                        <a:effectLst/>
                      </a:endParaRPr>
                    </a:p>
                  </a:txBody>
                  <a:tcPr/>
                </a:tc>
                <a:extLst>
                  <a:ext uri="{0D108BD9-81ED-4DB2-BD59-A6C34878D82A}">
                    <a16:rowId xmlns:a16="http://schemas.microsoft.com/office/drawing/2014/main" val="792169441"/>
                  </a:ext>
                </a:extLst>
              </a:tr>
              <a:tr h="900302">
                <a:tc>
                  <a:txBody>
                    <a:bodyPr/>
                    <a:lstStyle/>
                    <a:p>
                      <a:pPr algn="l" rtl="0" fontAlgn="base"/>
                      <a:r>
                        <a:rPr lang="en-US" sz="1200">
                          <a:effectLst/>
                        </a:rPr>
                        <a:t>Software </a:t>
                      </a:r>
                      <a:endParaRPr lang="en-US" b="0" i="0">
                        <a:effectLst/>
                      </a:endParaRPr>
                    </a:p>
                  </a:txBody>
                  <a:tcPr/>
                </a:tc>
                <a:tc>
                  <a:txBody>
                    <a:bodyPr/>
                    <a:lstStyle/>
                    <a:p>
                      <a:pPr algn="l" rtl="0" fontAlgn="base"/>
                      <a:r>
                        <a:rPr lang="en-US" sz="1200">
                          <a:effectLst/>
                        </a:rPr>
                        <a:t>Operating Systems </a:t>
                      </a:r>
                      <a:endParaRPr lang="en-US">
                        <a:effectLst/>
                      </a:endParaRPr>
                    </a:p>
                    <a:p>
                      <a:pPr algn="l" rtl="0" fontAlgn="base"/>
                      <a:r>
                        <a:rPr lang="en-US" sz="1200">
                          <a:effectLst/>
                        </a:rPr>
                        <a:t> (Windows) - $100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Software Support (Microsoft)- $515 Per Incident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SQL Server Enterprise Edition -$7,128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$7743 </a:t>
                      </a:r>
                      <a:endParaRPr lang="en-US" b="0" i="0">
                        <a:effectLst/>
                      </a:endParaRPr>
                    </a:p>
                  </a:txBody>
                  <a:tcPr/>
                </a:tc>
                <a:extLst>
                  <a:ext uri="{0D108BD9-81ED-4DB2-BD59-A6C34878D82A}">
                    <a16:rowId xmlns:a16="http://schemas.microsoft.com/office/drawing/2014/main" val="2944745237"/>
                  </a:ext>
                </a:extLst>
              </a:tr>
              <a:tr h="1148238">
                <a:tc>
                  <a:txBody>
                    <a:bodyPr/>
                    <a:lstStyle/>
                    <a:p>
                      <a:pPr algn="l" rtl="0" fontAlgn="base"/>
                      <a:r>
                        <a:rPr lang="en-US" sz="1200">
                          <a:effectLst/>
                        </a:rPr>
                        <a:t>Development </a:t>
                      </a:r>
                      <a:endParaRPr lang="en-US" b="0" i="0">
                        <a:effectLst/>
                      </a:endParaRPr>
                    </a:p>
                  </a:txBody>
                  <a:tcPr/>
                </a:tc>
                <a:tc>
                  <a:txBody>
                    <a:bodyPr/>
                    <a:lstStyle/>
                    <a:p>
                      <a:pPr algn="l" rtl="0" fontAlgn="base"/>
                      <a:r>
                        <a:rPr lang="en-US" sz="1200">
                          <a:effectLst/>
                        </a:rPr>
                        <a:t>Software development- Already included in Package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Planning 8 employees - $15 per hour * 40 hours - $4800 per week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Maintenance Cost - $2000 per year </a:t>
                      </a:r>
                      <a:endParaRPr lang="en-US">
                        <a:effectLst/>
                      </a:endParaRPr>
                    </a:p>
                    <a:p>
                      <a:pPr algn="l" rtl="0" fontAlgn="base"/>
                      <a:r>
                        <a:rPr lang="en-US" sz="1200">
                          <a:effectLst/>
                        </a:rPr>
                        <a:t> </a:t>
                      </a:r>
                      <a:endParaRPr lang="en-US" b="0" i="0">
                        <a:effectLst/>
                      </a:endParaRPr>
                    </a:p>
                  </a:txBody>
                  <a:tcPr/>
                </a:tc>
                <a:tc>
                  <a:txBody>
                    <a:bodyPr/>
                    <a:lstStyle/>
                    <a:p>
                      <a:pPr algn="l" rtl="0" fontAlgn="base"/>
                      <a:r>
                        <a:rPr lang="en-US" sz="1200">
                          <a:effectLst/>
                        </a:rPr>
                        <a:t>$5550 </a:t>
                      </a:r>
                      <a:endParaRPr lang="en-US" b="0" i="0">
                        <a:effectLst/>
                      </a:endParaRPr>
                    </a:p>
                  </a:txBody>
                  <a:tcPr/>
                </a:tc>
                <a:extLst>
                  <a:ext uri="{0D108BD9-81ED-4DB2-BD59-A6C34878D82A}">
                    <a16:rowId xmlns:a16="http://schemas.microsoft.com/office/drawing/2014/main" val="176165724"/>
                  </a:ext>
                </a:extLst>
              </a:tr>
              <a:tr h="391382">
                <a:tc>
                  <a:txBody>
                    <a:bodyPr/>
                    <a:lstStyle/>
                    <a:p>
                      <a:pPr algn="l" rtl="0" fontAlgn="base"/>
                      <a:r>
                        <a:rPr lang="en-US" sz="1200">
                          <a:effectLst/>
                        </a:rPr>
                        <a:t>Totals </a:t>
                      </a:r>
                      <a:endParaRPr lang="en-US" b="0" i="0">
                        <a:effectLst/>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 </a:t>
                      </a:r>
                      <a:endParaRPr lang="en-US" sz="1200" b="1" i="0">
                        <a:effectLst/>
                        <a:latin typeface="Times New Roman" panose="02020603050405020304" pitchFamily="18" charset="0"/>
                      </a:endParaRPr>
                    </a:p>
                  </a:txBody>
                  <a:tcPr/>
                </a:tc>
                <a:tc>
                  <a:txBody>
                    <a:bodyPr/>
                    <a:lstStyle/>
                    <a:p>
                      <a:pPr algn="l" rtl="0" fontAlgn="base"/>
                      <a:r>
                        <a:rPr lang="en-US" sz="1200">
                          <a:effectLst/>
                        </a:rPr>
                        <a:t>$22,543 </a:t>
                      </a:r>
                      <a:endParaRPr lang="en-US" b="0" i="0">
                        <a:effectLst/>
                      </a:endParaRPr>
                    </a:p>
                  </a:txBody>
                  <a:tcPr/>
                </a:tc>
                <a:extLst>
                  <a:ext uri="{0D108BD9-81ED-4DB2-BD59-A6C34878D82A}">
                    <a16:rowId xmlns:a16="http://schemas.microsoft.com/office/drawing/2014/main" val="2741654975"/>
                  </a:ext>
                </a:extLst>
              </a:tr>
            </a:tbl>
          </a:graphicData>
        </a:graphic>
      </p:graphicFrame>
    </p:spTree>
    <p:extLst>
      <p:ext uri="{BB962C8B-B14F-4D97-AF65-F5344CB8AC3E}">
        <p14:creationId xmlns:p14="http://schemas.microsoft.com/office/powerpoint/2010/main" val="73507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B1A4-4D54-452E-A771-F796B3C087CA}"/>
              </a:ext>
            </a:extLst>
          </p:cNvPr>
          <p:cNvSpPr>
            <a:spLocks noGrp="1"/>
          </p:cNvSpPr>
          <p:nvPr>
            <p:ph type="title"/>
          </p:nvPr>
        </p:nvSpPr>
        <p:spPr/>
        <p:txBody>
          <a:bodyPr/>
          <a:lstStyle/>
          <a:p>
            <a:r>
              <a:rPr lang="en-US" dirty="0"/>
              <a:t>		Experience</a:t>
            </a:r>
          </a:p>
        </p:txBody>
      </p:sp>
      <p:sp>
        <p:nvSpPr>
          <p:cNvPr id="3" name="Content Placeholder 2">
            <a:extLst>
              <a:ext uri="{FF2B5EF4-FFF2-40B4-BE49-F238E27FC236}">
                <a16:creationId xmlns:a16="http://schemas.microsoft.com/office/drawing/2014/main" id="{1B568680-3973-405A-BEA2-A28F27892956}"/>
              </a:ext>
            </a:extLst>
          </p:cNvPr>
          <p:cNvSpPr>
            <a:spLocks noGrp="1"/>
          </p:cNvSpPr>
          <p:nvPr>
            <p:ph idx="1"/>
          </p:nvPr>
        </p:nvSpPr>
        <p:spPr/>
        <p:txBody>
          <a:bodyPr/>
          <a:lstStyle/>
          <a:p>
            <a:endParaRPr lang="en-US" b="0" i="0" u="none" strike="noStrike" dirty="0">
              <a:solidFill>
                <a:schemeClr val="tx1"/>
              </a:solidFill>
              <a:effectLst/>
              <a:latin typeface="Arial" panose="020B0604020202020204" pitchFamily="34" charset="0"/>
            </a:endParaRPr>
          </a:p>
          <a:p>
            <a:r>
              <a:rPr lang="en-US" dirty="0">
                <a:solidFill>
                  <a:schemeClr val="tx1"/>
                </a:solidFill>
                <a:latin typeface="Times New Roman" panose="02020603050405020304" pitchFamily="18" charset="0"/>
                <a:cs typeface="Times New Roman" panose="02020603050405020304" pitchFamily="18" charset="0"/>
              </a:rPr>
              <a:t>Overall, I faced a lot of challenges during this semester, especially building this site. I fell behind with my design review and other documentation needed for the project, delaying my implementation. When it comes to the implementation  my only real coding experience is with java, but the only thing used similar is JavaScript. HTML, CSS, and PHP were all new to me, so I struggled at first, but as I started to learn I realized that it was easier than coding in java. At the end, I am very happy with what I accomplished and the experience I had doing it. ​</a:t>
            </a:r>
          </a:p>
          <a:p>
            <a:endParaRPr lang="en-US" b="0" i="0" dirty="0">
              <a:solidFill>
                <a:schemeClr val="tx1"/>
              </a:solidFill>
              <a:effectLst/>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152576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38A7-A0BB-44D5-8211-066F5CEF5DEE}"/>
              </a:ext>
            </a:extLst>
          </p:cNvPr>
          <p:cNvSpPr>
            <a:spLocks noGrp="1"/>
          </p:cNvSpPr>
          <p:nvPr>
            <p:ph type="title"/>
          </p:nvPr>
        </p:nvSpPr>
        <p:spPr/>
        <p:txBody>
          <a:bodyPr/>
          <a:lstStyle/>
          <a:p>
            <a:pPr algn="ctr"/>
            <a:r>
              <a:rPr lang="en-US"/>
              <a:t>Conclusion</a:t>
            </a:r>
          </a:p>
        </p:txBody>
      </p:sp>
      <p:sp>
        <p:nvSpPr>
          <p:cNvPr id="3" name="Content Placeholder 2">
            <a:extLst>
              <a:ext uri="{FF2B5EF4-FFF2-40B4-BE49-F238E27FC236}">
                <a16:creationId xmlns:a16="http://schemas.microsoft.com/office/drawing/2014/main" id="{118913A9-B2AC-44A3-8F6A-0DD0341AA030}"/>
              </a:ext>
            </a:extLst>
          </p:cNvPr>
          <p:cNvSpPr>
            <a:spLocks noGrp="1"/>
          </p:cNvSpPr>
          <p:nvPr>
            <p:ph idx="1"/>
          </p:nvPr>
        </p:nvSpPr>
        <p:spPr>
          <a:xfrm>
            <a:off x="222974" y="2041768"/>
            <a:ext cx="11029615" cy="4701540"/>
          </a:xfrm>
        </p:spPr>
        <p:txBody>
          <a:bodyPr/>
          <a:lstStyle/>
          <a:p>
            <a:pPr marL="0" indent="0">
              <a:buNone/>
            </a:pPr>
            <a:r>
              <a:rPr lang="en-US" sz="2400" dirty="0"/>
              <a:t>Our mission statement is to increase sales and revenue while lowering costs and production efforts to local ecommerce businesses. Our team created this business to help enterprise-level or startups in need of a web design Team. We believe we can give your company major statistical positives in production sales and CTR of your business. </a:t>
            </a:r>
          </a:p>
        </p:txBody>
      </p:sp>
    </p:spTree>
    <p:extLst>
      <p:ext uri="{BB962C8B-B14F-4D97-AF65-F5344CB8AC3E}">
        <p14:creationId xmlns:p14="http://schemas.microsoft.com/office/powerpoint/2010/main" val="183614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880-A478-41E3-9399-20C633673B21}"/>
              </a:ext>
            </a:extLst>
          </p:cNvPr>
          <p:cNvSpPr>
            <a:spLocks noGrp="1"/>
          </p:cNvSpPr>
          <p:nvPr>
            <p:ph type="title"/>
          </p:nvPr>
        </p:nvSpPr>
        <p:spPr/>
        <p:txBody>
          <a:bodyPr/>
          <a:lstStyle/>
          <a:p>
            <a:r>
              <a:rPr lang="en-US" dirty="0"/>
              <a:t>   Website </a:t>
            </a:r>
          </a:p>
        </p:txBody>
      </p:sp>
      <p:sp>
        <p:nvSpPr>
          <p:cNvPr id="3" name="Content Placeholder 2">
            <a:extLst>
              <a:ext uri="{FF2B5EF4-FFF2-40B4-BE49-F238E27FC236}">
                <a16:creationId xmlns:a16="http://schemas.microsoft.com/office/drawing/2014/main" id="{BF15D3CC-7503-4ADF-8007-A9D7066C359F}"/>
              </a:ext>
            </a:extLst>
          </p:cNvPr>
          <p:cNvSpPr>
            <a:spLocks noGrp="1"/>
          </p:cNvSpPr>
          <p:nvPr>
            <p:ph idx="1"/>
          </p:nvPr>
        </p:nvSpPr>
        <p:spPr/>
        <p:txBody>
          <a:bodyPr/>
          <a:lstStyle/>
          <a:p>
            <a:pPr marL="0" indent="0">
              <a:buNone/>
            </a:pPr>
            <a:r>
              <a:rPr lang="en-US" b="0" i="0" u="none" strike="noStrike" dirty="0">
                <a:solidFill>
                  <a:schemeClr val="tx1"/>
                </a:solidFill>
                <a:effectLst/>
                <a:latin typeface="Arial" panose="020B0604020202020204" pitchFamily="34" charset="0"/>
              </a:rPr>
              <a:t>Now, Let's visit the site Live!</a:t>
            </a:r>
          </a:p>
          <a:p>
            <a:pPr marL="0" indent="0">
              <a:buNone/>
            </a:pPr>
            <a:endParaRPr lang="en-US" dirty="0">
              <a:solidFill>
                <a:schemeClr val="tx1"/>
              </a:solidFill>
              <a:latin typeface="Arial" panose="020B0604020202020204" pitchFamily="34" charset="0"/>
            </a:endParaRPr>
          </a:p>
          <a:p>
            <a:r>
              <a:rPr lang="en-US" dirty="0">
                <a:solidFill>
                  <a:schemeClr val="tx1"/>
                </a:solidFill>
                <a:hlinkClick r:id="rId2"/>
              </a:rPr>
              <a:t>http://www.tech-design.xyz/</a:t>
            </a:r>
            <a:r>
              <a:rPr lang="en-US" dirty="0">
                <a:solidFill>
                  <a:schemeClr val="tx1"/>
                </a:solidFill>
              </a:rPr>
              <a:t> </a:t>
            </a:r>
          </a:p>
          <a:p>
            <a:pPr marL="0" indent="0">
              <a:buNone/>
            </a:pPr>
            <a:endParaRPr lang="en-US" dirty="0">
              <a:solidFill>
                <a:schemeClr val="tx1"/>
              </a:solidFill>
            </a:endParaRPr>
          </a:p>
          <a:p>
            <a:pPr marL="0" indent="0">
              <a:buNone/>
            </a:pPr>
            <a:r>
              <a:rPr lang="en-US" dirty="0">
                <a:solidFill>
                  <a:schemeClr val="tx1"/>
                </a:solidFill>
                <a:latin typeface="Arial" panose="020B0604020202020204" pitchFamily="34" charset="0"/>
              </a:rPr>
              <a:t>I</a:t>
            </a:r>
            <a:r>
              <a:rPr lang="en-US" b="0" i="0" u="none" strike="noStrike" dirty="0">
                <a:solidFill>
                  <a:schemeClr val="tx1"/>
                </a:solidFill>
                <a:effectLst/>
                <a:latin typeface="Arial" panose="020B0604020202020204" pitchFamily="34" charset="0"/>
              </a:rPr>
              <a:t>f site is not working when opening from here copy and paste and it should work.</a:t>
            </a:r>
            <a:r>
              <a:rPr lang="en-US" b="0" i="0" dirty="0">
                <a:solidFill>
                  <a:schemeClr val="tx1"/>
                </a:solidFill>
                <a:effectLst/>
                <a:latin typeface="Arial" panose="020B0604020202020204" pitchFamily="34" charset="0"/>
              </a:rPr>
              <a:t>​</a:t>
            </a:r>
            <a:endParaRPr lang="en-US" dirty="0">
              <a:solidFill>
                <a:schemeClr val="tx1"/>
              </a:solidFill>
            </a:endParaRPr>
          </a:p>
          <a:p>
            <a:pPr marL="0" indent="0">
              <a:buNone/>
            </a:pPr>
            <a:endParaRPr lang="en-US" b="0" i="0" dirty="0">
              <a:solidFill>
                <a:schemeClr val="tx1"/>
              </a:solidFill>
              <a:effectLst/>
              <a:latin typeface="Arial" panose="020B0604020202020204" pitchFamily="34" charset="0"/>
            </a:endParaRPr>
          </a:p>
          <a:p>
            <a:pPr marL="0" indent="0">
              <a:buNone/>
            </a:pPr>
            <a:endParaRPr lang="en-US" dirty="0">
              <a:solidFill>
                <a:schemeClr val="tx1"/>
              </a:solidFill>
              <a:latin typeface="Arial" panose="020B0604020202020204" pitchFamily="34" charset="0"/>
            </a:endParaRPr>
          </a:p>
          <a:p>
            <a:pPr marL="0" indent="0">
              <a:buNone/>
            </a:pPr>
            <a:r>
              <a:rPr lang="en-US" b="0" i="0" dirty="0">
                <a:solidFill>
                  <a:schemeClr val="tx1"/>
                </a:solidFill>
                <a:effectLst/>
                <a:latin typeface="Arial" panose="020B0604020202020204" pitchFamily="34" charset="0"/>
              </a:rPr>
              <a:t>​</a:t>
            </a:r>
            <a:endParaRPr lang="en-US" dirty="0">
              <a:solidFill>
                <a:schemeClr val="tx1"/>
              </a:solidFill>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324610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EFD7-65E0-4888-B5D8-798F319EF7A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0839484D-968F-4542-8D11-A86DE21717C4}"/>
              </a:ext>
            </a:extLst>
          </p:cNvPr>
          <p:cNvSpPr>
            <a:spLocks noGrp="1"/>
          </p:cNvSpPr>
          <p:nvPr>
            <p:ph idx="1"/>
          </p:nvPr>
        </p:nvSpPr>
        <p:spPr>
          <a:xfrm>
            <a:off x="581192" y="2180496"/>
            <a:ext cx="11029615" cy="4424411"/>
          </a:xfrm>
        </p:spPr>
        <p:txBody>
          <a:bodyPr>
            <a:normAutofit/>
          </a:bodyPr>
          <a:lstStyle/>
          <a:p>
            <a:pPr rtl="0" fontAlgn="base">
              <a:spcBef>
                <a:spcPts val="0"/>
              </a:spcBef>
              <a:spcAft>
                <a:spcPts val="0"/>
              </a:spcAft>
              <a:buFont typeface="Arial" panose="020B0604020202020204" pitchFamily="34" charset="0"/>
              <a:buChar char="•"/>
            </a:pPr>
            <a:r>
              <a:rPr lang="en-US" sz="2000" b="0" i="0" u="sng" strike="noStrike" dirty="0">
                <a:solidFill>
                  <a:schemeClr val="tx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https://www.crazyegg.com/blog/why-users-leave-a-website/</a:t>
            </a:r>
            <a:endParaRPr lang="en-US" sz="2000" b="0" i="0" u="none" strike="noStrike" dirty="0">
              <a:solidFill>
                <a:schemeClr val="tx1"/>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000" b="0" i="0" u="sng" strike="noStrike" dirty="0">
                <a:solidFill>
                  <a:schemeClr val="tx1"/>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https://www.teamgantt.com/blog/project-scope-document</a:t>
            </a:r>
            <a:endParaRPr lang="en-US" sz="2000" b="0" i="0" u="none" strike="noStrike" dirty="0">
              <a:solidFill>
                <a:schemeClr val="tx1"/>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rPr>
              <a:t>https://www.projectcentral.com/blog/project-scope-statement/ Systems Analysis and Design by Kendall &amp; Kendall </a:t>
            </a:r>
          </a:p>
          <a:p>
            <a:pPr rtl="0" fontAlgn="base">
              <a:spcBef>
                <a:spcPts val="0"/>
              </a:spcBef>
              <a:spcAft>
                <a:spcPts val="0"/>
              </a:spcAft>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rPr>
              <a:t>https:// wordpress.org/plugins/ </a:t>
            </a:r>
          </a:p>
          <a:p>
            <a:pPr marL="0" indent="0">
              <a:buNone/>
            </a:pPr>
            <a:endParaRPr lang="en-US" sz="2000" dirty="0">
              <a:solidFill>
                <a:schemeClr val="tx1"/>
              </a:solidFill>
            </a:endParaRPr>
          </a:p>
        </p:txBody>
      </p:sp>
    </p:spTree>
    <p:extLst>
      <p:ext uri="{BB962C8B-B14F-4D97-AF65-F5344CB8AC3E}">
        <p14:creationId xmlns:p14="http://schemas.microsoft.com/office/powerpoint/2010/main" val="266469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E90EEB-75C8-4463-9918-40A0DB8B5DC4}"/>
              </a:ext>
            </a:extLst>
          </p:cNvPr>
          <p:cNvSpPr>
            <a:spLocks noGrp="1"/>
          </p:cNvSpPr>
          <p:nvPr>
            <p:ph type="title"/>
          </p:nvPr>
        </p:nvSpPr>
        <p:spPr>
          <a:xfrm>
            <a:off x="601255" y="702156"/>
            <a:ext cx="3409783" cy="1013800"/>
          </a:xfrm>
        </p:spPr>
        <p:txBody>
          <a:bodyPr>
            <a:normAutofit/>
          </a:bodyPr>
          <a:lstStyle/>
          <a:p>
            <a:pPr algn="ctr"/>
            <a:r>
              <a:rPr lang="en-US"/>
              <a:t>Introduction</a:t>
            </a:r>
          </a:p>
        </p:txBody>
      </p:sp>
      <p:sp>
        <p:nvSpPr>
          <p:cNvPr id="8" name="Content Placeholder 7">
            <a:extLst>
              <a:ext uri="{FF2B5EF4-FFF2-40B4-BE49-F238E27FC236}">
                <a16:creationId xmlns:a16="http://schemas.microsoft.com/office/drawing/2014/main" id="{B68F95E3-DD1C-4A08-A1FB-B68F5C57119D}"/>
              </a:ext>
            </a:extLst>
          </p:cNvPr>
          <p:cNvSpPr>
            <a:spLocks noGrp="1"/>
          </p:cNvSpPr>
          <p:nvPr>
            <p:ph idx="1"/>
          </p:nvPr>
        </p:nvSpPr>
        <p:spPr>
          <a:xfrm>
            <a:off x="601255" y="1715956"/>
            <a:ext cx="3409782" cy="4284794"/>
          </a:xfrm>
        </p:spPr>
        <p:txBody>
          <a:bodyPr>
            <a:normAutofit/>
          </a:bodyPr>
          <a:lstStyle/>
          <a:p>
            <a:pPr marL="0" indent="0" algn="ctr">
              <a:buNone/>
            </a:pPr>
            <a:r>
              <a:rPr lang="en-US" sz="2000">
                <a:solidFill>
                  <a:schemeClr val="bg1"/>
                </a:solidFill>
              </a:rPr>
              <a:t>Tech Design provides the best business satisfaction and revamps websites to attract more customers. We can increase business revenue while lowering costs, due to our reasonable price. With our unique IT planning and development process, we can assure that security, costs, simplicity, credibility, etc. will be taken account for. Our design is the best design!</a:t>
            </a:r>
          </a:p>
        </p:txBody>
      </p:sp>
      <p:pic>
        <p:nvPicPr>
          <p:cNvPr id="4" name="Content Placeholder 3">
            <a:extLst>
              <a:ext uri="{FF2B5EF4-FFF2-40B4-BE49-F238E27FC236}">
                <a16:creationId xmlns:a16="http://schemas.microsoft.com/office/drawing/2014/main" id="{7DA1992B-042B-4422-AE9A-6E53D2ABE1D7}"/>
              </a:ext>
            </a:extLst>
          </p:cNvPr>
          <p:cNvPicPr>
            <a:picLocks noChangeAspect="1"/>
          </p:cNvPicPr>
          <p:nvPr/>
        </p:nvPicPr>
        <p:blipFill>
          <a:blip r:embed="rId2"/>
          <a:stretch>
            <a:fillRect/>
          </a:stretch>
        </p:blipFill>
        <p:spPr>
          <a:xfrm>
            <a:off x="4149854" y="614405"/>
            <a:ext cx="7599770" cy="5611774"/>
          </a:xfrm>
          <a:prstGeom prst="rect">
            <a:avLst/>
          </a:prstGeom>
        </p:spPr>
      </p:pic>
    </p:spTree>
    <p:extLst>
      <p:ext uri="{BB962C8B-B14F-4D97-AF65-F5344CB8AC3E}">
        <p14:creationId xmlns:p14="http://schemas.microsoft.com/office/powerpoint/2010/main" val="120388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ech futuristic abstract backgrounds, colorful triangle template ...">
            <a:extLst>
              <a:ext uri="{FF2B5EF4-FFF2-40B4-BE49-F238E27FC236}">
                <a16:creationId xmlns:a16="http://schemas.microsoft.com/office/drawing/2014/main" id="{75948FFB-D5FB-4AB5-934A-90BC6292FE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 r="14415" b="-2"/>
          <a:stretch/>
        </p:blipFill>
        <p:spPr bwMode="auto">
          <a:xfrm>
            <a:off x="429771" y="718781"/>
            <a:ext cx="7498616" cy="5676901"/>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7">
            <a:extLst>
              <a:ext uri="{FF2B5EF4-FFF2-40B4-BE49-F238E27FC236}">
                <a16:creationId xmlns:a16="http://schemas.microsoft.com/office/drawing/2014/main" id="{4C4373F3-49D8-47AF-89F2-9B4203D4A24E}"/>
              </a:ext>
            </a:extLst>
          </p:cNvPr>
          <p:cNvSpPr>
            <a:spLocks noGrp="1"/>
          </p:cNvSpPr>
          <p:nvPr>
            <p:ph type="ctrTitle"/>
          </p:nvPr>
        </p:nvSpPr>
        <p:spPr>
          <a:xfrm>
            <a:off x="8391684" y="3011831"/>
            <a:ext cx="3117770" cy="834337"/>
          </a:xfrm>
        </p:spPr>
        <p:txBody>
          <a:bodyPr>
            <a:normAutofit/>
          </a:bodyPr>
          <a:lstStyle/>
          <a:p>
            <a:pPr algn="ctr"/>
            <a:r>
              <a:rPr lang="en-US" sz="4000">
                <a:solidFill>
                  <a:srgbClr val="FFFFFF"/>
                </a:solidFill>
              </a:rPr>
              <a:t>The end</a:t>
            </a:r>
          </a:p>
        </p:txBody>
      </p:sp>
      <p:grpSp>
        <p:nvGrpSpPr>
          <p:cNvPr id="139" name="Group 138">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0" name="Rectangle 139">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Rectangle 8">
            <a:extLst>
              <a:ext uri="{FF2B5EF4-FFF2-40B4-BE49-F238E27FC236}">
                <a16:creationId xmlns:a16="http://schemas.microsoft.com/office/drawing/2014/main" id="{3038CA19-5A01-4892-BB9E-FC978CD3DF37}"/>
              </a:ext>
            </a:extLst>
          </p:cNvPr>
          <p:cNvSpPr/>
          <p:nvPr/>
        </p:nvSpPr>
        <p:spPr>
          <a:xfrm>
            <a:off x="458996" y="5788585"/>
            <a:ext cx="7440166" cy="6019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E51-DB00-4A93-872E-B17FB958681D}"/>
              </a:ext>
            </a:extLst>
          </p:cNvPr>
          <p:cNvSpPr>
            <a:spLocks noGrp="1"/>
          </p:cNvSpPr>
          <p:nvPr>
            <p:ph type="title"/>
          </p:nvPr>
        </p:nvSpPr>
        <p:spPr/>
        <p:txBody>
          <a:bodyPr/>
          <a:lstStyle/>
          <a:p>
            <a:pPr algn="ctr"/>
            <a:r>
              <a:rPr lang="en-US"/>
              <a:t>Research</a:t>
            </a:r>
          </a:p>
        </p:txBody>
      </p:sp>
      <p:sp>
        <p:nvSpPr>
          <p:cNvPr id="3" name="Content Placeholder 2">
            <a:extLst>
              <a:ext uri="{FF2B5EF4-FFF2-40B4-BE49-F238E27FC236}">
                <a16:creationId xmlns:a16="http://schemas.microsoft.com/office/drawing/2014/main" id="{ED2D9386-A49F-4686-A31E-513FD80F869C}"/>
              </a:ext>
            </a:extLst>
          </p:cNvPr>
          <p:cNvSpPr>
            <a:spLocks noGrp="1"/>
          </p:cNvSpPr>
          <p:nvPr>
            <p:ph idx="1"/>
          </p:nvPr>
        </p:nvSpPr>
        <p:spPr/>
        <p:txBody>
          <a:bodyPr>
            <a:normAutofit/>
          </a:bodyPr>
          <a:lstStyle/>
          <a:p>
            <a:pPr marL="305435" indent="-305435"/>
            <a:r>
              <a:rPr lang="en-US" sz="2800">
                <a:ea typeface="+mn-lt"/>
                <a:cs typeface="+mn-lt"/>
              </a:rPr>
              <a:t>Our team wanted to create a service that would benefit preexisting web designs and turn them into attractable solutions that the customers want. Many websites are content heavy but does not have a finishing touch, as I would say. We provide outstanding design services that no one can deny. We also accept custom layouts provided by the customer and we do the rest! </a:t>
            </a:r>
            <a:endParaRPr lang="en-US" sz="2800"/>
          </a:p>
        </p:txBody>
      </p:sp>
    </p:spTree>
    <p:extLst>
      <p:ext uri="{BB962C8B-B14F-4D97-AF65-F5344CB8AC3E}">
        <p14:creationId xmlns:p14="http://schemas.microsoft.com/office/powerpoint/2010/main" val="165867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1357-1340-4864-9A21-B4F6FD012ACB}"/>
              </a:ext>
            </a:extLst>
          </p:cNvPr>
          <p:cNvSpPr>
            <a:spLocks noGrp="1"/>
          </p:cNvSpPr>
          <p:nvPr>
            <p:ph type="title"/>
          </p:nvPr>
        </p:nvSpPr>
        <p:spPr/>
        <p:txBody>
          <a:bodyPr/>
          <a:lstStyle/>
          <a:p>
            <a:r>
              <a:rPr lang="en-US" dirty="0"/>
              <a:t>			Tools Used to create site and Budget</a:t>
            </a:r>
          </a:p>
        </p:txBody>
      </p:sp>
      <p:sp>
        <p:nvSpPr>
          <p:cNvPr id="3" name="Content Placeholder 2">
            <a:extLst>
              <a:ext uri="{FF2B5EF4-FFF2-40B4-BE49-F238E27FC236}">
                <a16:creationId xmlns:a16="http://schemas.microsoft.com/office/drawing/2014/main" id="{E3F24681-7B20-4387-ADAD-51CCC0C5CA77}"/>
              </a:ext>
            </a:extLst>
          </p:cNvPr>
          <p:cNvSpPr>
            <a:spLocks noGrp="1"/>
          </p:cNvSpPr>
          <p:nvPr>
            <p:ph idx="1"/>
          </p:nvPr>
        </p:nvSpPr>
        <p:spPr/>
        <p:txBody>
          <a:bodyPr>
            <a:normAutofit/>
          </a:bodyPr>
          <a:lstStyle/>
          <a:p>
            <a:pPr algn="l" rtl="0" fontAlgn="base">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DreamHost.com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 was used to host my site, price was good and very simple to used. Admins for site were very helpful in times of trouble too so I would recommend </a:t>
            </a:r>
            <a:r>
              <a:rPr lang="en-US" sz="2000" b="0" i="0" u="none" strike="noStrike" dirty="0" err="1">
                <a:solidFill>
                  <a:schemeClr val="tx1"/>
                </a:solidFill>
                <a:effectLst/>
                <a:latin typeface="Times New Roman" panose="02020603050405020304" pitchFamily="18" charset="0"/>
                <a:cs typeface="Times New Roman" panose="02020603050405020304" pitchFamily="18" charset="0"/>
              </a:rPr>
              <a:t>DreamHost</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gn="l" rtl="0" fontAlgn="base">
              <a:buNone/>
            </a:pPr>
            <a:r>
              <a:rPr lang="en-US" sz="2000" dirty="0">
                <a:solidFill>
                  <a:schemeClr val="tx1"/>
                </a:solidFill>
                <a:latin typeface="Times New Roman" panose="02020603050405020304" pitchFamily="18" charset="0"/>
                <a:cs typeface="Times New Roman" panose="02020603050405020304" pitchFamily="18" charset="0"/>
              </a:rPr>
              <a:t>            Theme - $25</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WordPress.org was used in connection with </a:t>
            </a:r>
            <a:r>
              <a:rPr lang="en-US" sz="2000" dirty="0" err="1">
                <a:solidFill>
                  <a:schemeClr val="tx1"/>
                </a:solidFill>
                <a:latin typeface="Times New Roman" panose="02020603050405020304" pitchFamily="18" charset="0"/>
                <a:cs typeface="Times New Roman" panose="02020603050405020304" pitchFamily="18" charset="0"/>
              </a:rPr>
              <a:t>DreamHost</a:t>
            </a:r>
            <a:r>
              <a:rPr lang="en-US" sz="2000" dirty="0">
                <a:solidFill>
                  <a:schemeClr val="tx1"/>
                </a:solidFill>
                <a:latin typeface="Times New Roman" panose="02020603050405020304" pitchFamily="18" charset="0"/>
                <a:cs typeface="Times New Roman" panose="02020603050405020304" pitchFamily="18" charset="0"/>
              </a:rPr>
              <a:t>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too, but not too many features if any from WordPress were implemented to the site.</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0" indent="0" algn="l" rtl="0" fontAlgn="base">
              <a:buNone/>
            </a:pPr>
            <a:r>
              <a:rPr lang="en-US" sz="2000" dirty="0">
                <a:solidFill>
                  <a:schemeClr val="tx1"/>
                </a:solidFill>
                <a:latin typeface="Times New Roman" panose="02020603050405020304" pitchFamily="18" charset="0"/>
                <a:cs typeface="Times New Roman" panose="02020603050405020304" pitchFamily="18" charset="0"/>
              </a:rPr>
              <a:t>             Domain Name </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GitHub was used to store everything worked on throughout the Project. </a:t>
            </a:r>
            <a:r>
              <a:rPr lang="en-US" sz="2000" b="0" i="0" dirty="0">
                <a:solidFill>
                  <a:schemeClr val="tx1"/>
                </a:solidFill>
                <a:effectLst/>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1C7A-7AB8-41B3-917B-1D86CA9D9127}"/>
              </a:ext>
            </a:extLst>
          </p:cNvPr>
          <p:cNvSpPr>
            <a:spLocks noGrp="1"/>
          </p:cNvSpPr>
          <p:nvPr>
            <p:ph type="title"/>
          </p:nvPr>
        </p:nvSpPr>
        <p:spPr/>
        <p:txBody>
          <a:bodyPr/>
          <a:lstStyle/>
          <a:p>
            <a:pPr algn="ctr"/>
            <a:r>
              <a:rPr lang="en-US"/>
              <a:t>Project implementation</a:t>
            </a:r>
          </a:p>
        </p:txBody>
      </p:sp>
      <p:sp>
        <p:nvSpPr>
          <p:cNvPr id="3" name="Content Placeholder 2">
            <a:extLst>
              <a:ext uri="{FF2B5EF4-FFF2-40B4-BE49-F238E27FC236}">
                <a16:creationId xmlns:a16="http://schemas.microsoft.com/office/drawing/2014/main" id="{A47A097E-14E5-4A66-9CDF-F310D882C384}"/>
              </a:ext>
            </a:extLst>
          </p:cNvPr>
          <p:cNvSpPr>
            <a:spLocks noGrp="1"/>
          </p:cNvSpPr>
          <p:nvPr>
            <p:ph idx="1"/>
          </p:nvPr>
        </p:nvSpPr>
        <p:spPr/>
        <p:txBody>
          <a:bodyPr/>
          <a:lstStyle/>
          <a:p>
            <a:pPr marL="305435" indent="-305435"/>
            <a:r>
              <a:rPr lang="en-US" dirty="0">
                <a:ea typeface="+mn-lt"/>
                <a:cs typeface="+mn-lt"/>
              </a:rPr>
              <a:t>We conducted a survey based on a small sample size of the participated users and asked the question, what their preferred methods is while using E-commerce, the survey helped us to focus on what our customers want to see and that our current system needs to be updated. </a:t>
            </a:r>
          </a:p>
          <a:p>
            <a:pPr marL="305435" indent="-305435"/>
            <a:r>
              <a:rPr lang="en-US" dirty="0">
                <a:ea typeface="+mn-lt"/>
                <a:cs typeface="+mn-lt"/>
              </a:rPr>
              <a:t>We created 3 prototypes for the user to test was to give us some insight on what type of E-commerce users prefer.</a:t>
            </a:r>
          </a:p>
          <a:p>
            <a:pPr marL="305435" indent="-305435"/>
            <a:r>
              <a:rPr lang="en-US" dirty="0">
                <a:ea typeface="+mn-lt"/>
                <a:cs typeface="+mn-lt"/>
              </a:rPr>
              <a:t>We also decided to have a page where customers can create a membership account that records payment information, purchases, and addresses.  </a:t>
            </a:r>
          </a:p>
          <a:p>
            <a:pPr marL="305435" indent="-305435"/>
            <a:r>
              <a:rPr lang="en-US" dirty="0">
                <a:ea typeface="+mn-lt"/>
                <a:cs typeface="+mn-lt"/>
              </a:rPr>
              <a:t>After we created our logo, we came to conclusion that we wanted to create a website using </a:t>
            </a:r>
            <a:r>
              <a:rPr lang="en-US" dirty="0" err="1">
                <a:ea typeface="+mn-lt"/>
                <a:cs typeface="+mn-lt"/>
              </a:rPr>
              <a:t>wordpress</a:t>
            </a:r>
            <a:r>
              <a:rPr lang="en-US" dirty="0">
                <a:ea typeface="+mn-lt"/>
                <a:cs typeface="+mn-lt"/>
              </a:rPr>
              <a:t> and Dreamhost.com. </a:t>
            </a:r>
          </a:p>
          <a:p>
            <a:pPr marL="305435" indent="-305435"/>
            <a:endParaRPr lang="en-US" dirty="0"/>
          </a:p>
        </p:txBody>
      </p:sp>
    </p:spTree>
    <p:extLst>
      <p:ext uri="{BB962C8B-B14F-4D97-AF65-F5344CB8AC3E}">
        <p14:creationId xmlns:p14="http://schemas.microsoft.com/office/powerpoint/2010/main" val="361461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8480-028C-4105-BF8D-C66EB9EB8296}"/>
              </a:ext>
            </a:extLst>
          </p:cNvPr>
          <p:cNvSpPr>
            <a:spLocks noGrp="1"/>
          </p:cNvSpPr>
          <p:nvPr>
            <p:ph type="title"/>
          </p:nvPr>
        </p:nvSpPr>
        <p:spPr/>
        <p:txBody>
          <a:bodyPr/>
          <a:lstStyle/>
          <a:p>
            <a:pPr algn="ctr"/>
            <a:r>
              <a:rPr lang="en-US" dirty="0"/>
              <a:t>Focus</a:t>
            </a:r>
          </a:p>
        </p:txBody>
      </p:sp>
      <p:sp>
        <p:nvSpPr>
          <p:cNvPr id="3" name="Content Placeholder 2">
            <a:extLst>
              <a:ext uri="{FF2B5EF4-FFF2-40B4-BE49-F238E27FC236}">
                <a16:creationId xmlns:a16="http://schemas.microsoft.com/office/drawing/2014/main" id="{4F2AB809-BD28-4659-A39B-E151DAD315EE}"/>
              </a:ext>
            </a:extLst>
          </p:cNvPr>
          <p:cNvSpPr>
            <a:spLocks noGrp="1"/>
          </p:cNvSpPr>
          <p:nvPr>
            <p:ph idx="1"/>
          </p:nvPr>
        </p:nvSpPr>
        <p:spPr>
          <a:xfrm>
            <a:off x="581192" y="2180496"/>
            <a:ext cx="11029615" cy="4450892"/>
          </a:xfrm>
        </p:spPr>
        <p:txBody>
          <a:bodyPr>
            <a:normAutofit/>
          </a:bodyPr>
          <a:lstStyle/>
          <a:p>
            <a:pPr marL="0" indent="0" fontAlgn="base">
              <a:buNone/>
            </a:pPr>
            <a:endParaRPr lang="en-US" sz="2400" dirty="0"/>
          </a:p>
          <a:p>
            <a:pPr fontAlgn="base"/>
            <a:r>
              <a:rPr lang="en-US" sz="2400" dirty="0"/>
              <a:t>When you click into our webpage, you will see the exact service we are providing. Information about redesigning preexisting webpages to look more modern and tech-savvy. The three-click rule is very important to us and we listen to our customers. It will be easy to use, and you will see examples of finished web designs on our home page, so you will not be discouraged to try out our service.  </a:t>
            </a:r>
          </a:p>
        </p:txBody>
      </p:sp>
    </p:spTree>
    <p:extLst>
      <p:ext uri="{BB962C8B-B14F-4D97-AF65-F5344CB8AC3E}">
        <p14:creationId xmlns:p14="http://schemas.microsoft.com/office/powerpoint/2010/main" val="379345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BFD6-140F-4237-A097-8F8D01AF685B}"/>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10900898-8E08-4193-8F98-C81502029EE3}"/>
              </a:ext>
            </a:extLst>
          </p:cNvPr>
          <p:cNvSpPr>
            <a:spLocks noGrp="1"/>
          </p:cNvSpPr>
          <p:nvPr>
            <p:ph idx="1"/>
          </p:nvPr>
        </p:nvSpPr>
        <p:spPr>
          <a:xfrm>
            <a:off x="581192" y="2180496"/>
            <a:ext cx="11029615" cy="4466794"/>
          </a:xfrm>
        </p:spPr>
        <p:txBody>
          <a:bodyPr>
            <a:normAutofit/>
          </a:bodyPr>
          <a:lstStyle/>
          <a:p>
            <a:pPr marL="0" indent="0" fontAlgn="base">
              <a:buNone/>
            </a:pPr>
            <a:endParaRPr lang="en-US" sz="2400" dirty="0"/>
          </a:p>
          <a:p>
            <a:pPr fontAlgn="base"/>
            <a:r>
              <a:rPr lang="en-US" sz="2400" dirty="0"/>
              <a:t>Credibility is key when selling a service like this because if a company wants to purchase our web design services, they will want to know exactly how much our service will cost them. Our prices will be listed. You will not have to type a bunch of information in into a website and wait for a sales representative to contact you. You will see the listed prices directly on the webpage. Easy enough right! </a:t>
            </a:r>
          </a:p>
          <a:p>
            <a:endParaRPr lang="en-US" dirty="0"/>
          </a:p>
        </p:txBody>
      </p:sp>
    </p:spTree>
    <p:extLst>
      <p:ext uri="{BB962C8B-B14F-4D97-AF65-F5344CB8AC3E}">
        <p14:creationId xmlns:p14="http://schemas.microsoft.com/office/powerpoint/2010/main" val="40688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81D6-B07E-410A-995E-EF0A85E1D27E}"/>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92662397-D9AC-4A2F-AB01-D1A8B2A9B045}"/>
              </a:ext>
            </a:extLst>
          </p:cNvPr>
          <p:cNvSpPr>
            <a:spLocks noGrp="1"/>
          </p:cNvSpPr>
          <p:nvPr>
            <p:ph idx="1"/>
          </p:nvPr>
        </p:nvSpPr>
        <p:spPr/>
        <p:txBody>
          <a:bodyPr>
            <a:normAutofit/>
          </a:bodyPr>
          <a:lstStyle/>
          <a:p>
            <a:pPr fontAlgn="base"/>
            <a:r>
              <a:rPr lang="en-US" sz="2400" dirty="0"/>
              <a:t>We will offer services that allows the company that buys our services to give us their feedback from their customers on how appealing the preexisting website is and we will adjust our referral mockup to their needs. So, that way, because the customers are satisfied with how the new website looks, the company who utilizes our services will also love our affordable services. </a:t>
            </a:r>
          </a:p>
        </p:txBody>
      </p:sp>
    </p:spTree>
    <p:extLst>
      <p:ext uri="{BB962C8B-B14F-4D97-AF65-F5344CB8AC3E}">
        <p14:creationId xmlns:p14="http://schemas.microsoft.com/office/powerpoint/2010/main" val="249444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18DE-A266-4496-944D-BF90D8EA108A}"/>
              </a:ext>
            </a:extLst>
          </p:cNvPr>
          <p:cNvSpPr>
            <a:spLocks noGrp="1"/>
          </p:cNvSpPr>
          <p:nvPr>
            <p:ph type="title"/>
          </p:nvPr>
        </p:nvSpPr>
        <p:spPr/>
        <p:txBody>
          <a:bodyPr/>
          <a:lstStyle/>
          <a:p>
            <a:r>
              <a:rPr lang="en-US" dirty="0"/>
              <a:t>              </a:t>
            </a:r>
            <a:r>
              <a:rPr lang="en-US" b="0" i="0" dirty="0">
                <a:solidFill>
                  <a:srgbClr val="FFFFFF"/>
                </a:solidFill>
                <a:effectLst/>
                <a:latin typeface="Arial" panose="020B0604020202020204" pitchFamily="34" charset="0"/>
              </a:rPr>
              <a:t>Coding languages used to create site</a:t>
            </a:r>
            <a:endParaRPr lang="en-US" dirty="0"/>
          </a:p>
        </p:txBody>
      </p:sp>
      <p:sp>
        <p:nvSpPr>
          <p:cNvPr id="3" name="Content Placeholder 2">
            <a:extLst>
              <a:ext uri="{FF2B5EF4-FFF2-40B4-BE49-F238E27FC236}">
                <a16:creationId xmlns:a16="http://schemas.microsoft.com/office/drawing/2014/main" id="{7A4AC6AD-5F7C-4AD4-8A20-C82B84DC2869}"/>
              </a:ext>
            </a:extLst>
          </p:cNvPr>
          <p:cNvSpPr>
            <a:spLocks noGrp="1"/>
          </p:cNvSpPr>
          <p:nvPr>
            <p:ph idx="1"/>
          </p:nvPr>
        </p:nvSpPr>
        <p:spPr/>
        <p:txBody>
          <a:bodyPr/>
          <a:lstStyle/>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HTML: Html was used to create the skeleton of multiple pages </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PHP: PHP was used to implement databases and merge the scripting languages with JavaScript</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JavaScript: JavaScript was the programing language used to implement some designs</a:t>
            </a:r>
            <a:r>
              <a:rPr lang="en-US" b="0" i="0" dirty="0">
                <a:solidFill>
                  <a:schemeClr val="tx1"/>
                </a:solidFill>
                <a:effectLst/>
                <a:latin typeface="Arial" panose="020B0604020202020204" pitchFamily="34" charset="0"/>
              </a:rPr>
              <a:t>​</a:t>
            </a:r>
          </a:p>
          <a:p>
            <a:pPr algn="l" rtl="0" fontAlgn="base">
              <a:buFont typeface="Arial" panose="020B0604020202020204" pitchFamily="34" charset="0"/>
              <a:buChar char="•"/>
            </a:pPr>
            <a:r>
              <a:rPr lang="en-US" b="0" i="0" u="none" strike="noStrike" dirty="0">
                <a:solidFill>
                  <a:schemeClr val="tx1"/>
                </a:solidFill>
                <a:effectLst/>
                <a:latin typeface="Arial" panose="020B0604020202020204" pitchFamily="34" charset="0"/>
              </a:rPr>
              <a:t>CSS: CSS was used to decorate and format the site</a:t>
            </a:r>
            <a:r>
              <a:rPr lang="en-US" b="0" i="0" dirty="0">
                <a:solidFill>
                  <a:schemeClr val="tx1"/>
                </a:solidFill>
                <a:effectLst/>
                <a:latin typeface="Arial" panose="020B0604020202020204" pitchFamily="34" charset="0"/>
              </a:rPr>
              <a:t>​</a:t>
            </a:r>
          </a:p>
          <a:p>
            <a:endParaRPr lang="en-US" dirty="0">
              <a:solidFill>
                <a:schemeClr val="tx1"/>
              </a:solidFill>
            </a:endParaRPr>
          </a:p>
        </p:txBody>
      </p:sp>
    </p:spTree>
    <p:extLst>
      <p:ext uri="{BB962C8B-B14F-4D97-AF65-F5344CB8AC3E}">
        <p14:creationId xmlns:p14="http://schemas.microsoft.com/office/powerpoint/2010/main" val="39326145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B106D052F2A54C87C753371FB51115" ma:contentTypeVersion="12" ma:contentTypeDescription="Create a new document." ma:contentTypeScope="" ma:versionID="3145c495a96a99e3f2b35e3c798a72df">
  <xsd:schema xmlns:xsd="http://www.w3.org/2001/XMLSchema" xmlns:xs="http://www.w3.org/2001/XMLSchema" xmlns:p="http://schemas.microsoft.com/office/2006/metadata/properties" xmlns:ns3="c6d453be-6090-4c93-bffb-5313c9a84e71" xmlns:ns4="e91d59d7-d1dd-46be-be1b-ec8242e643e1" targetNamespace="http://schemas.microsoft.com/office/2006/metadata/properties" ma:root="true" ma:fieldsID="7599d4e5c2315198b8b926b68ea9aed8" ns3:_="" ns4:_="">
    <xsd:import namespace="c6d453be-6090-4c93-bffb-5313c9a84e71"/>
    <xsd:import namespace="e91d59d7-d1dd-46be-be1b-ec8242e643e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d453be-6090-4c93-bffb-5313c9a84e7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d59d7-d1dd-46be-be1b-ec8242e643e1"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6d453be-6090-4c93-bffb-5313c9a84e71"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B88091C4-D2B5-4353-953A-136586F71B3E}">
  <ds:schemaRefs>
    <ds:schemaRef ds:uri="c6d453be-6090-4c93-bffb-5313c9a84e71"/>
    <ds:schemaRef ds:uri="e91d59d7-d1dd-46be-be1b-ec8242e643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B48092-4A2C-4E16-B971-9ACADFFF69E4}">
  <ds:schemaRefs>
    <ds:schemaRef ds:uri="c6d453be-6090-4c93-bffb-5313c9a84e7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1554</Words>
  <Application>Microsoft Office PowerPoint</Application>
  <PresentationFormat>Widescreen</PresentationFormat>
  <Paragraphs>165</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Times New Roman</vt:lpstr>
      <vt:lpstr>Wingdings 2</vt:lpstr>
      <vt:lpstr>Dividend</vt:lpstr>
      <vt:lpstr>Individual Project presentation​ Tech design</vt:lpstr>
      <vt:lpstr>Introduction</vt:lpstr>
      <vt:lpstr>Research</vt:lpstr>
      <vt:lpstr>   Tools Used to create site and Budget</vt:lpstr>
      <vt:lpstr>Project implementation</vt:lpstr>
      <vt:lpstr>Focus</vt:lpstr>
      <vt:lpstr>PowerPoint Presentation</vt:lpstr>
      <vt:lpstr>PowerPoint Presentation</vt:lpstr>
      <vt:lpstr>              Coding languages used to create site</vt:lpstr>
      <vt:lpstr>  Website  Features</vt:lpstr>
      <vt:lpstr>          Site features incomplete/needs work on</vt:lpstr>
      <vt:lpstr>budget</vt:lpstr>
      <vt:lpstr>Alternative #1: Regular Package  </vt:lpstr>
      <vt:lpstr>Alternative #2: Premium Package </vt:lpstr>
      <vt:lpstr>Alternative #3: Ultimate package</vt:lpstr>
      <vt:lpstr>  Experience</vt:lpstr>
      <vt:lpstr>Conclusion</vt:lpstr>
      <vt:lpstr>   Website </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5</cp:revision>
  <dcterms:created xsi:type="dcterms:W3CDTF">2020-04-30T03:37:18Z</dcterms:created>
  <dcterms:modified xsi:type="dcterms:W3CDTF">2021-07-27T01:22:55Z</dcterms:modified>
</cp:coreProperties>
</file>