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23" r:id="rId3"/>
    <p:sldId id="307" r:id="rId4"/>
    <p:sldId id="325" r:id="rId5"/>
    <p:sldId id="326" r:id="rId6"/>
    <p:sldId id="357" r:id="rId7"/>
    <p:sldId id="327" r:id="rId8"/>
    <p:sldId id="358" r:id="rId9"/>
    <p:sldId id="359" r:id="rId10"/>
    <p:sldId id="328" r:id="rId11"/>
    <p:sldId id="360" r:id="rId12"/>
    <p:sldId id="329" r:id="rId13"/>
    <p:sldId id="361" r:id="rId14"/>
    <p:sldId id="330" r:id="rId15"/>
    <p:sldId id="362" r:id="rId16"/>
    <p:sldId id="331" r:id="rId17"/>
    <p:sldId id="363" r:id="rId18"/>
    <p:sldId id="364" r:id="rId19"/>
    <p:sldId id="332" r:id="rId20"/>
    <p:sldId id="365" r:id="rId21"/>
    <p:sldId id="366" r:id="rId22"/>
    <p:sldId id="367" r:id="rId23"/>
    <p:sldId id="333" r:id="rId24"/>
    <p:sldId id="368" r:id="rId25"/>
    <p:sldId id="334" r:id="rId26"/>
    <p:sldId id="369" r:id="rId27"/>
    <p:sldId id="324" r:id="rId28"/>
    <p:sldId id="284" r:id="rId29"/>
    <p:sldId id="345" r:id="rId30"/>
    <p:sldId id="289" r:id="rId31"/>
    <p:sldId id="306" r:id="rId32"/>
    <p:sldId id="346" r:id="rId33"/>
    <p:sldId id="347" r:id="rId34"/>
    <p:sldId id="348" r:id="rId35"/>
    <p:sldId id="349" r:id="rId36"/>
    <p:sldId id="356" r:id="rId37"/>
    <p:sldId id="351" r:id="rId38"/>
    <p:sldId id="352" r:id="rId39"/>
    <p:sldId id="353" r:id="rId40"/>
    <p:sldId id="354" r:id="rId41"/>
    <p:sldId id="355" r:id="rId42"/>
    <p:sldId id="309" r:id="rId43"/>
    <p:sldId id="310" r:id="rId44"/>
    <p:sldId id="311" r:id="rId45"/>
    <p:sldId id="313" r:id="rId46"/>
    <p:sldId id="314" r:id="rId47"/>
    <p:sldId id="315" r:id="rId48"/>
    <p:sldId id="316" r:id="rId49"/>
    <p:sldId id="318" r:id="rId50"/>
    <p:sldId id="322" r:id="rId51"/>
    <p:sldId id="288" r:id="rId52"/>
    <p:sldId id="301" r:id="rId53"/>
    <p:sldId id="304" r:id="rId54"/>
    <p:sldId id="344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591" autoAdjust="0"/>
  </p:normalViewPr>
  <p:slideViewPr>
    <p:cSldViewPr>
      <p:cViewPr varScale="1">
        <p:scale>
          <a:sx n="63" d="100"/>
          <a:sy n="63" d="100"/>
        </p:scale>
        <p:origin x="-1008" y="-108"/>
      </p:cViewPr>
      <p:guideLst>
        <p:guide orient="horz" pos="1706"/>
        <p:guide orient="horz" pos="119"/>
        <p:guide orient="horz" pos="663"/>
        <p:guide orient="horz" pos="4319"/>
        <p:guide orient="horz" pos="935"/>
        <p:guide pos="2880"/>
        <p:guide pos="204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BA04-E59B-48BD-A379-9B3852F30785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C5366-D14A-4103-A529-664A19A83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C5366-D14A-4103-A529-664A19A839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1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6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3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74441"/>
            <a:ext cx="8820150" cy="70609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9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7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6C2796-AF4C-4403-AF98-F747A6E3B29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04E81-1F56-4423-831C-AE9AD3A3A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74441"/>
            <a:ext cx="882015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052513"/>
            <a:ext cx="8820150" cy="580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3" descr="http://nebula.wsimg.com/3987b3f297943559b468670c9510334b?AccessKeyId=F1A3859F0CF18AF11563&amp;disposition=0&amp;alloworigin=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893"/>
            <a:ext cx="1782171" cy="62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icrosoft.com/en-us/research/product/cognitive-tool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icrosoft.com/en-us/research/product/cognitive-tool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ymind.ai/press/nextremer" TargetMode="External"/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deeplearning4j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eplearning4j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://www.fast.ai/2017/01/03/ker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news/2016/11/amazon-mxnet-deep-learning" TargetMode="External"/><Relationship Id="rId2" Type="http://schemas.openxmlformats.org/officeDocument/2006/relationships/hyperlink" Target="http://www.cs.cmu.edu/~muli/file/mxnet-learning-sy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xnet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xnet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xn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bench.comp.hkbu.edu.hk/?v=v7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www.linkedin.com/pulse/how-run-deep-neural-networks-weak-hardware-dmytro-prylipk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5/11/computer-respond-to-this-email.html" TargetMode="External"/><Relationship Id="rId2" Type="http://schemas.openxmlformats.org/officeDocument/2006/relationships/hyperlink" Target="https://www.bloomberg.com/news/articles/2015-10-26/google-turning-its-lucrative-web-search-over-to-ai-machi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techcrunch.com/2015/11/09/google-open-sources-the-machine-learning-tech-behind-google-photos-search-smart-reply-and-more/#.t38yrr8:fUI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aperspace.com/which-ml-framework-should-i-us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convnet-benchmarks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index.html" TargetMode="External"/><Relationship Id="rId2" Type="http://schemas.openxmlformats.org/officeDocument/2006/relationships/hyperlink" Target="http://www.iro.umontreal.ca/~lisa/pointeurs/theano_scipy2010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software/theano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deep_learning_software#cite_note-2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vds.com/getting-started-deep-learnin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qfz34ba3ftuli6b/AAAI2017-2-0203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dropbox.com/s/6sbt9jmrwg414c8/AAAI2017-3-0331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6sbt9jmrwg414c8/AAAI2017-3-0331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6sbt9jmrwg414c8/AAAI2017-3-0331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dropbox.com/s/6sbt9jmrwg414c8/AAAI2017-3-033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dropbox.com/s/6sbt9jmrwg414c8/AAAI2017-3-033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ano/Theano/blob/master/HISTORY.txt" TargetMode="External"/><Relationship Id="rId13" Type="http://schemas.openxmlformats.org/officeDocument/2006/relationships/hyperlink" Target="https://twitter.com/fchollet/status/581627598741999616" TargetMode="Externa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hyperlink" Target="https://www.wired.com/2014/06/skymind-deep-learning/" TargetMode="External"/><Relationship Id="rId17" Type="http://schemas.openxmlformats.org/officeDocument/2006/relationships/hyperlink" Target="https://techcrunch.com/2017/04/18/facebook-open-sources-caffe2-its-flexible-deep-learning-framework-of-choice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facebook.com/yann.lecun/posts/10152142434782143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blogs.microsoft.com/next/2016/01/25/microsoft-releases-cntk-its-open-source-deep-learning-toolkit-on-github/#sm.0000qz6ljpzl3fnrxby1iwpo5v5rf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wired.com/2015/11/google-open-sources-its-artificial-intelligence-engine/" TargetMode="External"/><Relationship Id="rId10" Type="http://schemas.openxmlformats.org/officeDocument/2006/relationships/hyperlink" Target="https://www.preferred-networks.jp/en/news/8531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embedded-vision.com/industry-analysis/technical-articles/caffe-deep-learning-framework-interview-core-developers" TargetMode="External"/><Relationship Id="rId14" Type="http://schemas.openxmlformats.org/officeDocument/2006/relationships/hyperlink" Target="https://github.com/dmlc/mxnet/issues?q=is:issue+is:open+sort:created-asc" TargetMode="External"/><Relationship Id="rId2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dropbox.com/s/6sbt9jmrwg414c8/AAAI2017-3-0331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6sbt9jmrwg414c8/AAAI2017-3-0331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BVLC/caffe/tree/master/examples/mn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pfnet/chainer/tree/master/examples/mn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microsoft.com/en-us/research/product/cognitive-tool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deeplearning4j/dl4j-examples/tree/master/dl4j-examples/src/main/java/org/deeplearning4j/examples/feedforward/mnis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fchollet/keras/blob/master/examples/mnist_ml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mxnet.io/tutorials/python/mn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aymericdamien/TensorFlow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imaginarynumber.net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daggerf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ffe.berkeleyvision.org/" TargetMode="External"/><Relationship Id="rId5" Type="http://schemas.openxmlformats.org/officeDocument/2006/relationships/hyperlink" Target="https://arxiv.org/abs/1310.1531" TargetMode="External"/><Relationship Id="rId4" Type="http://schemas.openxmlformats.org/officeDocument/2006/relationships/hyperlink" Target="http://bair.berkeley.edu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ocurites/torch-book-examples/tree/master/model/chap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deep-learning-frameworks" TargetMode="External"/><Relationship Id="rId7" Type="http://schemas.openxmlformats.org/officeDocument/2006/relationships/hyperlink" Target="https://www.oreilly.com/learning/complex-neural-networks-made-easy-by-chainer" TargetMode="External"/><Relationship Id="rId2" Type="http://schemas.openxmlformats.org/officeDocument/2006/relationships/hyperlink" Target="https://en.wikipedia.org/wiki/Comparison_of_deep_learning_software#cite_note-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hainer.org/en/latest/comparison.html" TargetMode="External"/><Relationship Id="rId5" Type="http://schemas.openxmlformats.org/officeDocument/2006/relationships/hyperlink" Target="http://chainer.org/general/2017/02/08/Performance-of-Distributed-Deep-Learning-Using-ChainerMN.html" TargetMode="External"/><Relationship Id="rId4" Type="http://schemas.openxmlformats.org/officeDocument/2006/relationships/hyperlink" Target="https://deeplearning4j.org/compare-dl4j-torch7-pylearn#caff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ow-run-deep-neural-networks-weak-hardware-dmytro-prylipko" TargetMode="External"/><Relationship Id="rId2" Type="http://schemas.openxmlformats.org/officeDocument/2006/relationships/hyperlink" Target="https://hackernoon.com/how-is-pytorch-different-from-tensorflow-2c90f44747d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Relationship Id="rId4" Type="http://schemas.openxmlformats.org/officeDocument/2006/relationships/hyperlink" Target="https://medium.com/@ricardo.guerrero/deep-learning-frameworks-a-review-before-finishing-2016-5b3ab4010b06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eilly.com/learning/complex-neural-networks-made-easy-by-chainer" TargetMode="External"/><Relationship Id="rId3" Type="http://schemas.openxmlformats.org/officeDocument/2006/relationships/hyperlink" Target="https://github.com/soumith/convnet-benchmarks" TargetMode="External"/><Relationship Id="rId7" Type="http://schemas.openxmlformats.org/officeDocument/2006/relationships/hyperlink" Target="https://www.dropbox.com/s/6sbt9jmrwg414c8/AAAI2017-3-0331.pdf" TargetMode="External"/><Relationship Id="rId2" Type="http://schemas.openxmlformats.org/officeDocument/2006/relationships/hyperlink" Target="https://blog.paperspace.com/which-ml-framework-should-i-u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opbox.com/s/qfz34ba3ftuli6b/AAAI2017-2-0203.pdf" TargetMode="External"/><Relationship Id="rId5" Type="http://schemas.openxmlformats.org/officeDocument/2006/relationships/hyperlink" Target="http://dlbench.comp.hkbu.edu.hk/?v=v7" TargetMode="External"/><Relationship Id="rId4" Type="http://schemas.openxmlformats.org/officeDocument/2006/relationships/hyperlink" Target="https://svds.com/getting-started-deep-learnin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astml.com/torch-vs-theano/" TargetMode="External"/><Relationship Id="rId2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2.ai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japan-seeks-tech-revival-with-artificial-intelligence-1448911981" TargetMode="External"/><Relationship Id="rId2" Type="http://schemas.openxmlformats.org/officeDocument/2006/relationships/hyperlink" Target="https://www.preferred-networks.jp/j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chainer.org/en/latest/index.html" TargetMode="External"/><Relationship Id="rId4" Type="http://schemas.openxmlformats.org/officeDocument/2006/relationships/hyperlink" Target="http://www.fanucamerica.com/FanucAmerica-news/Press-releases/PressReleaseDetails.aspx?id=7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chainer.org/en/latest/index.html" TargetMode="External"/><Relationship Id="rId4" Type="http://schemas.openxmlformats.org/officeDocument/2006/relationships/hyperlink" Target="http://chainer.org/general/2017/02/08/Performance-of-Distributed-Deep-Learning-Using-ChainerM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chainer.org/en/latest/index.html" TargetMode="External"/><Relationship Id="rId4" Type="http://schemas.openxmlformats.org/officeDocument/2006/relationships/hyperlink" Target="https://www.oreilly.com/learning/complex-neural-networks-made-easy-by-ch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비교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661248"/>
            <a:ext cx="3220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송준이</a:t>
            </a:r>
            <a:endParaRPr lang="en-US" altLang="ko-KR" sz="2400" dirty="0" smtClean="0"/>
          </a:p>
          <a:p>
            <a:r>
              <a:rPr lang="en-US" altLang="ko-KR" sz="2400" dirty="0" smtClean="0"/>
              <a:t>socurites@aidentify.io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3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/>
              <a:t>Created </a:t>
            </a:r>
            <a:r>
              <a:rPr lang="en-US" altLang="ko-KR" dirty="0" smtClean="0"/>
              <a:t>&amp; Maintained by</a:t>
            </a:r>
          </a:p>
          <a:p>
            <a:pPr lvl="2"/>
            <a:r>
              <a:rPr lang="en-US" altLang="ko-KR" dirty="0" smtClean="0"/>
              <a:t>Microsoft Research</a:t>
            </a:r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/>
            <a:r>
              <a:rPr lang="en-US" altLang="ko-KR" dirty="0" smtClean="0"/>
              <a:t>Jan. ‘2016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smtClean="0"/>
              <a:t>Microsoft’s speech recognition engine</a:t>
            </a:r>
          </a:p>
          <a:p>
            <a:pPr lvl="1"/>
            <a:r>
              <a:rPr lang="en-US" altLang="ko-KR" dirty="0" smtClean="0"/>
              <a:t>Skype’s Translator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Efficient performance on distributed environments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CNTK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https://www.microsoft.com/en-us/research/product/cognitive-toolkit/</a:t>
            </a:r>
            <a:endParaRPr lang="ko-KR" alt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59" y="4507638"/>
            <a:ext cx="4040113" cy="208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582544"/>
            <a:ext cx="903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</a:t>
            </a:r>
            <a:r>
              <a:rPr lang="en-US" altLang="ko-KR" sz="900" dirty="0">
                <a:hlinkClick r:id="rId4"/>
              </a:rPr>
              <a:t>://www.microsoft.com/en-us/research/blog/microsoft-computational-network-toolkit-offers-most-efficient-distributed-deep-learning-computational-performance/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86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CNTK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처리 성능의 </a:t>
            </a:r>
            <a:r>
              <a:rPr lang="en-US" altLang="ko-KR" dirty="0" smtClean="0"/>
              <a:t>linear scaling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협소한 사용자 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https://www.microsoft.com/en-us/research/product/cognitive-toolkit/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9"/>
            <a:ext cx="4616177" cy="2387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0160" y="5539044"/>
            <a:ext cx="7668344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출처</a:t>
            </a:r>
            <a:r>
              <a:rPr lang="en-US" altLang="ko-KR" sz="1050" dirty="0"/>
              <a:t>: Microsoft Computational Network Toolkit offers most efficient distributed deep learning computational performance</a:t>
            </a:r>
            <a:br>
              <a:rPr lang="en-US" altLang="ko-KR" sz="1050" dirty="0"/>
            </a:br>
            <a:r>
              <a:rPr lang="en-US" altLang="ko-KR" sz="1050" dirty="0">
                <a:hlinkClick r:id="rId4"/>
              </a:rPr>
              <a:t>https://www.microsoft.com/en-us/research/blog/microsoft-computational-network-toolkit-offers-most-efficient-distributed-deep-learning-computational-performance/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879359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[2015. 7]</a:t>
            </a:r>
            <a:endParaRPr lang="ko-KR" altLang="en-US" sz="11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9635"/>
              </p:ext>
            </p:extLst>
          </p:nvPr>
        </p:nvGraphicFramePr>
        <p:xfrm>
          <a:off x="323526" y="1484784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CNTK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Microsoft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</a:t>
                      </a:r>
                      <a:r>
                        <a:rPr lang="en-US" altLang="ko-KR" sz="1100" baseline="0" dirty="0" smtClean="0"/>
                        <a:t> 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/>
              <a:t>Created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Adam Gibson @</a:t>
            </a:r>
            <a:r>
              <a:rPr lang="en-US" altLang="ko-KR" dirty="0" err="1" smtClean="0"/>
              <a:t>Skymind</a:t>
            </a:r>
            <a:r>
              <a:rPr lang="en-US" altLang="ko-KR" dirty="0" smtClean="0"/>
              <a:t> (CTO)</a:t>
            </a:r>
          </a:p>
          <a:p>
            <a:pPr lvl="2"/>
            <a:r>
              <a:rPr lang="en-US" altLang="ko-KR" dirty="0"/>
              <a:t>Chris </a:t>
            </a:r>
            <a:r>
              <a:rPr lang="en-US" altLang="ko-KR" dirty="0" smtClean="0"/>
              <a:t>Nicholson</a:t>
            </a:r>
            <a:r>
              <a:rPr lang="en-US" altLang="ko-KR" dirty="0"/>
              <a:t> @</a:t>
            </a:r>
            <a:r>
              <a:rPr lang="en-US" altLang="ko-KR" dirty="0" err="1" smtClean="0"/>
              <a:t>Skymind</a:t>
            </a:r>
            <a:r>
              <a:rPr lang="en-US" altLang="ko-KR" dirty="0" smtClean="0"/>
              <a:t> (CEO)</a:t>
            </a:r>
            <a:endParaRPr lang="en-US" altLang="ko-KR" dirty="0"/>
          </a:p>
          <a:p>
            <a:pPr lvl="1"/>
            <a:r>
              <a:rPr lang="en-US" altLang="ko-KR" dirty="0"/>
              <a:t>Maintained by</a:t>
            </a:r>
          </a:p>
          <a:p>
            <a:pPr lvl="2"/>
            <a:r>
              <a:rPr lang="en-US" altLang="ko-KR" dirty="0" err="1" smtClean="0"/>
              <a:t>Skymind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https://skymind.ai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/>
            <a:r>
              <a:rPr lang="en-US" altLang="ko-KR" dirty="0" smtClean="0"/>
              <a:t>Jun. ‘2014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ko-KR" altLang="en-US" dirty="0" smtClean="0"/>
              <a:t>은행 </a:t>
            </a:r>
            <a:r>
              <a:rPr lang="en-US" altLang="ko-KR" dirty="0" smtClean="0"/>
              <a:t>Fraud Detection </a:t>
            </a:r>
            <a:r>
              <a:rPr lang="ko-KR" altLang="en-US" dirty="0" smtClean="0"/>
              <a:t>연구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파트너쉽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en-US" altLang="ko-KR" dirty="0" err="1" smtClean="0"/>
              <a:t>Nextremer</a:t>
            </a:r>
            <a:r>
              <a:rPr lang="en-US" altLang="ko-KR" dirty="0" smtClean="0"/>
              <a:t> </a:t>
            </a:r>
            <a:r>
              <a:rPr lang="en-US" altLang="ko-KR" dirty="0"/>
              <a:t>in Japan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skymind.ai/press/nextremer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  <a:endParaRPr lang="en-US" altLang="ko-KR" dirty="0"/>
          </a:p>
          <a:p>
            <a:pPr lvl="1"/>
            <a:r>
              <a:rPr lang="ko-KR" altLang="en-US" dirty="0" smtClean="0"/>
              <a:t>가장 많은 프로그래머를 보유하는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추론엔진에</a:t>
            </a:r>
            <a:r>
              <a:rPr lang="en-US" altLang="ko-KR" dirty="0"/>
              <a:t> </a:t>
            </a:r>
            <a:r>
              <a:rPr lang="ko-KR" altLang="en-US" dirty="0" smtClean="0"/>
              <a:t>대해 엔터프라이즈 </a:t>
            </a:r>
            <a:r>
              <a:rPr lang="ko-KR" altLang="en-US" dirty="0" err="1" smtClean="0"/>
              <a:t>서비스급</a:t>
            </a:r>
            <a:r>
              <a:rPr lang="ko-KR" altLang="en-US" dirty="0" smtClean="0"/>
              <a:t> 안정성을 보장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DL4J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https://deeplearning4j.org/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79187"/>
            <a:ext cx="2016224" cy="96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40" y="2459307"/>
            <a:ext cx="2088232" cy="39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2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DL4J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52736"/>
            <a:ext cx="8820150" cy="5803899"/>
          </a:xfrm>
        </p:spPr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를 기반으로 한 쉬운 </a:t>
            </a:r>
            <a:r>
              <a:rPr lang="ko-KR" altLang="en-US" dirty="0" err="1" smtClean="0"/>
              <a:t>이식성</a:t>
            </a:r>
            <a:r>
              <a:rPr lang="ko-KR" altLang="en-US" dirty="0" smtClean="0"/>
              <a:t> 및 엔터프라이즈 시스템 수준의 안전성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Spark </a:t>
            </a:r>
            <a:r>
              <a:rPr lang="ko-KR" altLang="en-US" dirty="0" smtClean="0"/>
              <a:t>기반의 분산 처리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문서화가 잘 되어 있음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학습 </a:t>
            </a:r>
            <a:r>
              <a:rPr lang="ko-KR" altLang="en-US" dirty="0"/>
              <a:t>디버깅을 위한 시각화 </a:t>
            </a:r>
            <a:r>
              <a:rPr lang="ko-KR" altLang="en-US" dirty="0" smtClean="0"/>
              <a:t>도구 </a:t>
            </a:r>
            <a:r>
              <a:rPr lang="en-US" altLang="ko-KR" dirty="0" smtClean="0"/>
              <a:t>DL4J UI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기업 대상 기술 컨설팅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언어로 인한 학습 및 테스트 과정의 번거로움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협소한 사용자 커뮤니티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부족한 예제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https://deeplearning4j.org/</a:t>
            </a:r>
            <a:endParaRPr lang="ko-KR" altLang="en-US" sz="1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3182383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32283"/>
              </p:ext>
            </p:extLst>
          </p:nvPr>
        </p:nvGraphicFramePr>
        <p:xfrm>
          <a:off x="323526" y="1484784"/>
          <a:ext cx="87129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DL4J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SkyMind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Cross-platform (JVM)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Java, Scala,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(Spark)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 smtClean="0"/>
              <a:t>Created &amp; </a:t>
            </a:r>
            <a:r>
              <a:rPr lang="en-US" altLang="ko-KR" dirty="0"/>
              <a:t>Maintained</a:t>
            </a:r>
            <a:r>
              <a:rPr lang="en-US" altLang="ko-KR" dirty="0" smtClean="0"/>
              <a:t> by</a:t>
            </a:r>
          </a:p>
          <a:p>
            <a:pPr lvl="2"/>
            <a:r>
              <a:rPr lang="en-US" altLang="ko-KR" dirty="0" smtClean="0"/>
              <a:t>Francois </a:t>
            </a:r>
            <a:r>
              <a:rPr lang="en-US" altLang="ko-KR" dirty="0" err="1" smtClean="0"/>
              <a:t>Chollet</a:t>
            </a:r>
            <a:r>
              <a:rPr lang="en-US" altLang="ko-KR" dirty="0" smtClean="0"/>
              <a:t> @Google</a:t>
            </a:r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/>
            <a:r>
              <a:rPr lang="en-US" altLang="ko-KR" dirty="0" smtClean="0"/>
              <a:t>Mar. ‘2015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err="1" smtClean="0"/>
              <a:t>TensorFlow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www.fast.ai/2017/01/03/keras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Provide a high-level interface based on deep learning framework like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Easy to use</a:t>
            </a:r>
          </a:p>
          <a:p>
            <a:pPr lvl="1"/>
            <a:r>
              <a:rPr lang="ko-KR" altLang="en-US" dirty="0" smtClean="0"/>
              <a:t>최소화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프레임워크와의 쉬운 연동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Keras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https://keras.io/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93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직관적인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Caffe</a:t>
            </a:r>
            <a:r>
              <a:rPr lang="en-US" altLang="ko-KR" dirty="0" smtClean="0"/>
              <a:t>, Torch,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모델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문서화가 잘되어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기반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프레임워크에서 문제가 발생시 </a:t>
            </a:r>
            <a:r>
              <a:rPr lang="en-US" altLang="ko-KR" dirty="0" smtClean="0"/>
              <a:t>debugging</a:t>
            </a:r>
            <a:r>
              <a:rPr lang="ko-KR" altLang="en-US" dirty="0" smtClean="0"/>
              <a:t>이 어려움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https://keras.io/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92625"/>
              </p:ext>
            </p:extLst>
          </p:nvPr>
        </p:nvGraphicFramePr>
        <p:xfrm>
          <a:off x="323526" y="1484784"/>
          <a:ext cx="87129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Keras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François </a:t>
                      </a:r>
                      <a:r>
                        <a:rPr lang="en-US" altLang="ko-KR" sz="1100" dirty="0" err="1" smtClean="0"/>
                        <a:t>Chollet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Y(</a:t>
                      </a:r>
                      <a:r>
                        <a:rPr lang="en-US" altLang="ko-KR" sz="1100" dirty="0" err="1" smtClean="0"/>
                        <a:t>Theano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N(TF)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/>
              <a:t>Created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CMU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http://www.cs.cmu.edu/~</a:t>
            </a:r>
            <a:r>
              <a:rPr lang="en-US" altLang="ko-KR" dirty="0" smtClean="0">
                <a:hlinkClick r:id="rId2"/>
              </a:rPr>
              <a:t>muli/file/mxnet-learning-sys.pdf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Maintained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DMLC(Distributed Machine Learning Community)</a:t>
            </a:r>
          </a:p>
          <a:p>
            <a:pPr lvl="3"/>
            <a:r>
              <a:rPr lang="en-US" altLang="ko-KR" dirty="0" smtClean="0"/>
              <a:t>CMU, </a:t>
            </a:r>
            <a:r>
              <a:rPr lang="en-US" altLang="ko-KR" dirty="0" smtClean="0"/>
              <a:t>NYU, </a:t>
            </a:r>
            <a:r>
              <a:rPr lang="en-US" altLang="ko-KR" dirty="0" smtClean="0"/>
              <a:t>NVIDIA, Baidu, Amazon, etc.</a:t>
            </a:r>
            <a:endParaRPr lang="en-US" altLang="ko-KR" dirty="0"/>
          </a:p>
          <a:p>
            <a:r>
              <a:rPr lang="ko-KR" altLang="en-US" dirty="0" err="1" smtClean="0"/>
              <a:t>릴리즈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Oct. ‘2015</a:t>
            </a:r>
            <a:endParaRPr lang="en-US" altLang="ko-KR" dirty="0"/>
          </a:p>
          <a:p>
            <a:r>
              <a:rPr lang="ko-KR" altLang="en-US" dirty="0"/>
              <a:t>적용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en-US" altLang="ko-KR" dirty="0"/>
              <a:t>AWS 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www.infoq.com/news/2016/11/amazon-mxnet-deep-learning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Support for Mixed Programming Model: Imperative &amp; Symbolic</a:t>
            </a:r>
          </a:p>
          <a:p>
            <a:pPr lvl="1"/>
            <a:r>
              <a:rPr lang="en-US" altLang="ko-KR" dirty="0" smtClean="0"/>
              <a:t>Support for Portability: Desktops, Clusters, Mobiles, etc.</a:t>
            </a:r>
          </a:p>
          <a:p>
            <a:pPr lvl="1"/>
            <a:r>
              <a:rPr lang="en-US" altLang="ko-KR" dirty="0" smtClean="0"/>
              <a:t>Support for Multiple Languages: C++, R, Python,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etc.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MXNet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http://mxnet.io/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58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MXNet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프로그래밍 인터페이스 제공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빠르게 발전</a:t>
            </a:r>
            <a:endParaRPr lang="en-US" altLang="ko-KR" dirty="0" smtClean="0"/>
          </a:p>
          <a:p>
            <a:pPr lvl="2"/>
            <a:r>
              <a:rPr lang="en-US" altLang="ko-KR" dirty="0"/>
              <a:t>low-level / high-level API </a:t>
            </a:r>
            <a:r>
              <a:rPr lang="ko-KR" altLang="en-US" dirty="0"/>
              <a:t>모두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Imperative / Graph </a:t>
            </a:r>
            <a:r>
              <a:rPr lang="ko-KR" altLang="en-US" dirty="0" smtClean="0"/>
              <a:t>프로그래밍 모델 모두 지원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http://mxnet.io/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0115"/>
              </p:ext>
            </p:extLst>
          </p:nvPr>
        </p:nvGraphicFramePr>
        <p:xfrm>
          <a:off x="323526" y="1471816"/>
          <a:ext cx="871297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5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MXNet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DMLC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Windows, </a:t>
                      </a:r>
                      <a:r>
                        <a:rPr lang="en-US" altLang="ko-KR" sz="1100" dirty="0" err="1" smtClean="0"/>
                        <a:t>Javascript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C++, Python, Julia, MATLAB, JavaScript, Go, R, Scala, Perl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2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MXNet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속도 느림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http://mxnet.io/</a:t>
            </a:r>
            <a:endParaRPr lang="ko-KR" altLang="en-US" sz="1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59167"/>
            <a:ext cx="5143712" cy="5934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3235" y="6165304"/>
            <a:ext cx="4369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How </a:t>
            </a:r>
            <a:r>
              <a:rPr lang="en-US" altLang="ko-KR" sz="1100" dirty="0"/>
              <a:t>to run deep neural networks on weak </a:t>
            </a:r>
            <a:r>
              <a:rPr lang="en-US" altLang="ko-KR" sz="1100" dirty="0" smtClean="0"/>
              <a:t>hardware</a:t>
            </a:r>
          </a:p>
          <a:p>
            <a:r>
              <a:rPr lang="en-US" altLang="ko-KR" sz="1100" dirty="0" smtClean="0">
                <a:hlinkClick r:id="rId4"/>
              </a:rPr>
              <a:t>https</a:t>
            </a:r>
            <a:r>
              <a:rPr lang="en-US" altLang="ko-KR" sz="1100" dirty="0">
                <a:hlinkClick r:id="rId4"/>
              </a:rPr>
              <a:t>://www.linkedin.com/pulse/how-run-deep-neural-networks-weak-hardware-dmytro-prylipko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235"/>
            <a:ext cx="9144000" cy="1968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96" y="3692315"/>
            <a:ext cx="36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Benchmarking State-of-the-Art Deep Learning Software Tools 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6"/>
              </a:rPr>
              <a:t>http</a:t>
            </a:r>
            <a:r>
              <a:rPr lang="en-US" altLang="ko-KR" sz="1100" dirty="0">
                <a:hlinkClick r:id="rId6"/>
              </a:rPr>
              <a:t>://dlbench.comp.hkbu.edu.hk/?v=v7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 smtClean="0"/>
              <a:t>Created &amp; </a:t>
            </a:r>
            <a:r>
              <a:rPr lang="en-US" altLang="ko-KR" dirty="0"/>
              <a:t>Maintained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Google Brain</a:t>
            </a:r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/>
            <a:r>
              <a:rPr lang="en-US" altLang="ko-KR" dirty="0" smtClean="0"/>
              <a:t>Nov. ‘2015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smtClean="0"/>
              <a:t>Google</a:t>
            </a:r>
          </a:p>
          <a:p>
            <a:pPr lvl="2"/>
            <a:r>
              <a:rPr lang="en-US" altLang="ko-KR" dirty="0"/>
              <a:t>Search Signals 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www.bloomberg.com/news/articles/2015-10-26/google-turning-its-lucrative-web-search-over-to-ai-machines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Email auto-responder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https://research.googleblog.com/2015/11/computer-respond-to-this-email.html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en-US" altLang="ko-KR" dirty="0"/>
              <a:t>Photo Search (</a:t>
            </a:r>
            <a:r>
              <a:rPr lang="en-US" altLang="ko-KR" dirty="0">
                <a:hlinkClick r:id="rId4"/>
              </a:rPr>
              <a:t>https://techcrunch.com/2015/11/09/google-open-sources-the-machine-learning-tech-behind-google-photos-search-smart-reply-and-more/#.</a:t>
            </a:r>
            <a:r>
              <a:rPr lang="en-US" altLang="ko-KR" dirty="0" smtClean="0">
                <a:hlinkClick r:id="rId4"/>
              </a:rPr>
              <a:t>t38yrr8:fUIZ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It’s Google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5"/>
              </a:rPr>
              <a:t>https://www.tensorflow.org/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6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비교 </a:t>
            </a:r>
            <a:r>
              <a:rPr lang="en-US" altLang="ko-KR" dirty="0" smtClean="0"/>
              <a:t>Sheet</a:t>
            </a:r>
          </a:p>
          <a:p>
            <a:pPr lvl="1"/>
            <a:r>
              <a:rPr lang="ko-KR" altLang="en-US" dirty="0" smtClean="0"/>
              <a:t>주요 특성 관점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Tech. Stack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 관점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사용 예시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추상화된 그래프 모델</a:t>
            </a:r>
            <a:endParaRPr lang="en-US" altLang="ko-KR" dirty="0"/>
          </a:p>
          <a:p>
            <a:pPr lvl="2"/>
            <a:r>
              <a:rPr lang="ko-KR" altLang="en-US" dirty="0" smtClean="0"/>
              <a:t>학습 디버깅을 위한 시각화 도구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low-level / high-level API </a:t>
            </a:r>
            <a:r>
              <a:rPr lang="ko-KR" altLang="en-US" dirty="0" smtClean="0"/>
              <a:t>모두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47853"/>
            <a:ext cx="3600400" cy="1445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https://www.tensorflow.org/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21915"/>
              </p:ext>
            </p:extLst>
          </p:nvPr>
        </p:nvGraphicFramePr>
        <p:xfrm>
          <a:off x="323526" y="1495440"/>
          <a:ext cx="87129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TensorFlow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Google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 C/C++,</a:t>
                      </a:r>
                      <a:r>
                        <a:rPr lang="en-US" altLang="ko-KR" sz="1100" baseline="0" dirty="0" smtClean="0"/>
                        <a:t> Java, Go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방대한 사용자 커뮤니티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https://www.tensorflow.org/</a:t>
            </a:r>
            <a:endParaRPr lang="ko-KR" altLang="en-US" sz="1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760240"/>
            <a:ext cx="5472609" cy="35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3" y="5336275"/>
            <a:ext cx="7344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Machine Learning Frameworks Comparison 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https</a:t>
            </a:r>
            <a:r>
              <a:rPr lang="en-US" altLang="ko-KR" sz="1100" dirty="0">
                <a:hlinkClick r:id="rId4"/>
              </a:rPr>
              <a:t>://blog.paperspace.com/which-ml-framework-should-i-use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57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Define-and-Run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런타임에 그래프 변경 안됨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Torch</a:t>
            </a:r>
            <a:r>
              <a:rPr lang="ko-KR" altLang="en-US" dirty="0" smtClean="0"/>
              <a:t>에 비해 느림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https://www.tensorflow.org/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3" y="5590401"/>
            <a:ext cx="7344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soumith</a:t>
            </a:r>
            <a:r>
              <a:rPr lang="en-US" altLang="ko-KR" sz="1100" dirty="0"/>
              <a:t>/</a:t>
            </a:r>
            <a:r>
              <a:rPr lang="en-US" altLang="ko-KR" sz="1100" dirty="0" err="1"/>
              <a:t>convnet</a:t>
            </a:r>
            <a:r>
              <a:rPr lang="en-US" altLang="ko-KR" sz="1100" dirty="0"/>
              <a:t>-benchmarks 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://github.com/soumith/convnet-benchmarks</a:t>
            </a:r>
            <a:endParaRPr lang="ko-KR" alt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052819"/>
            <a:ext cx="5277338" cy="34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3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850" y="1052736"/>
            <a:ext cx="8820150" cy="5803899"/>
          </a:xfrm>
        </p:spPr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/>
              <a:t>Created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James </a:t>
            </a:r>
            <a:r>
              <a:rPr lang="en-US" altLang="ko-KR" dirty="0" err="1" smtClean="0"/>
              <a:t>Bergstra</a:t>
            </a:r>
            <a:r>
              <a:rPr lang="en-US" altLang="ko-KR" dirty="0" smtClean="0"/>
              <a:t>, Frederic </a:t>
            </a:r>
            <a:r>
              <a:rPr lang="en-US" altLang="ko-KR" dirty="0" err="1" smtClean="0"/>
              <a:t>Bastien</a:t>
            </a:r>
            <a:r>
              <a:rPr lang="en-US" altLang="ko-KR" dirty="0" smtClean="0"/>
              <a:t>, etc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http://www.iro.umontreal.ca/~</a:t>
            </a:r>
            <a:r>
              <a:rPr lang="en-US" altLang="ko-KR" dirty="0" smtClean="0">
                <a:hlinkClick r:id="rId2"/>
              </a:rPr>
              <a:t>lisa/pointeurs/theano_scipy2010.pdf</a:t>
            </a:r>
            <a:r>
              <a:rPr lang="en-US" altLang="ko-KR" dirty="0" smtClean="0"/>
              <a:t>_ </a:t>
            </a:r>
            <a:endParaRPr lang="en-US" altLang="ko-KR" dirty="0"/>
          </a:p>
          <a:p>
            <a:pPr lvl="1"/>
            <a:r>
              <a:rPr lang="en-US" altLang="ko-KR" dirty="0"/>
              <a:t>Maintained </a:t>
            </a:r>
            <a:r>
              <a:rPr lang="en-US" altLang="ko-KR" dirty="0" smtClean="0"/>
              <a:t>by</a:t>
            </a:r>
          </a:p>
          <a:p>
            <a:pPr lvl="2"/>
            <a:r>
              <a:rPr lang="en-US" altLang="ko-KR" dirty="0" smtClean="0"/>
              <a:t>LISA </a:t>
            </a:r>
            <a:r>
              <a:rPr lang="en-US" altLang="ko-KR" dirty="0"/>
              <a:t>lab @ </a:t>
            </a:r>
            <a:r>
              <a:rPr lang="en-US" altLang="ko-KR" dirty="0" err="1"/>
              <a:t>Université</a:t>
            </a:r>
            <a:r>
              <a:rPr lang="en-US" altLang="ko-KR" dirty="0"/>
              <a:t> de </a:t>
            </a:r>
            <a:r>
              <a:rPr lang="en-US" altLang="ko-KR" dirty="0" smtClean="0"/>
              <a:t>Montréal</a:t>
            </a:r>
            <a:endParaRPr lang="en-US" altLang="ko-KR" dirty="0"/>
          </a:p>
          <a:p>
            <a:r>
              <a:rPr lang="ko-KR" altLang="en-US" dirty="0" err="1" smtClean="0"/>
              <a:t>릴리즈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Nov ‘2010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err="1" smtClean="0"/>
              <a:t>Keras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Lasagne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Blocks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There’s any.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Theano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http://deeplearning.net/software/theano/index.html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0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Theano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low-level</a:t>
            </a:r>
            <a:r>
              <a:rPr lang="ko-KR" altLang="en-US" dirty="0" smtClean="0"/>
              <a:t>을 제어할 수 있는 </a:t>
            </a:r>
            <a:r>
              <a:rPr lang="en-US" altLang="ko-KR" dirty="0" smtClean="0"/>
              <a:t>API</a:t>
            </a:r>
          </a:p>
          <a:p>
            <a:pPr lvl="2"/>
            <a:r>
              <a:rPr lang="ko-KR" altLang="en-US" dirty="0" smtClean="0"/>
              <a:t>추상화된 그래프 모델 지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빠르고 유연함</a:t>
            </a:r>
            <a:endParaRPr lang="en-US" altLang="ko-KR" dirty="0" smtClean="0"/>
          </a:p>
          <a:p>
            <a:pPr lvl="2"/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Lasagne</a:t>
            </a:r>
            <a:r>
              <a:rPr lang="en-US" altLang="ko-KR" dirty="0"/>
              <a:t>, </a:t>
            </a:r>
            <a:r>
              <a:rPr lang="en-US" altLang="ko-KR" dirty="0" smtClean="0"/>
              <a:t>Blocks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프레임워크의 기반 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low-level API</a:t>
            </a:r>
            <a:r>
              <a:rPr lang="ko-KR" altLang="en-US" dirty="0" smtClean="0"/>
              <a:t>의 복잡성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http://deeplearning.net/software/theano/index.html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2319"/>
              </p:ext>
            </p:extLst>
          </p:nvPr>
        </p:nvGraphicFramePr>
        <p:xfrm>
          <a:off x="323526" y="1484784"/>
          <a:ext cx="87129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Theano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Université</a:t>
                      </a:r>
                      <a:r>
                        <a:rPr lang="en-US" altLang="ko-KR" sz="1100" dirty="0" smtClean="0"/>
                        <a:t> de Montréal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/>
              <a:t>Created </a:t>
            </a:r>
            <a:r>
              <a:rPr lang="en-US" altLang="ko-KR" dirty="0" smtClean="0"/>
              <a:t>&amp; Maintained by</a:t>
            </a:r>
          </a:p>
          <a:p>
            <a:pPr lvl="2"/>
            <a:r>
              <a:rPr lang="en-US" altLang="ko-KR" dirty="0" smtClean="0"/>
              <a:t>Ronan</a:t>
            </a:r>
            <a:r>
              <a:rPr lang="en-US" altLang="ko-KR" dirty="0"/>
              <a:t> </a:t>
            </a:r>
            <a:r>
              <a:rPr lang="en-US" altLang="ko-KR" dirty="0" err="1" smtClean="0"/>
              <a:t>Collobert</a:t>
            </a:r>
            <a:r>
              <a:rPr lang="en-US" altLang="ko-KR" dirty="0" smtClean="0"/>
              <a:t>: Research Scientist @ Facebook</a:t>
            </a:r>
          </a:p>
          <a:p>
            <a:pPr lvl="2"/>
            <a:r>
              <a:rPr lang="en-US" altLang="ko-KR" dirty="0" smtClean="0"/>
              <a:t>Clément </a:t>
            </a:r>
            <a:r>
              <a:rPr lang="en-US" altLang="ko-KR" dirty="0" err="1" smtClean="0"/>
              <a:t>Farabet</a:t>
            </a:r>
            <a:r>
              <a:rPr lang="en-US" altLang="ko-KR" dirty="0" smtClean="0"/>
              <a:t>: Senior Software Engineer @ Twitter</a:t>
            </a:r>
          </a:p>
          <a:p>
            <a:pPr lvl="2"/>
            <a:r>
              <a:rPr lang="en-US" altLang="ko-KR" dirty="0" err="1" smtClean="0"/>
              <a:t>Koray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Kavukcuoglu</a:t>
            </a:r>
            <a:r>
              <a:rPr lang="en-US" altLang="ko-KR" dirty="0" smtClean="0"/>
              <a:t>: Research Scientist @ Google DeepMind</a:t>
            </a:r>
          </a:p>
          <a:p>
            <a:pPr lvl="2"/>
            <a:r>
              <a:rPr lang="en-US" altLang="ko-KR" dirty="0" err="1" smtClean="0"/>
              <a:t>Soumith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Chinatala</a:t>
            </a:r>
            <a:r>
              <a:rPr lang="en-US" altLang="ko-KR" dirty="0" smtClean="0"/>
              <a:t>: Research Engineer </a:t>
            </a:r>
            <a:r>
              <a:rPr lang="en-US" altLang="ko-KR" dirty="0" smtClean="0"/>
              <a:t>@ </a:t>
            </a:r>
            <a:r>
              <a:rPr lang="en-US" altLang="ko-KR" dirty="0" smtClean="0"/>
              <a:t>Facebook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/>
            <a:r>
              <a:rPr lang="en-US" altLang="ko-KR" dirty="0" smtClean="0"/>
              <a:t>Jul. ‘2014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smtClean="0"/>
              <a:t>Facebook, Google, Twitter, Element Inc., etc.</a:t>
            </a:r>
            <a:endParaRPr lang="en-US" altLang="ko-KR" dirty="0"/>
          </a:p>
          <a:p>
            <a:r>
              <a:rPr lang="en-US" altLang="ko-KR" dirty="0"/>
              <a:t>Motivation</a:t>
            </a:r>
            <a:endParaRPr lang="ko-KR" altLang="en-US" dirty="0"/>
          </a:p>
          <a:p>
            <a:pPr lvl="1"/>
            <a:r>
              <a:rPr lang="en-US" altLang="ko-KR" dirty="0" smtClean="0"/>
              <a:t>Unlike 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, for research rather than mass market</a:t>
            </a:r>
          </a:p>
          <a:p>
            <a:pPr lvl="1"/>
            <a:r>
              <a:rPr lang="en-US" altLang="ko-KR" dirty="0" smtClean="0"/>
              <a:t>Unlike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, easy to use based on imperative model rather than symbolic model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Torch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http://torch.ch/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506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모듈화가 잘 되어 있어 사용이 용이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데이터 전처리 및 시각화 유틸리티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</a:t>
            </a:r>
            <a:r>
              <a:rPr lang="en-US" altLang="ko-KR" dirty="0" err="1" smtClean="0"/>
              <a:t>Lua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구문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Imperative </a:t>
            </a:r>
            <a:r>
              <a:rPr lang="ko-KR" altLang="en-US" dirty="0" smtClean="0"/>
              <a:t>프로그래밍 모델 기반의 직관적인</a:t>
            </a:r>
            <a:r>
              <a:rPr lang="en-US" altLang="ko-KR" dirty="0" smtClean="0"/>
              <a:t> API</a:t>
            </a:r>
          </a:p>
          <a:p>
            <a:pPr lvl="2"/>
            <a:r>
              <a:rPr lang="en-US" altLang="ko-KR" dirty="0" smtClean="0"/>
              <a:t>OpenCL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파이썬</a:t>
            </a:r>
            <a:r>
              <a:rPr lang="ko-KR" altLang="en-US" dirty="0" smtClean="0"/>
              <a:t> 인터페이스 없음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별도 존재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문서화가 잘 안되어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협소한 사용자 커뮤니티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심볼릭</a:t>
            </a:r>
            <a:r>
              <a:rPr lang="ko-KR" altLang="en-US" dirty="0" smtClean="0"/>
              <a:t> 모델 </a:t>
            </a:r>
            <a:r>
              <a:rPr lang="ko-KR" altLang="en-US" dirty="0" err="1" smtClean="0"/>
              <a:t>미제공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상용 </a:t>
            </a:r>
            <a:r>
              <a:rPr lang="ko-KR" altLang="en-US" dirty="0" err="1" smtClean="0"/>
              <a:t>어플레케이션이</a:t>
            </a:r>
            <a:r>
              <a:rPr lang="ko-KR" altLang="en-US" dirty="0" smtClean="0"/>
              <a:t> 아니라 연구용으로 적합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http://torch.ch/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80518"/>
              </p:ext>
            </p:extLst>
          </p:nvPr>
        </p:nvGraphicFramePr>
        <p:xfrm>
          <a:off x="323526" y="1471816"/>
          <a:ext cx="871297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5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Torch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Ronan, Clément, </a:t>
                      </a:r>
                      <a:r>
                        <a:rPr lang="en-US" altLang="ko-KR" sz="1100" dirty="0" err="1" smtClean="0"/>
                        <a:t>Koray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Soumith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</a:t>
                      </a:r>
                      <a:r>
                        <a:rPr lang="en-US" altLang="ko-KR" sz="1100" baseline="0" dirty="0" smtClean="0"/>
                        <a:t>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Android, iOS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C, </a:t>
                      </a:r>
                      <a:r>
                        <a:rPr lang="en-US" altLang="ko-KR" sz="1100" dirty="0" err="1" smtClean="0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Not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officially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293" y="2708920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프레임워크 비교 </a:t>
            </a:r>
            <a:r>
              <a:rPr lang="en-US" altLang="ko-KR" sz="2800" dirty="0" smtClean="0"/>
              <a:t>Sheet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85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기준</a:t>
            </a:r>
            <a:endParaRPr lang="en-US" altLang="ko-KR" dirty="0"/>
          </a:p>
          <a:p>
            <a:pPr lvl="1"/>
            <a:r>
              <a:rPr lang="ko-KR" altLang="en-US" dirty="0" smtClean="0"/>
              <a:t>주요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설치 플랫폼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 인터페이스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OpenMP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CUDA / OpenCL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Tech. Stack</a:t>
            </a:r>
          </a:p>
          <a:p>
            <a:pPr lvl="2"/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워크플로우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Computational Graph(CG)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Multi-dimensional array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Numerical computation</a:t>
            </a:r>
          </a:p>
          <a:p>
            <a:pPr lvl="2"/>
            <a:r>
              <a:rPr lang="en-US" altLang="ko-KR" dirty="0"/>
              <a:t>Computational Device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9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기준</a:t>
            </a:r>
            <a:endParaRPr lang="en-US" altLang="ko-KR" dirty="0"/>
          </a:p>
          <a:p>
            <a:pPr lvl="1"/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(Which) Interface Language</a:t>
            </a:r>
          </a:p>
          <a:p>
            <a:pPr lvl="2"/>
            <a:r>
              <a:rPr lang="en-US" altLang="ko-KR" dirty="0" smtClean="0"/>
              <a:t>(How) Compute </a:t>
            </a:r>
            <a:r>
              <a:rPr lang="en-US" altLang="ko-KR" dirty="0" err="1" smtClean="0"/>
              <a:t>backprop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(How) Update parameters</a:t>
            </a:r>
          </a:p>
          <a:p>
            <a:pPr lvl="2"/>
            <a:r>
              <a:rPr lang="en-US" altLang="ko-KR" dirty="0" smtClean="0"/>
              <a:t>(When) Run user codes</a:t>
            </a:r>
          </a:p>
          <a:p>
            <a:pPr lvl="2"/>
            <a:r>
              <a:rPr lang="en-US" altLang="ko-KR" dirty="0" smtClean="0"/>
              <a:t>(How) Optimize CG</a:t>
            </a:r>
          </a:p>
          <a:p>
            <a:pPr lvl="2"/>
            <a:r>
              <a:rPr lang="en-US" altLang="ko-KR" dirty="0" smtClean="0"/>
              <a:t>(How) Scale up training</a:t>
            </a:r>
          </a:p>
        </p:txBody>
      </p:sp>
    </p:spTree>
    <p:extLst>
      <p:ext uri="{BB962C8B-B14F-4D97-AF65-F5344CB8AC3E}">
        <p14:creationId xmlns:p14="http://schemas.microsoft.com/office/powerpoint/2010/main" val="27620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293" y="2708920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프레임워크 종류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6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</a:t>
            </a:r>
            <a:r>
              <a:rPr lang="en-US" altLang="ko-KR" dirty="0" smtClean="0"/>
              <a:t>Sheet – </a:t>
            </a:r>
            <a:r>
              <a:rPr lang="ko-KR" altLang="en-US" dirty="0" smtClean="0"/>
              <a:t>주요 특성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11973"/>
              </p:ext>
            </p:extLst>
          </p:nvPr>
        </p:nvGraphicFramePr>
        <p:xfrm>
          <a:off x="323526" y="1012656"/>
          <a:ext cx="8712970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Caffe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BAIR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MATAB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Chainer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Preferred Networks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CNTK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Microsoft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</a:t>
                      </a:r>
                      <a:r>
                        <a:rPr lang="en-US" altLang="ko-KR" sz="1100" baseline="0" dirty="0" smtClean="0"/>
                        <a:t> 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DL4J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SkyMind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Cross-platform (JVM)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Java, Scala,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(Spark)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170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Keras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François </a:t>
                      </a:r>
                      <a:r>
                        <a:rPr lang="en-US" altLang="ko-KR" sz="1100" dirty="0" err="1" smtClean="0"/>
                        <a:t>Chollet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Y(</a:t>
                      </a:r>
                      <a:r>
                        <a:rPr lang="en-US" altLang="ko-KR" sz="1100" dirty="0" err="1" smtClean="0"/>
                        <a:t>Theano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N(TF)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25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MXNet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DMLC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Windows, </a:t>
                      </a:r>
                      <a:r>
                        <a:rPr lang="en-US" altLang="ko-KR" sz="1100" dirty="0" err="1" smtClean="0"/>
                        <a:t>Javascript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C++, Python, Julia, MATLAB, JavaScript, Go, R, Scala, Perl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TensorFlow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Google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 C/C++,</a:t>
                      </a:r>
                      <a:r>
                        <a:rPr lang="en-US" altLang="ko-KR" sz="1100" baseline="0" dirty="0" smtClean="0"/>
                        <a:t> Java, Go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87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Theano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Université</a:t>
                      </a:r>
                      <a:r>
                        <a:rPr lang="en-US" altLang="ko-KR" sz="1100" dirty="0" smtClean="0"/>
                        <a:t> de Montréal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25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Torch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Ronan, Clément, </a:t>
                      </a:r>
                      <a:r>
                        <a:rPr lang="en-US" altLang="ko-KR" sz="1100" dirty="0" err="1" smtClean="0"/>
                        <a:t>Koray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Soumith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Mac,</a:t>
                      </a:r>
                      <a:r>
                        <a:rPr lang="en-US" altLang="ko-KR" sz="1100" baseline="0" dirty="0" smtClean="0"/>
                        <a:t>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Android, iOS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C, </a:t>
                      </a:r>
                      <a:r>
                        <a:rPr lang="en-US" altLang="ko-KR" sz="1100" dirty="0" err="1" smtClean="0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Not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officially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6454497"/>
            <a:ext cx="5437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Comparison of deep learning </a:t>
            </a:r>
            <a:r>
              <a:rPr lang="en-US" altLang="ko-KR" sz="1100" dirty="0" smtClean="0"/>
              <a:t>software</a:t>
            </a:r>
          </a:p>
          <a:p>
            <a:r>
              <a:rPr lang="en-US" altLang="ko-KR" sz="1100" dirty="0" smtClean="0">
                <a:hlinkClick r:id="rId2"/>
              </a:rPr>
              <a:t>https</a:t>
            </a:r>
            <a:r>
              <a:rPr lang="en-US" altLang="ko-KR" sz="1100" dirty="0">
                <a:hlinkClick r:id="rId2"/>
              </a:rPr>
              <a:t>://en.wikipedia.org/wiki/Comparison_of_deep_learning_software#cite_note-29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39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 </a:t>
            </a:r>
            <a:r>
              <a:rPr lang="en-US" altLang="ko-KR" dirty="0" smtClean="0"/>
              <a:t>Sheet – </a:t>
            </a:r>
            <a:r>
              <a:rPr lang="ko-KR" altLang="en-US" dirty="0" smtClean="0"/>
              <a:t>주요 특성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129" y="5855263"/>
            <a:ext cx="3256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Getting Started with Dep </a:t>
            </a:r>
            <a:r>
              <a:rPr lang="en-US" altLang="ko-KR" sz="1100" dirty="0" smtClean="0"/>
              <a:t>Learning</a:t>
            </a:r>
          </a:p>
          <a:p>
            <a:r>
              <a:rPr lang="en-US" altLang="ko-KR" sz="1100" dirty="0" smtClean="0">
                <a:hlinkClick r:id="rId2"/>
              </a:rPr>
              <a:t>https</a:t>
            </a:r>
            <a:r>
              <a:rPr lang="en-US" altLang="ko-KR" sz="1100" dirty="0">
                <a:hlinkClick r:id="rId2"/>
              </a:rPr>
              <a:t>://svds.com/getting-started-deep-learning/</a:t>
            </a:r>
            <a:endParaRPr lang="ko-KR" altLang="en-US" sz="11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" y="1052512"/>
            <a:ext cx="8402712" cy="46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</a:t>
            </a:r>
            <a:r>
              <a:rPr lang="en-US" altLang="ko-KR" dirty="0" smtClean="0"/>
              <a:t>– Tech.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프레임워크의 주요 </a:t>
            </a:r>
            <a:r>
              <a:rPr lang="en-US" altLang="ko-KR" dirty="0" smtClean="0"/>
              <a:t>Tech. Stack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8" y="1466016"/>
            <a:ext cx="8664193" cy="433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129" y="5855263"/>
            <a:ext cx="4432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3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640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 smtClean="0"/>
              <a:t>Sheet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80434" y="911682"/>
            <a:ext cx="3419550" cy="1293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Chainer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5580434" y="220829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Numpy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5580434" y="2640344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323850" y="917605"/>
            <a:ext cx="1511846" cy="43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시각화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323850" y="135012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워크플로우</a:t>
            </a:r>
            <a:r>
              <a:rPr lang="ko-KR" altLang="en-US" sz="1200" b="1" dirty="0" smtClean="0"/>
              <a:t> 관리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323850" y="1782171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CG </a:t>
            </a:r>
            <a:r>
              <a:rPr lang="ko-KR" altLang="en-US" sz="1200" b="1" dirty="0" smtClean="0"/>
              <a:t>관리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23850" y="221421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Multi-dimensional</a:t>
            </a:r>
          </a:p>
          <a:p>
            <a:pPr algn="ctr"/>
            <a:r>
              <a:rPr lang="en-US" altLang="ko-KR" sz="1200" b="1" dirty="0" smtClean="0"/>
              <a:t>Array </a:t>
            </a:r>
            <a:r>
              <a:rPr lang="ko-KR" altLang="en-US" sz="1200" b="1" dirty="0" smtClean="0"/>
              <a:t>처리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323850" y="2646267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Numerical</a:t>
            </a:r>
          </a:p>
          <a:p>
            <a:pPr algn="ctr"/>
            <a:r>
              <a:rPr lang="en-US" altLang="ko-KR" sz="1200" b="1" dirty="0" smtClean="0"/>
              <a:t>computation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307052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07644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Computational</a:t>
            </a:r>
          </a:p>
          <a:p>
            <a:pPr algn="ctr"/>
            <a:r>
              <a:rPr lang="en-US" altLang="ko-KR" sz="1200" b="1" dirty="0" smtClean="0"/>
              <a:t>Device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323850" y="3941941"/>
            <a:ext cx="1511846" cy="43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시각화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323850" y="437445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워크플로우</a:t>
            </a:r>
            <a:r>
              <a:rPr lang="ko-KR" altLang="en-US" sz="1200" b="1" dirty="0" smtClean="0"/>
              <a:t> 관리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323850" y="4806507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CG </a:t>
            </a:r>
            <a:r>
              <a:rPr lang="ko-KR" altLang="en-US" sz="1200" b="1" dirty="0" smtClean="0"/>
              <a:t>관리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323850" y="5238555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Multi-dimensional</a:t>
            </a:r>
          </a:p>
          <a:p>
            <a:pPr algn="ctr"/>
            <a:r>
              <a:rPr lang="en-US" altLang="ko-KR" sz="1200" b="1" dirty="0" smtClean="0"/>
              <a:t>Array </a:t>
            </a:r>
            <a:r>
              <a:rPr lang="ko-KR" altLang="en-US" sz="1200" b="1" dirty="0" smtClean="0"/>
              <a:t>처리</a:t>
            </a:r>
            <a:endParaRPr lang="ko-KR" altLang="en-US" sz="1200" b="1" dirty="0"/>
          </a:p>
        </p:txBody>
      </p:sp>
      <p:sp>
        <p:nvSpPr>
          <p:cNvPr id="46" name="직사각형 45"/>
          <p:cNvSpPr/>
          <p:nvPr/>
        </p:nvSpPr>
        <p:spPr>
          <a:xfrm>
            <a:off x="323850" y="567060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Numerical</a:t>
            </a:r>
          </a:p>
          <a:p>
            <a:pPr algn="ctr"/>
            <a:r>
              <a:rPr lang="en-US" altLang="ko-KR" sz="1200" b="1" dirty="0" smtClean="0"/>
              <a:t>computation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23528" y="610077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Computational</a:t>
            </a:r>
          </a:p>
          <a:p>
            <a:pPr algn="ctr"/>
            <a:r>
              <a:rPr lang="en-US" altLang="ko-KR" sz="1200" b="1" dirty="0" smtClean="0"/>
              <a:t>Device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339214" y="3519615"/>
            <a:ext cx="76014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Caffe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808347" y="3527430"/>
            <a:ext cx="963726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Chainer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41326" y="652534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[CNTK]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947514" y="653315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[DL4J]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7272547" y="221469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Cupy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7272547" y="2646738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7272225" y="3076914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8132655" y="2645797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1979712" y="1353084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Caffe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1979712" y="2217652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blob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1979712" y="264970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1979390" y="307987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3671825" y="2656094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3671503" y="308627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4531933" y="2655153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1979712" y="4377420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CNTK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1979712" y="567403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69" name="직사각형 68"/>
          <p:cNvSpPr/>
          <p:nvPr/>
        </p:nvSpPr>
        <p:spPr>
          <a:xfrm>
            <a:off x="1979390" y="6104212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1979713" y="5237624"/>
            <a:ext cx="3419228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Tensor</a:t>
            </a:r>
            <a:endParaRPr lang="ko-KR" altLang="en-US" sz="1200" b="1" dirty="0"/>
          </a:p>
        </p:txBody>
      </p:sp>
      <p:sp>
        <p:nvSpPr>
          <p:cNvPr id="71" name="직사각형 70"/>
          <p:cNvSpPr/>
          <p:nvPr/>
        </p:nvSpPr>
        <p:spPr>
          <a:xfrm>
            <a:off x="3671825" y="566967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3671503" y="611060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73" name="직사각형 72"/>
          <p:cNvSpPr/>
          <p:nvPr/>
        </p:nvSpPr>
        <p:spPr>
          <a:xfrm>
            <a:off x="4531933" y="5668731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74" name="직사각형 73"/>
          <p:cNvSpPr/>
          <p:nvPr/>
        </p:nvSpPr>
        <p:spPr>
          <a:xfrm>
            <a:off x="5576340" y="4374458"/>
            <a:ext cx="3419550" cy="864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DL4J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5576340" y="5241988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ND4J</a:t>
            </a:r>
            <a:endParaRPr lang="ko-KR" altLang="en-US" sz="1200" b="1" dirty="0"/>
          </a:p>
        </p:txBody>
      </p:sp>
      <p:sp>
        <p:nvSpPr>
          <p:cNvPr id="76" name="직사각형 75"/>
          <p:cNvSpPr/>
          <p:nvPr/>
        </p:nvSpPr>
        <p:spPr>
          <a:xfrm>
            <a:off x="5576340" y="567403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77" name="직사각형 76"/>
          <p:cNvSpPr/>
          <p:nvPr/>
        </p:nvSpPr>
        <p:spPr>
          <a:xfrm>
            <a:off x="5576018" y="6104212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7268453" y="5680430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7268131" y="611060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81" name="직사각형 80"/>
          <p:cNvSpPr/>
          <p:nvPr/>
        </p:nvSpPr>
        <p:spPr>
          <a:xfrm>
            <a:off x="8128561" y="5679489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82" name="직사각형 81"/>
          <p:cNvSpPr/>
          <p:nvPr/>
        </p:nvSpPr>
        <p:spPr>
          <a:xfrm>
            <a:off x="1981492" y="3941942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TensorBoard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5576340" y="3943814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DL4J UI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716016" y="405825"/>
            <a:ext cx="4432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904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 smtClean="0"/>
              <a:t>Sheet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3850" y="917605"/>
            <a:ext cx="1511846" cy="43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시각화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323850" y="135012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워크플로우</a:t>
            </a:r>
            <a:r>
              <a:rPr lang="ko-KR" altLang="en-US" sz="1200" b="1" dirty="0" smtClean="0"/>
              <a:t> 관리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323850" y="1782171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CG </a:t>
            </a:r>
            <a:r>
              <a:rPr lang="ko-KR" altLang="en-US" sz="1200" b="1" dirty="0" smtClean="0"/>
              <a:t>관리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23850" y="221421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Multi-dimensional</a:t>
            </a:r>
          </a:p>
          <a:p>
            <a:pPr algn="ctr"/>
            <a:r>
              <a:rPr lang="en-US" altLang="ko-KR" sz="1200" b="1" dirty="0" smtClean="0"/>
              <a:t>Array </a:t>
            </a:r>
            <a:r>
              <a:rPr lang="ko-KR" altLang="en-US" sz="1200" b="1" dirty="0" smtClean="0"/>
              <a:t>처리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323850" y="2646267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Numerical</a:t>
            </a:r>
          </a:p>
          <a:p>
            <a:pPr algn="ctr"/>
            <a:r>
              <a:rPr lang="en-US" altLang="ko-KR" sz="1200" b="1" dirty="0" smtClean="0"/>
              <a:t>computation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07644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Computational</a:t>
            </a:r>
          </a:p>
          <a:p>
            <a:pPr algn="ctr"/>
            <a:r>
              <a:rPr lang="en-US" altLang="ko-KR" sz="1200" b="1" dirty="0" smtClean="0"/>
              <a:t>Device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323850" y="3941941"/>
            <a:ext cx="1511846" cy="43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시각화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323850" y="437445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워크플로우</a:t>
            </a:r>
            <a:r>
              <a:rPr lang="ko-KR" altLang="en-US" sz="1200" b="1" dirty="0" smtClean="0"/>
              <a:t> 관리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323850" y="4806507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CG </a:t>
            </a:r>
            <a:r>
              <a:rPr lang="ko-KR" altLang="en-US" sz="1200" b="1" dirty="0" smtClean="0"/>
              <a:t>관리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323850" y="5238555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Multi-dimensional</a:t>
            </a:r>
          </a:p>
          <a:p>
            <a:pPr algn="ctr"/>
            <a:r>
              <a:rPr lang="en-US" altLang="ko-KR" sz="1200" b="1" dirty="0" smtClean="0"/>
              <a:t>Array </a:t>
            </a:r>
            <a:r>
              <a:rPr lang="ko-KR" altLang="en-US" sz="1200" b="1" dirty="0" smtClean="0"/>
              <a:t>처리</a:t>
            </a:r>
            <a:endParaRPr lang="ko-KR" altLang="en-US" sz="1200" b="1" dirty="0"/>
          </a:p>
        </p:txBody>
      </p:sp>
      <p:sp>
        <p:nvSpPr>
          <p:cNvPr id="46" name="직사각형 45"/>
          <p:cNvSpPr/>
          <p:nvPr/>
        </p:nvSpPr>
        <p:spPr>
          <a:xfrm>
            <a:off x="323850" y="5670603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Numerical</a:t>
            </a:r>
          </a:p>
          <a:p>
            <a:pPr algn="ctr"/>
            <a:r>
              <a:rPr lang="en-US" altLang="ko-KR" sz="1200" b="1" dirty="0" smtClean="0"/>
              <a:t>computation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23528" y="6100779"/>
            <a:ext cx="1511846" cy="432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Computational</a:t>
            </a:r>
          </a:p>
          <a:p>
            <a:pPr algn="ctr"/>
            <a:r>
              <a:rPr lang="en-US" altLang="ko-KR" sz="1200" b="1" dirty="0" smtClean="0"/>
              <a:t>Device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32794" y="352743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MXNet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701144" y="3533503"/>
            <a:ext cx="12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TensorFlow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235384" y="654111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Theano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5579468" y="2205805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Tensor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5579468" y="263785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579146" y="3068029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7271581" y="2644247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7271259" y="307442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8131689" y="2643306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62" name="직사각형 61"/>
          <p:cNvSpPr/>
          <p:nvPr/>
        </p:nvSpPr>
        <p:spPr>
          <a:xfrm>
            <a:off x="5568388" y="3938979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visdom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5579146" y="1341238"/>
            <a:ext cx="3419550" cy="864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TensorFlow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7267809" y="1335944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TF slim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1979712" y="3953169"/>
            <a:ext cx="3419550" cy="853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>
                    <a:lumMod val="65000"/>
                  </a:schemeClr>
                </a:solidFill>
              </a:rPr>
              <a:t>Keras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bg1">
                    <a:lumMod val="65000"/>
                  </a:schemeClr>
                </a:solidFill>
              </a:rPr>
              <a:t>Lasgane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, Blocks, </a:t>
            </a:r>
            <a:r>
              <a:rPr lang="en-US" altLang="ko-KR" sz="1200" b="1" dirty="0" err="1" smtClean="0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79712" y="4817736"/>
            <a:ext cx="3419550" cy="859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 smtClean="0"/>
              <a:t>Theano</a:t>
            </a:r>
            <a:endParaRPr lang="ko-KR" altLang="en-US" sz="1200" b="1" dirty="0"/>
          </a:p>
        </p:txBody>
      </p:sp>
      <p:sp>
        <p:nvSpPr>
          <p:cNvPr id="74" name="직사각형 73"/>
          <p:cNvSpPr/>
          <p:nvPr/>
        </p:nvSpPr>
        <p:spPr>
          <a:xfrm>
            <a:off x="1979712" y="5681832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1979390" y="6112008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76" name="직사각형 75"/>
          <p:cNvSpPr/>
          <p:nvPr/>
        </p:nvSpPr>
        <p:spPr>
          <a:xfrm>
            <a:off x="2555454" y="5242625"/>
            <a:ext cx="11406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Numpy</a:t>
            </a:r>
            <a:endParaRPr lang="ko-KR" altLang="en-US" sz="1200" b="1" dirty="0"/>
          </a:p>
        </p:txBody>
      </p:sp>
      <p:sp>
        <p:nvSpPr>
          <p:cNvPr id="77" name="직사각형 76"/>
          <p:cNvSpPr/>
          <p:nvPr/>
        </p:nvSpPr>
        <p:spPr>
          <a:xfrm>
            <a:off x="3689165" y="5242624"/>
            <a:ext cx="117054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libgpuarray</a:t>
            </a:r>
            <a:endParaRPr lang="ko-KR" altLang="en-US" sz="1200" b="1" dirty="0"/>
          </a:p>
        </p:txBody>
      </p:sp>
      <p:sp>
        <p:nvSpPr>
          <p:cNvPr id="78" name="직사각형 77"/>
          <p:cNvSpPr/>
          <p:nvPr/>
        </p:nvSpPr>
        <p:spPr>
          <a:xfrm>
            <a:off x="3688843" y="5680430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CUDA, OpenCL</a:t>
            </a:r>
          </a:p>
          <a:p>
            <a:pPr algn="ctr"/>
            <a:r>
              <a:rPr lang="en-US" altLang="ko-KR" sz="1200" b="1" dirty="0" smtClean="0"/>
              <a:t>CUDA Toolkit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3688521" y="6110606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47331" y="6525344"/>
            <a:ext cx="77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[Torch]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1978424" y="1353084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MXNet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1978424" y="2217652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mxnet.ndarray</a:t>
            </a:r>
            <a:endParaRPr lang="ko-KR" altLang="en-US" sz="1200" b="1" dirty="0"/>
          </a:p>
        </p:txBody>
      </p:sp>
      <p:sp>
        <p:nvSpPr>
          <p:cNvPr id="89" name="직사각형 88"/>
          <p:cNvSpPr/>
          <p:nvPr/>
        </p:nvSpPr>
        <p:spPr>
          <a:xfrm>
            <a:off x="1978424" y="264970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1978102" y="307987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3670537" y="2656094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670215" y="308627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94" name="직사각형 93"/>
          <p:cNvSpPr/>
          <p:nvPr/>
        </p:nvSpPr>
        <p:spPr>
          <a:xfrm>
            <a:off x="4530645" y="2655153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95" name="직사각형 94"/>
          <p:cNvSpPr/>
          <p:nvPr/>
        </p:nvSpPr>
        <p:spPr>
          <a:xfrm>
            <a:off x="5576340" y="4377422"/>
            <a:ext cx="3419550" cy="8616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Torch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5576340" y="5241988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Tensor</a:t>
            </a:r>
            <a:endParaRPr lang="ko-KR" altLang="en-US" sz="1200" b="1" dirty="0"/>
          </a:p>
        </p:txBody>
      </p:sp>
      <p:sp>
        <p:nvSpPr>
          <p:cNvPr id="97" name="직사각형 96"/>
          <p:cNvSpPr/>
          <p:nvPr/>
        </p:nvSpPr>
        <p:spPr>
          <a:xfrm>
            <a:off x="5576340" y="567403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BLAS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5576018" y="6104212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CPU</a:t>
            </a:r>
            <a:endParaRPr lang="ko-KR" altLang="en-US" sz="12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68453" y="5680430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cuBLAS</a:t>
            </a:r>
            <a:endParaRPr lang="en-US" altLang="ko-KR" sz="1200" b="1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268131" y="611060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GPU</a:t>
            </a:r>
            <a:endParaRPr lang="ko-KR" altLang="en-US" sz="12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8128561" y="5679489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cuDNN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977780" y="922308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mxnet.viz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5584672" y="913080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TensorBoard</a:t>
            </a:r>
            <a:endParaRPr lang="ko-KR" alt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716016" y="405825"/>
            <a:ext cx="4432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49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프레임워크의 설계 전략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129" y="5855263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https://www.dropbox.com/s/6sbt9jmrwg414c8/AAAI2017-3-0331.pdf</a:t>
            </a:r>
            <a:endParaRPr lang="en-US" altLang="ko-KR" sz="1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313"/>
            <a:ext cx="7666173" cy="331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1052512"/>
            <a:ext cx="8640638" cy="52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129" y="6381328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3"/>
              </a:rPr>
              <a:t>https://www.dropbox.com/s/6sbt9jmrwg414c8/AAAI2017-3-0331.pdf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95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4412"/>
              </p:ext>
            </p:extLst>
          </p:nvPr>
        </p:nvGraphicFramePr>
        <p:xfrm>
          <a:off x="323850" y="1052736"/>
          <a:ext cx="864064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1584176"/>
                <a:gridCol w="1800200"/>
                <a:gridCol w="1080122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Write</a:t>
                      </a:r>
                      <a:r>
                        <a:rPr lang="en-US" altLang="ko-KR" sz="1400" b="1" baseline="0" dirty="0" smtClean="0"/>
                        <a:t> NNs – in Which </a:t>
                      </a:r>
                      <a:r>
                        <a:rPr lang="en-US" altLang="ko-KR" sz="1400" b="1" baseline="0" dirty="0" err="1" smtClean="0"/>
                        <a:t>Languges</a:t>
                      </a:r>
                      <a:r>
                        <a:rPr lang="en-US" altLang="ko-KR" sz="1400" b="1" baseline="0" dirty="0" smtClean="0"/>
                        <a:t>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Declarative</a:t>
                      </a:r>
                    </a:p>
                    <a:p>
                      <a:pPr latinLnBrk="1"/>
                      <a:r>
                        <a:rPr lang="en-US" altLang="ko-KR" sz="1200" b="1" dirty="0" err="1" smtClean="0"/>
                        <a:t>Config</a:t>
                      </a:r>
                      <a:r>
                        <a:rPr lang="en-US" altLang="ko-KR" sz="1200" b="1" dirty="0" smtClean="0"/>
                        <a:t>. 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 portability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 flexibility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endParaRPr lang="ko-KR" altLang="en-US" sz="1200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Procedural</a:t>
                      </a:r>
                    </a:p>
                    <a:p>
                      <a:pPr latinLnBrk="1"/>
                      <a:r>
                        <a:rPr lang="en-US" altLang="ko-KR" sz="1200" b="1" dirty="0" smtClean="0"/>
                        <a:t>Scripting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 flexibility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portability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Others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69804"/>
              </p:ext>
            </p:extLst>
          </p:nvPr>
        </p:nvGraphicFramePr>
        <p:xfrm>
          <a:off x="323850" y="2420888"/>
          <a:ext cx="864064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1584176"/>
                <a:gridCol w="1800200"/>
                <a:gridCol w="1080122"/>
              </a:tblGrid>
              <a:tr h="14754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Compute </a:t>
                      </a:r>
                      <a:r>
                        <a:rPr lang="en-US" altLang="ko-KR" sz="1400" b="1" dirty="0" err="1" smtClean="0"/>
                        <a:t>backprop</a:t>
                      </a:r>
                      <a:r>
                        <a:rPr lang="en-US" altLang="ko-KR" sz="1400" b="1" dirty="0" smtClean="0"/>
                        <a:t> – How?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567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Graph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Easy and simple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 flexibility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1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Extended Graph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 flexibility</a:t>
                      </a: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Backprop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extended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graph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에도 오퍼레이션 가능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Backrprop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backprop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Implementation gets complicated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MXNet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TensorFlow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724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9" y="4725144"/>
            <a:ext cx="2781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129" y="6424360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4"/>
              </a:rPr>
              <a:t>https://www.dropbox.com/s/6sbt9jmrwg414c8/AAAI2017-3-0331.pdf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523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19531"/>
              </p:ext>
            </p:extLst>
          </p:nvPr>
        </p:nvGraphicFramePr>
        <p:xfrm>
          <a:off x="323850" y="1052736"/>
          <a:ext cx="8640640" cy="3066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1584176"/>
                <a:gridCol w="1800200"/>
                <a:gridCol w="1080122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Update parameters – How to represent?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07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Parameters as part of operator nodes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Intuitiveness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 flexibility and reusability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MXNet</a:t>
                      </a:r>
                      <a:endParaRPr lang="ko-KR" altLang="en-US" sz="1200" dirty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Parameters</a:t>
                      </a:r>
                      <a:r>
                        <a:rPr lang="en-US" altLang="ko-KR" sz="1200" b="1" baseline="0" dirty="0" smtClean="0"/>
                        <a:t> as separate nodes in the graph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 flexibility and reusability</a:t>
                      </a:r>
                    </a:p>
                    <a:p>
                      <a:pPr latinLnBrk="1"/>
                      <a:endParaRPr lang="en-US" altLang="ko-KR" sz="12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We can apply any operations that can be done for variable nodes to the parameters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TensorFlow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129" y="6424360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https://www.dropbox.com/s/6sbt9jmrwg414c8/AAAI2017-3-0331.pdf</a:t>
            </a:r>
            <a:endParaRPr lang="en-US" altLang="ko-KR" sz="1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00808"/>
            <a:ext cx="26860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" y="2875964"/>
            <a:ext cx="22574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13577"/>
              </p:ext>
            </p:extLst>
          </p:nvPr>
        </p:nvGraphicFramePr>
        <p:xfrm>
          <a:off x="323850" y="1052736"/>
          <a:ext cx="8640640" cy="525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1584176"/>
                <a:gridCol w="1800200"/>
                <a:gridCol w="1080122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Update parameters – How to update?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by routines outside of the graph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Easy to </a:t>
                      </a: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impelement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 integrity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MXNet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880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As a part of the graphs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 integrity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Implement gets complicated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TensorFlow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129" y="6424360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https://www.dropbox.com/s/6sbt9jmrwg414c8/AAAI2017-3-0331.pdf</a:t>
            </a:r>
            <a:endParaRPr lang="en-US" altLang="ko-KR" sz="11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7" y="3756617"/>
            <a:ext cx="3041084" cy="24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7" y="1680121"/>
            <a:ext cx="2384301" cy="167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0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stCxn id="3" idx="6"/>
            <a:endCxn id="29" idx="2"/>
          </p:cNvCxnSpPr>
          <p:nvPr/>
        </p:nvCxnSpPr>
        <p:spPr>
          <a:xfrm flipV="1">
            <a:off x="843152" y="1552570"/>
            <a:ext cx="7153477" cy="31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딥러</a:t>
            </a:r>
            <a:r>
              <a:rPr lang="ko-KR" altLang="en-US"/>
              <a:t>닝</a:t>
            </a:r>
            <a:r>
              <a:rPr lang="ko-KR" altLang="en-US" dirty="0" smtClean="0"/>
              <a:t> 프레임워크 </a:t>
            </a:r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39096" y="1331820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6" name="타원 15"/>
          <p:cNvSpPr/>
          <p:nvPr/>
        </p:nvSpPr>
        <p:spPr>
          <a:xfrm>
            <a:off x="3241753" y="1258166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00007" y="1268760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564123" y="1279354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32240" y="1289948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996629" y="1300542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8774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2010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26086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2013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400007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2014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72167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2015</a:t>
            </a:r>
            <a:endParaRPr lang="ko-KR" alt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48328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2016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20761" y="98072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2017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6" y="2178924"/>
            <a:ext cx="632504" cy="15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04" y="2117137"/>
            <a:ext cx="547262" cy="22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74" y="2791829"/>
            <a:ext cx="771782" cy="34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66" y="2143298"/>
            <a:ext cx="883890" cy="3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5" y="2103984"/>
            <a:ext cx="481166" cy="4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23528" y="4689718"/>
            <a:ext cx="8847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8"/>
              </a:rPr>
              <a:t>https://</a:t>
            </a:r>
            <a:r>
              <a:rPr lang="en-US" altLang="ko-KR" sz="1100" dirty="0" smtClean="0">
                <a:hlinkClick r:id="rId8"/>
              </a:rPr>
              <a:t>github.com/Theano/Theano/blob/master/HISTORY.txt</a:t>
            </a:r>
            <a:endParaRPr lang="en-US" altLang="ko-KR" sz="1100" dirty="0" smtClean="0"/>
          </a:p>
          <a:p>
            <a:r>
              <a:rPr lang="en-US" altLang="ko-KR" sz="1100" dirty="0">
                <a:hlinkClick r:id="rId9"/>
              </a:rPr>
              <a:t>https://</a:t>
            </a:r>
            <a:r>
              <a:rPr lang="en-US" altLang="ko-KR" sz="1100" dirty="0" smtClean="0">
                <a:hlinkClick r:id="rId9"/>
              </a:rPr>
              <a:t>www.embedded-vision.com/industry-analysis/technical-articles/caffe-deep-learning-framework-interview-core-developers</a:t>
            </a:r>
            <a:endParaRPr lang="en-US" altLang="ko-KR" sz="1100" dirty="0" smtClean="0"/>
          </a:p>
          <a:p>
            <a:r>
              <a:rPr lang="en-US" altLang="ko-KR" sz="1100" dirty="0">
                <a:hlinkClick r:id="rId10"/>
              </a:rPr>
              <a:t>https://</a:t>
            </a:r>
            <a:r>
              <a:rPr lang="en-US" altLang="ko-KR" sz="1100" dirty="0" smtClean="0">
                <a:hlinkClick r:id="rId10"/>
              </a:rPr>
              <a:t>www.preferred-networks.jp/en/news/8531</a:t>
            </a:r>
            <a:endParaRPr lang="en-US" altLang="ko-KR" sz="1100" dirty="0" smtClean="0"/>
          </a:p>
          <a:p>
            <a:r>
              <a:rPr lang="en-US" altLang="ko-KR" sz="1100" dirty="0">
                <a:hlinkClick r:id="rId11"/>
              </a:rPr>
              <a:t>https://www.microsoft.com/en-us/research/blog/microsoft-computational-network-toolkit-offers-most-efficient-distributed-deep-learning-computational-performance/github/#</a:t>
            </a:r>
            <a:r>
              <a:rPr lang="en-US" altLang="ko-KR" sz="1100" dirty="0" smtClean="0">
                <a:hlinkClick r:id="rId11"/>
              </a:rPr>
              <a:t>sm.0000qz6ljpzl3fnrxby1iwpo5v5rf</a:t>
            </a:r>
            <a:endParaRPr lang="en-US" altLang="ko-KR" sz="1100" dirty="0" smtClean="0"/>
          </a:p>
          <a:p>
            <a:r>
              <a:rPr lang="en-US" altLang="ko-KR" sz="1100" dirty="0">
                <a:hlinkClick r:id="rId12"/>
              </a:rPr>
              <a:t>https://www.wired.com/2014/06/skymind-deep-learning</a:t>
            </a:r>
            <a:r>
              <a:rPr lang="en-US" altLang="ko-KR" sz="1100" dirty="0" smtClean="0">
                <a:hlinkClick r:id="rId12"/>
              </a:rPr>
              <a:t>/</a:t>
            </a:r>
            <a:endParaRPr lang="en-US" altLang="ko-KR" sz="1100" dirty="0" smtClean="0"/>
          </a:p>
          <a:p>
            <a:r>
              <a:rPr lang="en-US" altLang="ko-KR" sz="1100" dirty="0">
                <a:hlinkClick r:id="rId13"/>
              </a:rPr>
              <a:t>https://</a:t>
            </a:r>
            <a:r>
              <a:rPr lang="en-US" altLang="ko-KR" sz="1100" dirty="0" smtClean="0">
                <a:hlinkClick r:id="rId13"/>
              </a:rPr>
              <a:t>twitter.com/fchollet/status/581627598741999616</a:t>
            </a:r>
            <a:endParaRPr lang="en-US" altLang="ko-KR" sz="1100" dirty="0" smtClean="0"/>
          </a:p>
          <a:p>
            <a:r>
              <a:rPr lang="en-US" altLang="ko-KR" sz="1100" dirty="0">
                <a:hlinkClick r:id="rId14"/>
              </a:rPr>
              <a:t>https://</a:t>
            </a:r>
            <a:r>
              <a:rPr lang="en-US" altLang="ko-KR" sz="1100" dirty="0" smtClean="0">
                <a:hlinkClick r:id="rId14"/>
              </a:rPr>
              <a:t>github.com/dmlc/mxnet/issues?q=is%3Aissue+is%3Aopen+sort%3Acreated-asc</a:t>
            </a:r>
            <a:endParaRPr lang="en-US" altLang="ko-KR" sz="1100" dirty="0" smtClean="0"/>
          </a:p>
          <a:p>
            <a:r>
              <a:rPr lang="en-US" altLang="ko-KR" sz="1100" dirty="0">
                <a:hlinkClick r:id="rId15"/>
              </a:rPr>
              <a:t>https://www.wired.com/2015/11/google-open-sources-its-artificial-intelligence-engine</a:t>
            </a:r>
            <a:r>
              <a:rPr lang="en-US" altLang="ko-KR" sz="1100" dirty="0" smtClean="0">
                <a:hlinkClick r:id="rId15"/>
              </a:rPr>
              <a:t>/</a:t>
            </a:r>
            <a:endParaRPr lang="en-US" altLang="ko-KR" sz="1100" dirty="0" smtClean="0"/>
          </a:p>
          <a:p>
            <a:r>
              <a:rPr lang="en-US" altLang="ko-KR" sz="1100" dirty="0">
                <a:hlinkClick r:id="rId8"/>
              </a:rPr>
              <a:t>https://</a:t>
            </a:r>
            <a:r>
              <a:rPr lang="en-US" altLang="ko-KR" sz="1100" dirty="0" smtClean="0">
                <a:hlinkClick r:id="rId8"/>
              </a:rPr>
              <a:t>github.com/Theano/Theano/blob/master/HISTORY.txt</a:t>
            </a:r>
            <a:endParaRPr lang="en-US" altLang="ko-KR" sz="1100" dirty="0" smtClean="0"/>
          </a:p>
          <a:p>
            <a:r>
              <a:rPr lang="en-US" altLang="ko-KR" sz="1100" dirty="0">
                <a:hlinkClick r:id="rId16"/>
              </a:rPr>
              <a:t>https://</a:t>
            </a:r>
            <a:r>
              <a:rPr lang="en-US" altLang="ko-KR" sz="1100" dirty="0" smtClean="0">
                <a:hlinkClick r:id="rId16"/>
              </a:rPr>
              <a:t>www.facebook.com/yann.lecun/posts/10152142434782143</a:t>
            </a:r>
            <a:endParaRPr lang="en-US" altLang="ko-KR" sz="1100" dirty="0" smtClean="0"/>
          </a:p>
          <a:p>
            <a:r>
              <a:rPr lang="en-US" altLang="ko-KR" sz="1100" dirty="0">
                <a:hlinkClick r:id="rId17"/>
              </a:rPr>
              <a:t>https://techcrunch.com/2017/04/18/facebook-open-sources-caffe2-its-flexible-deep-learning-framework-of-choice</a:t>
            </a:r>
            <a:r>
              <a:rPr lang="en-US" altLang="ko-KR" sz="1100" dirty="0" smtClean="0">
                <a:hlinkClick r:id="rId17"/>
              </a:rPr>
              <a:t>/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30946" y="198884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(Nov.)</a:t>
            </a:r>
            <a:endParaRPr lang="ko-KR" alt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11266" y="1916832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(Dec.)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43423" y="256844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(Jul.)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39952" y="190555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(Jun.)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88224" y="256490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On GitHub</a:t>
            </a:r>
          </a:p>
          <a:p>
            <a:r>
              <a:rPr lang="en-US" altLang="ko-KR" sz="1100" b="1" dirty="0" smtClean="0"/>
              <a:t>(Debut: Apr. ‘2015)</a:t>
            </a:r>
            <a:endParaRPr lang="ko-KR" altLang="en-US" sz="11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364088" y="3282939"/>
            <a:ext cx="1078065" cy="578109"/>
            <a:chOff x="5416635" y="2564904"/>
            <a:chExt cx="1078065" cy="57810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453" y="2817402"/>
              <a:ext cx="953247" cy="325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5416635" y="2564904"/>
              <a:ext cx="5533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(Oct.)</a:t>
              </a:r>
              <a:endParaRPr lang="ko-KR" altLang="en-US" sz="11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64088" y="2564904"/>
            <a:ext cx="787624" cy="649424"/>
            <a:chOff x="5335112" y="3167390"/>
            <a:chExt cx="787624" cy="64942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02" y="3450516"/>
              <a:ext cx="685634" cy="366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335112" y="3167390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(Jun.)</a:t>
              </a:r>
              <a:endParaRPr lang="ko-KR" altLang="en-US" sz="11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25520" y="3888042"/>
            <a:ext cx="830656" cy="837102"/>
            <a:chOff x="5292080" y="3789040"/>
            <a:chExt cx="830656" cy="837102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312" y="4005064"/>
              <a:ext cx="741424" cy="62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92080" y="3789040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(Nov.)</a:t>
              </a:r>
              <a:endParaRPr lang="ko-KR" altLang="en-US" sz="11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46938" y="1916832"/>
            <a:ext cx="833374" cy="642211"/>
            <a:chOff x="6546938" y="1916832"/>
            <a:chExt cx="833374" cy="642211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414" y="2157994"/>
              <a:ext cx="725898" cy="40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546938" y="1916832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(Jan.)</a:t>
              </a:r>
              <a:endParaRPr lang="ko-KR" altLang="en-US" sz="1100" b="1" dirty="0"/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64971"/>
            <a:ext cx="951389" cy="32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916642" y="1916832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(Apr.)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493942" y="191098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(Mar.)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389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04781"/>
              </p:ext>
            </p:extLst>
          </p:nvPr>
        </p:nvGraphicFramePr>
        <p:xfrm>
          <a:off x="323850" y="1052736"/>
          <a:ext cx="864064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1584176"/>
                <a:gridCol w="1800200"/>
                <a:gridCol w="1080122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Run</a:t>
                      </a:r>
                      <a:r>
                        <a:rPr lang="en-US" altLang="ko-KR" sz="1400" b="1" baseline="0" dirty="0" smtClean="0"/>
                        <a:t> user codes – When?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Static</a:t>
                      </a:r>
                      <a:r>
                        <a:rPr lang="en-US" altLang="ko-KR" sz="1200" b="1" baseline="0" dirty="0" smtClean="0"/>
                        <a:t> CG</a:t>
                      </a:r>
                    </a:p>
                    <a:p>
                      <a:pPr latinLnBrk="1"/>
                      <a:r>
                        <a:rPr lang="en-US" altLang="ko-KR" sz="1200" b="1" baseline="0" dirty="0" smtClean="0"/>
                        <a:t>(Define-and-run)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Easy to optimize the computations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flexibility and usability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Others</a:t>
                      </a:r>
                      <a:endParaRPr lang="ko-KR" altLang="en-US" sz="1200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Dynamic</a:t>
                      </a:r>
                      <a:r>
                        <a:rPr lang="en-US" altLang="ko-KR" sz="1200" b="1" baseline="0" dirty="0" smtClean="0"/>
                        <a:t> CG</a:t>
                      </a:r>
                    </a:p>
                    <a:p>
                      <a:pPr latinLnBrk="1"/>
                      <a:r>
                        <a:rPr lang="en-US" altLang="ko-KR" sz="1200" b="1" baseline="0" dirty="0" smtClean="0"/>
                        <a:t>(Define-by-run)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High flexibility and usability</a:t>
                      </a:r>
                    </a:p>
                    <a:p>
                      <a:pPr latinLnBrk="1"/>
                      <a:endParaRPr lang="en-US" altLang="ko-KR" sz="12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Users can build different graphs for different iterations using language syntaxes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Hard to optimize the computations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Difficult to do optimization every iteration due to its computational cost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129" y="6424360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https://www.dropbox.com/s/6sbt9jmrwg414c8/AAAI2017-3-0331.pdf</a:t>
            </a:r>
            <a:endParaRPr lang="en-US" altLang="ko-KR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59531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8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Sheet – </a:t>
            </a:r>
            <a:r>
              <a:rPr lang="ko-KR" altLang="en-US" dirty="0"/>
              <a:t>설계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10987"/>
              </p:ext>
            </p:extLst>
          </p:nvPr>
        </p:nvGraphicFramePr>
        <p:xfrm>
          <a:off x="323850" y="1052736"/>
          <a:ext cx="864064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504056"/>
                <a:gridCol w="504056"/>
                <a:gridCol w="3456386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Optimize CG – How to extend current F/W?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Transform the graph to optimize the computations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TensorFlow</a:t>
                      </a:r>
                      <a:endParaRPr lang="ko-KR" altLang="en-US" sz="1200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/>
                        <a:t>Provide easy ways to write custom operator nodes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MXNet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: also provides ways to write custom CUDA kernels with JIT compilation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129" y="6424360"/>
            <a:ext cx="4560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DLIF: </a:t>
            </a:r>
            <a:r>
              <a:rPr lang="en-US" altLang="ko-KR" sz="1100" dirty="0" smtClean="0"/>
              <a:t>Differences </a:t>
            </a:r>
            <a:r>
              <a:rPr lang="en-US" altLang="ko-KR" sz="1100" dirty="0"/>
              <a:t>of deep learning frameworks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https://www.dropbox.com/s/6sbt9jmrwg414c8/AAAI2017-3-0331.pdf</a:t>
            </a:r>
            <a:endParaRPr lang="en-US" altLang="ko-KR" sz="1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1020"/>
              </p:ext>
            </p:extLst>
          </p:nvPr>
        </p:nvGraphicFramePr>
        <p:xfrm>
          <a:off x="312129" y="3429000"/>
          <a:ext cx="8640640" cy="177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142"/>
                <a:gridCol w="504056"/>
                <a:gridCol w="504056"/>
                <a:gridCol w="3456386"/>
              </a:tblGrid>
              <a:tr h="22861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Scale</a:t>
                      </a:r>
                      <a:r>
                        <a:rPr lang="en-US" altLang="ko-KR" sz="1400" b="1" baseline="0" dirty="0" smtClean="0"/>
                        <a:t> up training – How?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Multi-GPU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81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/>
                        <a:t>Distributed Computations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MXNet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TensorFlow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CNTK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Chainer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DL4J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Torch(Not</a:t>
                      </a:r>
                      <a:r>
                        <a:rPr lang="en-US" altLang="ko-KR" sz="1200" baseline="0" dirty="0" smtClean="0"/>
                        <a:t> Officially)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452" y="270892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프레임워크 사용 예시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68420" y="3284984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MNIST -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61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Caffe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https://github.com/BVLC/caffe/tree/master/examples/mnist</a:t>
            </a:r>
            <a:endParaRPr lang="ko-KR" altLang="en-US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3592"/>
            <a:ext cx="2177425" cy="4671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92" y="1853592"/>
            <a:ext cx="5257800" cy="4671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3528" y="1620032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843808" y="1620032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11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Chainer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https://github.com/pfnet/chainer/tree/master/examples/mnist</a:t>
            </a:r>
            <a:endParaRPr lang="ko-KR" altLang="en-US" sz="1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2" y="1713346"/>
            <a:ext cx="4705350" cy="287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46" y="2497410"/>
            <a:ext cx="5238750" cy="417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23528" y="1484784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797746" y="2272618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2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CNTK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https://www.microsoft.com/en-us/research/product/cognitive-toolkit/</a:t>
            </a:r>
            <a:endParaRPr lang="ko-KR" altLang="en-US" sz="1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38516"/>
            <a:ext cx="7056437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1" y="1626443"/>
            <a:ext cx="4714875" cy="511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3528" y="1484784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4305672" y="1419812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47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DL4J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791126"/>
            <a:ext cx="878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</a:t>
            </a:r>
            <a:r>
              <a:rPr lang="en-US" altLang="ko-KR" sz="1100" dirty="0" smtClean="0">
                <a:hlinkClick r:id="rId2"/>
              </a:rPr>
              <a:t>github.com/deeplearning4j/dl4j-examples/tree/master/dl4j-examples/src/main/java/org/deeplearning4j/examples/feedforward</a:t>
            </a:r>
            <a:endParaRPr lang="ko-KR" altLang="en-US" sz="11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380977" cy="532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8446" y="2996952"/>
            <a:ext cx="6696744" cy="2520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8446" y="1951132"/>
            <a:ext cx="6696744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0790" y="2996952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700790" y="1951132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69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Keras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https://github.com/fchollet/keras/blob/master/examples/mnist_mlp.py</a:t>
            </a:r>
            <a:endParaRPr lang="ko-KR" altLang="en-US" sz="1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15245"/>
            <a:ext cx="42291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016"/>
            <a:ext cx="3705225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23850" y="1484313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3850" y="3348224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48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MXNet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http://mxnet.io/tutorials/python/mnist.html</a:t>
            </a:r>
            <a:endParaRPr lang="ko-KR" altLang="en-US" sz="11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1" y="1727187"/>
            <a:ext cx="468630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89" y="3976836"/>
            <a:ext cx="4848225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3850" y="1484313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331689" y="3735886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17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https://github.com/aymericdamien/TensorFlow-Examples/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3" y="1709105"/>
            <a:ext cx="451485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88668"/>
            <a:ext cx="5867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850" y="1484313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31689" y="3735886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Created by</a:t>
            </a:r>
          </a:p>
          <a:p>
            <a:pPr lvl="2"/>
            <a:r>
              <a:rPr lang="en-US" altLang="ko-KR" dirty="0" err="1" smtClean="0"/>
              <a:t>Yangqing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Jia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http://daggerfs.com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UC </a:t>
            </a:r>
            <a:r>
              <a:rPr lang="en-US" altLang="ko-KR" dirty="0" err="1" smtClean="0"/>
              <a:t>Berkerey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과학 </a:t>
            </a:r>
            <a:r>
              <a:rPr lang="en-US" altLang="ko-KR" dirty="0" smtClean="0"/>
              <a:t>Ph.D. / </a:t>
            </a:r>
            <a:r>
              <a:rPr lang="ko-KR" altLang="en-US" dirty="0" smtClean="0"/>
              <a:t>지도 교수</a:t>
            </a:r>
            <a:r>
              <a:rPr lang="en-US" altLang="ko-KR" dirty="0" smtClean="0"/>
              <a:t>(Trevor Darrell, BAIR </a:t>
            </a:r>
            <a:r>
              <a:rPr lang="ko-KR" altLang="en-US" dirty="0" smtClean="0"/>
              <a:t>책임자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err="1" smtClean="0"/>
              <a:t>구글</a:t>
            </a:r>
            <a:r>
              <a:rPr lang="ko-KR" altLang="en-US" dirty="0" smtClean="0"/>
              <a:t> 브레인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  <a:r>
              <a:rPr lang="ko-KR" altLang="en-US" dirty="0" smtClean="0"/>
              <a:t> 참여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페이스북</a:t>
            </a:r>
            <a:r>
              <a:rPr lang="ko-KR" altLang="en-US" dirty="0" smtClean="0"/>
              <a:t> 리서치 </a:t>
            </a:r>
            <a:r>
              <a:rPr lang="ko-KR" altLang="en-US" dirty="0" err="1" smtClean="0"/>
              <a:t>사이언티트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Evan </a:t>
            </a:r>
            <a:r>
              <a:rPr lang="en-US" altLang="ko-KR" dirty="0" err="1" smtClean="0"/>
              <a:t>Shellhamer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http://imaginarynumber.net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/>
              <a:t>UC </a:t>
            </a:r>
            <a:r>
              <a:rPr lang="en-US" altLang="ko-KR" dirty="0" err="1"/>
              <a:t>Berkerey</a:t>
            </a:r>
            <a:r>
              <a:rPr lang="en-US" altLang="ko-KR" dirty="0"/>
              <a:t> </a:t>
            </a:r>
            <a:r>
              <a:rPr lang="ko-KR" altLang="en-US" dirty="0"/>
              <a:t>컴퓨터 과학 </a:t>
            </a:r>
            <a:r>
              <a:rPr lang="en-US" altLang="ko-KR" dirty="0"/>
              <a:t>Ph.D. / </a:t>
            </a:r>
            <a:r>
              <a:rPr lang="ko-KR" altLang="en-US" dirty="0"/>
              <a:t>지도 교수</a:t>
            </a:r>
            <a:r>
              <a:rPr lang="en-US" altLang="ko-KR" dirty="0"/>
              <a:t>(Trevor Darrell, BAIR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Maintained by</a:t>
            </a:r>
          </a:p>
          <a:p>
            <a:pPr lvl="2"/>
            <a:r>
              <a:rPr lang="en-US" altLang="ko-KR" dirty="0" smtClean="0"/>
              <a:t>BAIR(Berkeley Artificial </a:t>
            </a:r>
            <a:r>
              <a:rPr lang="en-US" altLang="ko-KR" dirty="0"/>
              <a:t>Intelligence Research, </a:t>
            </a:r>
            <a:r>
              <a:rPr lang="en-US" altLang="ko-KR" dirty="0">
                <a:hlinkClick r:id="rId4"/>
              </a:rPr>
              <a:t>http://bair.berkeley.edu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릴리즈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‘2013: </a:t>
            </a:r>
            <a:r>
              <a:rPr lang="en-US" altLang="ko-KR" dirty="0" err="1" smtClean="0"/>
              <a:t>DeCAF</a:t>
            </a:r>
            <a:r>
              <a:rPr lang="en-US" altLang="ko-KR" dirty="0"/>
              <a:t> (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arxiv.org/abs/1310.1531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Dec. ‘2013: 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 v0</a:t>
            </a:r>
          </a:p>
          <a:p>
            <a:r>
              <a:rPr lang="ko-KR" altLang="en-US" dirty="0" smtClean="0"/>
              <a:t>적용 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Facebook, Adobe, Microsoft, Samsung, Flickr, Tesla, Yelp, Pinterest, etc.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‘2012 ILSVRC</a:t>
            </a:r>
            <a:r>
              <a:rPr lang="ko-KR" altLang="en-US" dirty="0" smtClean="0"/>
              <a:t>에서 발표한 </a:t>
            </a:r>
            <a:r>
              <a:rPr lang="en-US" altLang="ko-KR" dirty="0" err="1" smtClean="0"/>
              <a:t>AlexNet</a:t>
            </a:r>
            <a:r>
              <a:rPr lang="ko-KR" altLang="en-US" dirty="0" smtClean="0"/>
              <a:t>을 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DNN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배포하기 위한 범용 </a:t>
            </a:r>
            <a:r>
              <a:rPr lang="en-US" altLang="ko-KR" dirty="0" smtClean="0"/>
              <a:t>F/W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Caffe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6"/>
              </a:rPr>
              <a:t>http://caffe.berkeleyvision.org/</a:t>
            </a:r>
            <a:endParaRPr lang="ko-KR" altLang="en-US" sz="11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449844"/>
            <a:ext cx="903294" cy="107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708275"/>
            <a:ext cx="903294" cy="9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https://github.com/socurites/torch-book-examples/tree/master/model/chap1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808"/>
            <a:ext cx="2962275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3838575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850" y="1484313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모델 정의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283968" y="2268104"/>
            <a:ext cx="914400" cy="22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학습 정의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983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Comparison of deep </a:t>
            </a:r>
            <a:r>
              <a:rPr lang="en-US" altLang="ko-KR" dirty="0"/>
              <a:t>learning software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https://en.wikipedia.org/wiki/Comparison_of_deep_learning_software#cite_note-29</a:t>
            </a:r>
            <a:endParaRPr lang="en-US" altLang="ko-KR" dirty="0"/>
          </a:p>
          <a:p>
            <a:r>
              <a:rPr lang="en-US" altLang="ko-KR" dirty="0" smtClean="0"/>
              <a:t>Deep </a:t>
            </a:r>
            <a:r>
              <a:rPr lang="en-US" altLang="ko-KR" dirty="0"/>
              <a:t>Learning Frameworks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developer.nvidia.com/deep-learning-frameworks</a:t>
            </a:r>
            <a:endParaRPr lang="en-US" altLang="ko-KR" dirty="0"/>
          </a:p>
          <a:p>
            <a:r>
              <a:rPr lang="en-US" altLang="ko-KR" dirty="0"/>
              <a:t>Comparing Frameworks: Deeplearning4j, Torch, </a:t>
            </a:r>
            <a:r>
              <a:rPr lang="en-US" altLang="ko-KR" dirty="0" err="1"/>
              <a:t>Theano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Caffe</a:t>
            </a:r>
            <a:r>
              <a:rPr lang="en-US" altLang="ko-KR" dirty="0"/>
              <a:t>, Paddle, </a:t>
            </a:r>
            <a:r>
              <a:rPr lang="en-US" altLang="ko-KR" dirty="0" err="1"/>
              <a:t>MxNet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en-US" altLang="ko-KR" dirty="0"/>
              <a:t> &amp; CNTK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deeplearning4j.org/compare-dl4j-torch7-pylearn#caffe</a:t>
            </a:r>
            <a:endParaRPr lang="en-US" altLang="ko-KR" dirty="0" smtClean="0"/>
          </a:p>
          <a:p>
            <a:r>
              <a:rPr lang="en-US" altLang="ko-KR" dirty="0"/>
              <a:t>Performance of Distributed Deep Learning using </a:t>
            </a:r>
            <a:r>
              <a:rPr lang="en-US" altLang="ko-KR" dirty="0" err="1" smtClean="0"/>
              <a:t>ChainerMN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chainer.org/general/2017/02/08/Performance-of-Distributed-Deep-Learning-Using-ChainerMN.html</a:t>
            </a:r>
            <a:endParaRPr lang="en-US" altLang="ko-KR" dirty="0" smtClean="0"/>
          </a:p>
          <a:p>
            <a:r>
              <a:rPr lang="en-US" altLang="ko-KR" dirty="0"/>
              <a:t>Comparison with Other Frameworks</a:t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docs.chainer.org/en/latest/comparison.html</a:t>
            </a:r>
            <a:endParaRPr lang="en-US" altLang="ko-KR" dirty="0" smtClean="0"/>
          </a:p>
          <a:p>
            <a:r>
              <a:rPr lang="en-US" altLang="ko-KR" dirty="0" smtClean="0"/>
              <a:t>Complex Neural networks made easy by </a:t>
            </a:r>
            <a:r>
              <a:rPr lang="en-US" altLang="ko-KR" dirty="0" err="1" smtClean="0"/>
              <a:t>Chainer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https://www.oreilly.com/learning/complex-neural-networks-made-easy-by-chainer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is </a:t>
            </a:r>
            <a:r>
              <a:rPr lang="en-US" altLang="ko-KR" dirty="0" err="1"/>
              <a:t>PyTorch</a:t>
            </a:r>
            <a:r>
              <a:rPr lang="en-US" altLang="ko-KR" dirty="0"/>
              <a:t> different from </a:t>
            </a:r>
            <a:r>
              <a:rPr lang="en-US" altLang="ko-KR" dirty="0" err="1"/>
              <a:t>Tensorflow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hackernoon.com/how-is-pytorch-different-from-tensorflow-2c90f44747d6</a:t>
            </a:r>
            <a:endParaRPr lang="en-US" altLang="ko-KR" dirty="0" smtClean="0"/>
          </a:p>
          <a:p>
            <a:r>
              <a:rPr lang="en-US" altLang="ko-KR" dirty="0"/>
              <a:t>How to run deep neural networks on weak hardware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www.linkedin.com/pulse/how-run-deep-neural-networks-weak-hardware-dmytro-prylipko</a:t>
            </a:r>
            <a:endParaRPr lang="en-US" altLang="ko-KR" dirty="0" smtClean="0"/>
          </a:p>
          <a:p>
            <a:r>
              <a:rPr lang="en-US" altLang="ko-KR" dirty="0"/>
              <a:t>Deep Learning frameworks: a review before finishing 2016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https://medium.com/@</a:t>
            </a:r>
            <a:r>
              <a:rPr lang="en-US" altLang="ko-KR" dirty="0" smtClean="0">
                <a:hlinkClick r:id="rId4"/>
              </a:rPr>
              <a:t>ricardo.guerrero/deep-learning-frameworks-a-review-before-finishing-2016-5b3ab4010b06</a:t>
            </a:r>
            <a:endParaRPr lang="en-US" altLang="ko-KR" dirty="0" smtClean="0"/>
          </a:p>
          <a:p>
            <a:r>
              <a:rPr lang="en-US" altLang="ko-KR" dirty="0"/>
              <a:t>Microsoft Computational Network Toolkit offers most efficient distributed deep learning computational performance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https://www.microsoft.com/en-us/research/blog/microsoft-computational-network-toolkit-offers-most-efficient-distributed-deep-learning-computational-performance/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Frameworks Comparison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https://blog.paperspace.com/which-ml-framework-should-i-use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err="1" smtClean="0"/>
              <a:t>soumith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convnet</a:t>
            </a:r>
            <a:r>
              <a:rPr lang="en-US" altLang="ko-KR" dirty="0"/>
              <a:t>-benchmarks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github.com/soumith/convnet-benchmarks</a:t>
            </a:r>
            <a:endParaRPr lang="en-US" altLang="ko-KR" dirty="0" smtClean="0"/>
          </a:p>
          <a:p>
            <a:r>
              <a:rPr lang="en-US" altLang="ko-KR" dirty="0"/>
              <a:t>Getting Started with </a:t>
            </a:r>
            <a:r>
              <a:rPr lang="en-US" altLang="ko-KR" dirty="0" smtClean="0"/>
              <a:t>Deep </a:t>
            </a:r>
            <a:r>
              <a:rPr lang="en-US" altLang="ko-KR" dirty="0"/>
              <a:t>Learning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https://svds.com/getting-started-deep-learning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Benchmarking State-of-the-Art Deep Learning Software Tools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http://dlbench.comp.hkbu.edu.hk/?</a:t>
            </a:r>
            <a:r>
              <a:rPr lang="en-US" altLang="ko-KR" dirty="0" smtClean="0">
                <a:hlinkClick r:id="rId5"/>
              </a:rPr>
              <a:t>v=v7</a:t>
            </a:r>
            <a:endParaRPr lang="en-US" altLang="ko-KR" dirty="0" smtClean="0"/>
          </a:p>
          <a:p>
            <a:r>
              <a:rPr lang="en-US" altLang="ko-KR" dirty="0" smtClean="0"/>
              <a:t>DLIF: Common design of neural network implementations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www.dropbox.com/s/qfz34ba3ftuli6b/AAAI2017-2-0203.pdf</a:t>
            </a:r>
            <a:endParaRPr lang="en-US" altLang="ko-KR" dirty="0" smtClean="0"/>
          </a:p>
          <a:p>
            <a:r>
              <a:rPr lang="en-US" altLang="ko-KR" dirty="0" smtClean="0"/>
              <a:t>DLIF: Differences of deep learning </a:t>
            </a:r>
            <a:r>
              <a:rPr lang="en-US" altLang="ko-KR" dirty="0"/>
              <a:t>frameworks</a:t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www.dropbox.com/s/6sbt9jmrwg414c8/AAAI2017-3-0331.pdf</a:t>
            </a:r>
            <a:endParaRPr lang="en-US" altLang="ko-KR" dirty="0" smtClean="0"/>
          </a:p>
          <a:p>
            <a:r>
              <a:rPr lang="en-US" altLang="ko-KR" dirty="0" smtClean="0"/>
              <a:t>Complex neural networks made easy </a:t>
            </a:r>
            <a:r>
              <a:rPr lang="en-US" altLang="ko-KR" dirty="0"/>
              <a:t>by </a:t>
            </a:r>
            <a:r>
              <a:rPr lang="en-US" altLang="ko-KR" dirty="0" err="1"/>
              <a:t>Chainer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www.oreilly.com/learning/complex-neural-networks-made-easy-by-chainer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5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Microsoft Computational Network Toolkit offers most efficient distributed deep learning </a:t>
            </a:r>
            <a:r>
              <a:rPr lang="en-US" altLang="ko-KR" dirty="0"/>
              <a:t>computational performance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https://www.microsoft.com/en-us/research/blog/microsoft-computational-network-toolkit-offers-most-efficient-distributed-deep-learning-computational-performance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r>
              <a:rPr lang="en-US" altLang="ko-KR" dirty="0" smtClean="0"/>
              <a:t>Torch </a:t>
            </a:r>
            <a:r>
              <a:rPr lang="en-US" altLang="ko-KR" dirty="0"/>
              <a:t>vs </a:t>
            </a:r>
            <a:r>
              <a:rPr lang="en-US" altLang="ko-KR" dirty="0" err="1"/>
              <a:t>Theano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http://fastml.com/torch-vs-theano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Caffe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52513"/>
            <a:ext cx="8820150" cy="4536727"/>
          </a:xfrm>
        </p:spPr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처리에 특화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프로그래밍하는 대신 설정 파일로 학습 방법을 정의</a:t>
            </a:r>
            <a:endParaRPr lang="en-US" altLang="ko-KR" dirty="0"/>
          </a:p>
          <a:p>
            <a:pPr lvl="2"/>
            <a:r>
              <a:rPr lang="en-US" altLang="ko-KR" dirty="0" err="1" smtClean="0"/>
              <a:t>Caffe</a:t>
            </a:r>
            <a:r>
              <a:rPr lang="en-US" altLang="ko-KR" dirty="0" smtClean="0"/>
              <a:t> Model Zoo</a:t>
            </a:r>
            <a:r>
              <a:rPr lang="ko-KR" altLang="en-US" dirty="0" smtClean="0"/>
              <a:t>를 통한 다양한 </a:t>
            </a:r>
            <a:r>
              <a:rPr lang="en-US" altLang="ko-KR" dirty="0" smtClean="0"/>
              <a:t>Pre-trained Model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기</a:t>
            </a:r>
            <a:r>
              <a:rPr lang="ko-KR" altLang="en-US" dirty="0"/>
              <a:t>반</a:t>
            </a:r>
            <a:r>
              <a:rPr lang="ko-KR" altLang="en-US" dirty="0" smtClean="0"/>
              <a:t> 참조 모델의 </a:t>
            </a:r>
            <a:r>
              <a:rPr lang="en-US" altLang="ko-KR" dirty="0" smtClean="0"/>
              <a:t>de facto standard</a:t>
            </a:r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이외의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 등의 데이터 처리에는 부적합</a:t>
            </a:r>
            <a:endParaRPr lang="en-US" altLang="ko-KR" dirty="0"/>
          </a:p>
          <a:p>
            <a:pPr lvl="2"/>
            <a:r>
              <a:rPr lang="ko-KR" altLang="en-US" dirty="0" smtClean="0"/>
              <a:t>유연하지 못한 </a:t>
            </a:r>
            <a:r>
              <a:rPr lang="en-US" altLang="ko-KR" dirty="0" smtClean="0"/>
              <a:t>API</a:t>
            </a:r>
          </a:p>
          <a:p>
            <a:pPr lvl="3"/>
            <a:r>
              <a:rPr lang="ko-KR" altLang="en-US" dirty="0" smtClean="0"/>
              <a:t>새로운 기능 추가의 경우 </a:t>
            </a:r>
            <a:r>
              <a:rPr lang="en-US" altLang="ko-KR" dirty="0" smtClean="0"/>
              <a:t>C++/CUDA</a:t>
            </a:r>
            <a:r>
              <a:rPr lang="ko-KR" altLang="en-US" dirty="0" smtClean="0"/>
              <a:t>로 직접 구현 필요</a:t>
            </a:r>
            <a:endParaRPr lang="en-US" altLang="ko-KR" dirty="0" smtClean="0"/>
          </a:p>
          <a:p>
            <a:pPr lvl="2"/>
            <a:r>
              <a:rPr lang="ko-KR" altLang="en-US" dirty="0"/>
              <a:t>문서화가 잘 안되어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http://caffe.berkeleyvision.org/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5589240"/>
            <a:ext cx="34563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Caffe2(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://caffe2.ai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</a:t>
            </a:r>
            <a:r>
              <a:rPr lang="ko-KR" altLang="en-US" dirty="0"/>
              <a:t>시</a:t>
            </a:r>
            <a:endParaRPr lang="en-US" altLang="ko-KR" dirty="0" smtClean="0"/>
          </a:p>
          <a:p>
            <a:r>
              <a:rPr lang="en-US" altLang="ko-KR" dirty="0" smtClean="0"/>
              <a:t>- By Facebook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Android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iOS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분산 처리 지원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5488"/>
              </p:ext>
            </p:extLst>
          </p:nvPr>
        </p:nvGraphicFramePr>
        <p:xfrm>
          <a:off x="323526" y="1484784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Caffe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BAIR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Linux, Mac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Python,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MATLAB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주체</a:t>
            </a:r>
            <a:endParaRPr lang="en-US" altLang="ko-KR" dirty="0"/>
          </a:p>
          <a:p>
            <a:pPr lvl="1"/>
            <a:r>
              <a:rPr lang="en-US" altLang="ko-KR" dirty="0" smtClean="0"/>
              <a:t>Created &amp; </a:t>
            </a:r>
            <a:r>
              <a:rPr lang="en-US" altLang="ko-KR" dirty="0"/>
              <a:t>Maintained</a:t>
            </a:r>
            <a:r>
              <a:rPr lang="en-US" altLang="ko-KR" dirty="0" smtClean="0"/>
              <a:t> by</a:t>
            </a:r>
          </a:p>
          <a:p>
            <a:pPr lvl="2"/>
            <a:r>
              <a:rPr lang="en-US" altLang="ko-KR" dirty="0" smtClean="0"/>
              <a:t>Preferred </a:t>
            </a:r>
            <a:r>
              <a:rPr lang="en-US" altLang="ko-KR" dirty="0"/>
              <a:t>Networks, Inc.(</a:t>
            </a:r>
            <a:r>
              <a:rPr lang="en-US" altLang="ko-KR" dirty="0">
                <a:hlinkClick r:id="rId2"/>
              </a:rPr>
              <a:t>https://www.preferred-networks.jp/ja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ko-KR" altLang="en-US" dirty="0" err="1" smtClean="0"/>
              <a:t>릴리즈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Jun. ‘2015</a:t>
            </a:r>
            <a:endParaRPr lang="en-US" altLang="ko-KR" dirty="0"/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smtClean="0"/>
              <a:t>Toyota motors</a:t>
            </a:r>
            <a:r>
              <a:rPr lang="en-US" altLang="ko-KR" dirty="0"/>
              <a:t>, Panasonic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www.wsj.com/articles/japan-seeks-tech-revival-with-artificial-intelligence-1448911981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FANUC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www.fanucamerica.com/FanucAmerica-news/Press-releases/PressReleaseDetails.aspx?id=79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Define-by-Run </a:t>
            </a:r>
            <a:r>
              <a:rPr lang="ko-KR" altLang="en-US" dirty="0" smtClean="0"/>
              <a:t>아키텍처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시점에 네트워크 그래프가 정의됨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네트워크 정의를 보다 유연하게 지원할 수 있게 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Chainer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5"/>
              </a:rPr>
              <a:t>http://docs.chainer.org/en/latest/index.html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19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속도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93289"/>
            <a:ext cx="2779985" cy="1963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26" y="3193289"/>
            <a:ext cx="2804586" cy="1963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5656" y="5157192"/>
            <a:ext cx="6957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Performance of Distributed Deep Learning using </a:t>
            </a:r>
            <a:r>
              <a:rPr lang="en-US" altLang="ko-KR" sz="1100" dirty="0" err="1"/>
              <a:t>ChainerMN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</a:t>
            </a:r>
            <a:r>
              <a:rPr lang="en-US" altLang="ko-KR" sz="1100" dirty="0">
                <a:hlinkClick r:id="rId4"/>
              </a:rPr>
              <a:t>://chainer.org/general/2017/02/08/Performance-of-Distributed-Deep-Learning-Using-ChainerMN.html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5"/>
              </a:rPr>
              <a:t>http://docs.chainer.org/en/latest/index.html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22774"/>
              </p:ext>
            </p:extLst>
          </p:nvPr>
        </p:nvGraphicFramePr>
        <p:xfrm>
          <a:off x="323526" y="1484784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820554"/>
                <a:gridCol w="835630"/>
                <a:gridCol w="720080"/>
                <a:gridCol w="648072"/>
                <a:gridCol w="1080120"/>
                <a:gridCol w="792088"/>
                <a:gridCol w="648072"/>
                <a:gridCol w="720080"/>
                <a:gridCol w="792088"/>
                <a:gridCol w="648072"/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주체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플랫폼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언어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인터페이스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멀티</a:t>
                      </a:r>
                      <a:r>
                        <a:rPr lang="en-US" altLang="ko-KR" sz="1100" b="1" dirty="0" smtClean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분산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 smtClean="0"/>
                        <a:t>Chainer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Preferred Networks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Linux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7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Define-by-Run </a:t>
            </a:r>
            <a:r>
              <a:rPr lang="ko-KR" altLang="en-US" dirty="0" smtClean="0"/>
              <a:t>모델 기반의 유연성 제공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협소한 사용자 커뮤니티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0853"/>
            <a:ext cx="3246459" cy="21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59794"/>
            <a:ext cx="3927475" cy="201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5656" y="4509120"/>
            <a:ext cx="5428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/>
              <a:t>: Complex Neural networks made easy by </a:t>
            </a:r>
            <a:r>
              <a:rPr lang="en-US" altLang="ko-KR" sz="1100" dirty="0" err="1"/>
              <a:t>Chainer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https</a:t>
            </a:r>
            <a:r>
              <a:rPr lang="en-US" altLang="ko-KR" sz="1100" dirty="0">
                <a:hlinkClick r:id="rId4"/>
              </a:rPr>
              <a:t>://www.oreilly.com/learning/complex-neural-networks-made-easy-by-chainer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9712" y="4221088"/>
            <a:ext cx="2271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[Define-and-Run (</a:t>
            </a:r>
            <a:r>
              <a:rPr lang="en-US" altLang="ko-KR" sz="1100" b="1" dirty="0" err="1" smtClean="0"/>
              <a:t>TensorFlow</a:t>
            </a:r>
            <a:r>
              <a:rPr lang="en-US" altLang="ko-KR" sz="1100" b="1" dirty="0" smtClean="0"/>
              <a:t>)]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46488" y="4247510"/>
            <a:ext cx="2553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[Define-by-Run (</a:t>
            </a:r>
            <a:r>
              <a:rPr lang="en-US" altLang="ko-KR" sz="1100" b="1" dirty="0" err="1" smtClean="0"/>
              <a:t>Chainer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PyTorch</a:t>
            </a:r>
            <a:r>
              <a:rPr lang="en-US" altLang="ko-KR" sz="1100" b="1" dirty="0" smtClean="0"/>
              <a:t>)]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79112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5"/>
              </a:rPr>
              <a:t>http://docs.chainer.org/en/latest/index.html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83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2435</Words>
  <Application>Microsoft Office PowerPoint</Application>
  <PresentationFormat>화면 슬라이드 쇼(4:3)</PresentationFormat>
  <Paragraphs>1039</Paragraphs>
  <Slides>54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딥러닝 프레임워크 비교</vt:lpstr>
      <vt:lpstr>목차</vt:lpstr>
      <vt:lpstr>PowerPoint 프레젠테이션</vt:lpstr>
      <vt:lpstr>딥러닝 프레임워크 Timeline</vt:lpstr>
      <vt:lpstr>Caffe</vt:lpstr>
      <vt:lpstr>Caffe</vt:lpstr>
      <vt:lpstr>Chainer</vt:lpstr>
      <vt:lpstr>Chainer</vt:lpstr>
      <vt:lpstr>Chainer</vt:lpstr>
      <vt:lpstr>CNTK</vt:lpstr>
      <vt:lpstr>CNTK</vt:lpstr>
      <vt:lpstr>DL4J</vt:lpstr>
      <vt:lpstr>DL4J</vt:lpstr>
      <vt:lpstr>Keras</vt:lpstr>
      <vt:lpstr>Keras</vt:lpstr>
      <vt:lpstr>MXNet</vt:lpstr>
      <vt:lpstr>MXNet</vt:lpstr>
      <vt:lpstr>MXNet</vt:lpstr>
      <vt:lpstr>TensorFlow</vt:lpstr>
      <vt:lpstr>TensorFlow</vt:lpstr>
      <vt:lpstr>TensorFlow</vt:lpstr>
      <vt:lpstr>TensorFlow</vt:lpstr>
      <vt:lpstr>Theano</vt:lpstr>
      <vt:lpstr>Theano</vt:lpstr>
      <vt:lpstr>Torch</vt:lpstr>
      <vt:lpstr>Torch</vt:lpstr>
      <vt:lpstr>PowerPoint 프레젠테이션</vt:lpstr>
      <vt:lpstr>오픈소스 딥러닝 프레임워크</vt:lpstr>
      <vt:lpstr>오픈소스 딥러닝 프레임워크</vt:lpstr>
      <vt:lpstr>딥러닝 프레임워크 Sheet – 주요 특성</vt:lpstr>
      <vt:lpstr>딥러닝 프레임워크 Sheet – 주요 특성</vt:lpstr>
      <vt:lpstr>딥러닝 프레임워크 Sheet – Tech. Stack</vt:lpstr>
      <vt:lpstr>딥러닝 프레임워크 Sheet</vt:lpstr>
      <vt:lpstr>딥러닝 프레임워크 Sheet</vt:lpstr>
      <vt:lpstr>딥러닝 프레임워크 Sheet – 설계</vt:lpstr>
      <vt:lpstr>딥러닝 프레임워크 Sheet – 설계</vt:lpstr>
      <vt:lpstr>딥러닝 프레임워크 Sheet – 설계</vt:lpstr>
      <vt:lpstr>딥러닝 프레임워크 Sheet – 설계</vt:lpstr>
      <vt:lpstr>딥러닝 프레임워크 Sheet – 설계</vt:lpstr>
      <vt:lpstr>딥러닝 프레임워크 Sheet – 설계</vt:lpstr>
      <vt:lpstr>딥러닝 프레임워크 Sheet – 설계</vt:lpstr>
      <vt:lpstr>PowerPoint 프레젠테이션</vt:lpstr>
      <vt:lpstr>Caffe</vt:lpstr>
      <vt:lpstr>Chainer</vt:lpstr>
      <vt:lpstr>CNTK</vt:lpstr>
      <vt:lpstr>DL4J</vt:lpstr>
      <vt:lpstr>Keras</vt:lpstr>
      <vt:lpstr>MXNet</vt:lpstr>
      <vt:lpstr>TensorFlow</vt:lpstr>
      <vt:lpstr>Torch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자동 분류 &amp; 태깅</dc:title>
  <dc:creator>itrock</dc:creator>
  <cp:lastModifiedBy>itrock</cp:lastModifiedBy>
  <cp:revision>609</cp:revision>
  <dcterms:created xsi:type="dcterms:W3CDTF">2017-03-29T14:36:40Z</dcterms:created>
  <dcterms:modified xsi:type="dcterms:W3CDTF">2017-04-21T02:16:02Z</dcterms:modified>
</cp:coreProperties>
</file>