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11C9F-A33E-4952-BC38-37E17DCB4FBF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FFD9-93DA-4BBE-9148-C9D806BA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93007-07BD-4D00-8BBB-9465D4FD7473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558C0D-3367-4B23-943A-1CCEEE8DFDE0}" type="slidenum">
              <a:rPr lang="en-US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7610-B903-4030-BF6B-58161B6517DA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1991" y="1544672"/>
            <a:ext cx="8706694" cy="5074885"/>
            <a:chOff x="241991" y="1544672"/>
            <a:chExt cx="8706694" cy="5074885"/>
          </a:xfrm>
        </p:grpSpPr>
        <p:sp>
          <p:nvSpPr>
            <p:cNvPr id="14338" name="Rectangle 40"/>
            <p:cNvSpPr>
              <a:spLocks noChangeArrowheads="1"/>
            </p:cNvSpPr>
            <p:nvPr/>
          </p:nvSpPr>
          <p:spPr bwMode="auto">
            <a:xfrm>
              <a:off x="3218368" y="4795520"/>
              <a:ext cx="2743200" cy="47625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45969" y="4791955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4347" name="TextBox 41"/>
            <p:cNvSpPr txBox="1">
              <a:spLocks noChangeArrowheads="1"/>
            </p:cNvSpPr>
            <p:nvPr/>
          </p:nvSpPr>
          <p:spPr bwMode="auto">
            <a:xfrm>
              <a:off x="241991" y="5017125"/>
              <a:ext cx="2979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Si Substrate</a:t>
              </a:r>
            </a:p>
          </p:txBody>
        </p:sp>
        <p:sp>
          <p:nvSpPr>
            <p:cNvPr id="14348" name="TextBox 42"/>
            <p:cNvSpPr txBox="1">
              <a:spLocks noChangeArrowheads="1"/>
            </p:cNvSpPr>
            <p:nvPr/>
          </p:nvSpPr>
          <p:spPr bwMode="auto">
            <a:xfrm>
              <a:off x="3586894" y="5243492"/>
              <a:ext cx="23343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err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SiN</a:t>
              </a:r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Membrane</a:t>
              </a:r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 flipV="1">
              <a:off x="4270248" y="4781555"/>
              <a:ext cx="278342" cy="2355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221222" y="4693562"/>
              <a:ext cx="2743200" cy="971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66229" y="4767693"/>
              <a:ext cx="447478" cy="182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5969" y="5705157"/>
              <a:ext cx="8695953" cy="9144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241991" y="5931525"/>
              <a:ext cx="86959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Metalized </a:t>
              </a:r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Backshort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Wafer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3552197" y="3425108"/>
              <a:ext cx="235994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Au Heat Capacity Ring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42"/>
            <p:cNvSpPr txBox="1">
              <a:spLocks noChangeArrowheads="1"/>
            </p:cNvSpPr>
            <p:nvPr/>
          </p:nvSpPr>
          <p:spPr bwMode="auto">
            <a:xfrm>
              <a:off x="3181193" y="4822868"/>
              <a:ext cx="12791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Al TES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5212081" y="4256104"/>
              <a:ext cx="0" cy="486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967948" y="4790758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45544" y="1586771"/>
              <a:ext cx="3341350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580286" y="1586771"/>
              <a:ext cx="3368399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5678272" y="4843144"/>
              <a:ext cx="164744" cy="5243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TextBox 42"/>
            <p:cNvSpPr txBox="1">
              <a:spLocks noChangeArrowheads="1"/>
            </p:cNvSpPr>
            <p:nvPr/>
          </p:nvSpPr>
          <p:spPr bwMode="auto">
            <a:xfrm>
              <a:off x="245969" y="4329971"/>
              <a:ext cx="29723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Air gap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3" name="TextBox 42"/>
            <p:cNvSpPr txBox="1">
              <a:spLocks noChangeArrowheads="1"/>
            </p:cNvSpPr>
            <p:nvPr/>
          </p:nvSpPr>
          <p:spPr bwMode="auto">
            <a:xfrm>
              <a:off x="300132" y="2573086"/>
              <a:ext cx="32867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4" name="TextBox 42"/>
            <p:cNvSpPr txBox="1">
              <a:spLocks noChangeArrowheads="1"/>
            </p:cNvSpPr>
            <p:nvPr/>
          </p:nvSpPr>
          <p:spPr bwMode="auto">
            <a:xfrm>
              <a:off x="5580286" y="2573086"/>
              <a:ext cx="33134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H="1">
              <a:off x="3586893" y="1986759"/>
              <a:ext cx="19933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lg" len="lg"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1"/>
            <p:cNvSpPr txBox="1">
              <a:spLocks noChangeAspect="1" noChangeArrowheads="1"/>
            </p:cNvSpPr>
            <p:nvPr/>
          </p:nvSpPr>
          <p:spPr bwMode="auto">
            <a:xfrm>
              <a:off x="3586894" y="1544672"/>
              <a:ext cx="199339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6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26444" y="1073150"/>
            <a:ext cx="5520617" cy="5434809"/>
            <a:chOff x="2026444" y="1073150"/>
            <a:chExt cx="5520617" cy="5434809"/>
          </a:xfrm>
        </p:grpSpPr>
        <p:pic>
          <p:nvPicPr>
            <p:cNvPr id="2662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444" y="1073150"/>
              <a:ext cx="5473700" cy="542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8" name="Line 118"/>
            <p:cNvSpPr>
              <a:spLocks noChangeAspect="1" noChangeShapeType="1"/>
            </p:cNvSpPr>
            <p:nvPr/>
          </p:nvSpPr>
          <p:spPr bwMode="auto">
            <a:xfrm flipV="1">
              <a:off x="6004177" y="6096095"/>
              <a:ext cx="1225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119"/>
            <p:cNvSpPr>
              <a:spLocks noChangeAspect="1" noChangeShapeType="1"/>
            </p:cNvSpPr>
            <p:nvPr/>
          </p:nvSpPr>
          <p:spPr bwMode="auto">
            <a:xfrm flipV="1">
              <a:off x="6003131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120"/>
            <p:cNvSpPr>
              <a:spLocks noChangeAspect="1" noChangeShapeType="1"/>
            </p:cNvSpPr>
            <p:nvPr/>
          </p:nvSpPr>
          <p:spPr bwMode="auto">
            <a:xfrm flipV="1">
              <a:off x="7234236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Rectangle 18"/>
            <p:cNvSpPr>
              <a:spLocks noChangeAspect="1" noChangeArrowheads="1"/>
            </p:cNvSpPr>
            <p:nvPr/>
          </p:nvSpPr>
          <p:spPr bwMode="auto">
            <a:xfrm>
              <a:off x="5410994" y="2849562"/>
              <a:ext cx="823912" cy="7715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35" name="Rectangle 18"/>
            <p:cNvSpPr>
              <a:spLocks noChangeAspect="1" noChangeArrowheads="1"/>
            </p:cNvSpPr>
            <p:nvPr/>
          </p:nvSpPr>
          <p:spPr bwMode="auto">
            <a:xfrm>
              <a:off x="4267200" y="5334000"/>
              <a:ext cx="812006" cy="6953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40" name="Rectangle 18"/>
            <p:cNvSpPr>
              <a:spLocks noChangeAspect="1" noChangeArrowheads="1"/>
            </p:cNvSpPr>
            <p:nvPr/>
          </p:nvSpPr>
          <p:spPr bwMode="auto">
            <a:xfrm>
              <a:off x="6211094" y="4503737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6641" name="Text Box 121"/>
            <p:cNvSpPr txBox="1">
              <a:spLocks noChangeAspect="1" noChangeArrowheads="1"/>
            </p:cNvSpPr>
            <p:nvPr/>
          </p:nvSpPr>
          <p:spPr bwMode="auto">
            <a:xfrm>
              <a:off x="6004177" y="6047584"/>
              <a:ext cx="1230059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200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644" name="Rectangle 18"/>
            <p:cNvSpPr>
              <a:spLocks noChangeAspect="1" noChangeArrowheads="1"/>
            </p:cNvSpPr>
            <p:nvPr/>
          </p:nvSpPr>
          <p:spPr bwMode="auto">
            <a:xfrm>
              <a:off x="4477544" y="2851150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FF0000"/>
                </a:solidFill>
              </a:endParaRPr>
            </a:p>
          </p:txBody>
        </p:sp>
        <p:sp>
          <p:nvSpPr>
            <p:cNvPr id="26647" name="Rectangle 18"/>
            <p:cNvSpPr>
              <a:spLocks noChangeAspect="1" noChangeArrowheads="1"/>
            </p:cNvSpPr>
            <p:nvPr/>
          </p:nvSpPr>
          <p:spPr bwMode="auto">
            <a:xfrm>
              <a:off x="6931819" y="3493748"/>
              <a:ext cx="557212" cy="51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11431" y="5312330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A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4768" y="465986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4829" y="344485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C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7110" y="2899846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0490" y="3027647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E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0704" y="338328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h5-proto-pixel-labeled.png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84917" y="717973"/>
            <a:ext cx="7465506" cy="5289243"/>
            <a:chOff x="784917" y="717973"/>
            <a:chExt cx="7465506" cy="5289243"/>
          </a:xfrm>
        </p:grpSpPr>
        <p:sp>
          <p:nvSpPr>
            <p:cNvPr id="2" name="Rectangle 1"/>
            <p:cNvSpPr/>
            <p:nvPr/>
          </p:nvSpPr>
          <p:spPr>
            <a:xfrm>
              <a:off x="7750551" y="1383192"/>
              <a:ext cx="499872" cy="39502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6009863" y="1364305"/>
              <a:ext cx="24384" cy="3950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242816" y="1870872"/>
              <a:ext cx="1694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57093" y="1442366"/>
              <a:ext cx="556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amb</a:t>
              </a:r>
              <a:endParaRPr lang="en-US" baseline="-25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089904" y="1864776"/>
              <a:ext cx="12923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03264" y="1442366"/>
              <a:ext cx="913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τ</a:t>
              </a:r>
              <a:r>
                <a:rPr lang="en-US" baseline="-25000" dirty="0" err="1" smtClean="0"/>
                <a:t>cov</a:t>
              </a:r>
              <a:r>
                <a:rPr lang="en-US" dirty="0"/>
                <a:t> </a:t>
              </a:r>
              <a:r>
                <a:rPr lang="en-US" dirty="0" err="1"/>
                <a:t>T</a:t>
              </a:r>
              <a:r>
                <a:rPr lang="en-US" baseline="-25000" dirty="0" err="1"/>
                <a:t>amb</a:t>
              </a:r>
              <a:endParaRPr lang="en-US" baseline="-25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089904" y="2382936"/>
              <a:ext cx="15545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089904" y="1923950"/>
              <a:ext cx="147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(1-</a:t>
              </a:r>
              <a:r>
                <a:rPr lang="el-GR" dirty="0"/>
                <a:t> </a:t>
              </a:r>
              <a:r>
                <a:rPr lang="el-GR" dirty="0" smtClean="0"/>
                <a:t>ε</a:t>
              </a:r>
              <a:r>
                <a:rPr lang="en-US" baseline="-25000" dirty="0" smtClean="0"/>
                <a:t>1</a:t>
              </a:r>
              <a:r>
                <a:rPr lang="en-US" dirty="0"/>
                <a:t>)</a:t>
              </a:r>
              <a:r>
                <a:rPr lang="el-GR" dirty="0" smtClean="0"/>
                <a:t>τ</a:t>
              </a:r>
              <a:r>
                <a:rPr lang="en-US" baseline="-25000" dirty="0" err="1" smtClean="0"/>
                <a:t>cov</a:t>
              </a:r>
              <a:r>
                <a:rPr lang="en-US" dirty="0"/>
                <a:t> </a:t>
              </a:r>
              <a:r>
                <a:rPr lang="en-US" dirty="0" err="1"/>
                <a:t>T</a:t>
              </a:r>
              <a:r>
                <a:rPr lang="en-US" baseline="-25000" dirty="0" err="1"/>
                <a:t>amb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364650" y="2370744"/>
              <a:ext cx="15545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82938" y="1923950"/>
              <a:ext cx="1557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(1-</a:t>
              </a:r>
              <a:r>
                <a:rPr lang="el-GR" dirty="0"/>
                <a:t> </a:t>
              </a:r>
              <a:r>
                <a:rPr lang="el-GR" dirty="0" smtClean="0"/>
                <a:t>ε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  <a:r>
                <a:rPr lang="el-GR" dirty="0" smtClean="0"/>
                <a:t>τ</a:t>
              </a:r>
              <a:r>
                <a:rPr lang="en-US" baseline="30000" dirty="0" smtClean="0"/>
                <a:t>2</a:t>
              </a:r>
              <a:r>
                <a:rPr lang="en-US" baseline="-25000" dirty="0" smtClean="0"/>
                <a:t>cov</a:t>
              </a:r>
              <a:r>
                <a:rPr lang="en-US" dirty="0" smtClean="0"/>
                <a:t> </a:t>
              </a:r>
              <a:r>
                <a:rPr lang="en-US" dirty="0" err="1"/>
                <a:t>T</a:t>
              </a:r>
              <a:r>
                <a:rPr lang="en-US" baseline="-25000" dirty="0" err="1"/>
                <a:t>amb</a:t>
              </a:r>
              <a:endParaRPr lang="en-US" baseline="-250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101294" y="3480216"/>
              <a:ext cx="129235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01294" y="3000027"/>
              <a:ext cx="1124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</a:rPr>
                <a:t>cov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4518462" y="3480216"/>
              <a:ext cx="12801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43984" y="2970077"/>
              <a:ext cx="1124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</a:rPr>
                <a:t>cov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159005" y="4038132"/>
              <a:ext cx="145498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034247" y="3596444"/>
              <a:ext cx="1690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(1-</a:t>
              </a:r>
              <a:r>
                <a:rPr lang="el-GR" dirty="0">
                  <a:solidFill>
                    <a:srgbClr val="FF0000"/>
                  </a:solidFill>
                </a:rPr>
                <a:t> </a:t>
              </a:r>
              <a:r>
                <a:rPr lang="el-GR" dirty="0" smtClean="0">
                  <a:solidFill>
                    <a:srgbClr val="FF0000"/>
                  </a:solidFill>
                </a:rPr>
                <a:t>ε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</a:rPr>
                <a:t>)(1-</a:t>
              </a:r>
              <a:r>
                <a:rPr lang="el-GR" dirty="0" smtClean="0">
                  <a:solidFill>
                    <a:srgbClr val="FF0000"/>
                  </a:solidFill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</a:rPr>
                <a:t>cov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4518462" y="4089814"/>
              <a:ext cx="134377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85617" y="3648126"/>
              <a:ext cx="2164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FF0000"/>
                  </a:solidFill>
                </a:rPr>
                <a:t>τ</a:t>
              </a:r>
              <a:r>
                <a:rPr lang="en-US" baseline="-25000" dirty="0" err="1">
                  <a:solidFill>
                    <a:srgbClr val="FF0000"/>
                  </a:solidFill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</a:rPr>
                <a:t> ε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</a:rPr>
                <a:t>)(1-</a:t>
              </a:r>
              <a:r>
                <a:rPr lang="el-GR" dirty="0" smtClean="0">
                  <a:solidFill>
                    <a:srgbClr val="FF0000"/>
                  </a:solidFill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</a:rPr>
                <a:t>cov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159005" y="5104932"/>
              <a:ext cx="1454986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568207" y="468591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solidFill>
                    <a:srgbClr val="0070C0"/>
                  </a:solidFill>
                </a:rPr>
                <a:t>ε</a:t>
              </a:r>
              <a:r>
                <a:rPr lang="en-US" baseline="-25000" dirty="0" smtClean="0">
                  <a:solidFill>
                    <a:srgbClr val="0070C0"/>
                  </a:solidFill>
                </a:rPr>
                <a:t>1</a:t>
              </a:r>
              <a:r>
                <a:rPr lang="en-US" dirty="0" smtClean="0">
                  <a:solidFill>
                    <a:srgbClr val="0070C0"/>
                  </a:solidFill>
                </a:rPr>
                <a:t>T</a:t>
              </a:r>
              <a:r>
                <a:rPr lang="en-US" baseline="-25000" dirty="0" smtClean="0">
                  <a:solidFill>
                    <a:srgbClr val="0070C0"/>
                  </a:solidFill>
                </a:rPr>
                <a:t>1</a:t>
              </a:r>
              <a:endParaRPr lang="en-US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4432728" y="5104932"/>
              <a:ext cx="1454986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41930" y="4685912"/>
              <a:ext cx="863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τ</a:t>
              </a:r>
              <a:r>
                <a:rPr lang="en-US" baseline="-25000" dirty="0" err="1">
                  <a:solidFill>
                    <a:srgbClr val="0070C0"/>
                  </a:solidFill>
                </a:rPr>
                <a:t>cov</a:t>
              </a:r>
              <a:r>
                <a:rPr lang="el-GR" dirty="0" smtClean="0">
                  <a:solidFill>
                    <a:srgbClr val="0070C0"/>
                  </a:solidFill>
                </a:rPr>
                <a:t>ε</a:t>
              </a:r>
              <a:r>
                <a:rPr lang="en-US" baseline="-25000" dirty="0" smtClean="0">
                  <a:solidFill>
                    <a:srgbClr val="0070C0"/>
                  </a:solidFill>
                </a:rPr>
                <a:t>1</a:t>
              </a:r>
              <a:r>
                <a:rPr lang="en-US" dirty="0" smtClean="0">
                  <a:solidFill>
                    <a:srgbClr val="0070C0"/>
                  </a:solidFill>
                </a:rPr>
                <a:t>T</a:t>
              </a:r>
              <a:r>
                <a:rPr lang="en-US" baseline="-25000" dirty="0" smtClean="0">
                  <a:solidFill>
                    <a:srgbClr val="0070C0"/>
                  </a:solidFill>
                </a:rPr>
                <a:t>1</a:t>
              </a:r>
              <a:endParaRPr lang="en-US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76708" y="717973"/>
              <a:ext cx="3754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/>
                <a:t>1</a:t>
              </a:r>
              <a:endParaRPr lang="en-US" baseline="-25000" dirty="0" smtClean="0"/>
            </a:p>
            <a:p>
              <a:r>
                <a:rPr lang="el-GR" dirty="0" smtClean="0"/>
                <a:t>ε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06386" y="717974"/>
              <a:ext cx="4913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cov</a:t>
              </a:r>
              <a:endParaRPr lang="en-US" baseline="-25000" dirty="0"/>
            </a:p>
            <a:p>
              <a:r>
                <a:rPr lang="el-GR" dirty="0" smtClean="0"/>
                <a:t>τ</a:t>
              </a:r>
              <a:r>
                <a:rPr lang="en-US" baseline="-25000" dirty="0" err="1" smtClean="0"/>
                <a:t>cov</a:t>
              </a:r>
              <a:endParaRPr lang="en-US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4917" y="5545551"/>
              <a:ext cx="7348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tot</a:t>
              </a:r>
              <a:r>
                <a:rPr lang="en-US" sz="2400" dirty="0" smtClean="0"/>
                <a:t> = </a:t>
              </a:r>
              <a:r>
                <a:rPr lang="en-US" sz="2400" dirty="0"/>
                <a:t>(1-</a:t>
              </a:r>
              <a:r>
                <a:rPr lang="el-GR" sz="2400" dirty="0"/>
                <a:t> </a:t>
              </a:r>
              <a:r>
                <a:rPr lang="el-GR" sz="2400" dirty="0" smtClean="0"/>
                <a:t>ε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)</a:t>
              </a:r>
              <a:r>
                <a:rPr lang="el-GR" sz="2400" dirty="0"/>
                <a:t>τ</a:t>
              </a:r>
              <a:r>
                <a:rPr lang="en-US" sz="2400" baseline="30000" dirty="0"/>
                <a:t>2</a:t>
              </a:r>
              <a:r>
                <a:rPr lang="en-US" sz="2400" baseline="-25000" dirty="0"/>
                <a:t>cov</a:t>
              </a:r>
              <a:r>
                <a:rPr lang="en-US" sz="2400" dirty="0"/>
                <a:t> </a:t>
              </a:r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amb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 + </a:t>
              </a:r>
              <a:r>
                <a:rPr lang="en-US" sz="2400" dirty="0" smtClean="0">
                  <a:solidFill>
                    <a:srgbClr val="FF0000"/>
                  </a:solidFill>
                </a:rPr>
                <a:t>(1 + </a:t>
              </a:r>
              <a:r>
                <a:rPr lang="el-GR" sz="2400" dirty="0" smtClean="0">
                  <a:solidFill>
                    <a:srgbClr val="FF0000"/>
                  </a:solidFill>
                </a:rPr>
                <a:t>τ</a:t>
              </a:r>
              <a:r>
                <a:rPr lang="en-US" sz="2400" baseline="-25000" dirty="0" err="1">
                  <a:solidFill>
                    <a:srgbClr val="FF0000"/>
                  </a:solidFill>
                </a:rPr>
                <a:t>cov</a:t>
              </a:r>
              <a:r>
                <a:rPr lang="en-US" sz="2400" dirty="0">
                  <a:solidFill>
                    <a:srgbClr val="FF0000"/>
                  </a:solidFill>
                </a:rPr>
                <a:t>(1-</a:t>
              </a:r>
              <a:r>
                <a:rPr lang="el-GR" sz="2400" dirty="0">
                  <a:solidFill>
                    <a:srgbClr val="FF0000"/>
                  </a:solidFill>
                </a:rPr>
                <a:t> </a:t>
              </a:r>
              <a:r>
                <a:rPr lang="el-GR" sz="2400" dirty="0" smtClean="0">
                  <a:solidFill>
                    <a:srgbClr val="FF0000"/>
                  </a:solidFill>
                </a:rPr>
                <a:t>ε</a:t>
              </a:r>
              <a:r>
                <a:rPr lang="en-US" sz="2400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400" dirty="0" smtClean="0">
                  <a:solidFill>
                    <a:srgbClr val="FF0000"/>
                  </a:solidFill>
                </a:rPr>
                <a:t>))(</a:t>
              </a:r>
              <a:r>
                <a:rPr lang="en-US" sz="2400" dirty="0">
                  <a:solidFill>
                    <a:srgbClr val="FF0000"/>
                  </a:solidFill>
                </a:rPr>
                <a:t>1-</a:t>
              </a:r>
              <a:r>
                <a:rPr lang="el-GR" sz="2400" dirty="0">
                  <a:solidFill>
                    <a:srgbClr val="FF0000"/>
                  </a:solidFill>
                </a:rPr>
                <a:t>τ</a:t>
              </a:r>
              <a:r>
                <a:rPr lang="en-US" sz="2400" baseline="-25000" dirty="0" err="1" smtClean="0">
                  <a:solidFill>
                    <a:srgbClr val="FF0000"/>
                  </a:solidFill>
                </a:rPr>
                <a:t>cov</a:t>
              </a:r>
              <a:r>
                <a:rPr lang="en-US" sz="2400" dirty="0" smtClean="0">
                  <a:solidFill>
                    <a:srgbClr val="FF0000"/>
                  </a:solidFill>
                </a:rPr>
                <a:t>)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T</a:t>
              </a:r>
              <a:r>
                <a:rPr lang="en-US" sz="2400" baseline="-25000" dirty="0" err="1" smtClean="0">
                  <a:solidFill>
                    <a:srgbClr val="FF0000"/>
                  </a:solidFill>
                </a:rPr>
                <a:t>cov</a:t>
              </a:r>
              <a:r>
                <a:rPr lang="en-US" sz="2400" dirty="0"/>
                <a:t> </a:t>
              </a:r>
              <a:r>
                <a:rPr lang="en-US" sz="2400" dirty="0" smtClean="0"/>
                <a:t>+ </a:t>
              </a:r>
              <a:r>
                <a:rPr lang="el-GR" sz="2400" dirty="0">
                  <a:solidFill>
                    <a:srgbClr val="0070C0"/>
                  </a:solidFill>
                </a:rPr>
                <a:t>τ</a:t>
              </a:r>
              <a:r>
                <a:rPr lang="en-US" sz="2400" baseline="-25000" dirty="0" err="1">
                  <a:solidFill>
                    <a:srgbClr val="0070C0"/>
                  </a:solidFill>
                </a:rPr>
                <a:t>cov</a:t>
              </a:r>
              <a:r>
                <a:rPr lang="el-GR" sz="2400" dirty="0" smtClean="0">
                  <a:solidFill>
                    <a:srgbClr val="0070C0"/>
                  </a:solidFill>
                </a:rPr>
                <a:t>ε</a:t>
              </a:r>
              <a:r>
                <a:rPr lang="en-US" sz="2400" baseline="-25000" dirty="0" smtClean="0">
                  <a:solidFill>
                    <a:srgbClr val="0070C0"/>
                  </a:solidFill>
                </a:rPr>
                <a:t>1</a:t>
              </a:r>
              <a:r>
                <a:rPr lang="en-US" sz="2400" dirty="0" smtClean="0">
                  <a:solidFill>
                    <a:srgbClr val="0070C0"/>
                  </a:solidFill>
                </a:rPr>
                <a:t>T</a:t>
              </a:r>
              <a:r>
                <a:rPr lang="en-US" sz="2400" baseline="-25000" dirty="0" smtClean="0">
                  <a:solidFill>
                    <a:srgbClr val="0070C0"/>
                  </a:solidFill>
                </a:rPr>
                <a:t>1</a:t>
              </a:r>
              <a:endParaRPr lang="en-US" sz="2400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949416" y="3089238"/>
              <a:ext cx="110647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49416" y="3303059"/>
              <a:ext cx="11064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034504" y="2559506"/>
              <a:ext cx="704016" cy="529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34504" y="3303059"/>
              <a:ext cx="704016" cy="529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32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113</Words>
  <Application>Microsoft Office PowerPoint</Application>
  <PresentationFormat>On-screen Show (4:3)</PresentationFormat>
  <Paragraphs>33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Dan</dc:creator>
  <cp:lastModifiedBy>Becker, Dan</cp:lastModifiedBy>
  <cp:revision>24</cp:revision>
  <dcterms:created xsi:type="dcterms:W3CDTF">2014-03-01T20:50:19Z</dcterms:created>
  <dcterms:modified xsi:type="dcterms:W3CDTF">2014-03-11T22:54:49Z</dcterms:modified>
</cp:coreProperties>
</file>