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1991" y="1544672"/>
            <a:ext cx="8706694" cy="5074885"/>
            <a:chOff x="241991" y="1544672"/>
            <a:chExt cx="8706694" cy="5074885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3218368" y="4795520"/>
              <a:ext cx="2743200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45969" y="4791955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241991" y="5017125"/>
              <a:ext cx="29792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586894" y="5243492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V="1">
              <a:off x="4270248" y="4781555"/>
              <a:ext cx="278342" cy="2355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221222" y="4693562"/>
              <a:ext cx="27432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66229" y="4767693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5969" y="5705157"/>
              <a:ext cx="8695953" cy="9144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241991" y="5931525"/>
              <a:ext cx="86959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3552197" y="3425108"/>
              <a:ext cx="235994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3181193" y="4822868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5212081" y="4256104"/>
              <a:ext cx="0" cy="4860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967948" y="4790758"/>
              <a:ext cx="29718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45544" y="1586771"/>
              <a:ext cx="3341350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80286" y="1586771"/>
              <a:ext cx="3368399" cy="2743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dirty="0">
                <a:latin typeface="Arial" charset="0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V="1">
              <a:off x="5678272" y="4843144"/>
              <a:ext cx="164744" cy="5243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TextBox 42"/>
            <p:cNvSpPr txBox="1">
              <a:spLocks noChangeArrowheads="1"/>
            </p:cNvSpPr>
            <p:nvPr/>
          </p:nvSpPr>
          <p:spPr bwMode="auto">
            <a:xfrm>
              <a:off x="245969" y="4329971"/>
              <a:ext cx="29723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Air gap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300132" y="2573086"/>
              <a:ext cx="32867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5580286" y="2573086"/>
              <a:ext cx="33134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Feedhorn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Array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3586893" y="1986759"/>
              <a:ext cx="1993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lg" len="lg"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1"/>
            <p:cNvSpPr txBox="1">
              <a:spLocks noChangeAspect="1" noChangeArrowheads="1"/>
            </p:cNvSpPr>
            <p:nvPr/>
          </p:nvSpPr>
          <p:spPr bwMode="auto">
            <a:xfrm>
              <a:off x="3586894" y="1544672"/>
              <a:ext cx="199339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6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48341" y="699685"/>
            <a:ext cx="7943072" cy="4923483"/>
            <a:chOff x="748341" y="699685"/>
            <a:chExt cx="7943072" cy="4923483"/>
          </a:xfrm>
        </p:grpSpPr>
        <p:sp>
          <p:nvSpPr>
            <p:cNvPr id="2" name="Rectangle 1"/>
            <p:cNvSpPr/>
            <p:nvPr/>
          </p:nvSpPr>
          <p:spPr>
            <a:xfrm>
              <a:off x="7750551" y="1364304"/>
              <a:ext cx="499872" cy="34271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latino Linotype" panose="02040502050505030304" pitchFamily="18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680679" y="1364305"/>
              <a:ext cx="24384" cy="3427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114800" y="1870872"/>
              <a:ext cx="3537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55787" y="1501540"/>
              <a:ext cx="60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84490" y="1501540"/>
              <a:ext cx="1014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88736" y="1997102"/>
              <a:ext cx="1605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r>
                <a:rPr lang="en-US" dirty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035466" y="2379888"/>
              <a:ext cx="36163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17178" y="1987958"/>
              <a:ext cx="1682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latin typeface="Palatino Linotype" panose="02040502050505030304" pitchFamily="18" charset="0"/>
                </a:rPr>
                <a:t>)</a:t>
              </a:r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30000" dirty="0" smtClean="0">
                  <a:latin typeface="Palatino Linotype" panose="02040502050505030304" pitchFamily="18" charset="0"/>
                </a:rPr>
                <a:t>2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latin typeface="Palatino Linotype" panose="02040502050505030304" pitchFamily="18" charset="0"/>
                </a:rPr>
                <a:t> </a:t>
              </a:r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amb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751315" y="3251616"/>
              <a:ext cx="1900517" cy="4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7492" y="2890299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4189278" y="3251616"/>
              <a:ext cx="14312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288536" y="2887781"/>
              <a:ext cx="124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23069" y="3760170"/>
              <a:ext cx="4128763" cy="11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811739" y="3391424"/>
              <a:ext cx="1837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23069" y="3391986"/>
              <a:ext cx="231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ε</a:t>
              </a:r>
              <a:r>
                <a:rPr lang="en-US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)(1-</a:t>
              </a:r>
              <a:r>
                <a:rPr lang="el-GR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48751" y="429272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4103544" y="4666020"/>
              <a:ext cx="354828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12746" y="42927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6708" y="699685"/>
              <a:ext cx="4026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T</a:t>
              </a:r>
              <a:r>
                <a:rPr lang="en-US" baseline="-25000" dirty="0">
                  <a:latin typeface="Palatino Linotype" panose="02040502050505030304" pitchFamily="18" charset="0"/>
                </a:rPr>
                <a:t>1</a:t>
              </a:r>
              <a:endParaRPr lang="en-US" baseline="-25000" dirty="0" smtClean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ε</a:t>
              </a:r>
              <a:r>
                <a:rPr lang="en-US" baseline="-25000" dirty="0" smtClean="0">
                  <a:latin typeface="Palatino Linotype" panose="02040502050505030304" pitchFamily="18" charset="0"/>
                </a:rPr>
                <a:t>1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77202" y="717974"/>
              <a:ext cx="5482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Palatino Linotype" panose="02040502050505030304" pitchFamily="18" charset="0"/>
                </a:rPr>
                <a:t>T</a:t>
              </a:r>
              <a:r>
                <a:rPr lang="en-US" baseline="-25000" dirty="0" err="1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  <a:p>
              <a:r>
                <a:rPr lang="el-GR" dirty="0" smtClean="0">
                  <a:latin typeface="Palatino Linotype" panose="02040502050505030304" pitchFamily="18" charset="0"/>
                </a:rPr>
                <a:t>τ</a:t>
              </a:r>
              <a:r>
                <a:rPr lang="en-US" baseline="-25000" dirty="0" err="1" smtClean="0">
                  <a:latin typeface="Palatino Linotype" panose="02040502050505030304" pitchFamily="18" charset="0"/>
                </a:rPr>
                <a:t>cov</a:t>
              </a:r>
              <a:endParaRPr lang="en-US" baseline="-25000" dirty="0">
                <a:latin typeface="Palatino Linotype" panose="0204050205050503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8341" y="5161503"/>
              <a:ext cx="7943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tot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= </a:t>
              </a:r>
              <a:r>
                <a:rPr lang="en-US" sz="2400" dirty="0"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)</a:t>
              </a:r>
              <a:r>
                <a:rPr lang="el-GR" sz="2400" dirty="0">
                  <a:latin typeface="Palatino Linotype" panose="02040502050505030304" pitchFamily="18" charset="0"/>
                </a:rPr>
                <a:t>τ</a:t>
              </a:r>
              <a:r>
                <a:rPr lang="en-US" sz="2400" baseline="30000" dirty="0">
                  <a:latin typeface="Palatino Linotype" panose="02040502050505030304" pitchFamily="18" charset="0"/>
                </a:rPr>
                <a:t>2</a:t>
              </a:r>
              <a:r>
                <a:rPr lang="en-US" sz="2400" baseline="-25000" dirty="0"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err="1" smtClean="0"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latin typeface="Palatino Linotype" panose="02040502050505030304" pitchFamily="18" charset="0"/>
                </a:rPr>
                <a:t>amb</a:t>
              </a:r>
              <a:r>
                <a:rPr lang="en-US" sz="2400" baseline="-25000" dirty="0" smtClean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 + 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 +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(1-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 </a:t>
              </a:r>
              <a:r>
                <a:rPr lang="el-GR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))(</a:t>
              </a:r>
              <a:r>
                <a:rPr lang="en-US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1-</a:t>
              </a:r>
              <a:r>
                <a:rPr lang="el-GR" sz="2400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)</a:t>
              </a:r>
              <a:r>
                <a:rPr lang="en-US" sz="24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err="1" smtClean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n-US" sz="2400" dirty="0">
                  <a:latin typeface="Palatino Linotype" panose="02040502050505030304" pitchFamily="18" charset="0"/>
                </a:rPr>
                <a:t> </a:t>
              </a:r>
              <a:r>
                <a:rPr lang="en-US" sz="2400" dirty="0" smtClean="0">
                  <a:latin typeface="Palatino Linotype" panose="02040502050505030304" pitchFamily="18" charset="0"/>
                </a:rPr>
                <a:t>+ </a:t>
              </a:r>
              <a:r>
                <a:rPr lang="el-GR" sz="2400" dirty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τ</a:t>
              </a:r>
              <a:r>
                <a:rPr lang="en-US" sz="2400" baseline="-25000" dirty="0" err="1">
                  <a:solidFill>
                    <a:srgbClr val="0070C0"/>
                  </a:solidFill>
                  <a:latin typeface="Palatino Linotype" panose="02040502050505030304" pitchFamily="18" charset="0"/>
                </a:rPr>
                <a:t>cov</a:t>
              </a:r>
              <a:r>
                <a:rPr lang="el-GR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ε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r>
                <a:rPr lang="en-US" sz="24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T</a:t>
              </a:r>
              <a:r>
                <a:rPr lang="en-US" sz="2400" baseline="-25000" dirty="0" smtClean="0">
                  <a:solidFill>
                    <a:srgbClr val="0070C0"/>
                  </a:solidFill>
                  <a:latin typeface="Palatino Linotype" panose="02040502050505030304" pitchFamily="18" charset="0"/>
                </a:rPr>
                <a:t>1</a:t>
              </a:r>
              <a:endParaRPr lang="en-US" sz="2400" baseline="-25000" dirty="0">
                <a:solidFill>
                  <a:srgbClr val="0070C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949416" y="3089238"/>
              <a:ext cx="1106473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949416" y="3303059"/>
              <a:ext cx="11064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034504" y="2559506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34504" y="3303059"/>
              <a:ext cx="704016" cy="529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39781" y="2345608"/>
              <a:ext cx="2132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Imaging System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7651832" y="1865376"/>
              <a:ext cx="0" cy="512064"/>
            </a:xfrm>
            <a:prstGeom prst="straightConnector1">
              <a:avLst/>
            </a:prstGeom>
            <a:ln w="25400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651832" y="3248902"/>
              <a:ext cx="0" cy="512064"/>
            </a:xfrm>
            <a:prstGeom prst="straightConnector1">
              <a:avLst/>
            </a:prstGeom>
            <a:ln w="25400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115</Words>
  <Application>Microsoft Office PowerPoint</Application>
  <PresentationFormat>On-screen Show (4:3)</PresentationFormat>
  <Paragraphs>34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28</cp:revision>
  <dcterms:created xsi:type="dcterms:W3CDTF">2014-03-01T20:50:19Z</dcterms:created>
  <dcterms:modified xsi:type="dcterms:W3CDTF">2014-03-15T02:53:55Z</dcterms:modified>
</cp:coreProperties>
</file>