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-3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11C9F-A33E-4952-BC38-37E17DCB4FBF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FFD9-93DA-4BBE-9148-C9D806BA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5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93007-07BD-4D00-8BBB-9465D4FD7473}" type="slidenum">
              <a:rPr lang="en-US" smtClean="0">
                <a:latin typeface="Times New Roman" pitchFamily="18" charset="0"/>
                <a:ea typeface="ＭＳ Ｐゴシック" pitchFamily="34" charset="-128"/>
              </a:rPr>
              <a:pPr/>
              <a:t>1</a:t>
            </a:fld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9558C0D-3367-4B23-943A-1CCEEE8DFDE0}" type="slidenum">
              <a:rPr lang="en-US" altLang="en-US" b="0" smtClean="0">
                <a:solidFill>
                  <a:schemeClr val="tx1"/>
                </a:solidFill>
                <a:latin typeface="Times New Roman" pitchFamily="18" charset="0"/>
              </a:rPr>
              <a:pPr/>
              <a:t>2</a:t>
            </a:fld>
            <a:endParaRPr lang="en-US" altLang="en-US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2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0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1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9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9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41991" y="1544672"/>
            <a:ext cx="8706694" cy="5074885"/>
            <a:chOff x="241991" y="1544672"/>
            <a:chExt cx="8706694" cy="5074885"/>
          </a:xfrm>
        </p:grpSpPr>
        <p:sp>
          <p:nvSpPr>
            <p:cNvPr id="14338" name="Rectangle 40"/>
            <p:cNvSpPr>
              <a:spLocks noChangeArrowheads="1"/>
            </p:cNvSpPr>
            <p:nvPr/>
          </p:nvSpPr>
          <p:spPr bwMode="auto">
            <a:xfrm>
              <a:off x="3218368" y="4795520"/>
              <a:ext cx="2743200" cy="47625"/>
            </a:xfrm>
            <a:prstGeom prst="rect">
              <a:avLst/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45969" y="4791955"/>
              <a:ext cx="2971800" cy="914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14347" name="TextBox 41"/>
            <p:cNvSpPr txBox="1">
              <a:spLocks noChangeArrowheads="1"/>
            </p:cNvSpPr>
            <p:nvPr/>
          </p:nvSpPr>
          <p:spPr bwMode="auto">
            <a:xfrm>
              <a:off x="241991" y="5017125"/>
              <a:ext cx="29792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Si Substrate</a:t>
              </a:r>
            </a:p>
          </p:txBody>
        </p:sp>
        <p:sp>
          <p:nvSpPr>
            <p:cNvPr id="14348" name="TextBox 42"/>
            <p:cNvSpPr txBox="1">
              <a:spLocks noChangeArrowheads="1"/>
            </p:cNvSpPr>
            <p:nvPr/>
          </p:nvSpPr>
          <p:spPr bwMode="auto">
            <a:xfrm>
              <a:off x="3586894" y="5243492"/>
              <a:ext cx="23343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err="1">
                  <a:solidFill>
                    <a:srgbClr val="000000"/>
                  </a:solidFill>
                  <a:latin typeface="Palatino Linotype" panose="02040502050505030304" pitchFamily="18" charset="0"/>
                </a:rPr>
                <a:t>SiN</a:t>
              </a:r>
              <a:r>
                <a:rPr lang="en-US" sz="2400" b="0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Membrane</a:t>
              </a:r>
            </a:p>
          </p:txBody>
        </p:sp>
        <p:sp>
          <p:nvSpPr>
            <p:cNvPr id="14349" name="Line 20"/>
            <p:cNvSpPr>
              <a:spLocks noChangeShapeType="1"/>
            </p:cNvSpPr>
            <p:nvPr/>
          </p:nvSpPr>
          <p:spPr bwMode="auto">
            <a:xfrm flipV="1">
              <a:off x="4270248" y="4781555"/>
              <a:ext cx="278342" cy="2355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221222" y="4693562"/>
              <a:ext cx="2743200" cy="971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66229" y="4767693"/>
              <a:ext cx="447478" cy="182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45969" y="5705157"/>
              <a:ext cx="8695953" cy="9144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</a:endParaRP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241991" y="5931525"/>
              <a:ext cx="86959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Metalized </a:t>
              </a:r>
              <a:r>
                <a:rPr lang="en-US" sz="2400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Backshort</a:t>
              </a:r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Wafer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3552197" y="3425108"/>
              <a:ext cx="235994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Au Heat Capacity Ring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5" name="TextBox 42"/>
            <p:cNvSpPr txBox="1">
              <a:spLocks noChangeArrowheads="1"/>
            </p:cNvSpPr>
            <p:nvPr/>
          </p:nvSpPr>
          <p:spPr bwMode="auto">
            <a:xfrm>
              <a:off x="3181193" y="4822868"/>
              <a:ext cx="12791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Al TES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5212081" y="4256104"/>
              <a:ext cx="0" cy="4860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967948" y="4790758"/>
              <a:ext cx="2971800" cy="914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45544" y="1586771"/>
              <a:ext cx="3341350" cy="27432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5580286" y="1586771"/>
              <a:ext cx="3368399" cy="27432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V="1">
              <a:off x="5678272" y="4843144"/>
              <a:ext cx="164744" cy="5243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TextBox 42"/>
            <p:cNvSpPr txBox="1">
              <a:spLocks noChangeArrowheads="1"/>
            </p:cNvSpPr>
            <p:nvPr/>
          </p:nvSpPr>
          <p:spPr bwMode="auto">
            <a:xfrm>
              <a:off x="245969" y="4329971"/>
              <a:ext cx="29723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Air gap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3" name="TextBox 42"/>
            <p:cNvSpPr txBox="1">
              <a:spLocks noChangeArrowheads="1"/>
            </p:cNvSpPr>
            <p:nvPr/>
          </p:nvSpPr>
          <p:spPr bwMode="auto">
            <a:xfrm>
              <a:off x="300132" y="2573086"/>
              <a:ext cx="328676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Feedhorn</a:t>
              </a:r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Array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4" name="TextBox 42"/>
            <p:cNvSpPr txBox="1">
              <a:spLocks noChangeArrowheads="1"/>
            </p:cNvSpPr>
            <p:nvPr/>
          </p:nvSpPr>
          <p:spPr bwMode="auto">
            <a:xfrm>
              <a:off x="5580286" y="2573086"/>
              <a:ext cx="33134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Feedhorn</a:t>
              </a:r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Array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 flipH="1">
              <a:off x="3586893" y="1986759"/>
              <a:ext cx="199339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lg" len="lg"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7" name="Text Box 121"/>
            <p:cNvSpPr txBox="1">
              <a:spLocks noChangeAspect="1" noChangeArrowheads="1"/>
            </p:cNvSpPr>
            <p:nvPr/>
          </p:nvSpPr>
          <p:spPr bwMode="auto">
            <a:xfrm>
              <a:off x="3586894" y="1544672"/>
              <a:ext cx="199339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400" b="0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6</a:t>
              </a:r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00 </a:t>
              </a:r>
              <a:r>
                <a:rPr lang="el-GR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μ</a:t>
              </a:r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</a:t>
              </a:r>
              <a:endParaRPr lang="en-US" alt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6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26444" y="1073150"/>
            <a:ext cx="5520617" cy="5434809"/>
            <a:chOff x="2026444" y="1073150"/>
            <a:chExt cx="5520617" cy="5434809"/>
          </a:xfrm>
        </p:grpSpPr>
        <p:pic>
          <p:nvPicPr>
            <p:cNvPr id="2662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444" y="1073150"/>
              <a:ext cx="5473700" cy="542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28" name="Line 118"/>
            <p:cNvSpPr>
              <a:spLocks noChangeAspect="1" noChangeShapeType="1"/>
            </p:cNvSpPr>
            <p:nvPr/>
          </p:nvSpPr>
          <p:spPr bwMode="auto">
            <a:xfrm flipV="1">
              <a:off x="6004177" y="6096095"/>
              <a:ext cx="1225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29" name="Line 119"/>
            <p:cNvSpPr>
              <a:spLocks noChangeAspect="1" noChangeShapeType="1"/>
            </p:cNvSpPr>
            <p:nvPr/>
          </p:nvSpPr>
          <p:spPr bwMode="auto">
            <a:xfrm flipV="1">
              <a:off x="6003131" y="5974651"/>
              <a:ext cx="0" cy="24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Line 120"/>
            <p:cNvSpPr>
              <a:spLocks noChangeAspect="1" noChangeShapeType="1"/>
            </p:cNvSpPr>
            <p:nvPr/>
          </p:nvSpPr>
          <p:spPr bwMode="auto">
            <a:xfrm flipV="1">
              <a:off x="7234236" y="5974651"/>
              <a:ext cx="0" cy="24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Rectangle 18"/>
            <p:cNvSpPr>
              <a:spLocks noChangeAspect="1" noChangeArrowheads="1"/>
            </p:cNvSpPr>
            <p:nvPr/>
          </p:nvSpPr>
          <p:spPr bwMode="auto">
            <a:xfrm>
              <a:off x="5410994" y="2849562"/>
              <a:ext cx="823912" cy="77152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000000"/>
                </a:solidFill>
              </a:endParaRPr>
            </a:p>
          </p:txBody>
        </p:sp>
        <p:sp>
          <p:nvSpPr>
            <p:cNvPr id="26635" name="Rectangle 18"/>
            <p:cNvSpPr>
              <a:spLocks noChangeAspect="1" noChangeArrowheads="1"/>
            </p:cNvSpPr>
            <p:nvPr/>
          </p:nvSpPr>
          <p:spPr bwMode="auto">
            <a:xfrm>
              <a:off x="4267200" y="5334000"/>
              <a:ext cx="812006" cy="69532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000000"/>
                </a:solidFill>
              </a:endParaRPr>
            </a:p>
          </p:txBody>
        </p:sp>
        <p:sp>
          <p:nvSpPr>
            <p:cNvPr id="26640" name="Rectangle 18"/>
            <p:cNvSpPr>
              <a:spLocks noChangeAspect="1" noChangeArrowheads="1"/>
            </p:cNvSpPr>
            <p:nvPr/>
          </p:nvSpPr>
          <p:spPr bwMode="auto">
            <a:xfrm>
              <a:off x="6211094" y="4503737"/>
              <a:ext cx="557212" cy="4667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6641" name="Text Box 121"/>
            <p:cNvSpPr txBox="1">
              <a:spLocks noChangeAspect="1" noChangeArrowheads="1"/>
            </p:cNvSpPr>
            <p:nvPr/>
          </p:nvSpPr>
          <p:spPr bwMode="auto">
            <a:xfrm>
              <a:off x="6004177" y="6047584"/>
              <a:ext cx="1230059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200 </a:t>
              </a:r>
              <a:r>
                <a:rPr lang="el-GR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μ</a:t>
              </a:r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</a:t>
              </a:r>
              <a:endParaRPr lang="en-US" alt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6644" name="Rectangle 18"/>
            <p:cNvSpPr>
              <a:spLocks noChangeAspect="1" noChangeArrowheads="1"/>
            </p:cNvSpPr>
            <p:nvPr/>
          </p:nvSpPr>
          <p:spPr bwMode="auto">
            <a:xfrm>
              <a:off x="4477544" y="2851150"/>
              <a:ext cx="557212" cy="4667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FF0000"/>
                </a:solidFill>
              </a:endParaRPr>
            </a:p>
          </p:txBody>
        </p:sp>
        <p:sp>
          <p:nvSpPr>
            <p:cNvPr id="26647" name="Rectangle 18"/>
            <p:cNvSpPr>
              <a:spLocks noChangeAspect="1" noChangeArrowheads="1"/>
            </p:cNvSpPr>
            <p:nvPr/>
          </p:nvSpPr>
          <p:spPr bwMode="auto">
            <a:xfrm>
              <a:off x="6931819" y="3493748"/>
              <a:ext cx="557212" cy="5194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211431" y="5312330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A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4768" y="4659868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Palatino Linotype" panose="02040502050505030304" pitchFamily="18" charset="0"/>
                </a:rPr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14829" y="3444858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C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77110" y="2899846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Palatino Linotype" panose="02040502050505030304" pitchFamily="18" charset="0"/>
                </a:rPr>
                <a:t>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20490" y="3027647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E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60704" y="338328"/>
            <a:ext cx="562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h5-proto-pixel-labeled.png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48341" y="699685"/>
            <a:ext cx="7943072" cy="4923483"/>
            <a:chOff x="748341" y="699685"/>
            <a:chExt cx="7943072" cy="4923483"/>
          </a:xfrm>
        </p:grpSpPr>
        <p:sp>
          <p:nvSpPr>
            <p:cNvPr id="2" name="Rectangle 1"/>
            <p:cNvSpPr/>
            <p:nvPr/>
          </p:nvSpPr>
          <p:spPr>
            <a:xfrm>
              <a:off x="7750551" y="1364304"/>
              <a:ext cx="499872" cy="34271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alatino Linotype" panose="02040502050505030304" pitchFamily="18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680679" y="1364305"/>
              <a:ext cx="24384" cy="34271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14800" y="1870872"/>
              <a:ext cx="35370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555787" y="1501540"/>
              <a:ext cx="605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 smtClean="0">
                  <a:latin typeface="Palatino Linotype" panose="02040502050505030304" pitchFamily="18" charset="0"/>
                </a:rPr>
                <a:t>amb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84490" y="1501540"/>
              <a:ext cx="1014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latin typeface="Palatino Linotype" panose="02040502050505030304" pitchFamily="18" charset="0"/>
                </a:rPr>
                <a:t>cov</a:t>
              </a:r>
              <a:r>
                <a:rPr lang="en-US" dirty="0">
                  <a:latin typeface="Palatino Linotype" panose="02040502050505030304" pitchFamily="18" charset="0"/>
                </a:rPr>
                <a:t> </a:t>
              </a:r>
              <a:r>
                <a:rPr lang="en-US" dirty="0" err="1"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>
                  <a:latin typeface="Palatino Linotype" panose="02040502050505030304" pitchFamily="18" charset="0"/>
                </a:rPr>
                <a:t>amb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88736" y="1997102"/>
              <a:ext cx="1605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(1-</a:t>
              </a:r>
              <a:r>
                <a:rPr lang="el-GR" dirty="0">
                  <a:latin typeface="Palatino Linotype" panose="02040502050505030304" pitchFamily="18" charset="0"/>
                </a:rPr>
                <a:t> </a:t>
              </a:r>
              <a:r>
                <a:rPr lang="el-GR" dirty="0" smtClean="0"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latin typeface="Palatino Linotype" panose="02040502050505030304" pitchFamily="18" charset="0"/>
                </a:rPr>
                <a:t>1</a:t>
              </a:r>
              <a:r>
                <a:rPr lang="en-US" dirty="0">
                  <a:latin typeface="Palatino Linotype" panose="02040502050505030304" pitchFamily="18" charset="0"/>
                </a:rPr>
                <a:t>)</a:t>
              </a:r>
              <a:r>
                <a:rPr lang="el-GR" dirty="0" smtClean="0"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latin typeface="Palatino Linotype" panose="02040502050505030304" pitchFamily="18" charset="0"/>
                </a:rPr>
                <a:t>cov</a:t>
              </a:r>
              <a:r>
                <a:rPr lang="en-US" dirty="0">
                  <a:latin typeface="Palatino Linotype" panose="02040502050505030304" pitchFamily="18" charset="0"/>
                </a:rPr>
                <a:t> </a:t>
              </a:r>
              <a:r>
                <a:rPr lang="en-US" dirty="0" err="1"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>
                  <a:latin typeface="Palatino Linotype" panose="02040502050505030304" pitchFamily="18" charset="0"/>
                </a:rPr>
                <a:t>amb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4035466" y="2379888"/>
              <a:ext cx="36163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017178" y="1987958"/>
              <a:ext cx="1682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(1-</a:t>
              </a:r>
              <a:r>
                <a:rPr lang="el-GR" dirty="0">
                  <a:latin typeface="Palatino Linotype" panose="02040502050505030304" pitchFamily="18" charset="0"/>
                </a:rPr>
                <a:t> </a:t>
              </a:r>
              <a:r>
                <a:rPr lang="el-GR" dirty="0" smtClean="0"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latin typeface="Palatino Linotype" panose="02040502050505030304" pitchFamily="18" charset="0"/>
                </a:rPr>
                <a:t>1</a:t>
              </a:r>
              <a:r>
                <a:rPr lang="en-US" dirty="0" smtClean="0">
                  <a:latin typeface="Palatino Linotype" panose="02040502050505030304" pitchFamily="18" charset="0"/>
                </a:rPr>
                <a:t>)</a:t>
              </a:r>
              <a:r>
                <a:rPr lang="el-GR" dirty="0" smtClean="0">
                  <a:latin typeface="Palatino Linotype" panose="02040502050505030304" pitchFamily="18" charset="0"/>
                </a:rPr>
                <a:t>τ</a:t>
              </a:r>
              <a:r>
                <a:rPr lang="en-US" baseline="30000" dirty="0" smtClean="0">
                  <a:latin typeface="Palatino Linotype" panose="02040502050505030304" pitchFamily="18" charset="0"/>
                </a:rPr>
                <a:t>2</a:t>
              </a:r>
              <a:r>
                <a:rPr lang="en-US" baseline="-25000" dirty="0" smtClean="0"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latin typeface="Palatino Linotype" panose="02040502050505030304" pitchFamily="18" charset="0"/>
                </a:rPr>
                <a:t> </a:t>
              </a:r>
              <a:r>
                <a:rPr lang="en-US" dirty="0" err="1"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>
                  <a:latin typeface="Palatino Linotype" panose="02040502050505030304" pitchFamily="18" charset="0"/>
                </a:rPr>
                <a:t>amb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751315" y="3251616"/>
              <a:ext cx="1900517" cy="4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07492" y="2890299"/>
              <a:ext cx="124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(1-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</a:t>
              </a:r>
              <a:r>
                <a:rPr lang="en-US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4189278" y="3251616"/>
              <a:ext cx="14312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288536" y="2887781"/>
              <a:ext cx="124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(1-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</a:t>
              </a:r>
              <a:r>
                <a:rPr lang="en-US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23069" y="3760170"/>
              <a:ext cx="4128763" cy="114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811739" y="3391424"/>
              <a:ext cx="1837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(1-</a:t>
              </a:r>
              <a:r>
                <a:rPr lang="el-GR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 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)(1-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</a:t>
              </a:r>
              <a:r>
                <a:rPr lang="en-US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23069" y="3391986"/>
              <a:ext cx="2319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(1-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 ε</a:t>
              </a:r>
              <a:r>
                <a:rPr lang="en-US" baseline="-250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)(1-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</a:t>
              </a:r>
              <a:r>
                <a:rPr lang="en-US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48751" y="429272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endParaRPr lang="en-US" baseline="-25000" dirty="0">
                <a:solidFill>
                  <a:srgbClr val="0070C0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4103544" y="4666020"/>
              <a:ext cx="3548288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512746" y="429272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>
                  <a:solidFill>
                    <a:srgbClr val="0070C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l-GR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endParaRPr lang="en-US" baseline="-25000" dirty="0">
                <a:solidFill>
                  <a:srgbClr val="0070C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76708" y="699685"/>
              <a:ext cx="4026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T</a:t>
              </a:r>
              <a:r>
                <a:rPr lang="en-US" baseline="-25000" dirty="0">
                  <a:latin typeface="Palatino Linotype" panose="02040502050505030304" pitchFamily="18" charset="0"/>
                </a:rPr>
                <a:t>1</a:t>
              </a:r>
              <a:endParaRPr lang="en-US" baseline="-25000" dirty="0" smtClean="0">
                <a:latin typeface="Palatino Linotype" panose="02040502050505030304" pitchFamily="18" charset="0"/>
              </a:endParaRPr>
            </a:p>
            <a:p>
              <a:r>
                <a:rPr lang="el-GR" dirty="0" smtClean="0"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latin typeface="Palatino Linotype" panose="02040502050505030304" pitchFamily="18" charset="0"/>
                </a:rPr>
                <a:t>1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77202" y="717974"/>
              <a:ext cx="5482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latin typeface="Palatino Linotype" panose="02040502050505030304" pitchFamily="18" charset="0"/>
              </a:endParaRPr>
            </a:p>
            <a:p>
              <a:r>
                <a:rPr lang="el-GR" dirty="0" smtClean="0"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8341" y="5161503"/>
              <a:ext cx="7943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Palatino Linotype" panose="02040502050505030304" pitchFamily="18" charset="0"/>
                </a:rPr>
                <a:t>T</a:t>
              </a:r>
              <a:r>
                <a:rPr lang="en-US" sz="2400" baseline="-25000" dirty="0" err="1" smtClean="0">
                  <a:latin typeface="Palatino Linotype" panose="02040502050505030304" pitchFamily="18" charset="0"/>
                </a:rPr>
                <a:t>tot</a:t>
              </a:r>
              <a:r>
                <a:rPr lang="en-US" sz="2400" dirty="0" smtClean="0">
                  <a:latin typeface="Palatino Linotype" panose="02040502050505030304" pitchFamily="18" charset="0"/>
                </a:rPr>
                <a:t> = </a:t>
              </a:r>
              <a:r>
                <a:rPr lang="en-US" sz="2400" dirty="0">
                  <a:latin typeface="Palatino Linotype" panose="02040502050505030304" pitchFamily="18" charset="0"/>
                </a:rPr>
                <a:t>(1-</a:t>
              </a:r>
              <a:r>
                <a:rPr lang="el-GR" sz="2400" dirty="0">
                  <a:latin typeface="Palatino Linotype" panose="02040502050505030304" pitchFamily="18" charset="0"/>
                </a:rPr>
                <a:t> </a:t>
              </a:r>
              <a:r>
                <a:rPr lang="el-GR" sz="2400" dirty="0" smtClean="0">
                  <a:latin typeface="Palatino Linotype" panose="02040502050505030304" pitchFamily="18" charset="0"/>
                </a:rPr>
                <a:t>ε</a:t>
              </a:r>
              <a:r>
                <a:rPr lang="en-US" sz="2400" baseline="-25000" dirty="0" smtClean="0">
                  <a:latin typeface="Palatino Linotype" panose="02040502050505030304" pitchFamily="18" charset="0"/>
                </a:rPr>
                <a:t>1</a:t>
              </a:r>
              <a:r>
                <a:rPr lang="en-US" sz="2400" dirty="0" smtClean="0">
                  <a:latin typeface="Palatino Linotype" panose="02040502050505030304" pitchFamily="18" charset="0"/>
                </a:rPr>
                <a:t>)</a:t>
              </a:r>
              <a:r>
                <a:rPr lang="el-GR" sz="2400" dirty="0">
                  <a:latin typeface="Palatino Linotype" panose="02040502050505030304" pitchFamily="18" charset="0"/>
                </a:rPr>
                <a:t>τ</a:t>
              </a:r>
              <a:r>
                <a:rPr lang="en-US" sz="2400" baseline="30000" dirty="0">
                  <a:latin typeface="Palatino Linotype" panose="02040502050505030304" pitchFamily="18" charset="0"/>
                </a:rPr>
                <a:t>2</a:t>
              </a:r>
              <a:r>
                <a:rPr lang="en-US" sz="2400" baseline="-25000" dirty="0">
                  <a:latin typeface="Palatino Linotype" panose="02040502050505030304" pitchFamily="18" charset="0"/>
                </a:rPr>
                <a:t>cov</a:t>
              </a:r>
              <a:r>
                <a:rPr lang="en-US" sz="2400" dirty="0">
                  <a:latin typeface="Palatino Linotype" panose="02040502050505030304" pitchFamily="18" charset="0"/>
                </a:rPr>
                <a:t> </a:t>
              </a:r>
              <a:r>
                <a:rPr lang="en-US" sz="2400" dirty="0" err="1" smtClean="0">
                  <a:latin typeface="Palatino Linotype" panose="02040502050505030304" pitchFamily="18" charset="0"/>
                </a:rPr>
                <a:t>T</a:t>
              </a:r>
              <a:r>
                <a:rPr lang="en-US" sz="2400" baseline="-25000" dirty="0" err="1" smtClean="0">
                  <a:latin typeface="Palatino Linotype" panose="02040502050505030304" pitchFamily="18" charset="0"/>
                </a:rPr>
                <a:t>amb</a:t>
              </a:r>
              <a:r>
                <a:rPr lang="en-US" sz="2400" baseline="-25000" dirty="0" smtClean="0">
                  <a:latin typeface="Palatino Linotype" panose="02040502050505030304" pitchFamily="18" charset="0"/>
                </a:rPr>
                <a:t> </a:t>
              </a:r>
              <a:r>
                <a:rPr lang="en-US" sz="2400" dirty="0" smtClean="0">
                  <a:latin typeface="Palatino Linotype" panose="02040502050505030304" pitchFamily="18" charset="0"/>
                </a:rPr>
                <a:t> + </a:t>
              </a:r>
              <a:r>
                <a:rPr lang="en-US" sz="24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 + </a:t>
              </a:r>
              <a:r>
                <a:rPr lang="el-GR" sz="24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sz="2400" baseline="-25000" dirty="0" err="1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sz="24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(1-</a:t>
              </a:r>
              <a:r>
                <a:rPr lang="el-GR" sz="24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 </a:t>
              </a:r>
              <a:r>
                <a:rPr lang="el-GR" sz="24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ε</a:t>
              </a:r>
              <a:r>
                <a:rPr lang="en-US" sz="2400" baseline="-250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sz="24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))(</a:t>
              </a:r>
              <a:r>
                <a:rPr lang="en-US" sz="24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1-</a:t>
              </a:r>
              <a:r>
                <a:rPr lang="el-GR" sz="24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sz="2400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sz="24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</a:t>
              </a:r>
              <a:r>
                <a:rPr lang="en-US" sz="24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sz="2400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sz="2400" dirty="0">
                  <a:latin typeface="Palatino Linotype" panose="02040502050505030304" pitchFamily="18" charset="0"/>
                </a:rPr>
                <a:t> </a:t>
              </a:r>
              <a:r>
                <a:rPr lang="en-US" sz="2400" dirty="0" smtClean="0">
                  <a:latin typeface="Palatino Linotype" panose="02040502050505030304" pitchFamily="18" charset="0"/>
                </a:rPr>
                <a:t>+ </a:t>
              </a:r>
              <a:r>
                <a:rPr lang="el-GR" sz="2400" dirty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sz="2400" baseline="-25000" dirty="0" err="1">
                  <a:solidFill>
                    <a:srgbClr val="0070C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l-GR" sz="24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ε</a:t>
              </a:r>
              <a:r>
                <a:rPr lang="en-US" sz="2400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sz="24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sz="2400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endParaRPr lang="en-US" sz="2400" baseline="-25000" dirty="0">
                <a:solidFill>
                  <a:srgbClr val="0070C0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949416" y="3089238"/>
              <a:ext cx="1106473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949416" y="3303059"/>
              <a:ext cx="11064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034504" y="2559506"/>
              <a:ext cx="704016" cy="529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34504" y="3303059"/>
              <a:ext cx="704016" cy="529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839781" y="2345608"/>
              <a:ext cx="2132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Imaging System</a:t>
              </a:r>
              <a:endParaRPr lang="en-US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7651832" y="1865376"/>
              <a:ext cx="0" cy="512064"/>
            </a:xfrm>
            <a:prstGeom prst="straightConnector1">
              <a:avLst/>
            </a:prstGeom>
            <a:ln w="2540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7651832" y="3248902"/>
              <a:ext cx="0" cy="512064"/>
            </a:xfrm>
            <a:prstGeom prst="straightConnector1">
              <a:avLst/>
            </a:prstGeom>
            <a:ln w="25400">
              <a:solidFill>
                <a:srgbClr val="FF000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932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796864"/>
            <a:ext cx="9413227" cy="5635053"/>
            <a:chOff x="0" y="796864"/>
            <a:chExt cx="9413227" cy="563505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84798"/>
              <a:ext cx="9144000" cy="3688404"/>
            </a:xfrm>
            <a:prstGeom prst="rect">
              <a:avLst/>
            </a:prstGeom>
          </p:spPr>
        </p:pic>
        <p:sp>
          <p:nvSpPr>
            <p:cNvPr id="3" name="TextBox 42"/>
            <p:cNvSpPr txBox="1">
              <a:spLocks noChangeArrowheads="1"/>
            </p:cNvSpPr>
            <p:nvPr/>
          </p:nvSpPr>
          <p:spPr bwMode="auto">
            <a:xfrm>
              <a:off x="277365" y="796864"/>
              <a:ext cx="235994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Feedhorn</a:t>
              </a:r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Array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4" name="Line 20"/>
            <p:cNvSpPr>
              <a:spLocks noChangeShapeType="1"/>
            </p:cNvSpPr>
            <p:nvPr/>
          </p:nvSpPr>
          <p:spPr bwMode="auto">
            <a:xfrm flipH="1">
              <a:off x="854716" y="1249961"/>
              <a:ext cx="0" cy="4227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" name="TextBox 42"/>
            <p:cNvSpPr txBox="1">
              <a:spLocks noChangeArrowheads="1"/>
            </p:cNvSpPr>
            <p:nvPr/>
          </p:nvSpPr>
          <p:spPr bwMode="auto">
            <a:xfrm>
              <a:off x="6537327" y="5628156"/>
              <a:ext cx="27774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Focal Plane Platter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6" name="Line 20"/>
            <p:cNvSpPr>
              <a:spLocks noChangeShapeType="1"/>
            </p:cNvSpPr>
            <p:nvPr/>
          </p:nvSpPr>
          <p:spPr bwMode="auto">
            <a:xfrm flipH="1" flipV="1">
              <a:off x="7660369" y="5165790"/>
              <a:ext cx="78658" cy="517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" name="TextBox 42"/>
            <p:cNvSpPr txBox="1">
              <a:spLocks noChangeArrowheads="1"/>
            </p:cNvSpPr>
            <p:nvPr/>
          </p:nvSpPr>
          <p:spPr bwMode="auto">
            <a:xfrm>
              <a:off x="255639" y="5508587"/>
              <a:ext cx="233024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Alignment Pin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H="1" flipV="1">
              <a:off x="1258529" y="4827639"/>
              <a:ext cx="198810" cy="7365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" name="TextBox 42"/>
            <p:cNvSpPr txBox="1">
              <a:spLocks noChangeArrowheads="1"/>
            </p:cNvSpPr>
            <p:nvPr/>
          </p:nvSpPr>
          <p:spPr bwMode="auto">
            <a:xfrm>
              <a:off x="1357934" y="5970252"/>
              <a:ext cx="233024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Invar Plate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2523056" y="4049485"/>
              <a:ext cx="62828" cy="19207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1" name="TextBox 42"/>
            <p:cNvSpPr txBox="1">
              <a:spLocks noChangeArrowheads="1"/>
            </p:cNvSpPr>
            <p:nvPr/>
          </p:nvSpPr>
          <p:spPr bwMode="auto">
            <a:xfrm>
              <a:off x="3479811" y="5452955"/>
              <a:ext cx="278031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Detector and </a:t>
              </a:r>
              <a:r>
                <a:rPr lang="en-US" sz="2400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Backshort</a:t>
              </a:r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Wafers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 flipV="1">
              <a:off x="4644933" y="3778180"/>
              <a:ext cx="225034" cy="16747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TextBox 42"/>
            <p:cNvSpPr txBox="1">
              <a:spLocks noChangeArrowheads="1"/>
            </p:cNvSpPr>
            <p:nvPr/>
          </p:nvSpPr>
          <p:spPr bwMode="auto">
            <a:xfrm>
              <a:off x="7053279" y="914711"/>
              <a:ext cx="235994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Circuit Board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8692269" y="1291763"/>
              <a:ext cx="79942" cy="26069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109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130</Words>
  <Application>Microsoft Office PowerPoint</Application>
  <PresentationFormat>On-screen Show (4:3)</PresentationFormat>
  <Paragraphs>40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Dan</dc:creator>
  <cp:lastModifiedBy>Becker, Dan</cp:lastModifiedBy>
  <cp:revision>29</cp:revision>
  <dcterms:created xsi:type="dcterms:W3CDTF">2014-03-01T20:50:19Z</dcterms:created>
  <dcterms:modified xsi:type="dcterms:W3CDTF">2014-03-24T20:36:51Z</dcterms:modified>
</cp:coreProperties>
</file>