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79" r:id="rId8"/>
    <p:sldId id="280" r:id="rId9"/>
    <p:sldId id="262" r:id="rId10"/>
    <p:sldId id="278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33"/>
    <a:srgbClr val="3B5255"/>
    <a:srgbClr val="0D657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5" autoAdjust="0"/>
    <p:restoredTop sz="95736" autoAdjust="0"/>
  </p:normalViewPr>
  <p:slideViewPr>
    <p:cSldViewPr snapToGrid="0">
      <p:cViewPr>
        <p:scale>
          <a:sx n="66" d="100"/>
          <a:sy n="66" d="100"/>
        </p:scale>
        <p:origin x="2094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2A70936-F116-402D-B40E-FA07F69C8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7DC11-F831-449C-ADEB-077CA7246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70C-37B4-449D-86BF-E4931F16635D}" type="datetime1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5BB2D-59EC-48D8-AE8C-86817B8A9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E6234F-8955-40F7-A434-EED4ABD6D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A75-79D7-4EDD-82CB-5414B3B1D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8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AC323-B726-4D2A-939E-BBCDB67E5B76}" type="datetime1">
              <a:rPr lang="ru-RU" noProof="0" smtClean="0"/>
              <a:t>18.06.2025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7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587A5-1EF8-D60D-9276-20DA9D6AE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53C179B-DE2B-7FFB-BE77-F8787DED3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1FC48C6-EA2E-FD1F-FFFF-A94E81DD7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0154DD-3416-0C47-1AC1-108C00E63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0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E4275-ED82-564A-1AC5-D3BEE127A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98F9E9E-3244-3566-6FF9-ED93B0FA7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0C28832-AEA7-2401-9ABA-5B56C8A9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0B0BF8-4A05-94C9-41C7-C46DD66E3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079E-6374-79CF-C105-160549B7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35CC2FE-A098-5BA7-1D43-21A78C389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E3B5CF-E45A-4ACD-B922-0B15F4C5B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9301EF-048F-318C-25D0-8B0219268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1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3" name="Рисунок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4" name="Рисунок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Рисунок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численны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чисел со значк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Результат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8" name="Рисунок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разделение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тем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полная фотографи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www.spotdiff.ru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Врач, указывающий на большой экран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accent2">
              <a:lumMod val="50000"/>
              <a:alpha val="79000"/>
            </a:schemeClr>
          </a:solidFill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ru-RU" sz="5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630" y="4388998"/>
            <a:ext cx="9011851" cy="1866421"/>
          </a:xfrm>
          <a:prstGeom prst="roundRect">
            <a:avLst>
              <a:gd name="adj" fmla="val 16146"/>
            </a:avLst>
          </a:prstGeo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solidFill>
              <a:schemeClr val="bg1"/>
            </a:solidFill>
          </a:ln>
        </p:spPr>
        <p:txBody>
          <a:bodyPr rtlCol="0"/>
          <a:lstStyle/>
          <a:p>
            <a:pPr algn="r">
              <a:tabLst>
                <a:tab pos="7178675" algn="l"/>
                <a:tab pos="7713663" algn="l"/>
              </a:tabLst>
            </a:pPr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</a:t>
            </a:r>
            <a:r>
              <a:rPr lang="en-US" dirty="0"/>
              <a:t> </a:t>
            </a:r>
            <a:r>
              <a:rPr lang="ru-RU" dirty="0"/>
              <a:t>группы ИСП-43</a:t>
            </a:r>
            <a:r>
              <a:rPr lang="en-US" dirty="0"/>
              <a:t> </a:t>
            </a:r>
            <a:r>
              <a:rPr lang="ru-RU" dirty="0"/>
              <a:t>Беляков Д.С. </a:t>
            </a:r>
            <a:r>
              <a:rPr lang="ru-RU" dirty="0">
                <a:solidFill>
                  <a:srgbClr val="012D33"/>
                </a:solidFill>
              </a:rPr>
              <a:t>-</a:t>
            </a:r>
            <a:r>
              <a:rPr lang="ru-RU" dirty="0">
                <a:solidFill>
                  <a:srgbClr val="3B5255"/>
                </a:solidFill>
              </a:rPr>
              <a:t> </a:t>
            </a:r>
            <a:r>
              <a:rPr lang="ru-RU" dirty="0"/>
              <a:t>  </a:t>
            </a:r>
          </a:p>
          <a:p>
            <a:pPr algn="r">
              <a:tabLst>
                <a:tab pos="7178675" algn="l"/>
                <a:tab pos="7713663" algn="l"/>
              </a:tabLst>
            </a:pPr>
            <a:r>
              <a:rPr lang="ru-RU" dirty="0"/>
              <a:t>Руководитель дипломного проекта: Матьякубов Х.М.</a:t>
            </a:r>
            <a:r>
              <a:rPr lang="ru-RU" dirty="0">
                <a:solidFill>
                  <a:srgbClr val="012D33"/>
                </a:solidFill>
              </a:rPr>
              <a:t> -</a:t>
            </a:r>
            <a:r>
              <a:rPr lang="ru-RU" dirty="0"/>
              <a:t>  </a:t>
            </a:r>
          </a:p>
        </p:txBody>
      </p:sp>
      <p:sp>
        <p:nvSpPr>
          <p:cNvPr id="5" name="объект 7" descr="Бежевый прямоугольник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242930" y="3441534"/>
            <a:ext cx="7432158" cy="9271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4EFF8-1742-E492-66D8-B4E774D6B7F2}"/>
              </a:ext>
            </a:extLst>
          </p:cNvPr>
          <p:cNvSpPr txBox="1"/>
          <p:nvPr/>
        </p:nvSpPr>
        <p:spPr>
          <a:xfrm>
            <a:off x="3149039" y="602581"/>
            <a:ext cx="8413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Gill Sans MT (Заголовки)"/>
              </a:rPr>
              <a:t>РАЗРАБОТКА ВЕБ-САЙТА ДЛЯ АНАЛИЗА И МОНИТОРИНГА ПОЛЕЙ С ИСПОЛЬЗОВАНИЕМ ДАННЫХ ОТ БЕСПИЛОТНИКОВ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0401" y="-590550"/>
            <a:ext cx="5660606" cy="744855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050" y="4086259"/>
            <a:ext cx="3727189" cy="1008000"/>
          </a:xfrm>
        </p:spPr>
        <p:txBody>
          <a:bodyPr rtlCol="0"/>
          <a:lstStyle/>
          <a:p>
            <a:pPr rtl="0"/>
            <a:r>
              <a:rPr lang="ru-RU" sz="4400" dirty="0" err="1"/>
              <a:t>НАШи</a:t>
            </a:r>
            <a:r>
              <a:rPr lang="ru-RU" sz="4400" dirty="0"/>
              <a:t> задачи</a:t>
            </a:r>
          </a:p>
        </p:txBody>
      </p:sp>
      <p:sp>
        <p:nvSpPr>
          <p:cNvPr id="9" name="объект 7" descr="Бежевый прямоугольник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7288500" y="5094259"/>
            <a:ext cx="475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лампочки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7288500" y="3768009"/>
            <a:ext cx="742844" cy="1199982"/>
            <a:chOff x="1684741" y="3186732"/>
            <a:chExt cx="530027" cy="856197"/>
          </a:xfrm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Полилиния: Фигура 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C691A-9839-223C-FB95-63EB2552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918793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6026"/>
            <a:ext cx="7010401" cy="480108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85" y="0"/>
            <a:ext cx="11097430" cy="293369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ru-RU" sz="3200" dirty="0">
                <a:ln>
                  <a:solidFill>
                    <a:srgbClr val="0D6575"/>
                  </a:solidFill>
                </a:ln>
                <a:solidFill>
                  <a:srgbClr val="0D6575"/>
                </a:solidFill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B74D5-5C4D-54BE-EABC-09391E5B9638}"/>
              </a:ext>
            </a:extLst>
          </p:cNvPr>
          <p:cNvSpPr txBox="1"/>
          <p:nvPr/>
        </p:nvSpPr>
        <p:spPr>
          <a:xfrm>
            <a:off x="1008503" y="185558"/>
            <a:ext cx="10673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1. Загружать и обрабатывать данные с беспилотников.</a:t>
            </a:r>
          </a:p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2. Визуализировать данные в виде карт.</a:t>
            </a:r>
          </a:p>
          <a:p>
            <a:r>
              <a:rPr lang="ru-RU" sz="3500" dirty="0">
                <a:solidFill>
                  <a:schemeClr val="bg1"/>
                </a:solidFill>
                <a:latin typeface="Arial" panose="020B0604020202020204" pitchFamily="34" charset="0"/>
              </a:rPr>
              <a:t>3. Генерировать отчеты о состоянии полей.</a:t>
            </a: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910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993845" y="-1138915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pPr rtl="0"/>
            <a:r>
              <a:rPr lang="ru-RU" sz="4000" dirty="0"/>
              <a:t>Технология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841" y="3713953"/>
            <a:ext cx="2072959" cy="601242"/>
          </a:xfrm>
        </p:spPr>
        <p:txBody>
          <a:bodyPr rtlCol="0"/>
          <a:lstStyle/>
          <a:p>
            <a:pPr rtl="0"/>
            <a:r>
              <a:rPr lang="en-US" sz="2800" spc="-20" dirty="0"/>
              <a:t>JavaScript</a:t>
            </a:r>
            <a:endParaRPr lang="ru-RU" sz="2800" spc="-2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 rtlCol="0"/>
          <a:lstStyle/>
          <a:p>
            <a:pPr rtl="0"/>
            <a:r>
              <a:rPr lang="en-US" sz="2800" dirty="0"/>
              <a:t>React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en-US" sz="2800" dirty="0"/>
              <a:t>Java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 rtlCol="0"/>
          <a:lstStyle/>
          <a:p>
            <a:pPr rtl="0"/>
            <a:r>
              <a:rPr lang="en-US" sz="2800" dirty="0"/>
              <a:t>Spring</a:t>
            </a:r>
            <a:endParaRPr lang="ru-RU" sz="2800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en-US" sz="2800" dirty="0"/>
              <a:t>Database</a:t>
            </a:r>
            <a:endParaRPr lang="ru-RU" dirty="0"/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738" y="5147721"/>
            <a:ext cx="3290524" cy="620016"/>
          </a:xfrm>
        </p:spPr>
        <p:txBody>
          <a:bodyPr rtlCol="0"/>
          <a:lstStyle/>
          <a:p>
            <a:pPr rtl="0"/>
            <a:r>
              <a:rPr lang="ru-RU" dirty="0" err="1"/>
              <a:t>Стэк</a:t>
            </a:r>
            <a:r>
              <a:rPr lang="ru-RU" dirty="0"/>
              <a:t> технологий</a:t>
            </a:r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8" y="1322786"/>
            <a:ext cx="551677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3157" y="431519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301054"/>
            <a:ext cx="0" cy="53800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24132" y="430105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: изогнутая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281897" y="2333618"/>
            <a:ext cx="832526" cy="4795679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: изогнутая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6096002" y="4726362"/>
            <a:ext cx="4605037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970799" y="2017395"/>
            <a:ext cx="1652801" cy="1411606"/>
            <a:chOff x="1824638" y="1733550"/>
            <a:chExt cx="1192959" cy="992451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3" name="Группа 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581325" y="2018675"/>
            <a:ext cx="1630538" cy="1410322"/>
            <a:chOff x="1824638" y="1733550"/>
            <a:chExt cx="1192959" cy="992451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402377" y="2005512"/>
            <a:ext cx="1520023" cy="1384344"/>
            <a:chOff x="5482999" y="1607028"/>
            <a:chExt cx="1200866" cy="1200866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9839324" y="2005513"/>
            <a:ext cx="1619251" cy="1429882"/>
            <a:chOff x="7901577" y="2268089"/>
            <a:chExt cx="926876" cy="745643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561974" y="2005512"/>
            <a:ext cx="1616139" cy="1423488"/>
            <a:chOff x="7901577" y="2268089"/>
            <a:chExt cx="926876" cy="745643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8A6C46E-BE03-76F4-9A20-169C0F2A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701038" y="4315194"/>
            <a:ext cx="0" cy="425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Рисунок 91" descr="Изображение выглядит как Графика, искусство, круг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F06F9A-290C-7D1B-E9B8-C6F09A8B593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5350" y="2254697"/>
            <a:ext cx="823913" cy="830501"/>
          </a:xfrm>
        </p:spPr>
      </p:pic>
      <p:pic>
        <p:nvPicPr>
          <p:cNvPr id="81" name="Рисунок 80" descr="Изображение выглядит как дизайн, черно-белый, искусство, творческий подхо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6ECB02-54F0-CD63-9F52-D22F4AC106C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4" name="Рисунок 93" descr="Изображение выглядит как Графика, графическая вставка, графический дизайн, творческий подхо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80C25B-BD21-BCFE-76E2-FFD93E1C411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Рисунок 95" descr="Изображение выглядит как Графика, графическая вставка, зарисов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13E700-704C-B388-062E-4DFAEAECC26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44843" y="2204501"/>
            <a:ext cx="924711" cy="924711"/>
          </a:xfrm>
        </p:spPr>
      </p:pic>
      <p:pic>
        <p:nvPicPr>
          <p:cNvPr id="89" name="Рисунок 88" descr="Изображение выглядит как Шрифт, символ, Графика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C4B99F-56DC-29F0-37FE-AC2EDAC8969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8847" y="2327882"/>
            <a:ext cx="713616" cy="713616"/>
          </a:xfr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91EA0-4B06-168A-822E-23A53BEFB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1A05FFD-3935-9B35-EB9C-1917F370AA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F63B8BA-F486-663D-E750-C85326F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411877" y="-712990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84ED2F-FBD3-991B-78FA-A7CA15C2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r>
              <a:rPr lang="ru-RU" sz="4000" dirty="0"/>
              <a:t>Архитектура</a:t>
            </a:r>
            <a:r>
              <a:rPr lang="en-US" sz="4000" dirty="0"/>
              <a:t> </a:t>
            </a:r>
            <a:r>
              <a:rPr lang="ru-RU" sz="4000" dirty="0"/>
              <a:t>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874201-14A2-3BD3-9B0A-A5AB5E2BB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8D08168F-D597-71A2-A3B2-14A8B329C541}"/>
              </a:ext>
            </a:extLst>
          </p:cNvPr>
          <p:cNvSpPr/>
          <p:nvPr/>
        </p:nvSpPr>
        <p:spPr bwMode="white">
          <a:xfrm flipV="1">
            <a:off x="722098" y="1239714"/>
            <a:ext cx="4808264" cy="83071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1C9BC6-C9D4-ECC2-A982-ABCBC03E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6" y="2143973"/>
            <a:ext cx="11469902" cy="26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A092-78B8-B241-68A6-394443F6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0373099-C2C2-5A7E-3B0C-6B36846706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FFF15E8-B093-EF9F-9D4E-7C769AB3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411877" y="-712990"/>
            <a:ext cx="18189688" cy="11730553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E95CF5-77D2-9776-1D96-AAC6C087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38" y="684861"/>
            <a:ext cx="7560000" cy="360000"/>
          </a:xfrm>
        </p:spPr>
        <p:txBody>
          <a:bodyPr rtlCol="0"/>
          <a:lstStyle/>
          <a:p>
            <a:r>
              <a:rPr lang="ru-RU" sz="4000" dirty="0"/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F31642-2836-72C9-A020-1FB59E073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2B311C0F-8F4A-6C6C-4445-8D1BD464C912}"/>
              </a:ext>
            </a:extLst>
          </p:cNvPr>
          <p:cNvSpPr/>
          <p:nvPr/>
        </p:nvSpPr>
        <p:spPr bwMode="white">
          <a:xfrm flipV="1">
            <a:off x="722098" y="1277067"/>
            <a:ext cx="2868827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EF4537-E6DB-967B-CB70-69AF95756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0" y="1284909"/>
            <a:ext cx="11832000" cy="42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75" y="253000"/>
            <a:ext cx="11589063" cy="6513922"/>
          </a:xfr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176" y="253000"/>
            <a:ext cx="11589062" cy="654179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650654"/>
            <a:ext cx="7560000" cy="370166"/>
          </a:xfrm>
        </p:spPr>
        <p:txBody>
          <a:bodyPr rtlCol="0"/>
          <a:lstStyle/>
          <a:p>
            <a:pPr rtl="0"/>
            <a:r>
              <a:rPr lang="ru-RU" sz="4800" dirty="0"/>
              <a:t>Применение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2230" y="2318370"/>
            <a:ext cx="6372992" cy="554643"/>
          </a:xfrm>
        </p:spPr>
        <p:txBody>
          <a:bodyPr rtlCol="0"/>
          <a:lstStyle/>
          <a:p>
            <a:pPr rtl="0"/>
            <a:r>
              <a:rPr lang="ru-RU" sz="4000" b="1" dirty="0"/>
              <a:t>Оценка полей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22230" y="4318200"/>
            <a:ext cx="6814947" cy="1339049"/>
          </a:xfrm>
        </p:spPr>
        <p:txBody>
          <a:bodyPr rtlCol="0"/>
          <a:lstStyle/>
          <a:p>
            <a:pPr rtl="0"/>
            <a:r>
              <a:rPr lang="ru-RU" sz="4000" b="1" dirty="0"/>
              <a:t>Получение высокоточных данных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бъект 7" descr="Бежевый прямоугольник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7"/>
            <a:ext cx="364987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 descr="Изображение выглядит как Графика, Шрифт, символ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5A98DF-6953-024F-C066-50785CF98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52" y="1811993"/>
            <a:ext cx="1669942" cy="1669942"/>
          </a:xfrm>
          <a:prstGeom prst="rect">
            <a:avLst/>
          </a:prstGeom>
        </p:spPr>
      </p:pic>
      <p:pic>
        <p:nvPicPr>
          <p:cNvPr id="60" name="Рисунок 59" descr="Изображение выглядит как круг, символ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05ECF5-6F0A-3528-A964-9BAC1DD50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9" y="4080102"/>
            <a:ext cx="1895647" cy="18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F2618-7B9B-02DC-660A-C5808C28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26DE76B6-ACA8-E7A0-0FAC-E977AEEF4D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B4C02A-9CA8-2BAC-BBB1-E5340034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386" y="0"/>
            <a:ext cx="5142614" cy="6857999"/>
          </a:xfrm>
          <a:solidFill>
            <a:schemeClr val="tx2"/>
          </a:solidFill>
        </p:spPr>
        <p:txBody>
          <a:bodyPr rtlCol="0"/>
          <a:lstStyle/>
          <a:p>
            <a:pPr rtl="0"/>
            <a:endParaRPr lang="ru-RU" sz="7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E2D25B-C218-6A2F-B6D0-5D94B132A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699" y="1304851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D5888BA-DF77-7B28-32D5-2AEAD1821E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pic>
        <p:nvPicPr>
          <p:cNvPr id="1026" name="Picture 2" descr="Загрузка – Бесплатные иконки: формы">
            <a:hlinkClick r:id="rId5"/>
            <a:extLst>
              <a:ext uri="{FF2B5EF4-FFF2-40B4-BE49-F238E27FC236}">
                <a16:creationId xmlns:a16="http://schemas.microsoft.com/office/drawing/2014/main" id="{D91EA69B-7757-16BF-5673-59AC76B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88" y="2451329"/>
            <a:ext cx="3245223" cy="32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C901C-5EDC-C1D0-FD9A-D27995F0F983}"/>
              </a:ext>
            </a:extLst>
          </p:cNvPr>
          <p:cNvSpPr txBox="1"/>
          <p:nvPr/>
        </p:nvSpPr>
        <p:spPr>
          <a:xfrm>
            <a:off x="0" y="544818"/>
            <a:ext cx="1219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  <a:latin typeface="Gill Sans MT (Заголовки)"/>
              </a:rPr>
              <a:t>ДЕМОНСТРАЦИЯ</a:t>
            </a:r>
            <a:endParaRPr lang="ru-RU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2C7D3-D081-6573-8813-2A63848C524A}"/>
              </a:ext>
            </a:extLst>
          </p:cNvPr>
          <p:cNvSpPr txBox="1"/>
          <p:nvPr/>
        </p:nvSpPr>
        <p:spPr>
          <a:xfrm>
            <a:off x="4845144" y="5726395"/>
            <a:ext cx="250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https://www.spotdiff.ru/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Ученый смотрит на пробирку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386" y="0"/>
            <a:ext cx="5142614" cy="6857999"/>
          </a:xfrm>
          <a:solidFill>
            <a:schemeClr val="tx2"/>
          </a:solidFill>
        </p:spPr>
        <p:txBody>
          <a:bodyPr rtlCol="0"/>
          <a:lstStyle/>
          <a:p>
            <a:pPr rtl="0"/>
            <a:endParaRPr lang="ru-RU" sz="7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699" y="1304851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EF2585E-42EB-554B-503C-C469C3E8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E5DDA2-9743-5F6E-C388-54D8A8614A93}"/>
              </a:ext>
            </a:extLst>
          </p:cNvPr>
          <p:cNvSpPr txBox="1"/>
          <p:nvPr/>
        </p:nvSpPr>
        <p:spPr>
          <a:xfrm>
            <a:off x="-1" y="492514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Gill Sans MT (Заголовки)"/>
              </a:rPr>
              <a:t>СПАСИБО ЗА ВНИМАНИЕ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23B314F-F6E2-D9C8-7CAC-F1BB17B0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324" y="2016009"/>
            <a:ext cx="4259352" cy="4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985_TF00450287" id="{47236EE0-B714-4C01-AC17-6ED3799A5CB0}" vid="{BB7FA567-E2BE-49ED-812C-18562CD2B8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медицинской компании</Template>
  <TotalTime>264</TotalTime>
  <Words>104</Words>
  <Application>Microsoft Office PowerPoint</Application>
  <PresentationFormat>Широкоэкранный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</vt:lpstr>
      <vt:lpstr>Calibri</vt:lpstr>
      <vt:lpstr>Courier New</vt:lpstr>
      <vt:lpstr>Gill Sans MT</vt:lpstr>
      <vt:lpstr>Gill Sans MT (Заголовки)</vt:lpstr>
      <vt:lpstr>Тема Office</vt:lpstr>
      <vt:lpstr>.</vt:lpstr>
      <vt:lpstr>НАШи задачи</vt:lpstr>
      <vt:lpstr>Технология разработки</vt:lpstr>
      <vt:lpstr>Архитектура проекта</vt:lpstr>
      <vt:lpstr>Архитектура</vt:lpstr>
      <vt:lpstr>Применение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Данила Беляков</cp:lastModifiedBy>
  <cp:revision>21</cp:revision>
  <dcterms:created xsi:type="dcterms:W3CDTF">2025-02-10T12:14:51Z</dcterms:created>
  <dcterms:modified xsi:type="dcterms:W3CDTF">2025-06-18T03:27:45Z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