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1" r:id="rId5"/>
    <p:sldId id="263" r:id="rId6"/>
    <p:sldId id="264" r:id="rId7"/>
    <p:sldId id="262" r:id="rId8"/>
    <p:sldId id="275" r:id="rId9"/>
    <p:sldId id="265" r:id="rId10"/>
    <p:sldId id="269" r:id="rId11"/>
    <p:sldId id="259" r:id="rId12"/>
    <p:sldId id="266" r:id="rId13"/>
    <p:sldId id="260" r:id="rId14"/>
    <p:sldId id="268" r:id="rId15"/>
    <p:sldId id="267" r:id="rId16"/>
    <p:sldId id="272" r:id="rId17"/>
    <p:sldId id="273" r:id="rId18"/>
    <p:sldId id="274" r:id="rId19"/>
    <p:sldId id="270" r:id="rId20"/>
    <p:sldId id="2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1258"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7B538F9-B2D9-4AD7-81F8-2249657B83F1}"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CE310-3C2E-435C-99AC-C47085503C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B538F9-B2D9-4AD7-81F8-2249657B83F1}"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CE310-3C2E-435C-99AC-C47085503C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B538F9-B2D9-4AD7-81F8-2249657B83F1}"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CE310-3C2E-435C-99AC-C47085503C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B538F9-B2D9-4AD7-81F8-2249657B83F1}"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CE310-3C2E-435C-99AC-C47085503C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7B538F9-B2D9-4AD7-81F8-2249657B83F1}"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CE310-3C2E-435C-99AC-C47085503C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B538F9-B2D9-4AD7-81F8-2249657B83F1}" type="datetimeFigureOut">
              <a:rPr lang="en-US" smtClean="0"/>
              <a:t>3/29/2017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DCE310-3C2E-435C-99AC-C47085503C2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7B538F9-B2D9-4AD7-81F8-2249657B83F1}" type="datetimeFigureOut">
              <a:rPr lang="en-US" smtClean="0"/>
              <a:t>3/29/2017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DCE310-3C2E-435C-99AC-C47085503C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B538F9-B2D9-4AD7-81F8-2249657B83F1}" type="datetimeFigureOut">
              <a:rPr lang="en-US" smtClean="0"/>
              <a:t>3/29/2017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DCE310-3C2E-435C-99AC-C47085503C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B538F9-B2D9-4AD7-81F8-2249657B83F1}" type="datetimeFigureOut">
              <a:rPr lang="en-US" smtClean="0"/>
              <a:t>3/29/2017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DCE310-3C2E-435C-99AC-C47085503C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67B538F9-B2D9-4AD7-81F8-2249657B83F1}" type="datetimeFigureOut">
              <a:rPr lang="en-US" smtClean="0"/>
              <a:t>3/29/2017</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38DCE310-3C2E-435C-99AC-C47085503C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B538F9-B2D9-4AD7-81F8-2249657B83F1}" type="datetimeFigureOut">
              <a:rPr lang="en-US" smtClean="0"/>
              <a:t>3/29/2017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DCE310-3C2E-435C-99AC-C47085503C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7B538F9-B2D9-4AD7-81F8-2249657B83F1}" type="datetimeFigureOut">
              <a:rPr lang="en-US" smtClean="0"/>
              <a:t>3/29/2017</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38DCE310-3C2E-435C-99AC-C47085503C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danbergeland/sdc/tree/master/P3-BehaviorCloneSubmission" TargetMode="External"/><Relationship Id="rId2" Type="http://schemas.openxmlformats.org/officeDocument/2006/relationships/hyperlink" Target="https://www.youtube.com/watch?v=mqJgwtfJ_68&amp;t=176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Self Driving car sim</a:t>
            </a:r>
            <a:endParaRPr lang="en-US" dirty="0"/>
          </a:p>
        </p:txBody>
      </p:sp>
      <p:sp>
        <p:nvSpPr>
          <p:cNvPr id="3" name="Subtitle 2"/>
          <p:cNvSpPr>
            <a:spLocks noGrp="1"/>
          </p:cNvSpPr>
          <p:nvPr>
            <p:ph type="subTitle" idx="1"/>
          </p:nvPr>
        </p:nvSpPr>
        <p:spPr/>
        <p:txBody>
          <a:bodyPr>
            <a:normAutofit/>
          </a:bodyPr>
          <a:lstStyle/>
          <a:p>
            <a:r>
              <a:rPr lang="en-US" dirty="0" smtClean="0"/>
              <a:t>End to end behavior </a:t>
            </a:r>
            <a:r>
              <a:rPr lang="en-US" dirty="0" smtClean="0"/>
              <a:t>transfer Deep learning </a:t>
            </a:r>
            <a:endParaRPr lang="en-US" dirty="0"/>
          </a:p>
        </p:txBody>
      </p:sp>
    </p:spTree>
    <p:extLst>
      <p:ext uri="{BB962C8B-B14F-4D97-AF65-F5344CB8AC3E}">
        <p14:creationId xmlns:p14="http://schemas.microsoft.com/office/powerpoint/2010/main" val="3763407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network do we want?</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There are 2 categories of network outputs:  Classification and Regression</a:t>
            </a:r>
            <a:r>
              <a:rPr lang="en-US" dirty="0" smtClean="0"/>
              <a:t>.</a:t>
            </a:r>
            <a:endParaRPr lang="en-US" dirty="0" smtClean="0"/>
          </a:p>
          <a:p>
            <a:pPr>
              <a:buFont typeface="Arial" panose="020B0604020202020204" pitchFamily="34" charset="0"/>
              <a:buChar char="•"/>
            </a:pPr>
            <a:r>
              <a:rPr lang="en-US" dirty="0" smtClean="0"/>
              <a:t>This network trains for regression, so we have a single output at the end.</a:t>
            </a:r>
          </a:p>
          <a:p>
            <a:pPr>
              <a:buFont typeface="Arial" panose="020B0604020202020204" pitchFamily="34" charset="0"/>
              <a:buChar char="•"/>
            </a:pPr>
            <a:r>
              <a:rPr lang="en-US" dirty="0" smtClean="0"/>
              <a:t>Since we are driving, we need to look all over the image for the roadway and the edge of the roadways.</a:t>
            </a:r>
          </a:p>
          <a:p>
            <a:pPr>
              <a:buFont typeface="Arial" panose="020B0604020202020204" pitchFamily="34" charset="0"/>
              <a:buChar char="•"/>
            </a:pPr>
            <a:r>
              <a:rPr lang="en-US" dirty="0" smtClean="0"/>
              <a:t>Convolutional neural networks allow the filters to look at all parts of the image</a:t>
            </a:r>
            <a:r>
              <a:rPr lang="en-US" dirty="0" smtClean="0"/>
              <a:t>.</a:t>
            </a:r>
          </a:p>
          <a:p>
            <a:pPr>
              <a:buFont typeface="Arial" panose="020B0604020202020204" pitchFamily="34" charset="0"/>
              <a:buChar char="•"/>
            </a:pPr>
            <a:r>
              <a:rPr lang="en-US" dirty="0" smtClean="0"/>
              <a:t>As a side note, there are 3 main categories of Machine Learning:</a:t>
            </a:r>
          </a:p>
          <a:p>
            <a:pPr lvl="2">
              <a:buFont typeface="Arial" panose="020B0604020202020204" pitchFamily="34" charset="0"/>
              <a:buChar char="•"/>
            </a:pPr>
            <a:r>
              <a:rPr lang="en-US" dirty="0" smtClean="0"/>
              <a:t>Supervised Learning – Data is labeled (which is this project)</a:t>
            </a:r>
          </a:p>
          <a:p>
            <a:pPr lvl="2">
              <a:buFont typeface="Arial" panose="020B0604020202020204" pitchFamily="34" charset="0"/>
              <a:buChar char="•"/>
            </a:pPr>
            <a:r>
              <a:rPr lang="en-US" dirty="0" smtClean="0"/>
              <a:t>Unsupervised Learning – Let the algorithm form labels and grouping</a:t>
            </a:r>
          </a:p>
          <a:p>
            <a:pPr lvl="2">
              <a:buFont typeface="Arial" panose="020B0604020202020204" pitchFamily="34" charset="0"/>
              <a:buChar char="•"/>
            </a:pPr>
            <a:r>
              <a:rPr lang="en-US" dirty="0" smtClean="0"/>
              <a:t>Reinforcement Learning – Explore and Exploit, Evolutionary</a:t>
            </a:r>
          </a:p>
          <a:p>
            <a:pPr>
              <a:buFont typeface="Arial" panose="020B0604020202020204" pitchFamily="34" charset="0"/>
              <a:buChar char="•"/>
            </a:pPr>
            <a:r>
              <a:rPr lang="en-US" dirty="0" smtClean="0"/>
              <a:t>This project is an example of “Supervised Learning” for a “Regression” problem.</a:t>
            </a:r>
            <a:endParaRPr lang="en-US" dirty="0" smtClean="0"/>
          </a:p>
        </p:txBody>
      </p:sp>
    </p:spTree>
    <p:extLst>
      <p:ext uri="{BB962C8B-B14F-4D97-AF65-F5344CB8AC3E}">
        <p14:creationId xmlns:p14="http://schemas.microsoft.com/office/powerpoint/2010/main" val="1728019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build it – code tools</a:t>
            </a:r>
            <a:endParaRPr lang="en-US" dirty="0"/>
          </a:p>
        </p:txBody>
      </p:sp>
      <p:sp>
        <p:nvSpPr>
          <p:cNvPr id="3" name="Content Placeholder 2"/>
          <p:cNvSpPr>
            <a:spLocks noGrp="1"/>
          </p:cNvSpPr>
          <p:nvPr>
            <p:ph idx="1"/>
          </p:nvPr>
        </p:nvSpPr>
        <p:spPr>
          <a:xfrm>
            <a:off x="838200" y="914401"/>
            <a:ext cx="7520940" cy="3429000"/>
          </a:xfrm>
        </p:spPr>
        <p:txBody>
          <a:bodyPr>
            <a:normAutofit/>
          </a:bodyPr>
          <a:lstStyle/>
          <a:p>
            <a:pPr>
              <a:buFont typeface="Arial" panose="020B0604020202020204" pitchFamily="34" charset="0"/>
              <a:buChar char="•"/>
            </a:pPr>
            <a:r>
              <a:rPr lang="en-US" dirty="0" smtClean="0"/>
              <a:t>Python 3</a:t>
            </a:r>
          </a:p>
          <a:p>
            <a:pPr lvl="2">
              <a:buFont typeface="Arial" panose="020B0604020202020204" pitchFamily="34" charset="0"/>
              <a:buChar char="•"/>
            </a:pPr>
            <a:r>
              <a:rPr lang="en-US" dirty="0" smtClean="0"/>
              <a:t>The ‘do-it-all’ interpreted language</a:t>
            </a:r>
          </a:p>
          <a:p>
            <a:pPr>
              <a:buFont typeface="Arial" panose="020B0604020202020204" pitchFamily="34" charset="0"/>
              <a:buChar char="•"/>
            </a:pPr>
            <a:r>
              <a:rPr lang="en-US" dirty="0" smtClean="0"/>
              <a:t>Anaconda</a:t>
            </a:r>
          </a:p>
          <a:p>
            <a:pPr lvl="2">
              <a:buFont typeface="Arial" panose="020B0604020202020204" pitchFamily="34" charset="0"/>
              <a:buChar char="•"/>
            </a:pPr>
            <a:r>
              <a:rPr lang="en-US" dirty="0" smtClean="0"/>
              <a:t>Controls virtual environments, provides prebuilt binaries for the virtual </a:t>
            </a:r>
            <a:r>
              <a:rPr lang="en-US" dirty="0" err="1" smtClean="0"/>
              <a:t>env</a:t>
            </a:r>
            <a:r>
              <a:rPr lang="en-US" dirty="0" smtClean="0"/>
              <a:t>.</a:t>
            </a:r>
          </a:p>
          <a:p>
            <a:pPr lvl="2">
              <a:buFont typeface="Arial" panose="020B0604020202020204" pitchFamily="34" charset="0"/>
              <a:buChar char="•"/>
            </a:pPr>
            <a:r>
              <a:rPr lang="en-US" dirty="0" err="1" smtClean="0"/>
              <a:t>Jupyter</a:t>
            </a:r>
            <a:r>
              <a:rPr lang="en-US" dirty="0"/>
              <a:t> </a:t>
            </a:r>
            <a:r>
              <a:rPr lang="en-US" dirty="0" smtClean="0"/>
              <a:t>Notebook – Modular development of Python code </a:t>
            </a:r>
          </a:p>
          <a:p>
            <a:pPr>
              <a:buFont typeface="Arial" panose="020B0604020202020204" pitchFamily="34" charset="0"/>
              <a:buChar char="•"/>
            </a:pPr>
            <a:r>
              <a:rPr lang="en-US" dirty="0" err="1" smtClean="0"/>
              <a:t>OpenCV</a:t>
            </a:r>
            <a:r>
              <a:rPr lang="en-US" dirty="0" smtClean="0"/>
              <a:t>  </a:t>
            </a:r>
          </a:p>
          <a:p>
            <a:pPr lvl="2">
              <a:buFont typeface="Arial" panose="020B0604020202020204" pitchFamily="34" charset="0"/>
              <a:buChar char="•"/>
            </a:pPr>
            <a:r>
              <a:rPr lang="en-US" dirty="0" smtClean="0"/>
              <a:t>open-source computer vision library</a:t>
            </a:r>
          </a:p>
          <a:p>
            <a:pPr lvl="2">
              <a:buFont typeface="Arial" panose="020B0604020202020204" pitchFamily="34" charset="0"/>
              <a:buChar char="•"/>
            </a:pPr>
            <a:r>
              <a:rPr lang="en-US" dirty="0" smtClean="0"/>
              <a:t>Crop, color, shade, convert color space, visualize outputs</a:t>
            </a:r>
          </a:p>
          <a:p>
            <a:pPr>
              <a:buFont typeface="Arial" panose="020B0604020202020204" pitchFamily="34" charset="0"/>
              <a:buChar char="•"/>
            </a:pPr>
            <a:r>
              <a:rPr lang="en-US" dirty="0" err="1" smtClean="0"/>
              <a:t>Keras</a:t>
            </a:r>
            <a:r>
              <a:rPr lang="en-US" dirty="0" smtClean="0"/>
              <a:t> with </a:t>
            </a:r>
            <a:r>
              <a:rPr lang="en-US" dirty="0" err="1" smtClean="0"/>
              <a:t>Tensorflow</a:t>
            </a:r>
            <a:endParaRPr lang="en-US" dirty="0" smtClean="0"/>
          </a:p>
          <a:p>
            <a:pPr lvl="2">
              <a:buFont typeface="Arial" panose="020B0604020202020204" pitchFamily="34" charset="0"/>
              <a:buChar char="•"/>
            </a:pPr>
            <a:r>
              <a:rPr lang="en-US" dirty="0" smtClean="0"/>
              <a:t>Architect, train, save and load neural networks for deep </a:t>
            </a:r>
            <a:r>
              <a:rPr lang="en-US" dirty="0" smtClean="0"/>
              <a:t>learning</a:t>
            </a:r>
          </a:p>
          <a:p>
            <a:pPr>
              <a:buFont typeface="Arial" panose="020B0604020202020204" pitchFamily="34" charset="0"/>
              <a:buChar char="•"/>
            </a:pPr>
            <a:r>
              <a:rPr lang="en-US" dirty="0" smtClean="0"/>
              <a:t>Ubuntu</a:t>
            </a:r>
            <a:r>
              <a:rPr lang="en-US" dirty="0"/>
              <a:t> </a:t>
            </a:r>
            <a:r>
              <a:rPr lang="en-US" dirty="0" smtClean="0"/>
              <a:t>Linux </a:t>
            </a:r>
            <a:endParaRPr lang="en-US" dirty="0" smtClean="0"/>
          </a:p>
        </p:txBody>
      </p:sp>
      <p:pic>
        <p:nvPicPr>
          <p:cNvPr id="8194" name="Picture 2" descr="https://lh3.googleusercontent.com/hIViPosdbSGUpLmPnP2WqL9EmvoVOXW7dy6nztmY5NZ9_u5lumMz4sQjjsBZ2QxjyZZCIPgucD2rhdL5uR7K0vLi09CEJYY=s6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5599" y="4772024"/>
            <a:ext cx="3708401" cy="208597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Image result for anaconda pyth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343400"/>
            <a:ext cx="5543550" cy="2638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402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The Net!</a:t>
            </a:r>
            <a:endParaRPr lang="en-US" dirty="0"/>
          </a:p>
        </p:txBody>
      </p:sp>
      <p:sp>
        <p:nvSpPr>
          <p:cNvPr id="3" name="Content Placeholder 2"/>
          <p:cNvSpPr>
            <a:spLocks noGrp="1"/>
          </p:cNvSpPr>
          <p:nvPr>
            <p:ph idx="1"/>
          </p:nvPr>
        </p:nvSpPr>
        <p:spPr>
          <a:xfrm>
            <a:off x="822960" y="1100628"/>
            <a:ext cx="7520940" cy="1261571"/>
          </a:xfrm>
        </p:spPr>
        <p:txBody>
          <a:bodyPr>
            <a:normAutofit fontScale="92500"/>
          </a:bodyPr>
          <a:lstStyle/>
          <a:p>
            <a:pPr>
              <a:buFont typeface="Arial" panose="020B0604020202020204" pitchFamily="34" charset="0"/>
              <a:buChar char="•"/>
            </a:pPr>
            <a:r>
              <a:rPr lang="en-US" dirty="0" smtClean="0"/>
              <a:t>I used </a:t>
            </a:r>
            <a:r>
              <a:rPr lang="en-US" dirty="0" smtClean="0"/>
              <a:t>4 </a:t>
            </a:r>
            <a:r>
              <a:rPr lang="en-US" dirty="0" smtClean="0"/>
              <a:t>convolution layers, with 2 fully connected layers</a:t>
            </a:r>
          </a:p>
          <a:p>
            <a:pPr>
              <a:buFont typeface="Arial" panose="020B0604020202020204" pitchFamily="34" charset="0"/>
              <a:buChar char="•"/>
            </a:pPr>
            <a:r>
              <a:rPr lang="en-US" dirty="0" smtClean="0"/>
              <a:t>Approximately 70k parameters.  The recommended architecture for the project contained </a:t>
            </a:r>
            <a:r>
              <a:rPr lang="en-US" dirty="0" smtClean="0"/>
              <a:t>2M </a:t>
            </a:r>
            <a:r>
              <a:rPr lang="en-US" dirty="0" err="1" smtClean="0"/>
              <a:t>params</a:t>
            </a:r>
            <a:r>
              <a:rPr lang="en-US" dirty="0" smtClean="0"/>
              <a:t>, </a:t>
            </a:r>
            <a:r>
              <a:rPr lang="en-US" dirty="0" smtClean="0"/>
              <a:t>and some students were successful with as few as 64 </a:t>
            </a:r>
            <a:r>
              <a:rPr lang="en-US" dirty="0" err="1" smtClean="0"/>
              <a:t>params</a:t>
            </a:r>
            <a:r>
              <a:rPr lang="en-US" dirty="0" smtClean="0"/>
              <a:t>.</a:t>
            </a:r>
          </a:p>
          <a:p>
            <a:pPr>
              <a:buFont typeface="Arial" panose="020B0604020202020204" pitchFamily="34" charset="0"/>
              <a:buChar char="•"/>
            </a:pPr>
            <a:r>
              <a:rPr lang="en-US" dirty="0" smtClean="0"/>
              <a:t>20 Lines of code</a:t>
            </a:r>
            <a:endParaRPr lang="en-US" dirty="0" smtClean="0"/>
          </a:p>
          <a:p>
            <a:pPr>
              <a:buFont typeface="Arial" panose="020B0604020202020204" pitchFamily="34" charset="0"/>
              <a:buChar char="•"/>
            </a:pPr>
            <a:endParaRPr lang="en-US" dirty="0" smtClean="0"/>
          </a:p>
          <a:p>
            <a:pPr lvl="1">
              <a:buFont typeface="Arial" panose="020B0604020202020204" pitchFamily="34" charset="0"/>
              <a:buChar char="•"/>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14600"/>
            <a:ext cx="7897978" cy="401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2412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Collecting data</a:t>
            </a:r>
            <a:endParaRPr lang="en-US" dirty="0"/>
          </a:p>
        </p:txBody>
      </p:sp>
      <p:sp>
        <p:nvSpPr>
          <p:cNvPr id="11" name="TextBox 10"/>
          <p:cNvSpPr txBox="1"/>
          <p:nvPr/>
        </p:nvSpPr>
        <p:spPr>
          <a:xfrm>
            <a:off x="304800" y="838200"/>
            <a:ext cx="8839200" cy="2031325"/>
          </a:xfrm>
          <a:prstGeom prst="rect">
            <a:avLst/>
          </a:prstGeom>
          <a:noFill/>
        </p:spPr>
        <p:txBody>
          <a:bodyPr wrap="square" rtlCol="0">
            <a:spAutoFit/>
          </a:bodyPr>
          <a:lstStyle/>
          <a:p>
            <a:r>
              <a:rPr lang="en-US" dirty="0" smtClean="0"/>
              <a:t>The simulator has cameras on the car.  There’s an option in the simulator to “record”, and it will take images for each camera.</a:t>
            </a:r>
          </a:p>
          <a:p>
            <a:endParaRPr lang="en-US" dirty="0"/>
          </a:p>
          <a:p>
            <a:r>
              <a:rPr lang="en-US" dirty="0" smtClean="0"/>
              <a:t>The steering angle and throttle is also recorded with each image in a CSV file.  The CSV entries contain the paths to the images and the steering/throttle measurements.</a:t>
            </a:r>
          </a:p>
          <a:p>
            <a:endParaRPr lang="en-US" dirty="0"/>
          </a:p>
          <a:p>
            <a:r>
              <a:rPr lang="en-US" b="1" dirty="0" smtClean="0"/>
              <a:t>Only the center camera is available during automatic driving, so why the side cameras?</a:t>
            </a:r>
            <a:endParaRPr lang="en-US" b="1" dirty="0"/>
          </a:p>
        </p:txBody>
      </p:sp>
      <p:pic>
        <p:nvPicPr>
          <p:cNvPr id="1026" name="Picture 2" descr="Angles between the destination and each camer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3048000"/>
            <a:ext cx="6400324" cy="3600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96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Side Camera Data</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Since the side cameras were off center, they were given artificial steering angles.</a:t>
            </a:r>
          </a:p>
          <a:p>
            <a:pPr>
              <a:buFont typeface="Arial" panose="020B0604020202020204" pitchFamily="34" charset="0"/>
              <a:buChar char="•"/>
            </a:pPr>
            <a:r>
              <a:rPr lang="en-US" dirty="0" smtClean="0"/>
              <a:t>My generator that feeds images and steering data into the network for training added steering angle offsets to the left and right images to teach it that it should go back to the middle of the lane.</a:t>
            </a:r>
          </a:p>
          <a:p>
            <a:pPr>
              <a:buFont typeface="Arial" panose="020B0604020202020204" pitchFamily="34" charset="0"/>
              <a:buChar char="•"/>
            </a:pPr>
            <a:r>
              <a:rPr lang="en-US" dirty="0" err="1"/>
              <a:t>Keras</a:t>
            </a:r>
            <a:r>
              <a:rPr lang="en-US" dirty="0"/>
              <a:t> uses generators for the training process.  This is code that allows for preprocessing and selecting only the images you want to use for training.  The training process will get small batches of images (50 – </a:t>
            </a:r>
            <a:r>
              <a:rPr lang="en-US" dirty="0" smtClean="0"/>
              <a:t>300</a:t>
            </a:r>
            <a:r>
              <a:rPr lang="en-US" dirty="0"/>
              <a:t>), which is what allows you to train on massive data sets without running out of </a:t>
            </a:r>
            <a:r>
              <a:rPr lang="en-US" dirty="0" smtClean="0"/>
              <a:t>memory</a:t>
            </a:r>
            <a:r>
              <a:rPr lang="en-US" dirty="0"/>
              <a:t> </a:t>
            </a:r>
            <a:r>
              <a:rPr lang="en-US" dirty="0" smtClean="0"/>
              <a:t>or waiting all day for hard drives</a:t>
            </a:r>
            <a:r>
              <a:rPr lang="en-US" dirty="0" smtClean="0"/>
              <a:t>.</a:t>
            </a:r>
            <a:endParaRPr lang="en-US" dirty="0" smtClean="0"/>
          </a:p>
        </p:txBody>
      </p:sp>
    </p:spTree>
    <p:extLst>
      <p:ext uri="{BB962C8B-B14F-4D97-AF65-F5344CB8AC3E}">
        <p14:creationId xmlns:p14="http://schemas.microsoft.com/office/powerpoint/2010/main" val="2956088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considerations</a:t>
            </a:r>
            <a:endParaRPr lang="en-US" dirty="0"/>
          </a:p>
        </p:txBody>
      </p:sp>
      <p:sp>
        <p:nvSpPr>
          <p:cNvPr id="3" name="Content Placeholder 2"/>
          <p:cNvSpPr>
            <a:spLocks noGrp="1"/>
          </p:cNvSpPr>
          <p:nvPr>
            <p:ph idx="1"/>
          </p:nvPr>
        </p:nvSpPr>
        <p:spPr>
          <a:xfrm>
            <a:off x="822960" y="1219200"/>
            <a:ext cx="7520940" cy="5300172"/>
          </a:xfrm>
        </p:spPr>
        <p:txBody>
          <a:bodyPr>
            <a:normAutofit/>
          </a:bodyPr>
          <a:lstStyle/>
          <a:p>
            <a:pPr>
              <a:buFont typeface="Arial" panose="020B0604020202020204" pitchFamily="34" charset="0"/>
              <a:buChar char="•"/>
            </a:pPr>
            <a:r>
              <a:rPr lang="en-US" dirty="0" smtClean="0"/>
              <a:t>Most of this project was understanding how training data affects network performance.  THE NETWORK CAN ONLY LEARN FROM WHAT IT SEES</a:t>
            </a:r>
            <a:r>
              <a:rPr lang="en-US" dirty="0" smtClean="0"/>
              <a:t>.</a:t>
            </a:r>
            <a:endParaRPr lang="en-US" dirty="0"/>
          </a:p>
          <a:p>
            <a:pPr>
              <a:buFont typeface="Arial" panose="020B0604020202020204" pitchFamily="34" charset="0"/>
              <a:buChar char="•"/>
            </a:pPr>
            <a:r>
              <a:rPr lang="en-US" dirty="0"/>
              <a:t>Cropping the image</a:t>
            </a:r>
          </a:p>
          <a:p>
            <a:pPr lvl="2">
              <a:buFont typeface="Arial" panose="020B0604020202020204" pitchFamily="34" charset="0"/>
              <a:buChar char="•"/>
            </a:pPr>
            <a:r>
              <a:rPr lang="en-US" dirty="0" smtClean="0"/>
              <a:t>Remove parts of the image that don’t affect steering (sky, trees, dashboard</a:t>
            </a:r>
            <a:r>
              <a:rPr lang="en-US" dirty="0" smtClean="0"/>
              <a:t>)</a:t>
            </a:r>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471159"/>
            <a:ext cx="5019675" cy="424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7502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considerations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Distribution of turn angles</a:t>
            </a:r>
          </a:p>
          <a:p>
            <a:pPr lvl="1">
              <a:buFont typeface="Arial" panose="020B0604020202020204" pitchFamily="34" charset="0"/>
              <a:buChar char="•"/>
            </a:pPr>
            <a:r>
              <a:rPr lang="en-US" dirty="0"/>
              <a:t>Proportion of training images with low turn angles vs. high turn angles</a:t>
            </a:r>
          </a:p>
          <a:p>
            <a:pPr lvl="1">
              <a:buFont typeface="Arial" panose="020B0604020202020204" pitchFamily="34" charset="0"/>
              <a:buChar char="•"/>
            </a:pPr>
            <a:r>
              <a:rPr lang="en-US" dirty="0"/>
              <a:t>Left and Right </a:t>
            </a:r>
            <a:r>
              <a:rPr lang="en-US" dirty="0" smtClean="0"/>
              <a:t>turns</a:t>
            </a:r>
          </a:p>
          <a:p>
            <a:pPr>
              <a:buFont typeface="Arial" panose="020B0604020202020204" pitchFamily="34" charset="0"/>
              <a:buChar char="•"/>
            </a:pPr>
            <a:r>
              <a:rPr lang="en-US" dirty="0"/>
              <a:t>Image Color Space – RGB =&gt; HSV</a:t>
            </a:r>
          </a:p>
          <a:p>
            <a:pPr lvl="1">
              <a:buFont typeface="Arial" panose="020B0604020202020204" pitchFamily="34" charset="0"/>
              <a:buChar char="•"/>
            </a:pPr>
            <a:r>
              <a:rPr lang="en-US" dirty="0"/>
              <a:t>Hue </a:t>
            </a:r>
            <a:r>
              <a:rPr lang="en-US" dirty="0" smtClean="0"/>
              <a:t>and Saturation channels are </a:t>
            </a:r>
            <a:r>
              <a:rPr lang="en-US" dirty="0"/>
              <a:t>more consistent on road ways</a:t>
            </a:r>
          </a:p>
          <a:p>
            <a:pPr>
              <a:buFont typeface="Arial" panose="020B0604020202020204" pitchFamily="34" charset="0"/>
              <a:buChar char="•"/>
            </a:pPr>
            <a:r>
              <a:rPr lang="en-US" dirty="0"/>
              <a:t>Lightening and darkening of images to prevent </a:t>
            </a:r>
            <a:r>
              <a:rPr lang="en-US" dirty="0" smtClean="0"/>
              <a:t>over-fitting</a:t>
            </a:r>
          </a:p>
          <a:p>
            <a:pPr>
              <a:buFont typeface="Arial" panose="020B0604020202020204" pitchFamily="34" charset="0"/>
              <a:buChar char="•"/>
            </a:pPr>
            <a:r>
              <a:rPr lang="en-US" dirty="0"/>
              <a:t>Resizing the image</a:t>
            </a:r>
          </a:p>
          <a:p>
            <a:pPr lvl="1">
              <a:buFont typeface="Arial" panose="020B0604020202020204" pitchFamily="34" charset="0"/>
              <a:buChar char="•"/>
            </a:pPr>
            <a:r>
              <a:rPr lang="en-US" dirty="0"/>
              <a:t>A smaller input size reduces the size of the entire network (default image size was 1280 x 720).  Even with GPU acceleration, going from full size to 64x64 pixels takes a training epoch from a few minutes </a:t>
            </a:r>
            <a:r>
              <a:rPr lang="en-US" dirty="0" smtClean="0"/>
              <a:t>down to </a:t>
            </a:r>
            <a:r>
              <a:rPr lang="en-US" dirty="0"/>
              <a:t>30 seconds.  Squeezing dimensions also affects performance (wide to square).</a:t>
            </a: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524927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generator</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9402" y="228600"/>
            <a:ext cx="5016500" cy="6598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28600" y="838200"/>
            <a:ext cx="3429000"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45 Lines of Code</a:t>
            </a:r>
          </a:p>
          <a:p>
            <a:pPr marL="285750" indent="-285750">
              <a:buFont typeface="Arial" panose="020B0604020202020204" pitchFamily="34" charset="0"/>
              <a:buChar char="•"/>
            </a:pPr>
            <a:r>
              <a:rPr lang="en-US" dirty="0" smtClean="0"/>
              <a:t>Returns batches of images with labels, 64 by default</a:t>
            </a:r>
          </a:p>
          <a:p>
            <a:pPr marL="285750" indent="-285750">
              <a:buFont typeface="Arial" panose="020B0604020202020204" pitchFamily="34" charset="0"/>
              <a:buChar char="•"/>
            </a:pPr>
            <a:r>
              <a:rPr lang="en-US" dirty="0" smtClean="0"/>
              <a:t>Adds steering offsets for side images</a:t>
            </a:r>
          </a:p>
          <a:p>
            <a:pPr marL="285750" indent="-285750">
              <a:buFont typeface="Arial" panose="020B0604020202020204" pitchFamily="34" charset="0"/>
              <a:buChar char="•"/>
            </a:pPr>
            <a:r>
              <a:rPr lang="en-US" dirty="0" smtClean="0"/>
              <a:t>Filters out low turn angles </a:t>
            </a:r>
          </a:p>
          <a:p>
            <a:pPr marL="285750" indent="-285750">
              <a:buFont typeface="Arial" panose="020B0604020202020204" pitchFamily="34" charset="0"/>
              <a:buChar char="•"/>
            </a:pPr>
            <a:r>
              <a:rPr lang="en-US" dirty="0" smtClean="0"/>
              <a:t>Flips images so the car can turn left AND right </a:t>
            </a:r>
          </a:p>
          <a:p>
            <a:pPr marL="285750" indent="-285750">
              <a:buFont typeface="Arial" panose="020B0604020202020204" pitchFamily="34" charset="0"/>
              <a:buChar char="•"/>
            </a:pPr>
            <a:r>
              <a:rPr lang="en-US" dirty="0" smtClean="0"/>
              <a:t>Adds noise to the steering label</a:t>
            </a:r>
          </a:p>
          <a:p>
            <a:pPr marL="285750" indent="-285750">
              <a:buFont typeface="Arial" panose="020B0604020202020204" pitchFamily="34" charset="0"/>
              <a:buChar char="•"/>
            </a:pPr>
            <a:r>
              <a:rPr lang="en-US" dirty="0" smtClean="0"/>
              <a:t>Resizes the image to the input of the network</a:t>
            </a:r>
            <a:endParaRPr lang="en-US" dirty="0"/>
          </a:p>
        </p:txBody>
      </p:sp>
    </p:spTree>
    <p:extLst>
      <p:ext uri="{BB962C8B-B14F-4D97-AF65-F5344CB8AC3E}">
        <p14:creationId xmlns:p14="http://schemas.microsoft.com/office/powerpoint/2010/main" val="968265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code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137" y="3048000"/>
            <a:ext cx="8965786" cy="271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33400" y="838200"/>
            <a:ext cx="7543800"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Defining architecture and using a generator reduces the code base size</a:t>
            </a:r>
          </a:p>
          <a:p>
            <a:pPr marL="285750" indent="-285750">
              <a:buFont typeface="Arial" panose="020B0604020202020204" pitchFamily="34" charset="0"/>
              <a:buChar char="•"/>
            </a:pPr>
            <a:r>
              <a:rPr lang="en-US" dirty="0" smtClean="0"/>
              <a:t>Trained for 1 epoch of 40k samples (training set is ~8k images)</a:t>
            </a:r>
          </a:p>
          <a:p>
            <a:pPr marL="285750" indent="-285750">
              <a:buFont typeface="Arial" panose="020B0604020202020204" pitchFamily="34" charset="0"/>
              <a:buChar char="•"/>
            </a:pPr>
            <a:r>
              <a:rPr lang="en-US" dirty="0" smtClean="0"/>
              <a:t>Total length of code is 127 lines to train and save the weights.</a:t>
            </a:r>
          </a:p>
          <a:p>
            <a:pPr marL="285750" indent="-285750">
              <a:buFont typeface="Arial" panose="020B0604020202020204" pitchFamily="34" charset="0"/>
              <a:buChar char="•"/>
            </a:pPr>
            <a:r>
              <a:rPr lang="en-US" dirty="0" smtClean="0"/>
              <a:t>I easily spent over 40 hours on this project, including research time</a:t>
            </a:r>
          </a:p>
          <a:p>
            <a:pPr marL="285750" indent="-285750">
              <a:buFont typeface="Arial" panose="020B0604020202020204" pitchFamily="34" charset="0"/>
              <a:buChar char="•"/>
            </a:pPr>
            <a:r>
              <a:rPr lang="en-US" dirty="0" smtClean="0"/>
              <a:t>Very time consuming because of the guess and check nature of poorly defined skills (like driving) and training times.</a:t>
            </a:r>
          </a:p>
          <a:p>
            <a:pPr marL="285750" indent="-285750">
              <a:buFont typeface="Arial" panose="020B0604020202020204" pitchFamily="34" charset="0"/>
              <a:buChar char="•"/>
            </a:pPr>
            <a:r>
              <a:rPr lang="en-US" dirty="0" smtClean="0"/>
              <a:t>Tested performance by loading the simulator and watching it drive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68393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Exciting topics in machine learning</a:t>
            </a:r>
            <a:endParaRPr lang="en-US" dirty="0"/>
          </a:p>
        </p:txBody>
      </p:sp>
      <p:sp>
        <p:nvSpPr>
          <p:cNvPr id="3" name="Content Placeholder 2"/>
          <p:cNvSpPr>
            <a:spLocks noGrp="1"/>
          </p:cNvSpPr>
          <p:nvPr>
            <p:ph idx="1"/>
          </p:nvPr>
        </p:nvSpPr>
        <p:spPr>
          <a:xfrm>
            <a:off x="381000" y="1066800"/>
            <a:ext cx="7520940" cy="1478422"/>
          </a:xfrm>
        </p:spPr>
        <p:txBody>
          <a:bodyPr>
            <a:normAutofit fontScale="92500" lnSpcReduction="20000"/>
          </a:bodyPr>
          <a:lstStyle/>
          <a:p>
            <a:r>
              <a:rPr lang="en-US" dirty="0" smtClean="0"/>
              <a:t>Localization and Classification – Identifying where things are and what they are</a:t>
            </a:r>
          </a:p>
          <a:p>
            <a:endParaRPr lang="en-US" dirty="0"/>
          </a:p>
          <a:p>
            <a:r>
              <a:rPr lang="en-US" dirty="0" smtClean="0"/>
              <a:t>YOLO </a:t>
            </a:r>
            <a:r>
              <a:rPr lang="en-US" dirty="0" smtClean="0"/>
              <a:t>– You only look once.  Solving Classification, and </a:t>
            </a:r>
            <a:r>
              <a:rPr lang="en-US" dirty="0" smtClean="0"/>
              <a:t>Localization as Regression!</a:t>
            </a:r>
          </a:p>
          <a:p>
            <a:r>
              <a:rPr lang="en-US" dirty="0" smtClean="0"/>
              <a:t>-Incredibly fast and just as accurate as other approaches</a:t>
            </a:r>
          </a:p>
          <a:p>
            <a:r>
              <a:rPr lang="en-US" dirty="0" smtClean="0"/>
              <a:t>-Open Source, so free to use and comes with pre-trained </a:t>
            </a:r>
            <a:r>
              <a:rPr lang="en-US" dirty="0" err="1" smtClean="0"/>
              <a:t>DarkNet</a:t>
            </a:r>
            <a:r>
              <a:rPr lang="en-US" dirty="0" smtClean="0"/>
              <a:t> weights</a:t>
            </a:r>
            <a:endParaRPr lang="en-US" dirty="0" smtClean="0"/>
          </a:p>
          <a:p>
            <a:endParaRPr lang="en-US" dirty="0"/>
          </a:p>
        </p:txBody>
      </p:sp>
      <p:pic>
        <p:nvPicPr>
          <p:cNvPr id="6150" name="Picture 6" descr="Image result for yolo neural networ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3045151"/>
            <a:ext cx="5647152" cy="335961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yolo neural networ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6368" y="2438400"/>
            <a:ext cx="5105400" cy="4235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873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838200" y="990600"/>
            <a:ext cx="7520940" cy="3579849"/>
          </a:xfrm>
        </p:spPr>
        <p:txBody>
          <a:bodyPr/>
          <a:lstStyle/>
          <a:p>
            <a:r>
              <a:rPr lang="en-US" dirty="0" err="1" smtClean="0"/>
              <a:t>Udacity</a:t>
            </a:r>
            <a:r>
              <a:rPr lang="en-US" dirty="0" smtClean="0"/>
              <a:t> Self Driving Car Engineer </a:t>
            </a:r>
            <a:r>
              <a:rPr lang="en-US" dirty="0" err="1" smtClean="0"/>
              <a:t>NanoDegree</a:t>
            </a:r>
            <a:endParaRPr lang="en-US" dirty="0" smtClean="0"/>
          </a:p>
          <a:p>
            <a:pPr lvl="1">
              <a:buFont typeface="Arial" panose="020B0604020202020204" pitchFamily="34" charset="0"/>
              <a:buChar char="•"/>
            </a:pPr>
            <a:r>
              <a:rPr lang="en-US" dirty="0" smtClean="0"/>
              <a:t>3 Terms, each about 4 months long.</a:t>
            </a:r>
          </a:p>
          <a:p>
            <a:pPr lvl="1">
              <a:buFont typeface="Arial" panose="020B0604020202020204" pitchFamily="34" charset="0"/>
              <a:buChar char="•"/>
            </a:pPr>
            <a:r>
              <a:rPr lang="en-US" dirty="0" smtClean="0"/>
              <a:t>Term 1 – Machine Learning and Computer Vision with Python</a:t>
            </a:r>
          </a:p>
          <a:p>
            <a:pPr lvl="1">
              <a:buFont typeface="Arial" panose="020B0604020202020204" pitchFamily="34" charset="0"/>
              <a:buChar char="•"/>
            </a:pPr>
            <a:r>
              <a:rPr lang="en-US" dirty="0" smtClean="0"/>
              <a:t>Term 2 – Sensor Fusion and </a:t>
            </a:r>
            <a:r>
              <a:rPr lang="en-US" dirty="0" smtClean="0"/>
              <a:t>Controls </a:t>
            </a:r>
            <a:r>
              <a:rPr lang="en-US" dirty="0" smtClean="0"/>
              <a:t>in C++</a:t>
            </a:r>
          </a:p>
          <a:p>
            <a:pPr lvl="1">
              <a:buFont typeface="Arial" panose="020B0604020202020204" pitchFamily="34" charset="0"/>
              <a:buChar char="•"/>
            </a:pPr>
            <a:r>
              <a:rPr lang="en-US" dirty="0" smtClean="0"/>
              <a:t>Term 3 – </a:t>
            </a:r>
            <a:r>
              <a:rPr lang="en-US" dirty="0" smtClean="0"/>
              <a:t>Path </a:t>
            </a:r>
            <a:r>
              <a:rPr lang="en-US" dirty="0" smtClean="0"/>
              <a:t>Planning, Functional Safety and Advanced Topics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Udacity</a:t>
            </a:r>
            <a:r>
              <a:rPr lang="en-US" dirty="0" smtClean="0"/>
              <a:t>, and this course, created by Dr. Sebastian </a:t>
            </a:r>
            <a:r>
              <a:rPr lang="en-US" dirty="0" err="1" smtClean="0"/>
              <a:t>Thrun</a:t>
            </a:r>
            <a:r>
              <a:rPr lang="en-US" dirty="0" smtClean="0"/>
              <a:t>, who lead the team that won the DARPA autonomous vehicle challenge while a professor at Stanford. </a:t>
            </a:r>
          </a:p>
          <a:p>
            <a:pPr lvl="1">
              <a:buFont typeface="Arial" panose="020B0604020202020204" pitchFamily="34" charset="0"/>
              <a:buChar char="•"/>
            </a:pPr>
            <a:r>
              <a:rPr lang="en-US" dirty="0" smtClean="0"/>
              <a:t>Dr. </a:t>
            </a:r>
            <a:r>
              <a:rPr lang="en-US" dirty="0" err="1" smtClean="0"/>
              <a:t>Thrun</a:t>
            </a:r>
            <a:r>
              <a:rPr lang="en-US" dirty="0" smtClean="0"/>
              <a:t> went on to start the Google Self-Driving Car program</a:t>
            </a:r>
            <a:endParaRPr lang="en-US" dirty="0" smtClean="0"/>
          </a:p>
          <a:p>
            <a:pPr lvl="1">
              <a:buFont typeface="Arial" panose="020B0604020202020204" pitchFamily="34" charset="0"/>
              <a:buChar char="•"/>
            </a:pPr>
            <a:r>
              <a:rPr lang="en-US" dirty="0" smtClean="0"/>
              <a:t>Completion </a:t>
            </a:r>
            <a:r>
              <a:rPr lang="en-US" dirty="0" smtClean="0"/>
              <a:t>of each term is dependent on completion of 5 projects</a:t>
            </a:r>
            <a:r>
              <a:rPr lang="en-US" dirty="0" smtClean="0"/>
              <a:t>.</a:t>
            </a:r>
            <a:endParaRPr lang="en-US" dirty="0"/>
          </a:p>
          <a:p>
            <a:pPr lvl="1">
              <a:buFont typeface="Arial" panose="020B0604020202020204" pitchFamily="34" charset="0"/>
              <a:buChar char="•"/>
            </a:pPr>
            <a:r>
              <a:rPr lang="en-US" dirty="0" smtClean="0"/>
              <a:t>Project 3 from Term 1 is discussed here</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81000"/>
            <a:ext cx="256222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descr="Image result for sebastian thrun with stanl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6762" y="4114800"/>
            <a:ext cx="4371038" cy="2725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111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4343400"/>
            <a:ext cx="9296400" cy="239672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result for generative adversarial networ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12019"/>
            <a:ext cx="5750718" cy="3926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876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1, Project 3 – Self Driving car sim</a:t>
            </a:r>
            <a:endParaRPr lang="en-US" dirty="0"/>
          </a:p>
        </p:txBody>
      </p:sp>
      <p:sp>
        <p:nvSpPr>
          <p:cNvPr id="3" name="Content Placeholder 2"/>
          <p:cNvSpPr>
            <a:spLocks noGrp="1"/>
          </p:cNvSpPr>
          <p:nvPr>
            <p:ph idx="1"/>
          </p:nvPr>
        </p:nvSpPr>
        <p:spPr>
          <a:xfrm>
            <a:off x="838200" y="990600"/>
            <a:ext cx="7520940" cy="4004772"/>
          </a:xfrm>
        </p:spPr>
        <p:txBody>
          <a:bodyPr>
            <a:normAutofit fontScale="92500"/>
          </a:bodyPr>
          <a:lstStyle/>
          <a:p>
            <a:r>
              <a:rPr lang="en-US" dirty="0" smtClean="0"/>
              <a:t>In this project, use camera and steering data collected in the simulator, to successfully drive a car around the track.</a:t>
            </a:r>
          </a:p>
          <a:p>
            <a:endParaRPr lang="en-US" dirty="0" smtClean="0"/>
          </a:p>
          <a:p>
            <a:r>
              <a:rPr lang="en-US" dirty="0" smtClean="0"/>
              <a:t>An example of “End </a:t>
            </a:r>
            <a:r>
              <a:rPr lang="en-US" dirty="0" smtClean="0"/>
              <a:t>to End Behavior Transfer using Deep Learning”</a:t>
            </a:r>
          </a:p>
          <a:p>
            <a:pPr lvl="1">
              <a:buFont typeface="Arial" panose="020B0604020202020204" pitchFamily="34" charset="0"/>
              <a:buChar char="•"/>
            </a:pPr>
            <a:r>
              <a:rPr lang="en-US" dirty="0" smtClean="0"/>
              <a:t>“End to End” because there is no intermediate code between the input (looking at the road) and the output (commanding a steer angle); we are asking the neural network to learn the entire task.</a:t>
            </a:r>
          </a:p>
          <a:p>
            <a:pPr lvl="1">
              <a:buFont typeface="Arial" panose="020B0604020202020204" pitchFamily="34" charset="0"/>
              <a:buChar char="•"/>
            </a:pPr>
            <a:r>
              <a:rPr lang="en-US" dirty="0" smtClean="0"/>
              <a:t>“Behavior Transfer” because the data which the network </a:t>
            </a:r>
            <a:r>
              <a:rPr lang="en-US" dirty="0" smtClean="0"/>
              <a:t>trains on </a:t>
            </a:r>
            <a:r>
              <a:rPr lang="en-US" dirty="0" smtClean="0"/>
              <a:t>is </a:t>
            </a:r>
            <a:r>
              <a:rPr lang="en-US" dirty="0" smtClean="0"/>
              <a:t>generated by </a:t>
            </a:r>
            <a:r>
              <a:rPr lang="en-US" dirty="0" smtClean="0"/>
              <a:t>human control of a car driving around in the simulator.</a:t>
            </a:r>
          </a:p>
          <a:p>
            <a:pPr lvl="1">
              <a:buFont typeface="Arial" panose="020B0604020202020204" pitchFamily="34" charset="0"/>
              <a:buChar char="•"/>
            </a:pPr>
            <a:r>
              <a:rPr lang="en-US" dirty="0" smtClean="0"/>
              <a:t>“Deep Learning” is a generic term for multi-stage neural networks.  The “depth” can vary greatly</a:t>
            </a:r>
            <a:r>
              <a:rPr lang="en-US" dirty="0" smtClean="0"/>
              <a:t>…</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Link </a:t>
            </a:r>
            <a:r>
              <a:rPr lang="en-US" dirty="0"/>
              <a:t>to YouTube demo video:  </a:t>
            </a:r>
            <a:r>
              <a:rPr lang="en-US" dirty="0">
                <a:hlinkClick r:id="rId2"/>
              </a:rPr>
              <a:t>https://</a:t>
            </a:r>
            <a:r>
              <a:rPr lang="en-US" dirty="0" smtClean="0">
                <a:hlinkClick r:id="rId2"/>
              </a:rPr>
              <a:t>www.youtube.com/watch?v=mqJgwtfJ_68&amp;t=176s</a:t>
            </a:r>
            <a:endParaRPr lang="en-US" dirty="0" smtClean="0"/>
          </a:p>
          <a:p>
            <a:pPr lvl="1">
              <a:buFont typeface="Arial" panose="020B0604020202020204" pitchFamily="34" charset="0"/>
              <a:buChar char="•"/>
            </a:pPr>
            <a:r>
              <a:rPr lang="en-US" dirty="0" smtClean="0"/>
              <a:t>Link </a:t>
            </a:r>
            <a:r>
              <a:rPr lang="en-US" dirty="0"/>
              <a:t>to GitHub:  </a:t>
            </a:r>
            <a:r>
              <a:rPr lang="en-US" dirty="0">
                <a:hlinkClick r:id="rId3"/>
              </a:rPr>
              <a:t>https://</a:t>
            </a:r>
            <a:r>
              <a:rPr lang="en-US" dirty="0" smtClean="0">
                <a:hlinkClick r:id="rId3"/>
              </a:rPr>
              <a:t>github.com/danbergeland/sdc/tree/master/P3-BehaviorCloneSubmission</a:t>
            </a:r>
            <a:endParaRPr lang="en-US" dirty="0" smtClean="0"/>
          </a:p>
        </p:txBody>
      </p:sp>
    </p:spTree>
    <p:extLst>
      <p:ext uri="{BB962C8B-B14F-4D97-AF65-F5344CB8AC3E}">
        <p14:creationId xmlns:p14="http://schemas.microsoft.com/office/powerpoint/2010/main" val="755400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learning &amp; </a:t>
            </a:r>
            <a:r>
              <a:rPr lang="en-US" dirty="0" smtClean="0"/>
              <a:t>Neural </a:t>
            </a:r>
            <a:r>
              <a:rPr lang="en-US" dirty="0" smtClean="0"/>
              <a:t>networks</a:t>
            </a:r>
            <a:endParaRPr lang="en-US" dirty="0"/>
          </a:p>
        </p:txBody>
      </p:sp>
      <p:sp>
        <p:nvSpPr>
          <p:cNvPr id="3" name="Content Placeholder 2"/>
          <p:cNvSpPr>
            <a:spLocks noGrp="1"/>
          </p:cNvSpPr>
          <p:nvPr>
            <p:ph idx="1"/>
          </p:nvPr>
        </p:nvSpPr>
        <p:spPr>
          <a:xfrm>
            <a:off x="381000" y="990600"/>
            <a:ext cx="8534400" cy="4495800"/>
          </a:xfrm>
        </p:spPr>
        <p:txBody>
          <a:bodyPr>
            <a:normAutofit/>
          </a:bodyPr>
          <a:lstStyle/>
          <a:p>
            <a:pPr>
              <a:buFont typeface="Arial" panose="020B0604020202020204" pitchFamily="34" charset="0"/>
              <a:buChar char="•"/>
            </a:pPr>
            <a:r>
              <a:rPr lang="en-US" dirty="0" smtClean="0"/>
              <a:t>Most </a:t>
            </a:r>
            <a:r>
              <a:rPr lang="en-US" dirty="0" smtClean="0"/>
              <a:t>important area of research in Computer Science today!</a:t>
            </a:r>
          </a:p>
          <a:p>
            <a:pPr>
              <a:buFont typeface="Arial" panose="020B0604020202020204" pitchFamily="34" charset="0"/>
              <a:buChar char="•"/>
            </a:pPr>
            <a:r>
              <a:rPr lang="en-US" dirty="0" smtClean="0"/>
              <a:t>First conceived of in the 60’s with the mathematical concept of </a:t>
            </a:r>
            <a:r>
              <a:rPr lang="en-US" dirty="0" err="1" smtClean="0"/>
              <a:t>perceptrons</a:t>
            </a:r>
            <a:r>
              <a:rPr lang="en-US" dirty="0" smtClean="0"/>
              <a:t>… from cat brains</a:t>
            </a:r>
            <a:endParaRPr lang="en-US" dirty="0" smtClean="0"/>
          </a:p>
          <a:p>
            <a:pPr>
              <a:buFont typeface="Arial" panose="020B0604020202020204" pitchFamily="34" charset="0"/>
              <a:buChar char="•"/>
            </a:pPr>
            <a:r>
              <a:rPr lang="en-US" dirty="0" smtClean="0"/>
              <a:t>This field has exploded since 2012, </a:t>
            </a:r>
            <a:endParaRPr lang="en-US" dirty="0" smtClean="0"/>
          </a:p>
          <a:p>
            <a:pPr>
              <a:buFont typeface="Arial" panose="020B0604020202020204" pitchFamily="34" charset="0"/>
              <a:buChar char="•"/>
            </a:pPr>
            <a:r>
              <a:rPr lang="en-US" dirty="0" err="1" smtClean="0"/>
              <a:t>AlexNet</a:t>
            </a:r>
            <a:r>
              <a:rPr lang="en-US" dirty="0" smtClean="0"/>
              <a:t> smashed </a:t>
            </a:r>
            <a:r>
              <a:rPr lang="en-US" dirty="0" smtClean="0"/>
              <a:t>the ImageNet challenge </a:t>
            </a:r>
            <a:endParaRPr lang="en-US" dirty="0" smtClean="0"/>
          </a:p>
          <a:p>
            <a:pPr lvl="2">
              <a:buFont typeface="Arial" panose="020B0604020202020204" pitchFamily="34" charset="0"/>
              <a:buChar char="•"/>
            </a:pPr>
            <a:r>
              <a:rPr lang="en-US" dirty="0" smtClean="0"/>
              <a:t>27% error in 2011 using CV techniques to 16% error </a:t>
            </a:r>
            <a:r>
              <a:rPr lang="en-US" dirty="0" smtClean="0"/>
              <a:t>with </a:t>
            </a:r>
            <a:r>
              <a:rPr lang="en-US" dirty="0" err="1" smtClean="0"/>
              <a:t>AlexNet</a:t>
            </a:r>
            <a:r>
              <a:rPr lang="en-US" dirty="0"/>
              <a:t> </a:t>
            </a:r>
            <a:r>
              <a:rPr lang="en-US" dirty="0" smtClean="0"/>
              <a:t>using Deep Learning</a:t>
            </a:r>
            <a:endParaRPr lang="en-US" dirty="0" smtClean="0"/>
          </a:p>
          <a:p>
            <a:pPr>
              <a:buFont typeface="Arial" panose="020B0604020202020204" pitchFamily="34" charset="0"/>
              <a:buChar char="•"/>
            </a:pPr>
            <a:r>
              <a:rPr lang="en-US" dirty="0" smtClean="0"/>
              <a:t>It’s now a viable technology because of </a:t>
            </a:r>
            <a:r>
              <a:rPr lang="en-US" dirty="0" smtClean="0"/>
              <a:t>relatively inexpensive </a:t>
            </a:r>
            <a:r>
              <a:rPr lang="en-US" dirty="0" smtClean="0"/>
              <a:t>parallel processor units.  </a:t>
            </a:r>
            <a:endParaRPr lang="en-US" dirty="0" smtClean="0"/>
          </a:p>
          <a:p>
            <a:pPr>
              <a:buFont typeface="Arial" panose="020B0604020202020204" pitchFamily="34" charset="0"/>
              <a:buChar char="•"/>
            </a:pPr>
            <a:r>
              <a:rPr lang="en-US" dirty="0" err="1" smtClean="0"/>
              <a:t>Nvidia</a:t>
            </a:r>
            <a:r>
              <a:rPr lang="en-US" dirty="0" smtClean="0"/>
              <a:t> CUDA </a:t>
            </a:r>
            <a:r>
              <a:rPr lang="en-US" dirty="0" smtClean="0"/>
              <a:t>cores!  </a:t>
            </a:r>
            <a:r>
              <a:rPr lang="en-US" dirty="0" smtClean="0"/>
              <a:t>It totally justifies buying  expensive graphics cards.  </a:t>
            </a:r>
            <a:endParaRPr lang="en-US" dirty="0" smtClean="0"/>
          </a:p>
          <a:p>
            <a:pPr>
              <a:buFont typeface="Arial" panose="020B0604020202020204" pitchFamily="34" charset="0"/>
              <a:buChar char="•"/>
            </a:pPr>
            <a:r>
              <a:rPr lang="en-US" dirty="0" err="1" smtClean="0"/>
              <a:t>Tensorflow</a:t>
            </a:r>
            <a:r>
              <a:rPr lang="en-US" dirty="0" smtClean="0"/>
              <a:t> 1.0 is now available for Windows!</a:t>
            </a:r>
          </a:p>
          <a:p>
            <a:pPr lvl="2">
              <a:buFont typeface="Arial" panose="020B0604020202020204" pitchFamily="34" charset="0"/>
              <a:buChar char="•"/>
            </a:pPr>
            <a:r>
              <a:rPr lang="en-US" dirty="0" smtClean="0"/>
              <a:t>Google supported.  Open-source. </a:t>
            </a:r>
            <a:r>
              <a:rPr lang="en-US" dirty="0" smtClean="0"/>
              <a:t>GPU accelerated with CUDA.</a:t>
            </a:r>
            <a:endParaRPr lang="en-US" dirty="0" smtClean="0"/>
          </a:p>
          <a:p>
            <a:pPr lvl="2">
              <a:buFont typeface="Arial" panose="020B0604020202020204" pitchFamily="34" charset="0"/>
              <a:buChar char="•"/>
            </a:pPr>
            <a:r>
              <a:rPr lang="en-US" dirty="0" smtClean="0"/>
              <a:t>Windows version </a:t>
            </a:r>
            <a:r>
              <a:rPr lang="en-US" dirty="0" smtClean="0"/>
              <a:t>1.0 released March 9</a:t>
            </a:r>
            <a:r>
              <a:rPr lang="en-US" baseline="30000" dirty="0" smtClean="0"/>
              <a:t>th</a:t>
            </a:r>
            <a:r>
              <a:rPr lang="en-US" dirty="0" smtClean="0"/>
              <a:t>.  </a:t>
            </a:r>
            <a:r>
              <a:rPr lang="en-US" dirty="0" smtClean="0"/>
              <a:t>Rev 0.18</a:t>
            </a:r>
            <a:r>
              <a:rPr lang="en-US" dirty="0" smtClean="0"/>
              <a:t> </a:t>
            </a:r>
            <a:r>
              <a:rPr lang="en-US" dirty="0" smtClean="0"/>
              <a:t>was available in December 2016.</a:t>
            </a:r>
          </a:p>
          <a:p>
            <a:pPr>
              <a:buFont typeface="Arial" panose="020B0604020202020204" pitchFamily="34" charset="0"/>
              <a:buChar char="•"/>
            </a:pPr>
            <a:endParaRPr lang="en-US" dirty="0" smtClean="0"/>
          </a:p>
          <a:p>
            <a:pPr>
              <a:buFont typeface="Arial" panose="020B0604020202020204" pitchFamily="34" charset="0"/>
              <a:buChar char="•"/>
            </a:pPr>
            <a:r>
              <a:rPr lang="en-US" dirty="0" smtClean="0"/>
              <a:t>Best </a:t>
            </a:r>
            <a:r>
              <a:rPr lang="en-US" dirty="0" smtClean="0"/>
              <a:t>resource to learn about Neural Networks:  </a:t>
            </a:r>
            <a:r>
              <a:rPr lang="en-US" u="sng" dirty="0" smtClean="0"/>
              <a:t>Stanford CS231n Winter 2016 class</a:t>
            </a:r>
            <a:r>
              <a:rPr lang="en-US" dirty="0" smtClean="0"/>
              <a:t>.  </a:t>
            </a:r>
          </a:p>
          <a:p>
            <a:pPr>
              <a:buFont typeface="Arial" panose="020B0604020202020204" pitchFamily="34" charset="0"/>
              <a:buChar char="•"/>
            </a:pPr>
            <a:endParaRPr lang="en-US" dirty="0" smtClean="0"/>
          </a:p>
          <a:p>
            <a:pPr marL="0" indent="0"/>
            <a:endParaRPr lang="en-US" dirty="0"/>
          </a:p>
        </p:txBody>
      </p:sp>
    </p:spTree>
    <p:extLst>
      <p:ext uri="{BB962C8B-B14F-4D97-AF65-F5344CB8AC3E}">
        <p14:creationId xmlns:p14="http://schemas.microsoft.com/office/powerpoint/2010/main" val="391038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t>
            </a:r>
            <a:r>
              <a:rPr lang="en-US" dirty="0" smtClean="0"/>
              <a:t>neural </a:t>
            </a:r>
            <a:r>
              <a:rPr lang="en-US" dirty="0" smtClean="0"/>
              <a:t>network</a:t>
            </a:r>
            <a:endParaRPr lang="en-US" dirty="0"/>
          </a:p>
        </p:txBody>
      </p:sp>
      <p:sp>
        <p:nvSpPr>
          <p:cNvPr id="3" name="Content Placeholder 2"/>
          <p:cNvSpPr>
            <a:spLocks noGrp="1"/>
          </p:cNvSpPr>
          <p:nvPr>
            <p:ph idx="1"/>
          </p:nvPr>
        </p:nvSpPr>
        <p:spPr>
          <a:xfrm>
            <a:off x="762000" y="1100628"/>
            <a:ext cx="7581900" cy="3242772"/>
          </a:xfrm>
        </p:spPr>
        <p:txBody>
          <a:bodyPr>
            <a:normAutofit lnSpcReduction="10000"/>
          </a:bodyPr>
          <a:lstStyle/>
          <a:p>
            <a:pPr>
              <a:buFont typeface="Arial" panose="020B0604020202020204" pitchFamily="34" charset="0"/>
              <a:buChar char="•"/>
            </a:pPr>
            <a:r>
              <a:rPr lang="en-US" dirty="0" smtClean="0"/>
              <a:t>Shown below is a “Fully Connected” or “Dense” node in a network</a:t>
            </a:r>
          </a:p>
          <a:p>
            <a:pPr>
              <a:buFont typeface="Arial" panose="020B0604020202020204" pitchFamily="34" charset="0"/>
              <a:buChar char="•"/>
            </a:pPr>
            <a:r>
              <a:rPr lang="en-US" dirty="0" smtClean="0"/>
              <a:t>Inputs on the left are multiplied by </a:t>
            </a:r>
            <a:r>
              <a:rPr lang="en-US" dirty="0" smtClean="0"/>
              <a:t>weights</a:t>
            </a:r>
            <a:endParaRPr lang="en-US" dirty="0" smtClean="0"/>
          </a:p>
          <a:p>
            <a:pPr>
              <a:buFont typeface="Arial" panose="020B0604020202020204" pitchFamily="34" charset="0"/>
              <a:buChar char="•"/>
            </a:pPr>
            <a:r>
              <a:rPr lang="en-US" dirty="0" smtClean="0"/>
              <a:t>The </a:t>
            </a:r>
            <a:r>
              <a:rPr lang="en-US" dirty="0" smtClean="0"/>
              <a:t>weighted inputs </a:t>
            </a:r>
            <a:r>
              <a:rPr lang="en-US" dirty="0" smtClean="0"/>
              <a:t>are summed at the </a:t>
            </a:r>
            <a:r>
              <a:rPr lang="en-US" dirty="0" smtClean="0"/>
              <a:t>node</a:t>
            </a:r>
          </a:p>
          <a:p>
            <a:pPr>
              <a:buFont typeface="Arial" panose="020B0604020202020204" pitchFamily="34" charset="0"/>
              <a:buChar char="•"/>
            </a:pPr>
            <a:r>
              <a:rPr lang="en-US" u="sng" dirty="0" smtClean="0"/>
              <a:t>Changing the weights changes the output!</a:t>
            </a:r>
            <a:endParaRPr lang="en-US" u="sng" dirty="0" smtClean="0"/>
          </a:p>
          <a:p>
            <a:pPr>
              <a:buFont typeface="Arial" panose="020B0604020202020204" pitchFamily="34" charset="0"/>
              <a:buChar char="•"/>
            </a:pPr>
            <a:r>
              <a:rPr lang="en-US" dirty="0" smtClean="0"/>
              <a:t>A threshold, or non-linear function is introduced to pass on </a:t>
            </a:r>
            <a:r>
              <a:rPr lang="en-US" dirty="0" smtClean="0"/>
              <a:t>data to the next layer</a:t>
            </a:r>
            <a:endParaRPr lang="en-US" dirty="0" smtClean="0"/>
          </a:p>
          <a:p>
            <a:pPr>
              <a:buFont typeface="Arial" panose="020B0604020202020204" pitchFamily="34" charset="0"/>
              <a:buChar char="•"/>
            </a:pPr>
            <a:r>
              <a:rPr lang="en-US" dirty="0" smtClean="0"/>
              <a:t>General design concepts:</a:t>
            </a:r>
          </a:p>
          <a:p>
            <a:pPr lvl="2">
              <a:buFont typeface="Arial" panose="020B0604020202020204" pitchFamily="34" charset="0"/>
              <a:buChar char="•"/>
            </a:pPr>
            <a:r>
              <a:rPr lang="en-US" dirty="0" smtClean="0"/>
              <a:t>The weights and inputs should be </a:t>
            </a:r>
            <a:r>
              <a:rPr lang="en-US" dirty="0" smtClean="0"/>
              <a:t>normalized to less </a:t>
            </a:r>
            <a:r>
              <a:rPr lang="en-US" dirty="0" smtClean="0"/>
              <a:t>than 1 and 0 mean.</a:t>
            </a:r>
          </a:p>
          <a:p>
            <a:pPr lvl="2">
              <a:buFont typeface="Arial" panose="020B0604020202020204" pitchFamily="34" charset="0"/>
              <a:buChar char="•"/>
            </a:pPr>
            <a:r>
              <a:rPr lang="en-US" dirty="0" smtClean="0"/>
              <a:t>“</a:t>
            </a:r>
            <a:r>
              <a:rPr lang="en-US" dirty="0" smtClean="0"/>
              <a:t>Step Function</a:t>
            </a:r>
            <a:r>
              <a:rPr lang="en-US" dirty="0" smtClean="0"/>
              <a:t>” is called an Activation – </a:t>
            </a:r>
            <a:r>
              <a:rPr lang="en-US" dirty="0" err="1" smtClean="0"/>
              <a:t>ReLU</a:t>
            </a:r>
            <a:r>
              <a:rPr lang="en-US" dirty="0" smtClean="0"/>
              <a:t>, Leaky </a:t>
            </a:r>
            <a:r>
              <a:rPr lang="en-US" dirty="0" err="1" smtClean="0"/>
              <a:t>ReLU</a:t>
            </a:r>
            <a:r>
              <a:rPr lang="en-US" dirty="0" smtClean="0"/>
              <a:t>, tan, threshold</a:t>
            </a:r>
          </a:p>
          <a:p>
            <a:pPr>
              <a:buFont typeface="Arial" panose="020B0604020202020204" pitchFamily="34" charset="0"/>
              <a:buChar char="•"/>
            </a:pPr>
            <a:r>
              <a:rPr lang="en-US" dirty="0" smtClean="0"/>
              <a:t>Once </a:t>
            </a:r>
            <a:r>
              <a:rPr lang="en-US" dirty="0" smtClean="0"/>
              <a:t>the weights are trained, we only need to feed data forward through the </a:t>
            </a:r>
            <a:r>
              <a:rPr lang="en-US" dirty="0" smtClean="0"/>
              <a:t>net</a:t>
            </a:r>
          </a:p>
          <a:p>
            <a:pPr lvl="2">
              <a:buFont typeface="Arial" panose="020B0604020202020204" pitchFamily="34" charset="0"/>
              <a:buChar char="•"/>
            </a:pPr>
            <a:r>
              <a:rPr lang="en-US" dirty="0" smtClean="0"/>
              <a:t>Linear algebra / matrix multiplication and addition.  Very Fast!</a:t>
            </a:r>
            <a:endParaRPr lang="en-US" dirty="0" smtClean="0"/>
          </a:p>
        </p:txBody>
      </p:sp>
      <p:pic>
        <p:nvPicPr>
          <p:cNvPr id="3074" name="Picture 2" descr="Image result for simple perceptr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267200"/>
            <a:ext cx="3781425" cy="249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584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Neural networks</a:t>
            </a:r>
            <a:endParaRPr lang="en-US" dirty="0"/>
          </a:p>
        </p:txBody>
      </p:sp>
      <p:sp>
        <p:nvSpPr>
          <p:cNvPr id="3" name="Content Placeholder 2"/>
          <p:cNvSpPr>
            <a:spLocks noGrp="1"/>
          </p:cNvSpPr>
          <p:nvPr>
            <p:ph idx="1"/>
          </p:nvPr>
        </p:nvSpPr>
        <p:spPr>
          <a:xfrm>
            <a:off x="762000" y="914400"/>
            <a:ext cx="7520940" cy="3579849"/>
          </a:xfrm>
        </p:spPr>
        <p:txBody>
          <a:bodyPr>
            <a:normAutofit/>
          </a:bodyPr>
          <a:lstStyle/>
          <a:p>
            <a:pPr>
              <a:buFont typeface="Arial" panose="020B0604020202020204" pitchFamily="34" charset="0"/>
              <a:buChar char="•"/>
            </a:pPr>
            <a:r>
              <a:rPr lang="en-US" dirty="0" smtClean="0"/>
              <a:t>All current methods use “Back propagation</a:t>
            </a:r>
            <a:r>
              <a:rPr lang="en-US" dirty="0" smtClean="0"/>
              <a:t>” to update weights</a:t>
            </a:r>
            <a:endParaRPr lang="en-US" dirty="0" smtClean="0"/>
          </a:p>
          <a:p>
            <a:pPr>
              <a:buFont typeface="Arial" panose="020B0604020202020204" pitchFamily="34" charset="0"/>
              <a:buChar char="•"/>
            </a:pPr>
            <a:r>
              <a:rPr lang="en-US" dirty="0" smtClean="0"/>
              <a:t>In </a:t>
            </a:r>
            <a:r>
              <a:rPr lang="en-US" dirty="0" err="1" smtClean="0"/>
              <a:t>backprop</a:t>
            </a:r>
            <a:r>
              <a:rPr lang="en-US" dirty="0" smtClean="0"/>
              <a:t>, the weights are adjusted based on their contribution to the error.</a:t>
            </a:r>
          </a:p>
          <a:p>
            <a:pPr>
              <a:buFont typeface="Arial" panose="020B0604020202020204" pitchFamily="34" charset="0"/>
              <a:buChar char="•"/>
            </a:pPr>
            <a:r>
              <a:rPr lang="en-US" dirty="0" smtClean="0"/>
              <a:t>The error in this </a:t>
            </a:r>
            <a:r>
              <a:rPr lang="en-US" dirty="0" smtClean="0"/>
              <a:t>project </a:t>
            </a:r>
            <a:r>
              <a:rPr lang="en-US" dirty="0" smtClean="0"/>
              <a:t>is the difference between the steering angle the network predicted and the “label” for the image, which is what the human was steering at that moment.</a:t>
            </a:r>
          </a:p>
          <a:p>
            <a:pPr>
              <a:buFont typeface="Arial" panose="020B0604020202020204" pitchFamily="34" charset="0"/>
              <a:buChar char="•"/>
            </a:pPr>
            <a:r>
              <a:rPr lang="en-US" dirty="0" smtClean="0"/>
              <a:t>Iterate thousands or millions of times during some training with small learning rates.  BRUTE FORCE TUNING!</a:t>
            </a:r>
          </a:p>
        </p:txBody>
      </p:sp>
      <p:pic>
        <p:nvPicPr>
          <p:cNvPr id="4098" name="Picture 2" descr="Image result for back propag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7220" y="2971800"/>
            <a:ext cx="5495925" cy="3836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362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Convolutional neural networks (CNN)</a:t>
            </a:r>
            <a:endParaRPr lang="en-US" dirty="0"/>
          </a:p>
        </p:txBody>
      </p:sp>
      <p:pic>
        <p:nvPicPr>
          <p:cNvPr id="2050" name="Picture 2" descr="Image result for Len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442" y="4343400"/>
            <a:ext cx="8889833" cy="24479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819400" y="3900224"/>
            <a:ext cx="2514600" cy="369332"/>
          </a:xfrm>
          <a:prstGeom prst="rect">
            <a:avLst/>
          </a:prstGeom>
          <a:noFill/>
        </p:spPr>
        <p:txBody>
          <a:bodyPr wrap="square" rtlCol="0">
            <a:spAutoFit/>
          </a:bodyPr>
          <a:lstStyle/>
          <a:p>
            <a:r>
              <a:rPr lang="en-US" dirty="0" err="1" smtClean="0"/>
              <a:t>LeNet</a:t>
            </a:r>
            <a:r>
              <a:rPr lang="en-US" dirty="0" smtClean="0"/>
              <a:t>, in all its glory!</a:t>
            </a:r>
            <a:endParaRPr lang="en-US" dirty="0"/>
          </a:p>
        </p:txBody>
      </p:sp>
      <p:sp>
        <p:nvSpPr>
          <p:cNvPr id="5" name="TextBox 4"/>
          <p:cNvSpPr txBox="1"/>
          <p:nvPr/>
        </p:nvSpPr>
        <p:spPr>
          <a:xfrm>
            <a:off x="533400" y="914400"/>
            <a:ext cx="7772400"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Input is an </a:t>
            </a:r>
            <a:r>
              <a:rPr lang="en-US" dirty="0" smtClean="0"/>
              <a:t>image, in this case</a:t>
            </a:r>
          </a:p>
          <a:p>
            <a:pPr marL="285750" indent="-285750">
              <a:buFont typeface="Arial" panose="020B0604020202020204" pitchFamily="34" charset="0"/>
              <a:buChar char="•"/>
            </a:pPr>
            <a:r>
              <a:rPr lang="en-US" dirty="0" smtClean="0"/>
              <a:t>Each </a:t>
            </a:r>
            <a:r>
              <a:rPr lang="en-US" dirty="0" smtClean="0"/>
              <a:t>layer is built of </a:t>
            </a:r>
            <a:r>
              <a:rPr lang="en-US" dirty="0" smtClean="0"/>
              <a:t>filters</a:t>
            </a:r>
            <a:r>
              <a:rPr lang="en-US" dirty="0" smtClean="0"/>
              <a:t>” or “</a:t>
            </a:r>
            <a:r>
              <a:rPr lang="en-US" dirty="0" smtClean="0"/>
              <a:t>kernels”, which look at groups of pixels</a:t>
            </a:r>
          </a:p>
          <a:p>
            <a:pPr marL="285750" indent="-285750">
              <a:buFont typeface="Arial" panose="020B0604020202020204" pitchFamily="34" charset="0"/>
              <a:buChar char="•"/>
            </a:pPr>
            <a:r>
              <a:rPr lang="en-US" dirty="0" smtClean="0"/>
              <a:t>The next layer values are based on how well the filters match the input data</a:t>
            </a:r>
          </a:p>
          <a:p>
            <a:pPr marL="285750" indent="-285750">
              <a:buFont typeface="Arial" panose="020B0604020202020204" pitchFamily="34" charset="0"/>
              <a:buChar char="•"/>
            </a:pPr>
            <a:r>
              <a:rPr lang="en-US" dirty="0" smtClean="0"/>
              <a:t>Kernels </a:t>
            </a:r>
            <a:r>
              <a:rPr lang="en-US" dirty="0"/>
              <a:t>are </a:t>
            </a:r>
            <a:r>
              <a:rPr lang="en-US" dirty="0" smtClean="0"/>
              <a:t>small, relative to the input image  </a:t>
            </a:r>
          </a:p>
          <a:p>
            <a:pPr marL="742950" lvl="1" indent="-285750">
              <a:buFont typeface="Arial" panose="020B0604020202020204" pitchFamily="34" charset="0"/>
              <a:buChar char="•"/>
            </a:pPr>
            <a:r>
              <a:rPr lang="en-US" dirty="0" smtClean="0"/>
              <a:t>My </a:t>
            </a:r>
            <a:r>
              <a:rPr lang="en-US" dirty="0"/>
              <a:t>project used a 64x64 image </a:t>
            </a:r>
            <a:r>
              <a:rPr lang="en-US" dirty="0" smtClean="0"/>
              <a:t>with </a:t>
            </a:r>
            <a:r>
              <a:rPr lang="en-US" dirty="0"/>
              <a:t>3x3 pixel kernel size on the first 3 layers</a:t>
            </a:r>
            <a:r>
              <a:rPr lang="en-US" dirty="0" smtClean="0"/>
              <a:t>.</a:t>
            </a:r>
          </a:p>
          <a:p>
            <a:pPr marL="285750" indent="-285750">
              <a:buFont typeface="Arial" panose="020B0604020202020204" pitchFamily="34" charset="0"/>
              <a:buChar char="•"/>
            </a:pPr>
            <a:r>
              <a:rPr lang="en-US" dirty="0" smtClean="0"/>
              <a:t>We </a:t>
            </a:r>
            <a:r>
              <a:rPr lang="en-US" dirty="0" smtClean="0"/>
              <a:t>need a lot of kernels.  The kernels learn shapes like lines and color transitions, so you need 5 or 6 just to </a:t>
            </a:r>
            <a:r>
              <a:rPr lang="en-US" dirty="0" smtClean="0"/>
              <a:t>identify the edges of a stop sign!</a:t>
            </a:r>
          </a:p>
          <a:p>
            <a:pPr marL="285750" indent="-285750">
              <a:buFont typeface="Arial" panose="020B0604020202020204" pitchFamily="34" charset="0"/>
              <a:buChar char="•"/>
            </a:pPr>
            <a:r>
              <a:rPr lang="en-US" dirty="0"/>
              <a:t>The weights of the kernels are trained, so it learns which shapes to </a:t>
            </a:r>
            <a:r>
              <a:rPr lang="en-US" dirty="0" smtClean="0"/>
              <a:t>find</a:t>
            </a:r>
            <a:endParaRPr lang="en-US" dirty="0" smtClean="0"/>
          </a:p>
          <a:p>
            <a:endParaRPr lang="en-US" dirty="0"/>
          </a:p>
        </p:txBody>
      </p:sp>
    </p:spTree>
    <p:extLst>
      <p:ext uri="{BB962C8B-B14F-4D97-AF65-F5344CB8AC3E}">
        <p14:creationId xmlns:p14="http://schemas.microsoft.com/office/powerpoint/2010/main" val="3111863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don’t get it…</a:t>
            </a:r>
            <a:endParaRPr lang="en-US" dirty="0"/>
          </a:p>
        </p:txBody>
      </p:sp>
      <p:sp>
        <p:nvSpPr>
          <p:cNvPr id="3" name="Content Placeholder 2"/>
          <p:cNvSpPr>
            <a:spLocks noGrp="1"/>
          </p:cNvSpPr>
          <p:nvPr>
            <p:ph idx="1"/>
          </p:nvPr>
        </p:nvSpPr>
        <p:spPr>
          <a:xfrm>
            <a:off x="838200" y="914400"/>
            <a:ext cx="7520940" cy="3579849"/>
          </a:xfrm>
        </p:spPr>
        <p:txBody>
          <a:bodyPr/>
          <a:lstStyle/>
          <a:p>
            <a:pPr>
              <a:buFont typeface="Arial" panose="020B0604020202020204" pitchFamily="34" charset="0"/>
              <a:buChar char="•"/>
            </a:pPr>
            <a:r>
              <a:rPr lang="en-US" dirty="0" smtClean="0"/>
              <a:t>For this 3x3 filter, the output will be a single number</a:t>
            </a:r>
          </a:p>
          <a:p>
            <a:pPr>
              <a:buFont typeface="Arial" panose="020B0604020202020204" pitchFamily="34" charset="0"/>
              <a:buChar char="•"/>
            </a:pPr>
            <a:r>
              <a:rPr lang="en-US" dirty="0" smtClean="0"/>
              <a:t>This output value represents how well the filter matches the input pixels</a:t>
            </a:r>
          </a:p>
          <a:p>
            <a:pPr>
              <a:buFont typeface="Arial" panose="020B0604020202020204" pitchFamily="34" charset="0"/>
              <a:buChar char="•"/>
            </a:pPr>
            <a:r>
              <a:rPr lang="en-US" dirty="0" smtClean="0"/>
              <a:t>Filters can be thought of as learned feature shapes</a:t>
            </a:r>
          </a:p>
          <a:p>
            <a:pPr>
              <a:buFont typeface="Arial" panose="020B0604020202020204" pitchFamily="34" charset="0"/>
              <a:buChar char="•"/>
            </a:pPr>
            <a:r>
              <a:rPr lang="en-US" dirty="0" smtClean="0"/>
              <a:t>A high number would indicate the feature matched well</a:t>
            </a:r>
          </a:p>
          <a:p>
            <a:pPr>
              <a:buFont typeface="Arial" panose="020B0604020202020204" pitchFamily="34" charset="0"/>
              <a:buChar char="•"/>
            </a:pPr>
            <a:r>
              <a:rPr lang="en-US" dirty="0" smtClean="0"/>
              <a:t>A negative number would indicate there’s no chance the feature matched</a:t>
            </a:r>
          </a:p>
          <a:p>
            <a:pPr>
              <a:buFont typeface="Arial" panose="020B0604020202020204" pitchFamily="34" charset="0"/>
              <a:buChar char="•"/>
            </a:pPr>
            <a:r>
              <a:rPr lang="en-US" dirty="0" smtClean="0"/>
              <a:t>Use many filters, each with their own set of weights</a:t>
            </a:r>
            <a:endParaRPr lang="en-US" dirty="0"/>
          </a:p>
        </p:txBody>
      </p:sp>
      <p:pic>
        <p:nvPicPr>
          <p:cNvPr id="6146" name="Picture 2" descr="Image result for convolutional filter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124200"/>
            <a:ext cx="4419600" cy="3409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684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the filter outputs</a:t>
            </a:r>
            <a:endParaRPr lang="en-US" dirty="0"/>
          </a:p>
        </p:txBody>
      </p:sp>
      <p:pic>
        <p:nvPicPr>
          <p:cNvPr id="5122" name="Picture 2" descr="http://cs231n.github.io/assets/cnn/convnet.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552063"/>
            <a:ext cx="8991600" cy="43059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28600" y="838200"/>
            <a:ext cx="8001000"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As the image goes through the network, the resolution goes down (it looks less and less like a car) </a:t>
            </a:r>
          </a:p>
          <a:p>
            <a:pPr marL="285750" indent="-285750">
              <a:buFont typeface="Arial" panose="020B0604020202020204" pitchFamily="34" charset="0"/>
              <a:buChar char="•"/>
            </a:pPr>
            <a:r>
              <a:rPr lang="en-US" dirty="0" smtClean="0"/>
              <a:t>the convolutions begin to represent things like ‘wheel’, ‘headlight’ or ‘tree’, deeper networks allow for more combinations of these shapes.</a:t>
            </a:r>
          </a:p>
          <a:p>
            <a:pPr marL="285750" indent="-285750">
              <a:buFont typeface="Arial" panose="020B0604020202020204" pitchFamily="34" charset="0"/>
              <a:buChar char="•"/>
            </a:pPr>
            <a:r>
              <a:rPr lang="en-US" dirty="0" smtClean="0"/>
              <a:t>The classification output of this network is probably based on “2 wheels, 2 headlights, flat surfaces”, instead of any individual pixels.</a:t>
            </a:r>
            <a:endParaRPr lang="en-US" dirty="0"/>
          </a:p>
        </p:txBody>
      </p:sp>
    </p:spTree>
    <p:extLst>
      <p:ext uri="{BB962C8B-B14F-4D97-AF65-F5344CB8AC3E}">
        <p14:creationId xmlns:p14="http://schemas.microsoft.com/office/powerpoint/2010/main" val="4230650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349</TotalTime>
  <Words>1669</Words>
  <Application>Microsoft Office PowerPoint</Application>
  <PresentationFormat>On-screen Show (4:3)</PresentationFormat>
  <Paragraphs>142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Angles</vt:lpstr>
      <vt:lpstr>Self Driving car sim</vt:lpstr>
      <vt:lpstr>Background</vt:lpstr>
      <vt:lpstr>Term 1, Project 3 – Self Driving car sim</vt:lpstr>
      <vt:lpstr>Deep learning &amp; Neural networks</vt:lpstr>
      <vt:lpstr>Simple neural network</vt:lpstr>
      <vt:lpstr>Training Neural networks</vt:lpstr>
      <vt:lpstr>Convolutional neural networks (CNN)</vt:lpstr>
      <vt:lpstr>I don’t get it…</vt:lpstr>
      <vt:lpstr>Visualizing the filter outputs</vt:lpstr>
      <vt:lpstr>Which network do we want?</vt:lpstr>
      <vt:lpstr>Let’s build it – code tools</vt:lpstr>
      <vt:lpstr>Get The Net!</vt:lpstr>
      <vt:lpstr>Collecting data</vt:lpstr>
      <vt:lpstr>Using Side Camera Data</vt:lpstr>
      <vt:lpstr>Training considerations</vt:lpstr>
      <vt:lpstr>Training considerations</vt:lpstr>
      <vt:lpstr>the generator</vt:lpstr>
      <vt:lpstr>Training code</vt:lpstr>
      <vt:lpstr>Exciting topics in machine learning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 Driving car sim</dc:title>
  <dc:creator>Dan Bergeland</dc:creator>
  <cp:lastModifiedBy>Dan Bergeland</cp:lastModifiedBy>
  <cp:revision>74</cp:revision>
  <dcterms:created xsi:type="dcterms:W3CDTF">2017-03-28T21:03:00Z</dcterms:created>
  <dcterms:modified xsi:type="dcterms:W3CDTF">2017-03-29T17:53:01Z</dcterms:modified>
</cp:coreProperties>
</file>