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6" r:id="rId1"/>
  </p:sldMasterIdLst>
  <p:notesMasterIdLst>
    <p:notesMasterId r:id="rId2"/>
  </p:notesMasterIdLst>
  <p:sldIdLst>
    <p:sldId id="256" r:id="rId3"/>
    <p:sldId id="257" r:id="rId4"/>
    <p:sldId id="267" r:id="rId5"/>
    <p:sldId id="268" r:id="rId6"/>
    <p:sldId id="269" r:id="rId7"/>
    <p:sldId id="259" r:id="rId8"/>
    <p:sldId id="270" r:id="rId9"/>
    <p:sldId id="258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3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4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플레이</c:v>
                </c:pt>
              </c:strCache>
            </c:strRef>
          </c:tx>
          <c:spPr>
            <a:ln w="28575" cap="rnd" cmpd="sng" algn="ctr">
              <a:solidFill>
                <a:srgbClr val="3a3c84"/>
              </a:solidFill>
              <a:prstDash val="solid"/>
              <a:round/>
              <a:headEnd w="med" len="med"/>
              <a:tailEnd w="med" len="med"/>
            </a:ln>
          </c:spPr>
          <c:marker>
            <c:symbol val="none"/>
            <c:size val="7"/>
          </c:marker>
          <c:dLbls>
            <c:delete val="1"/>
            <c:txPr>
              <a:bodyPr rot="0" vert="horz" wrap="none" lIns="0" tIns="0" rIns="0" bIns="0" anchor="ctr" anchorCtr="1"/>
              <a:p>
                <a:pPr algn="l">
                  <a:defRPr sz="1500" b="0" i="0" u="none"/>
                </a:pPr>
                <a:endParaRPr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5.16</c:v>
                </c:pt>
                <c:pt idx="1">
                  <c:v>5.22</c:v>
                </c:pt>
                <c:pt idx="2">
                  <c:v>5.23</c:v>
                </c:pt>
                <c:pt idx="3">
                  <c:v>5.24</c:v>
                </c:pt>
                <c:pt idx="4">
                  <c:v>5.25</c:v>
                </c:pt>
                <c:pt idx="5">
                  <c:v>5.26</c:v>
                </c:pt>
                <c:pt idx="6">
                  <c:v>5.27</c:v>
                </c:pt>
                <c:pt idx="7">
                  <c:v>5.28</c:v>
                </c:pt>
                <c:pt idx="8">
                  <c:v>5.29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11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</c:ser>
        <c:marker val="1"/>
        <c:smooth val="0"/>
        <c:axId val="535365416"/>
        <c:axId val="248717085"/>
      </c:lineChart>
      <c:catAx>
        <c:axId val="535365416"/>
        <c:scaling>
          <c:orientation val="minMax"/>
        </c:scaling>
        <c:axPos val="b"/>
        <c:crossAx val="248717085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248717085"/>
        <c:scaling>
          <c:orientation val="minMax"/>
        </c:scaling>
        <c:axPos val="l"/>
        <c:crossAx val="535365416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  <c:majorUnit val="5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060153543949127197"/>
          <c:y val="0.092609569430351257"/>
          <c:w val="0.91108095645904541"/>
          <c:h val="0.781874239444732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 cmpd="sng" algn="ctr">
              <a:solidFill>
                <a:srgbClr val="ff0000"/>
              </a:solidFill>
              <a:prstDash val="solid"/>
              <a:round/>
              <a:headEnd w="med" len="med"/>
              <a:tailEnd w="med" len="med"/>
            </a:ln>
          </c:spPr>
          <c:marker>
            <c:symbol val="none"/>
            <c:size val="7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5.29</c:v>
                </c:pt>
                <c:pt idx="1">
                  <c:v>5.30</c:v>
                </c:pt>
                <c:pt idx="2">
                  <c:v>5.31</c:v>
                </c:pt>
                <c:pt idx="3">
                  <c:v>6.1</c:v>
                </c:pt>
                <c:pt idx="4">
                  <c:v>6.2</c:v>
                </c:pt>
                <c:pt idx="5">
                  <c:v>6.3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</c:v>
                </c:pt>
                <c:pt idx="1">
                  <c:v>9</c:v>
                </c:pt>
                <c:pt idx="2">
                  <c:v>0</c:v>
                </c:pt>
                <c:pt idx="3">
                  <c:v>7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smooth val="0"/>
        </c:ser>
        <c:marker val="0"/>
        <c:smooth val="0"/>
        <c:axId val="739647068"/>
        <c:axId val="34588159"/>
      </c:lineChart>
      <c:catAx>
        <c:axId val="739647068"/>
        <c:scaling>
          <c:orientation val="minMax"/>
        </c:scaling>
        <c:axPos val="b"/>
        <c:crossAx val="34588159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34588159"/>
        <c:scaling>
          <c:orientation val="minMax"/>
          <c:max val="30"/>
        </c:scaling>
        <c:axPos val="l"/>
        <c:crossAx val="739647068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  <c:majorUnit val="5"/>
      </c:valAx>
      <c:spPr/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플레이</c:v>
                </c:pt>
              </c:strCache>
            </c:strRef>
          </c:tx>
          <c:spPr>
            <a:ln w="28575" cap="rnd" cmpd="sng" algn="ctr">
              <a:solidFill>
                <a:srgbClr val="3a3c84"/>
              </a:solidFill>
              <a:prstDash val="solid"/>
              <a:round/>
              <a:headEnd w="med" len="med"/>
              <a:tailEnd w="med" len="med"/>
            </a:ln>
          </c:spPr>
          <c:marker>
            <c:symbol val="none"/>
            <c:size val="7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5.16</c:v>
                </c:pt>
                <c:pt idx="1">
                  <c:v>5.22</c:v>
                </c:pt>
                <c:pt idx="2">
                  <c:v>5.23</c:v>
                </c:pt>
                <c:pt idx="3">
                  <c:v>5.24</c:v>
                </c:pt>
                <c:pt idx="4">
                  <c:v>5.25</c:v>
                </c:pt>
                <c:pt idx="5">
                  <c:v>5.26</c:v>
                </c:pt>
                <c:pt idx="6">
                  <c:v>5.27</c:v>
                </c:pt>
                <c:pt idx="7">
                  <c:v>5.28</c:v>
                </c:pt>
                <c:pt idx="8">
                  <c:v>5.29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11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</c:ser>
        <c:marker val="1"/>
        <c:smooth val="0"/>
        <c:axId val="535365416"/>
        <c:axId val="248717085"/>
      </c:lineChart>
      <c:catAx>
        <c:axId val="535365416"/>
        <c:scaling>
          <c:orientation val="minMax"/>
        </c:scaling>
        <c:axPos val="b"/>
        <c:crossAx val="248717085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248717085"/>
        <c:scaling>
          <c:orientation val="minMax"/>
        </c:scaling>
        <c:axPos val="l"/>
        <c:crossAx val="535365416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  <c:majorUnit val="10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-1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060153543949127197"/>
          <c:y val="0.092609569430351257"/>
          <c:w val="0.91108095645904541"/>
          <c:h val="0.781874239444732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 cmpd="sng" algn="ctr">
              <a:solidFill>
                <a:srgbClr val="ff0000"/>
              </a:solidFill>
              <a:prstDash val="solid"/>
              <a:round/>
              <a:headEnd w="med" len="med"/>
              <a:tailEnd w="med" len="med"/>
            </a:ln>
          </c:spPr>
          <c:marker>
            <c:symbol val="none"/>
            <c:size val="7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5.29</c:v>
                </c:pt>
                <c:pt idx="1">
                  <c:v>5.30</c:v>
                </c:pt>
                <c:pt idx="2">
                  <c:v>5.31</c:v>
                </c:pt>
                <c:pt idx="3">
                  <c:v>6.1</c:v>
                </c:pt>
                <c:pt idx="4">
                  <c:v>6.2</c:v>
                </c:pt>
                <c:pt idx="5">
                  <c:v>6.3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</c:v>
                </c:pt>
                <c:pt idx="1">
                  <c:v>9</c:v>
                </c:pt>
                <c:pt idx="2">
                  <c:v>0</c:v>
                </c:pt>
                <c:pt idx="3">
                  <c:v>7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smooth val="0"/>
        </c:ser>
        <c:marker val="0"/>
        <c:smooth val="0"/>
        <c:axId val="739647068"/>
        <c:axId val="34588159"/>
      </c:lineChart>
      <c:catAx>
        <c:axId val="739647068"/>
        <c:scaling>
          <c:orientation val="minMax"/>
        </c:scaling>
        <c:axPos val="b"/>
        <c:crossAx val="34588159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34588159"/>
        <c:scaling>
          <c:orientation val="minMax"/>
          <c:max val="30"/>
        </c:scaling>
        <c:axPos val="l"/>
        <c:crossAx val="739647068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  <c:majorUnit val="10"/>
      </c:valAx>
      <c:spPr/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 userDrawn="1"/>
        </p:nvSpPr>
        <p:spPr>
          <a:xfrm>
            <a:off x="11178702" y="0"/>
            <a:ext cx="101329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 userDrawn="1"/>
        </p:nvSpPr>
        <p:spPr>
          <a:xfrm>
            <a:off x="0" y="5875100"/>
            <a:ext cx="12192000" cy="982899"/>
          </a:xfrm>
          <a:prstGeom prst="rect">
            <a:avLst/>
          </a:prstGeom>
          <a:solidFill>
            <a:srgbClr val="a1afd3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 userDrawn="1"/>
        </p:nvSpPr>
        <p:spPr>
          <a:xfrm>
            <a:off x="11178702" y="5875100"/>
            <a:ext cx="1033566" cy="1013299"/>
          </a:xfrm>
          <a:prstGeom prst="rect">
            <a:avLst/>
          </a:prstGeom>
          <a:solidFill>
            <a:srgbClr val="7181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 userDrawn="1"/>
        </p:nvSpPr>
        <p:spPr>
          <a:xfrm>
            <a:off x="269533" y="6183766"/>
            <a:ext cx="8187286" cy="3675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1</a:t>
            </a:r>
            <a:r>
              <a:rPr lang="ko-KR" altLang="en-US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반 </a:t>
            </a:r>
            <a:r>
              <a:rPr lang="en-US" altLang="ko-KR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5</a:t>
            </a:r>
            <a:r>
              <a:rPr lang="ko-KR" altLang="en-US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조 </a:t>
            </a:r>
            <a:r>
              <a:rPr lang="en-US" altLang="ko-KR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lang="ko-KR" altLang="en-US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202327071</a:t>
            </a:r>
            <a:r>
              <a:rPr lang="ko-KR" altLang="en-US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 노단비 </a:t>
            </a:r>
            <a:r>
              <a:rPr lang="en-US" altLang="ko-KR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202327035</a:t>
            </a:r>
            <a:r>
              <a:rPr lang="ko-KR" altLang="en-US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 정회성</a:t>
            </a:r>
            <a:endParaRPr lang="ko-KR" altLang="en-US">
              <a:solidFill>
                <a:schemeClr val="lt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50000"/>
          </a:blip>
          <a:stretch>
            <a:fillRect/>
          </a:stretch>
        </p:blipFill>
        <p:spPr>
          <a:xfrm>
            <a:off x="11279910" y="5961110"/>
            <a:ext cx="810880" cy="8108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 userDrawn="1"/>
        </p:nvSpPr>
        <p:spPr>
          <a:xfrm>
            <a:off x="0" y="0"/>
            <a:ext cx="1013298" cy="6858000"/>
          </a:xfrm>
          <a:prstGeom prst="rect">
            <a:avLst/>
          </a:prstGeom>
          <a:solidFill>
            <a:srgbClr val="f2f2f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 userDrawn="1"/>
        </p:nvSpPr>
        <p:spPr>
          <a:xfrm>
            <a:off x="0" y="0"/>
            <a:ext cx="12192000" cy="982899"/>
          </a:xfrm>
          <a:prstGeom prst="rect">
            <a:avLst/>
          </a:prstGeom>
          <a:solidFill>
            <a:srgbClr val="a1afd3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 userDrawn="1"/>
        </p:nvSpPr>
        <p:spPr>
          <a:xfrm>
            <a:off x="0" y="0"/>
            <a:ext cx="1013298" cy="982899"/>
          </a:xfrm>
          <a:prstGeom prst="rect">
            <a:avLst/>
          </a:prstGeom>
          <a:solidFill>
            <a:srgbClr val="7181cc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 userDrawn="1"/>
        </p:nvPicPr>
        <p:blipFill rotWithShape="1">
          <a:blip r:embed="rId2">
            <a:duotone>
              <a:srgbClr val="b2aa94">
                <a:alpha val="100000"/>
              </a:srgbClr>
              <a:srgbClr val="ffffff">
                <a:alpha val="100000"/>
              </a:srgbClr>
            </a:duotone>
            <a:lum bright="50000"/>
          </a:blip>
          <a:stretch>
            <a:fillRect/>
          </a:stretch>
        </p:blipFill>
        <p:spPr>
          <a:xfrm>
            <a:off x="101209" y="86009"/>
            <a:ext cx="810880" cy="8108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bg>
      <p:bgPr shadeToTitle="0">
        <a:solidFill>
          <a:srgbClr val="a1a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 userDrawn="1"/>
        </p:nvSpPr>
        <p:spPr>
          <a:xfrm>
            <a:off x="0" y="0"/>
            <a:ext cx="12192000" cy="529165"/>
          </a:xfrm>
          <a:prstGeom prst="rect">
            <a:avLst/>
          </a:prstGeom>
          <a:solidFill>
            <a:srgbClr val="f2f2f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 userDrawn="1"/>
        </p:nvSpPr>
        <p:spPr>
          <a:xfrm>
            <a:off x="0" y="6328834"/>
            <a:ext cx="12192000" cy="529165"/>
          </a:xfrm>
          <a:prstGeom prst="rect">
            <a:avLst/>
          </a:prstGeom>
          <a:solidFill>
            <a:srgbClr val="f2f2f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 userDrawn="1"/>
        </p:nvSpPr>
        <p:spPr>
          <a:xfrm>
            <a:off x="0" y="6072717"/>
            <a:ext cx="12192000" cy="137582"/>
          </a:xfrm>
          <a:prstGeom prst="rect">
            <a:avLst/>
          </a:prstGeom>
          <a:solidFill>
            <a:srgbClr val="f2f2f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d1d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chart" Target="../charts/chart3.xml"  /><Relationship Id="rId4" Type="http://schemas.openxmlformats.org/officeDocument/2006/relationships/chart" Target="../charts/char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 userDrawn="1"/>
        </p:nvSpPr>
        <p:spPr>
          <a:xfrm>
            <a:off x="1254621" y="1240274"/>
            <a:ext cx="2637294" cy="131052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Coin </a:t>
            </a:r>
            <a:endParaRPr xmlns:mc="http://schemas.openxmlformats.org/markup-compatibility/2006" xmlns:hp="http://schemas.haansoft.com/office/presentation/8.0" kumimoji="0" lang="en-US" altLang="ko-KR" sz="80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"/>
          <p:cNvSpPr/>
          <p:nvPr userDrawn="1"/>
        </p:nvSpPr>
        <p:spPr>
          <a:xfrm>
            <a:off x="1363814" y="875488"/>
            <a:ext cx="1763138" cy="364786"/>
          </a:xfrm>
          <a:prstGeom prst="rect">
            <a:avLst/>
          </a:prstGeom>
          <a:solidFill>
            <a:srgbClr val="7181cc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ea typeface="함초롬돋움"/>
              </a:rPr>
              <a:t>Yuhan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ea typeface="함초롬돋움"/>
            </a:endParaRPr>
          </a:p>
        </p:txBody>
      </p:sp>
      <p:sp>
        <p:nvSpPr>
          <p:cNvPr id="6" name=""/>
          <p:cNvSpPr txBox="1"/>
          <p:nvPr userDrawn="1"/>
        </p:nvSpPr>
        <p:spPr>
          <a:xfrm>
            <a:off x="1254621" y="2229943"/>
            <a:ext cx="2951619" cy="131052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Game</a:t>
            </a:r>
            <a:endParaRPr xmlns:mc="http://schemas.openxmlformats.org/markup-compatibility/2006" xmlns:hp="http://schemas.haansoft.com/office/presentation/8.0" kumimoji="0" lang="en-US" altLang="ko-KR" sz="80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 txBox="1"/>
          <p:nvPr userDrawn="1"/>
        </p:nvSpPr>
        <p:spPr>
          <a:xfrm>
            <a:off x="1363814" y="3429000"/>
            <a:ext cx="1251751" cy="26479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게임데이터분석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432684" y="2621425"/>
            <a:ext cx="7326630" cy="161514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Game</a:t>
            </a:r>
            <a:r>
              <a: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 Event</a:t>
            </a:r>
            <a:endPara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2558625" y="2230767"/>
            <a:ext cx="1935480" cy="396228"/>
          </a:xfrm>
          <a:prstGeom prst="rect">
            <a:avLst/>
          </a:prstGeom>
          <a:solidFill>
            <a:srgbClr val="3a3c84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메이플 스토리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545164" y="1439387"/>
            <a:ext cx="3457999" cy="14543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  <a:solidFill>
                  <a:srgbClr val="2b2d63"/>
                </a:solidFill>
                <a:latin typeface="함초롬돋움"/>
                <a:ea typeface="함초롬돋움"/>
                <a:cs typeface="함초롬돋움"/>
              </a:rPr>
              <a:t>검은 천국을 향해</a:t>
            </a:r>
            <a:endPara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<a:solidFill>
                <a:srgbClr val="2b2d63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-1214181" y="3902399"/>
            <a:ext cx="4926025" cy="0"/>
          </a:xfrm>
          <a:prstGeom prst="line">
            <a:avLst/>
          </a:prstGeom>
          <a:noFill/>
          <a:ln w="38100" cap="flat" cmpd="sng" algn="ctr">
            <a:solidFill>
              <a:srgbClr val="2b2d63">
                <a:alpha val="100000"/>
              </a:srgbClr>
            </a:solidFill>
            <a:prstDash val="solid"/>
          </a:ln>
        </p:spPr>
      </p:cxn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4293" y="1202444"/>
            <a:ext cx="6677260" cy="539991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545162" y="3141556"/>
            <a:ext cx="3387939" cy="20095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특정 던전 익스트림 모드에 도전</a:t>
            </a:r>
            <a:br>
              <a:rPr lang="ko-KR" altLang="en-US">
                <a:latin typeface="함초롬돋움"/>
                <a:ea typeface="함초롬돋움"/>
                <a:cs typeface="함초롬돋움"/>
              </a:rPr>
            </a:br>
            <a:r>
              <a:rPr lang="ko-KR" altLang="en-US">
                <a:latin typeface="함초롬돋움"/>
                <a:ea typeface="함초롬돋움"/>
                <a:cs typeface="함초롬돋움"/>
              </a:rPr>
              <a:t>격파에 성공한 선착순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100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명의</a:t>
            </a:r>
            <a:br>
              <a:rPr lang="ko-KR" altLang="en-US">
                <a:latin typeface="함초롬돋움"/>
                <a:ea typeface="함초롬돋움"/>
                <a:cs typeface="함초롬돋움"/>
              </a:rPr>
            </a:br>
            <a:r>
              <a:rPr lang="ko-KR" altLang="en-US">
                <a:latin typeface="함초롬돋움"/>
                <a:ea typeface="함초롬돋움"/>
                <a:cs typeface="함초롬돋움"/>
              </a:rPr>
              <a:t>플레이어에게 보상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해당 이벤트는 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이벤트를 시작한지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10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분만에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마감됨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"/>
          <p:cNvSpPr txBox="1"/>
          <p:nvPr/>
        </p:nvSpPr>
        <p:spPr>
          <a:xfrm rot="5400000">
            <a:off x="-1686597" y="4651464"/>
            <a:ext cx="3940212" cy="24248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Game Description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 rot="16200000" flipH="1">
            <a:off x="4066903" y="3902399"/>
            <a:ext cx="4926025" cy="0"/>
          </a:xfrm>
          <a:prstGeom prst="line">
            <a:avLst/>
          </a:prstGeom>
          <a:noFill/>
          <a:ln w="38100" cap="flat" cmpd="sng" algn="ctr">
            <a:solidFill>
              <a:srgbClr val="2b2d63">
                <a:alpha val="100000"/>
              </a:srgbClr>
            </a:solidFill>
            <a:prstDash val="solid"/>
          </a:ln>
        </p:spPr>
      </p:cxnSp>
      <p:sp>
        <p:nvSpPr>
          <p:cNvPr id="3" name=""/>
          <p:cNvSpPr txBox="1"/>
          <p:nvPr/>
        </p:nvSpPr>
        <p:spPr>
          <a:xfrm>
            <a:off x="1420918" y="1439387"/>
            <a:ext cx="4675082" cy="7685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  <a:solidFill>
                  <a:srgbClr val="2b2d63"/>
                </a:solidFill>
                <a:latin typeface="함초롬돋움"/>
                <a:ea typeface="함초롬돋움"/>
                <a:cs typeface="함초롬돋움"/>
              </a:rPr>
              <a:t>메이플스토리</a:t>
            </a:r>
            <a:endPara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<a:solidFill>
                <a:srgbClr val="2b2d63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이벤트의 비교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097818" y="1439387"/>
            <a:ext cx="4675082" cy="7685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  <a:solidFill>
                  <a:srgbClr val="2b2d63"/>
                </a:solidFill>
                <a:latin typeface="함초롬돋움"/>
                <a:ea typeface="함초롬돋움"/>
                <a:cs typeface="함초롬돋움"/>
              </a:rPr>
              <a:t>Coin Game</a:t>
            </a:r>
            <a:endPara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<a:solidFill>
                <a:srgbClr val="2b2d63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656661" y="2441263"/>
            <a:ext cx="4203596" cy="1461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많은 플레이어에게 이벤트 보상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100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플레이어들에게 비교적 쉬운 난이도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확실한 홍보와 설명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333560" y="2207895"/>
            <a:ext cx="4203596" cy="20145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적은 플레이어에게 이벤트 보상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플레이어들에게 어려운 난이도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대부분의 플레이어가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번씩 도전 후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포기하는 상황 발생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이벤트를 클리어한 플레이어가 없음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6" name=""/>
          <p:cNvGrpSpPr/>
          <p:nvPr/>
        </p:nvGrpSpPr>
        <p:grpSpPr>
          <a:xfrm rot="0">
            <a:off x="6823586" y="4191143"/>
            <a:ext cx="5223546" cy="2174268"/>
            <a:chOff x="6823586" y="3902399"/>
            <a:chExt cx="5223546" cy="2174268"/>
          </a:xfrm>
        </p:grpSpPr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23586" y="3902399"/>
              <a:ext cx="5223546" cy="2174268"/>
            </a:xfrm>
            <a:prstGeom prst="rect">
              <a:avLst/>
            </a:prstGeom>
          </p:spPr>
        </p:pic>
        <p:sp>
          <p:nvSpPr>
            <p:cNvPr id="13" name=""/>
            <p:cNvSpPr/>
            <p:nvPr/>
          </p:nvSpPr>
          <p:spPr>
            <a:xfrm>
              <a:off x="9014596" y="4156363"/>
              <a:ext cx="386127" cy="8028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9014596" y="5005819"/>
              <a:ext cx="386127" cy="382898"/>
            </a:xfrm>
            <a:prstGeom prst="rect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9014596" y="5435311"/>
              <a:ext cx="386127" cy="586387"/>
            </a:xfrm>
            <a:prstGeom prst="rect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9" name=""/>
          <p:cNvSpPr txBox="1"/>
          <p:nvPr/>
        </p:nvSpPr>
        <p:spPr>
          <a:xfrm rot="5400000">
            <a:off x="-1686597" y="4651464"/>
            <a:ext cx="3940212" cy="24248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Game Description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194560" y="2621425"/>
            <a:ext cx="7783830" cy="161529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Game</a:t>
            </a:r>
            <a:r>
              <a: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 Result</a:t>
            </a:r>
            <a:endPara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2558625" y="2230767"/>
            <a:ext cx="1527266" cy="396228"/>
          </a:xfrm>
          <a:prstGeom prst="rect">
            <a:avLst/>
          </a:prstGeom>
          <a:solidFill>
            <a:srgbClr val="3a3c84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분석 결과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693060" y="1439387"/>
            <a:ext cx="4675083" cy="7685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  <a:solidFill>
                  <a:srgbClr val="2b2d63"/>
                </a:solidFill>
                <a:latin typeface="함초롬돋움"/>
                <a:ea typeface="함초롬돋움"/>
                <a:cs typeface="함초롬돋움"/>
              </a:rPr>
              <a:t>Coin Game</a:t>
            </a:r>
            <a:endPara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<a:solidFill>
                <a:srgbClr val="2b2d63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7" name=""/>
          <p:cNvCxnSpPr/>
          <p:nvPr/>
        </p:nvCxnSpPr>
        <p:spPr>
          <a:xfrm rot="16200000" flipH="1">
            <a:off x="-1214181" y="3902399"/>
            <a:ext cx="4926025" cy="0"/>
          </a:xfrm>
          <a:prstGeom prst="line">
            <a:avLst/>
          </a:prstGeom>
          <a:noFill/>
          <a:ln w="38100" cap="flat" cmpd="sng" algn="ctr">
            <a:solidFill>
              <a:srgbClr val="2b2d63">
                <a:alpha val="100000"/>
              </a:srgbClr>
            </a:solidFill>
            <a:prstDash val="solid"/>
          </a:ln>
        </p:spPr>
      </p:cxnSp>
      <p:sp>
        <p:nvSpPr>
          <p:cNvPr id="8" name=""/>
          <p:cNvSpPr txBox="1"/>
          <p:nvPr/>
        </p:nvSpPr>
        <p:spPr>
          <a:xfrm>
            <a:off x="1512081" y="2486326"/>
            <a:ext cx="4770609" cy="17313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이벤트를 열어 게임 플레이에 목표성을 넣음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게임의 목표가 높아 플레이어가 </a:t>
            </a:r>
            <a:br>
              <a:rPr lang="ko-KR" altLang="en-US">
                <a:latin typeface="함초롬돋움"/>
                <a:ea typeface="함초롬돋움"/>
                <a:cs typeface="함초롬돋움"/>
              </a:rPr>
            </a:br>
            <a:r>
              <a:rPr lang="ko-KR" altLang="en-US">
                <a:latin typeface="함초롬돋움"/>
                <a:ea typeface="함초롬돋움"/>
                <a:cs typeface="함초롬돋움"/>
              </a:rPr>
              <a:t>   게임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플레이에 어려움을 느낌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다수가 평균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번씩 플레이를 한 후 게임 포기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5165" y="1439387"/>
            <a:ext cx="3697023" cy="453885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512081" y="4672754"/>
            <a:ext cx="5574667" cy="10001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이벤트를 열기 전보다 </a:t>
            </a:r>
            <a:br>
              <a:rPr lang="ko-KR" altLang="en-US" sz="20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</a:br>
            <a:r>
              <a:rPr lang="ko-KR" altLang="en-US" sz="20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일일 플레이어 수는 늘어났지만</a:t>
            </a:r>
            <a:endParaRPr lang="ko-KR" altLang="en-US" sz="2000" b="1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 sz="20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오래가지 못하고 어려운 난이도에 게임 포기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1" name=""/>
          <p:cNvGrpSpPr>
            <a:grpSpLocks/>
          </p:cNvGrpSpPr>
          <p:nvPr/>
        </p:nvGrpSpPr>
        <p:grpSpPr>
          <a:xfrm rot="0">
            <a:off x="9059755" y="1823641"/>
            <a:ext cx="3042602" cy="2041258"/>
            <a:chOff x="5905712" y="2623919"/>
            <a:chExt cx="5439834" cy="3524250"/>
          </a:xfrm>
        </p:grpSpPr>
        <p:grpSp>
          <p:nvGrpSpPr>
            <p:cNvPr id="12" name=""/>
            <p:cNvGrpSpPr>
              <a:grpSpLocks/>
            </p:cNvGrpSpPr>
            <p:nvPr/>
          </p:nvGrpSpPr>
          <p:grpSpPr>
            <a:xfrm rot="0">
              <a:off x="5905712" y="2623919"/>
              <a:ext cx="5439833" cy="3524250"/>
              <a:chOff x="1407583" y="2020669"/>
              <a:chExt cx="5439833" cy="3524250"/>
            </a:xfrm>
          </p:grpSpPr>
          <p:sp>
            <p:nvSpPr>
              <p:cNvPr id="13" name=""/>
              <p:cNvSpPr/>
              <p:nvPr/>
            </p:nvSpPr>
            <p:spPr>
              <a:xfrm>
                <a:off x="1407583" y="2020669"/>
                <a:ext cx="5439833" cy="3524250"/>
              </a:xfrm>
              <a:prstGeom prst="roundRect">
                <a:avLst>
                  <a:gd name="adj" fmla="val 6770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a3c84">
                    <a:alpha val="100000"/>
                  </a:srgbClr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graphicFrame>
            <p:nvGraphicFramePr>
              <p:cNvPr id="14" name=""/>
              <p:cNvGraphicFramePr/>
              <p:nvPr/>
            </p:nvGraphicFramePr>
            <p:xfrm>
              <a:off x="1708152" y="2386852"/>
              <a:ext cx="4838696" cy="3035299"/>
            </p:xfrm>
            <a:graphic>
              <a:graphicData uri="http://schemas.openxmlformats.org/drawingml/2006/chart">
                <c:chart r:id="rId3"/>
              </a:graphicData>
            </a:graphic>
          </p:graphicFrame>
        </p:grpSp>
        <p:sp>
          <p:nvSpPr>
            <p:cNvPr id="15" name=""/>
            <p:cNvSpPr txBox="1"/>
            <p:nvPr/>
          </p:nvSpPr>
          <p:spPr>
            <a:xfrm>
              <a:off x="7146170" y="2876612"/>
              <a:ext cx="2958916" cy="4107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3a3c84"/>
                  </a:solidFill>
                  <a:latin typeface="함초롬돋움"/>
                  <a:ea typeface="함초롬돋움"/>
                  <a:cs typeface="함초롬돋움"/>
                </a:rPr>
                <a:t>이벤트 전 게임 접속 기록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16" name=""/>
          <p:cNvGrpSpPr>
            <a:grpSpLocks/>
          </p:cNvGrpSpPr>
          <p:nvPr/>
        </p:nvGrpSpPr>
        <p:grpSpPr>
          <a:xfrm rot="0">
            <a:off x="9059755" y="4152187"/>
            <a:ext cx="3042602" cy="2041258"/>
            <a:chOff x="1952731" y="2287325"/>
            <a:chExt cx="6085203" cy="4082516"/>
          </a:xfrm>
        </p:grpSpPr>
        <p:sp>
          <p:nvSpPr>
            <p:cNvPr id="17" name=""/>
            <p:cNvSpPr/>
            <p:nvPr/>
          </p:nvSpPr>
          <p:spPr>
            <a:xfrm>
              <a:off x="1952731" y="2287325"/>
              <a:ext cx="6085203" cy="4082517"/>
            </a:xfrm>
            <a:prstGeom prst="roundRect">
              <a:avLst>
                <a:gd name="adj" fmla="val 6770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3a3c84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aphicFrame>
          <p:nvGraphicFramePr>
            <p:cNvPr id="18" name=""/>
            <p:cNvGraphicFramePr/>
            <p:nvPr/>
          </p:nvGraphicFramePr>
          <p:xfrm>
            <a:off x="2335951" y="2990850"/>
            <a:ext cx="5467350" cy="2992968"/>
          </p:xfrm>
          <a:graphic>
            <a:graphicData uri="http://schemas.openxmlformats.org/drawingml/2006/chart">
              <c:chart r:id="rId4"/>
            </a:graphicData>
          </a:graphic>
        </p:graphicFrame>
        <p:sp>
          <p:nvSpPr>
            <p:cNvPr id="19" name=""/>
            <p:cNvSpPr txBox="1"/>
            <p:nvPr/>
          </p:nvSpPr>
          <p:spPr>
            <a:xfrm>
              <a:off x="3234524" y="2514435"/>
              <a:ext cx="3521621" cy="470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함초롬돋움"/>
                  <a:ea typeface="함초롬돋움"/>
                  <a:cs typeface="함초롬돋움"/>
                </a:rPr>
                <a:t>이벤트 후 게임 접속 기록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21" name=""/>
          <p:cNvSpPr txBox="1"/>
          <p:nvPr/>
        </p:nvSpPr>
        <p:spPr>
          <a:xfrm rot="5400000">
            <a:off x="-1686597" y="4651464"/>
            <a:ext cx="3940212" cy="24248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Game Description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766059" y="2621571"/>
            <a:ext cx="6659880" cy="1615149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10000" b="1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Coin</a:t>
            </a:r>
            <a:r>
              <a:rPr lang="en-US" altLang="ko-KR" sz="100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Game</a:t>
            </a:r>
            <a:endParaRPr lang="en-US" altLang="ko-KR" sz="10000" b="1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2981958" y="2230913"/>
            <a:ext cx="2356947" cy="396082"/>
          </a:xfrm>
          <a:prstGeom prst="rect">
            <a:avLst/>
          </a:prstGeom>
          <a:solidFill>
            <a:srgbClr val="3a3c84"/>
          </a:solidFill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Game Description</a:t>
            </a:r>
            <a:endParaRPr lang="en-US" altLang="ko-KR" sz="200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5016" y="1832254"/>
            <a:ext cx="4165661" cy="2285830"/>
          </a:xfrm>
          <a:prstGeom prst="rect">
            <a:avLst/>
          </a:prstGeom>
        </p:spPr>
      </p:pic>
      <p:cxnSp>
        <p:nvCxnSpPr>
          <p:cNvPr id="6" name=""/>
          <p:cNvCxnSpPr/>
          <p:nvPr/>
        </p:nvCxnSpPr>
        <p:spPr>
          <a:xfrm rot="5400000">
            <a:off x="3591484" y="3989294"/>
            <a:ext cx="5995147" cy="22412"/>
          </a:xfrm>
          <a:prstGeom prst="line">
            <a:avLst/>
          </a:prstGeom>
          <a:ln w="38100" cap="rnd">
            <a:solidFill>
              <a:srgbClr val="7a7c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2792861" y="4095127"/>
            <a:ext cx="3953304" cy="3662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게임 시작 전 이름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5"/>
          <p:cNvSpPr/>
          <p:nvPr/>
        </p:nvSpPr>
        <p:spPr>
          <a:xfrm>
            <a:off x="7302094" y="1867293"/>
            <a:ext cx="4136297" cy="2269717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7410691" y="4376396"/>
            <a:ext cx="3953304" cy="201521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Total Money</a:t>
            </a:r>
            <a:r>
              <a:rPr lang="ko-KR" altLang="en-US"/>
              <a:t>가 </a:t>
            </a:r>
            <a:r>
              <a:rPr lang="en-US" altLang="ko-KR"/>
              <a:t>0</a:t>
            </a:r>
            <a:r>
              <a:rPr lang="ko-KR" altLang="en-US"/>
              <a:t>원이 되면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끝나는 게임으로 </a:t>
            </a:r>
            <a:endParaRPr lang="ko-KR" altLang="en-US"/>
          </a:p>
          <a:p>
            <a:pPr lvl="0" algn="ctr">
              <a:defRPr/>
            </a:pPr>
            <a:br>
              <a:rPr lang="ko-KR" altLang="en-US"/>
            </a:br>
            <a:r>
              <a:rPr lang="en-US" altLang="ko-KR"/>
              <a:t>Front </a:t>
            </a:r>
            <a:r>
              <a:rPr lang="ko-KR" altLang="en-US"/>
              <a:t>아니면 </a:t>
            </a:r>
            <a:r>
              <a:rPr lang="en-US" altLang="ko-KR"/>
              <a:t>Back  </a:t>
            </a:r>
            <a:r>
              <a:rPr lang="ko-KR" altLang="en-US"/>
              <a:t>버튼을 </a:t>
            </a:r>
            <a:endParaRPr lang="ko-KR" altLang="en-US"/>
          </a:p>
          <a:p>
            <a:pPr lvl="0" algn="ctr">
              <a:defRPr/>
            </a:pPr>
            <a:br>
              <a:rPr lang="ko-KR" altLang="en-US"/>
            </a:br>
            <a:r>
              <a:rPr lang="ko-KR" altLang="en-US"/>
              <a:t>누르는것으로 게임이 시작됩니다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Coin Game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의 설명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"/>
          <p:cNvSpPr txBox="1"/>
          <p:nvPr/>
        </p:nvSpPr>
        <p:spPr>
          <a:xfrm rot="5400000">
            <a:off x="-1686597" y="4651464"/>
            <a:ext cx="3940212" cy="242481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10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Game Description</a:t>
            </a:r>
            <a:r>
              <a:rPr lang="ko-KR" altLang="en-US" sz="100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00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lang="ko-KR" altLang="en-US" sz="100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 rot="5400000">
            <a:off x="3591484" y="3989294"/>
            <a:ext cx="5995147" cy="22412"/>
          </a:xfrm>
          <a:prstGeom prst="line">
            <a:avLst/>
          </a:prstGeom>
          <a:ln w="38100" cap="rnd">
            <a:solidFill>
              <a:srgbClr val="7a7c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767411" y="4403289"/>
            <a:ext cx="3953304" cy="201465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Front </a:t>
            </a:r>
            <a:r>
              <a:rPr lang="ko-KR" altLang="en-US"/>
              <a:t>아니면 </a:t>
            </a:r>
            <a:r>
              <a:rPr lang="en-US" altLang="ko-KR"/>
              <a:t>Back </a:t>
            </a:r>
            <a:r>
              <a:rPr lang="ko-KR" altLang="en-US"/>
              <a:t>을 누르면 </a:t>
            </a:r>
            <a:endParaRPr lang="ko-KR" altLang="en-US"/>
          </a:p>
          <a:p>
            <a:pPr lvl="0" algn="ctr">
              <a:defRPr/>
            </a:pPr>
            <a:br>
              <a:rPr lang="ko-KR" altLang="en-US"/>
            </a:br>
            <a:r>
              <a:rPr lang="en-US" altLang="ko-KR"/>
              <a:t>Coin</a:t>
            </a:r>
            <a:r>
              <a:rPr lang="ko-KR" altLang="en-US"/>
              <a:t>이 쌓이게 되는데</a:t>
            </a:r>
            <a:endParaRPr lang="ko-KR" altLang="en-US"/>
          </a:p>
          <a:p>
            <a:pPr lvl="0" algn="ctr">
              <a:defRPr/>
            </a:pPr>
            <a:br>
              <a:rPr lang="ko-KR" altLang="en-US"/>
            </a:br>
            <a:r>
              <a:rPr lang="ko-KR" altLang="en-US"/>
              <a:t>이때 </a:t>
            </a:r>
            <a:r>
              <a:rPr lang="en-US" altLang="ko-KR"/>
              <a:t>Coin get</a:t>
            </a:r>
            <a:r>
              <a:rPr lang="ko-KR" altLang="en-US"/>
              <a:t>을 누르면 </a:t>
            </a:r>
            <a:endParaRPr lang="ko-KR" altLang="en-US"/>
          </a:p>
          <a:p>
            <a:pPr lvl="0" algn="ctr">
              <a:defRPr/>
            </a:pPr>
            <a:br>
              <a:rPr lang="ko-KR" altLang="en-US"/>
            </a:br>
            <a:r>
              <a:rPr lang="en-US" altLang="ko-KR"/>
              <a:t>Total Money</a:t>
            </a:r>
            <a:r>
              <a:rPr lang="ko-KR" altLang="en-US"/>
              <a:t>에 돈이 쌓이게 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7410691" y="4376396"/>
            <a:ext cx="3953304" cy="201297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이때 코인을 맞추지 못해 </a:t>
            </a:r>
            <a:endParaRPr lang="en-US" altLang="ko-KR"/>
          </a:p>
          <a:p>
            <a:pPr lvl="0" algn="ctr">
              <a:defRPr/>
            </a:pPr>
            <a:endParaRPr lang="en-US" altLang="ko-KR"/>
          </a:p>
          <a:p>
            <a:pPr lvl="0" algn="ctr">
              <a:defRPr/>
            </a:pPr>
            <a:r>
              <a:rPr lang="en-US" altLang="ko-KR"/>
              <a:t>Coin</a:t>
            </a:r>
            <a:r>
              <a:rPr lang="ko-KR" altLang="en-US"/>
              <a:t>이 </a:t>
            </a:r>
            <a:r>
              <a:rPr lang="en-US" altLang="ko-KR"/>
              <a:t>0</a:t>
            </a:r>
            <a:r>
              <a:rPr lang="ko-KR" altLang="en-US"/>
              <a:t>원이 된다면</a:t>
            </a:r>
            <a:endParaRPr lang="ko-KR" altLang="en-US"/>
          </a:p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en-US" altLang="ko-KR"/>
              <a:t>Total Money</a:t>
            </a:r>
            <a:r>
              <a:rPr lang="ko-KR" altLang="en-US"/>
              <a:t>에서 </a:t>
            </a:r>
            <a:r>
              <a:rPr lang="en-US" altLang="ko-KR"/>
              <a:t>500</a:t>
            </a:r>
            <a:r>
              <a:rPr lang="ko-KR" altLang="en-US"/>
              <a:t>원을 지불하고 </a:t>
            </a:r>
            <a:endParaRPr lang="ko-KR" altLang="en-US"/>
          </a:p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ko-KR" altLang="en-US"/>
              <a:t>게임을 다시 플레이할 수 있게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직사각형 5"/>
          <p:cNvSpPr/>
          <p:nvPr/>
        </p:nvSpPr>
        <p:spPr>
          <a:xfrm>
            <a:off x="1732771" y="1877079"/>
            <a:ext cx="4120838" cy="2261234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직사각형 5"/>
          <p:cNvSpPr/>
          <p:nvPr/>
        </p:nvSpPr>
        <p:spPr>
          <a:xfrm>
            <a:off x="7324506" y="1921903"/>
            <a:ext cx="4076373" cy="223683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Coin Game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의 설명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"/>
          <p:cNvSpPr txBox="1"/>
          <p:nvPr/>
        </p:nvSpPr>
        <p:spPr>
          <a:xfrm rot="5400000">
            <a:off x="-1686597" y="4651464"/>
            <a:ext cx="3940212" cy="24248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Game Description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980248" y="2621425"/>
            <a:ext cx="8231505" cy="16152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Data</a:t>
            </a:r>
            <a:r>
              <a:rPr lang="en-US" altLang="ko-KR" sz="10000" b="1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 Analysis</a:t>
            </a:r>
            <a:endParaRPr lang="en-US" altLang="ko-KR" sz="10000" b="1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2141518" y="2230913"/>
            <a:ext cx="1819064" cy="396082"/>
          </a:xfrm>
          <a:prstGeom prst="rect">
            <a:avLst/>
          </a:prstGeom>
          <a:solidFill>
            <a:srgbClr val="3a3c84"/>
          </a:solidFill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Coin Game</a:t>
            </a:r>
            <a:endParaRPr lang="en-US" altLang="ko-KR" sz="200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Coin Game</a:t>
            </a:r>
            <a:r>
              <a:rPr lang="ko-KR" altLang="en-US" sz="3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의 이벤트 전</a:t>
            </a:r>
            <a:endParaRPr lang="ko-KR" altLang="en-US" sz="3500" b="1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0" name=""/>
          <p:cNvGrpSpPr>
            <a:grpSpLocks/>
          </p:cNvGrpSpPr>
          <p:nvPr/>
        </p:nvGrpSpPr>
        <p:grpSpPr>
          <a:xfrm rot="0">
            <a:off x="6096000" y="1900765"/>
            <a:ext cx="5802940" cy="3893148"/>
            <a:chOff x="5905712" y="2623919"/>
            <a:chExt cx="5439834" cy="3524250"/>
          </a:xfrm>
        </p:grpSpPr>
        <p:grpSp>
          <p:nvGrpSpPr>
            <p:cNvPr id="8" name=""/>
            <p:cNvGrpSpPr>
              <a:grpSpLocks/>
            </p:cNvGrpSpPr>
            <p:nvPr/>
          </p:nvGrpSpPr>
          <p:grpSpPr>
            <a:xfrm rot="0">
              <a:off x="5905712" y="2623919"/>
              <a:ext cx="5439833" cy="3524250"/>
              <a:chOff x="1407583" y="2020669"/>
              <a:chExt cx="5439833" cy="3524250"/>
            </a:xfrm>
          </p:grpSpPr>
          <p:sp>
            <p:nvSpPr>
              <p:cNvPr id="7" name=""/>
              <p:cNvSpPr/>
              <p:nvPr/>
            </p:nvSpPr>
            <p:spPr>
              <a:xfrm>
                <a:off x="1407583" y="2020669"/>
                <a:ext cx="5439833" cy="3524250"/>
              </a:xfrm>
              <a:prstGeom prst="roundRect">
                <a:avLst>
                  <a:gd name="adj" fmla="val 6770"/>
                </a:avLst>
              </a:prstGeom>
              <a:solidFill>
                <a:schemeClr val="lt1"/>
              </a:solidFill>
              <a:ln w="19050" cap="flat" cmpd="sng" algn="ctr">
                <a:solidFill>
                  <a:srgbClr val="3a3c84"/>
                </a:solidFill>
                <a:prstDash val="solid"/>
                <a:round/>
                <a:headEnd w="med" len="med"/>
                <a:tailEnd w="med" len="me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graphicFrame>
            <p:nvGraphicFramePr>
              <p:cNvPr id="6" name=""/>
              <p:cNvGraphicFramePr/>
              <p:nvPr/>
            </p:nvGraphicFramePr>
            <p:xfrm>
              <a:off x="1708152" y="2386852"/>
              <a:ext cx="4838696" cy="3035299"/>
            </p:xfrm>
            <a:graphic>
              <a:graphicData uri="http://schemas.openxmlformats.org/drawingml/2006/chart">
                <c:chart r:id="rId2"/>
              </a:graphicData>
            </a:graphic>
          </p:graphicFrame>
        </p:grpSp>
        <p:sp>
          <p:nvSpPr>
            <p:cNvPr id="9" name=""/>
            <p:cNvSpPr txBox="1"/>
            <p:nvPr/>
          </p:nvSpPr>
          <p:spPr>
            <a:xfrm>
              <a:off x="7269161" y="2761497"/>
              <a:ext cx="2712933" cy="283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500" b="1">
                  <a:solidFill>
                    <a:srgbClr val="3a3c84"/>
                  </a:solidFill>
                  <a:latin typeface="함초롬돋움"/>
                  <a:ea typeface="함초롬돋움"/>
                  <a:cs typeface="함초롬돋움"/>
                </a:rPr>
                <a:t>이벤트 전 게임 접속 기록</a:t>
              </a:r>
              <a:endParaRPr lang="ko-KR" altLang="en-US" sz="1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11" name=""/>
          <p:cNvSpPr txBox="1"/>
          <p:nvPr/>
        </p:nvSpPr>
        <p:spPr>
          <a:xfrm>
            <a:off x="1386414" y="1439387"/>
            <a:ext cx="3457999" cy="7685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500" b="1">
                <a:solidFill>
                  <a:srgbClr val="2b2d63"/>
                </a:solidFill>
                <a:latin typeface="함초롬돋움"/>
                <a:ea typeface="함초롬돋움"/>
                <a:cs typeface="함초롬돋움"/>
              </a:rPr>
              <a:t>접속 기록</a:t>
            </a:r>
            <a:endParaRPr lang="ko-KR" altLang="en-US" sz="4500" b="1">
              <a:solidFill>
                <a:srgbClr val="2b2d63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-1214181" y="3902399"/>
            <a:ext cx="4926025" cy="0"/>
          </a:xfrm>
          <a:prstGeom prst="line">
            <a:avLst/>
          </a:prstGeom>
          <a:ln w="38100">
            <a:solidFill>
              <a:srgbClr val="2b2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1386410" y="2274171"/>
            <a:ext cx="4534329" cy="31021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특정 날짜에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br>
              <a:rPr lang="ko-KR" altLang="en-US">
                <a:latin typeface="함초롬돋움"/>
                <a:ea typeface="함초롬돋움"/>
                <a:cs typeface="함초롬돋움"/>
              </a:rPr>
            </a:br>
            <a:r>
              <a:rPr lang="ko-KR" altLang="en-US">
                <a:latin typeface="함초롬돋움"/>
                <a:ea typeface="함초롬돋움"/>
                <a:cs typeface="함초롬돋움"/>
              </a:rPr>
              <a:t>한꺼번에 많은 사람들이 플레이하고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그 후엔 플레이되지 않고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플레이 타임이 한 게임당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1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분 이내로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한명의 플레이어당 평균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번 플레이 후 종료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7" name=""/>
          <p:cNvGrpSpPr/>
          <p:nvPr/>
        </p:nvGrpSpPr>
        <p:grpSpPr>
          <a:xfrm rot="0">
            <a:off x="7177992" y="2847539"/>
            <a:ext cx="4340761" cy="1909066"/>
            <a:chOff x="6321771" y="2837650"/>
            <a:chExt cx="5303525" cy="1799167"/>
          </a:xfrm>
        </p:grpSpPr>
        <p:cxnSp>
          <p:nvCxnSpPr>
            <p:cNvPr id="15" name=""/>
            <p:cNvCxnSpPr/>
            <p:nvPr/>
          </p:nvCxnSpPr>
          <p:spPr>
            <a:xfrm rot="16200000" flipH="1">
              <a:off x="6121933" y="3037488"/>
              <a:ext cx="1799167" cy="1399491"/>
            </a:xfrm>
            <a:prstGeom prst="line">
              <a:avLst/>
            </a:prstGeom>
            <a:ln w="25400">
              <a:solidFill>
                <a:srgbClr val="289b6e">
                  <a:alpha val="34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"/>
            <p:cNvCxnSpPr/>
            <p:nvPr/>
          </p:nvCxnSpPr>
          <p:spPr>
            <a:xfrm>
              <a:off x="7790087" y="4614334"/>
              <a:ext cx="3835209" cy="1315"/>
            </a:xfrm>
            <a:prstGeom prst="line">
              <a:avLst/>
            </a:prstGeom>
            <a:ln w="25400">
              <a:solidFill>
                <a:srgbClr val="289b6e">
                  <a:alpha val="34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57617" y="4928776"/>
            <a:ext cx="4129992" cy="1739869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 rot="5400000">
            <a:off x="-1686597" y="4651464"/>
            <a:ext cx="3940212" cy="24248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Game Description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문제점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2088748" y="1587497"/>
            <a:ext cx="8955798" cy="14585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  <a:ln w="9525" cap="flat" cmpd="sng" algn="ctr">
                  <a:solidFill>
                    <a:srgbClr val="3a3c8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사람들의 플레이타임이 매우 짧고</a:t>
            </a:r>
            <a:r>
              <a: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  <a:ln w="9525" cap="flat" cmpd="sng" algn="ctr">
                  <a:solidFill>
                    <a:srgbClr val="3a3c8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  <a:ln w="9525" cap="flat" cmpd="sng" algn="ctr">
                  <a:solidFill>
                    <a:srgbClr val="3a3c8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 특정 날에만 플레이어가 많다</a:t>
            </a:r>
            <a:r>
              <a: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  <a:ln w="9525" cap="flat" cmpd="sng" algn="ctr">
                  <a:solidFill>
                    <a:srgbClr val="3a3c8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<a:ln w="9525" cap="flat" cmpd="sng" algn="ctr">
                <a:solidFill>
                  <a:srgbClr val="3a3c84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lt1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 rot="16200000" flipH="1" flipV="1">
            <a:off x="6031878" y="4011703"/>
            <a:ext cx="867833" cy="1"/>
          </a:xfrm>
          <a:prstGeom prst="straightConnector1">
            <a:avLst/>
          </a:prstGeom>
          <a:noFill/>
          <a:ln w="139700" cap="rnd" cmpd="dbl" algn="ctr">
            <a:solidFill>
              <a:srgbClr val="7a7cc4">
                <a:alpha val="100000"/>
              </a:srgbClr>
            </a:solidFill>
            <a:prstDash val="solid"/>
            <a:round/>
            <a:tailEnd type="triangle"/>
          </a:ln>
        </p:spPr>
      </p:cxnSp>
      <p:sp>
        <p:nvSpPr>
          <p:cNvPr id="6" name=""/>
          <p:cNvSpPr txBox="1"/>
          <p:nvPr/>
        </p:nvSpPr>
        <p:spPr>
          <a:xfrm>
            <a:off x="2895572" y="4736349"/>
            <a:ext cx="7118033" cy="14585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사람들이 게임을 더 많이 </a:t>
            </a:r>
            <a:br>
              <a: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</a:br>
            <a:r>
              <a: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플레이했으면 좋겠다</a:t>
            </a:r>
            <a:endPara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 txBox="1"/>
          <p:nvPr/>
        </p:nvSpPr>
        <p:spPr>
          <a:xfrm rot="5400000">
            <a:off x="-1686597" y="4651464"/>
            <a:ext cx="3940212" cy="24248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Game Description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132414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목표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536984" y="1587497"/>
            <a:ext cx="7118033" cy="145859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사람들이 게임을 더 많이 </a:t>
            </a:r>
            <a:br>
              <a:rPr lang="ko-KR" altLang="en-US" sz="4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</a:br>
            <a:r>
              <a:rPr lang="ko-KR" altLang="en-US" sz="4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플레이했으면 좋겠다</a:t>
            </a:r>
            <a:endParaRPr lang="ko-KR" altLang="en-US" sz="4500" b="1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7" name=""/>
          <p:cNvCxnSpPr/>
          <p:nvPr/>
        </p:nvCxnSpPr>
        <p:spPr>
          <a:xfrm rot="16200000" flipH="1" flipV="1">
            <a:off x="5662084" y="4000498"/>
            <a:ext cx="867833" cy="1"/>
          </a:xfrm>
          <a:prstGeom prst="straightConnector1">
            <a:avLst/>
          </a:prstGeom>
          <a:ln w="139700" cap="rnd" cmpd="dbl">
            <a:solidFill>
              <a:srgbClr val="7a7cc4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2001466" y="4593165"/>
            <a:ext cx="8189068" cy="85111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 b="1">
                <a:ln w="9525" cap="flat" cmpd="sng" algn="ctr">
                  <a:solidFill>
                    <a:srgbClr val="3a3c8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게임의 선착순 이벤트 도입</a:t>
            </a:r>
            <a:endParaRPr lang="ko-KR" altLang="en-US" sz="5000" b="1">
              <a:ln w="9525" cap="flat" cmpd="sng" algn="ctr">
                <a:solidFill>
                  <a:srgbClr val="3a3c84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lt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299585" y="5444278"/>
            <a:ext cx="3621405" cy="31644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Total_Money</a:t>
            </a:r>
            <a:r>
              <a:rPr lang="ko-KR" altLang="en-US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=</a:t>
            </a:r>
            <a:r>
              <a:rPr lang="ko-KR" altLang="en-US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5000</a:t>
            </a:r>
            <a:r>
              <a:rPr lang="ko-KR" altLang="en-US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-&gt;</a:t>
            </a:r>
            <a:r>
              <a:rPr lang="ko-KR" altLang="en-US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실제 돈 </a:t>
            </a:r>
            <a:r>
              <a:rPr lang="en-US" altLang="ko-KR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5000</a:t>
            </a:r>
            <a:r>
              <a:rPr lang="ko-KR" altLang="en-US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원 </a:t>
            </a:r>
            <a:endParaRPr lang="ko-KR" altLang="en-US" sz="150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"/>
          <p:cNvSpPr txBox="1"/>
          <p:nvPr/>
        </p:nvSpPr>
        <p:spPr>
          <a:xfrm rot="5400000">
            <a:off x="-1686597" y="4651464"/>
            <a:ext cx="3940212" cy="24248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Game Description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Coin Game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의 이벤트 후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" name=""/>
          <p:cNvGrpSpPr>
            <a:grpSpLocks/>
          </p:cNvGrpSpPr>
          <p:nvPr/>
        </p:nvGrpSpPr>
        <p:grpSpPr>
          <a:xfrm rot="0">
            <a:off x="6096000" y="1936829"/>
            <a:ext cx="5717738" cy="3835986"/>
            <a:chOff x="1952731" y="2287325"/>
            <a:chExt cx="6085203" cy="4082516"/>
          </a:xfrm>
        </p:grpSpPr>
        <p:sp>
          <p:nvSpPr>
            <p:cNvPr id="3" name=""/>
            <p:cNvSpPr/>
            <p:nvPr/>
          </p:nvSpPr>
          <p:spPr>
            <a:xfrm>
              <a:off x="1952731" y="2287325"/>
              <a:ext cx="6085203" cy="4082517"/>
            </a:xfrm>
            <a:prstGeom prst="roundRect">
              <a:avLst>
                <a:gd name="adj" fmla="val 6770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3a3c84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aphicFrame>
          <p:nvGraphicFramePr>
            <p:cNvPr id="4" name=""/>
            <p:cNvGraphicFramePr/>
            <p:nvPr/>
          </p:nvGraphicFramePr>
          <p:xfrm>
            <a:off x="2335951" y="2990850"/>
            <a:ext cx="5467350" cy="2992968"/>
          </p:xfrm>
          <a:graphic>
            <a:graphicData uri="http://schemas.openxmlformats.org/drawingml/2006/chart">
              <c:chart r:id="rId2"/>
            </a:graphicData>
          </a:graphic>
        </p:graphicFrame>
        <p:sp>
          <p:nvSpPr>
            <p:cNvPr id="5" name=""/>
            <p:cNvSpPr txBox="1"/>
            <p:nvPr/>
          </p:nvSpPr>
          <p:spPr>
            <a:xfrm>
              <a:off x="3477937" y="2499616"/>
              <a:ext cx="3034788" cy="336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함초롬돋움"/>
                  <a:ea typeface="함초롬돋움"/>
                  <a:cs typeface="함초롬돋움"/>
                </a:rPr>
                <a:t>이벤트 후 게임 접속 기록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7" name=""/>
          <p:cNvSpPr txBox="1"/>
          <p:nvPr/>
        </p:nvSpPr>
        <p:spPr>
          <a:xfrm>
            <a:off x="1386414" y="1439387"/>
            <a:ext cx="3457999" cy="7685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접속 기록</a:t>
            </a:r>
            <a:endPara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<a:solidFill>
                <a:srgbClr val="ff0000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8" name=""/>
          <p:cNvCxnSpPr/>
          <p:nvPr/>
        </p:nvCxnSpPr>
        <p:spPr>
          <a:xfrm rot="16200000" flipH="1">
            <a:off x="-1214181" y="3902399"/>
            <a:ext cx="4926025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sp>
        <p:nvSpPr>
          <p:cNvPr id="9" name=""/>
          <p:cNvSpPr txBox="1"/>
          <p:nvPr/>
        </p:nvSpPr>
        <p:spPr>
          <a:xfrm>
            <a:off x="1397616" y="2291123"/>
            <a:ext cx="4698384" cy="283142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이벤트 공지 이후부터 사람들이 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</a:b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꾸준히 플레이하는  모습이 보였으나, 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</a:b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6월 2일 이후로는 플레이 기록이 없음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플레이 타임이 한 게임당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2~3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분 이내로 늘며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한명의 플레이어당 평균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번 플레이 후 종료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2" name=""/>
          <p:cNvCxnSpPr/>
          <p:nvPr/>
        </p:nvCxnSpPr>
        <p:spPr>
          <a:xfrm>
            <a:off x="7064266" y="3978088"/>
            <a:ext cx="4402670" cy="1169246"/>
          </a:xfrm>
          <a:prstGeom prst="line">
            <a:avLst/>
          </a:prstGeom>
          <a:noFill/>
          <a:ln w="25400" cap="flat" cmpd="sng" algn="ctr">
            <a:solidFill>
              <a:srgbClr val="289b6e">
                <a:alpha val="28000"/>
              </a:srgbClr>
            </a:solidFill>
            <a:prstDash val="dash"/>
          </a:ln>
        </p:spPr>
      </p:cxn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6427" y="4892075"/>
            <a:ext cx="4254936" cy="1823544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 rot="5400000">
            <a:off x="-1686597" y="4651464"/>
            <a:ext cx="3940212" cy="24248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Game Description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>
        <a:spAutoFit/>
      </a:bodyPr>
      <a:lstStyle>
        <a:defPPr>
          <a:defRPr lang="en-US" altLang="ko-KR">
            <a:latin typeface="함초롬돋움"/>
            <a:ea typeface="함초롬돋움"/>
            <a:cs typeface="함초롬돋움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373</ep:Words>
  <ep:PresentationFormat>화면 슬라이드 쇼(4:3)</ep:PresentationFormat>
  <ep:Paragraphs>81</ep:Paragraphs>
  <ep:Slides>14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2024-06-12T15:16:30.837</dcterms:created>
  <dc:creator>user</dc:creator>
  <cp:lastModifiedBy>user</cp:lastModifiedBy>
  <dcterms:modified xsi:type="dcterms:W3CDTF">2024-06-19T15:26:31.770</dcterms:modified>
  <cp:revision>85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